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7"/>
  </p:notesMasterIdLst>
  <p:sldIdLst>
    <p:sldId id="268" r:id="rId6"/>
  </p:sldIdLst>
  <p:sldSz cx="11887200" cy="6858000"/>
  <p:notesSz cx="91805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ACE8E"/>
    <a:srgbClr val="DEF1DB"/>
    <a:srgbClr val="666699"/>
    <a:srgbClr val="CFC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43"/>
  </p:normalViewPr>
  <p:slideViewPr>
    <p:cSldViewPr>
      <p:cViewPr varScale="1">
        <p:scale>
          <a:sx n="113" d="100"/>
          <a:sy n="113" d="100"/>
        </p:scale>
        <p:origin x="1651" y="86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288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514350"/>
            <a:ext cx="44592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8052" y="3257639"/>
            <a:ext cx="7344410" cy="308568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3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4109" y="685801"/>
            <a:ext cx="2781935" cy="5440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240" y="685801"/>
            <a:ext cx="8149749" cy="5440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89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29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2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600200"/>
            <a:ext cx="52736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52736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62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1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16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64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3050"/>
            <a:ext cx="39116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273050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725" y="1435100"/>
            <a:ext cx="391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6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0450" y="4800600"/>
            <a:ext cx="71326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30450" y="612775"/>
            <a:ext cx="71326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0450" y="5367338"/>
            <a:ext cx="71326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80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54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538" y="274638"/>
            <a:ext cx="26749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274638"/>
            <a:ext cx="78724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5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98120" y="152400"/>
            <a:ext cx="11490960" cy="655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rgbClr val="6666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240" y="685800"/>
            <a:ext cx="111298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2pPr>
      <a:lvl3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3pPr>
      <a:lvl4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4pPr>
      <a:lvl5pPr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5pPr>
      <a:lvl6pPr marL="4572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6pPr>
      <a:lvl7pPr marL="9144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7pPr>
      <a:lvl8pPr marL="13716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8pPr>
      <a:lvl9pPr marL="1828800" algn="ctr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2800">
          <a:solidFill>
            <a:srgbClr val="666699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40000"/>
        </a:spcBef>
        <a:spcAft>
          <a:spcPct val="0"/>
        </a:spcAft>
        <a:defRPr b="1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40000"/>
        </a:spcBef>
        <a:spcAft>
          <a:spcPct val="0"/>
        </a:spcAft>
        <a:buChar char="•"/>
        <a:defRPr sz="14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40000"/>
        </a:spcBef>
        <a:spcAft>
          <a:spcPct val="0"/>
        </a:spcAft>
        <a:defRPr sz="1400" b="1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600200"/>
            <a:ext cx="106997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3725" y="6356350"/>
            <a:ext cx="277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09AA-45B9-BE4A-A5C8-1391C0C31C8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0825" y="6356350"/>
            <a:ext cx="3765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8525" y="6356350"/>
            <a:ext cx="2774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6DA7D-1774-944F-A630-BA29EC71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861458" y="685800"/>
            <a:ext cx="9644742" cy="563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n>
                <a:solidFill>
                  <a:schemeClr val="accent4">
                    <a:lumMod val="75000"/>
                  </a:schemeClr>
                </a:solidFill>
              </a:ln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861458" y="672168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JUL-AUG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486295" y="685800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4D264D"/>
                </a:solidFill>
                <a:latin typeface="Arial Narrow"/>
              </a:rPr>
              <a:t>SEP-OCT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101774" y="685800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4D264D"/>
                </a:solidFill>
                <a:latin typeface="Arial Narrow"/>
              </a:rPr>
              <a:t>NOV-DEC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305800" y="685800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4D264D"/>
                </a:solidFill>
                <a:latin typeface="Arial Narrow"/>
              </a:rPr>
              <a:t>MAR-APR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9900079" y="685800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4D264D"/>
                </a:solidFill>
                <a:latin typeface="Arial Narrow"/>
              </a:rPr>
              <a:t>MAY-JUN</a:t>
            </a:r>
          </a:p>
        </p:txBody>
      </p:sp>
      <p:sp>
        <p:nvSpPr>
          <p:cNvPr id="3" name="Round Diagonal Corner Rectangle 2"/>
          <p:cNvSpPr/>
          <p:nvPr/>
        </p:nvSpPr>
        <p:spPr bwMode="auto">
          <a:xfrm>
            <a:off x="2014526" y="1063627"/>
            <a:ext cx="1371600" cy="1456057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Theme Tri-chairs (PATTs) update membership, metric owners, and supporters, review any prior year reports, consider outcomes and revisions if needed (Jul to Aug)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9" name="Round Diagonal Corner Rectangle 38"/>
          <p:cNvSpPr/>
          <p:nvPr/>
        </p:nvSpPr>
        <p:spPr bwMode="auto">
          <a:xfrm>
            <a:off x="3631010" y="1055368"/>
            <a:ext cx="1371600" cy="10668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Theme groups finalize outcomes and measures with members, supporters, and other constituents (early Sep)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000500" y="6374980"/>
            <a:ext cx="2884288" cy="2286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 Narrow"/>
              </a:rPr>
              <a:t>Evaluation / Implementation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8503586" y="6373493"/>
            <a:ext cx="2880360" cy="2286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  <a:latin typeface="Arial Narrow"/>
              </a:rPr>
              <a:t>Budgeting</a:t>
            </a:r>
          </a:p>
        </p:txBody>
      </p:sp>
      <p:sp>
        <p:nvSpPr>
          <p:cNvPr id="61" name="Round Diagonal Corner Rectangle 60"/>
          <p:cNvSpPr/>
          <p:nvPr/>
        </p:nvSpPr>
        <p:spPr bwMode="auto">
          <a:xfrm>
            <a:off x="5188256" y="4638768"/>
            <a:ext cx="1371600" cy="822323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Cabinet identifies budget priorities for next year (Nov), President meets with BRC to discuss SP and other priorities (Dec)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62" name="Round Diagonal Corner Rectangle 61"/>
          <p:cNvSpPr/>
          <p:nvPr/>
        </p:nvSpPr>
        <p:spPr bwMode="auto">
          <a:xfrm>
            <a:off x="6842512" y="2819335"/>
            <a:ext cx="1371600" cy="2301789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Fiscal provides President/Cabinet with estimate of base and one-time funding for new initiatives or projected deficit, divisions prepare related requests (or reductions) (early to mid-Jan), VPs present divisional budget requests/reductions to the President, BRC is informed about WCU’s current and projected fiscal position (Jan-Feb) </a:t>
            </a:r>
            <a:endParaRPr lang="en-US" sz="900" dirty="0">
              <a:solidFill>
                <a:srgbClr val="000000"/>
              </a:solidFill>
              <a:latin typeface="Arial Narrow"/>
              <a:cs typeface="Arial Narrow"/>
            </a:endParaRPr>
          </a:p>
          <a:p>
            <a:pPr>
              <a:spcBef>
                <a:spcPts val="700"/>
              </a:spcBef>
            </a:pPr>
            <a:endParaRPr lang="en-US" sz="900" dirty="0">
              <a:solidFill>
                <a:srgbClr val="000000"/>
              </a:solidFill>
              <a:latin typeface="Arial Narro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65" name="Round Diagonal Corner Rectangle 64"/>
          <p:cNvSpPr/>
          <p:nvPr/>
        </p:nvSpPr>
        <p:spPr bwMode="auto">
          <a:xfrm>
            <a:off x="6815126" y="1063627"/>
            <a:ext cx="1371600" cy="1698738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Teams review interim report, identify </a:t>
            </a:r>
            <a:r>
              <a:rPr lang="en-US" sz="900">
                <a:solidFill>
                  <a:schemeClr val="bg1"/>
                </a:solidFill>
                <a:latin typeface="Arial Narrow"/>
              </a:rPr>
              <a:t>possible resources </a:t>
            </a:r>
            <a:r>
              <a:rPr lang="en-US" sz="900" dirty="0">
                <a:solidFill>
                  <a:schemeClr val="bg1"/>
                </a:solidFill>
                <a:latin typeface="Arial Narrow"/>
              </a:rPr>
              <a:t>(for following year) for presentation to President, and begin to develop outcomes and measures for next year, working with MO, supporters, and other constituents.  (Jan-Feb)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6703787" y="685800"/>
            <a:ext cx="16002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100" b="1" dirty="0">
                <a:solidFill>
                  <a:srgbClr val="4D264D"/>
                </a:solidFill>
                <a:latin typeface="Arial Narrow"/>
              </a:rPr>
              <a:t>JAN-FEB</a:t>
            </a:r>
          </a:p>
        </p:txBody>
      </p:sp>
      <p:sp>
        <p:nvSpPr>
          <p:cNvPr id="31" name="Round Diagonal Corner Rectangle 30"/>
          <p:cNvSpPr/>
          <p:nvPr/>
        </p:nvSpPr>
        <p:spPr bwMode="auto">
          <a:xfrm>
            <a:off x="6817140" y="5201228"/>
            <a:ext cx="1371600" cy="9906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Edits made to reporting tool (TracDat) as needed based on interim report; links sent to Metric Owners for April reporting deadline (Jan-Feb)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3" name="Round Diagonal Corner Rectangle 32"/>
          <p:cNvSpPr/>
          <p:nvPr/>
        </p:nvSpPr>
        <p:spPr bwMode="auto">
          <a:xfrm>
            <a:off x="3589270" y="3778236"/>
            <a:ext cx="1371600" cy="6858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Links sent to MO for November reporting deadline (early Oct)</a:t>
            </a:r>
          </a:p>
        </p:txBody>
      </p:sp>
      <p:sp>
        <p:nvSpPr>
          <p:cNvPr id="34" name="Round Diagonal Corner Rectangle 33"/>
          <p:cNvSpPr/>
          <p:nvPr/>
        </p:nvSpPr>
        <p:spPr bwMode="auto">
          <a:xfrm>
            <a:off x="3578012" y="4535785"/>
            <a:ext cx="1371600" cy="995115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Budget Review Committee (BRC) receives information about the elements of the current WCU budget (Oct)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5" name="Round Diagonal Corner Rectangle 34"/>
          <p:cNvSpPr/>
          <p:nvPr/>
        </p:nvSpPr>
        <p:spPr bwMode="auto">
          <a:xfrm>
            <a:off x="2013769" y="2560957"/>
            <a:ext cx="1371600" cy="639443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>
                <a:solidFill>
                  <a:schemeClr val="bg1"/>
                </a:solidFill>
                <a:latin typeface="Arial Narrow"/>
              </a:rPr>
              <a:t>PATTs provide  near-final outcomes and measures to metric owners (Aug)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6" name="Round Diagonal Corner Rectangle 35"/>
          <p:cNvSpPr/>
          <p:nvPr/>
        </p:nvSpPr>
        <p:spPr bwMode="auto">
          <a:xfrm>
            <a:off x="2000500" y="3253706"/>
            <a:ext cx="1371600" cy="11430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Metric owner (MO) reviews near-final outcomes and measures and provides feedback for operationalization if needed (late Aug to early Sep)</a:t>
            </a:r>
          </a:p>
        </p:txBody>
      </p:sp>
      <p:sp>
        <p:nvSpPr>
          <p:cNvPr id="37" name="Round Diagonal Corner Rectangle 36"/>
          <p:cNvSpPr/>
          <p:nvPr/>
        </p:nvSpPr>
        <p:spPr bwMode="auto">
          <a:xfrm>
            <a:off x="3638695" y="2186936"/>
            <a:ext cx="1371600" cy="8382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PATTs provide finalized outcomes and measures to President’s Office for updating in </a:t>
            </a:r>
            <a:r>
              <a:rPr lang="en-US" sz="900" dirty="0" err="1">
                <a:solidFill>
                  <a:schemeClr val="bg1"/>
                </a:solidFill>
                <a:latin typeface="Arial Narrow"/>
              </a:rPr>
              <a:t>TracDat</a:t>
            </a:r>
            <a:r>
              <a:rPr lang="en-US" sz="900" dirty="0">
                <a:solidFill>
                  <a:schemeClr val="bg1"/>
                </a:solidFill>
                <a:latin typeface="Arial Narrow"/>
              </a:rPr>
              <a:t> (mid Sep)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38" name="Round Diagonal Corner Rectangle 37"/>
          <p:cNvSpPr/>
          <p:nvPr/>
        </p:nvSpPr>
        <p:spPr bwMode="auto">
          <a:xfrm>
            <a:off x="3613448" y="3096886"/>
            <a:ext cx="1371600" cy="6096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President’s Office updates TracDat with revised outcomes and measures (late Sep)</a:t>
            </a:r>
          </a:p>
        </p:txBody>
      </p:sp>
      <p:sp>
        <p:nvSpPr>
          <p:cNvPr id="41" name="Round Diagonal Corner Rectangle 40"/>
          <p:cNvSpPr/>
          <p:nvPr/>
        </p:nvSpPr>
        <p:spPr bwMode="auto">
          <a:xfrm>
            <a:off x="5235858" y="1038710"/>
            <a:ext cx="1371600" cy="96916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MO reports interim data (by linking with team members and supporters) and PATTs review submitted data (mid Nov)</a:t>
            </a:r>
          </a:p>
        </p:txBody>
      </p:sp>
      <p:sp>
        <p:nvSpPr>
          <p:cNvPr id="42" name="Round Diagonal Corner Rectangle 41"/>
          <p:cNvSpPr/>
          <p:nvPr/>
        </p:nvSpPr>
        <p:spPr bwMode="auto">
          <a:xfrm>
            <a:off x="5229249" y="2052739"/>
            <a:ext cx="1371600" cy="1475797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Executive Team (made up of all Tri-chairs) provides draft interim report to PATTs, PATTs give feedback, Executive Team provides revised version to cabinet and PATTs (mid Nov to early Dec) </a:t>
            </a:r>
          </a:p>
        </p:txBody>
      </p:sp>
      <p:sp>
        <p:nvSpPr>
          <p:cNvPr id="44" name="Round Diagonal Corner Rectangle 43"/>
          <p:cNvSpPr/>
          <p:nvPr/>
        </p:nvSpPr>
        <p:spPr bwMode="auto">
          <a:xfrm>
            <a:off x="5200795" y="3636160"/>
            <a:ext cx="1371600" cy="86487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Executive Team and Cabinet provide feedback to PATTs on interim report (late Dec)</a:t>
            </a:r>
          </a:p>
        </p:txBody>
      </p:sp>
      <p:sp>
        <p:nvSpPr>
          <p:cNvPr id="46" name="Round Diagonal Corner Rectangle 45"/>
          <p:cNvSpPr/>
          <p:nvPr/>
        </p:nvSpPr>
        <p:spPr bwMode="auto">
          <a:xfrm>
            <a:off x="8420100" y="2795327"/>
            <a:ext cx="1371600" cy="1637944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Vice presidents complete review of divisional budget submissions and forwards a prioritized list to the BRC for review and recommendations (early Mar)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49" name="Round Diagonal Corner Rectangle 48"/>
          <p:cNvSpPr/>
          <p:nvPr/>
        </p:nvSpPr>
        <p:spPr bwMode="auto">
          <a:xfrm>
            <a:off x="8429115" y="1066800"/>
            <a:ext cx="1371600" cy="5334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>
                <a:solidFill>
                  <a:schemeClr val="bg1"/>
                </a:solidFill>
                <a:latin typeface="Arial Narrow"/>
              </a:rPr>
              <a:t>PATs continue to develop or refine outcomes and measures for next year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51" name="Round Diagonal Corner Rectangle 50"/>
          <p:cNvSpPr/>
          <p:nvPr/>
        </p:nvSpPr>
        <p:spPr bwMode="auto">
          <a:xfrm>
            <a:off x="8444336" y="1684191"/>
            <a:ext cx="1371600" cy="9906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Outcome leaders report year-end data (by linking with outcome supporters) and PAT co-chairs review submitted data (Apr)</a:t>
            </a:r>
          </a:p>
        </p:txBody>
      </p:sp>
      <p:sp>
        <p:nvSpPr>
          <p:cNvPr id="53" name="Round Diagonal Corner Rectangle 52"/>
          <p:cNvSpPr/>
          <p:nvPr/>
        </p:nvSpPr>
        <p:spPr bwMode="auto">
          <a:xfrm>
            <a:off x="10003637" y="5189858"/>
            <a:ext cx="1371600" cy="9906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Metric owners report additional  year-end data that was not available in April for inclusion in database and Cabinet retreat (early June)</a:t>
            </a:r>
          </a:p>
        </p:txBody>
      </p:sp>
      <p:sp>
        <p:nvSpPr>
          <p:cNvPr id="55" name="Round Diagonal Corner Rectangle 54"/>
          <p:cNvSpPr/>
          <p:nvPr/>
        </p:nvSpPr>
        <p:spPr bwMode="auto">
          <a:xfrm>
            <a:off x="9982200" y="1066799"/>
            <a:ext cx="1371600" cy="1481773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Priority Area Executive Team provides draft year-end report to PATs  (early May), PATs give feedback (late May), Executive Team provides revised version to cabinet and PATs (early June) </a:t>
            </a:r>
          </a:p>
        </p:txBody>
      </p:sp>
      <p:sp>
        <p:nvSpPr>
          <p:cNvPr id="59" name="Round Diagonal Corner Rectangle 58"/>
          <p:cNvSpPr/>
          <p:nvPr/>
        </p:nvSpPr>
        <p:spPr bwMode="auto">
          <a:xfrm>
            <a:off x="8414361" y="4522130"/>
            <a:ext cx="1371600" cy="1197988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BRC receives funding requests/reductions from VPs and meets to finalize recommendations to the President (Mar-Apr)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67" name="Round Diagonal Corner Rectangle 66"/>
          <p:cNvSpPr/>
          <p:nvPr/>
        </p:nvSpPr>
        <p:spPr bwMode="auto">
          <a:xfrm>
            <a:off x="10024110" y="3401693"/>
            <a:ext cx="1371600" cy="1673545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rgbClr val="000000"/>
                </a:solidFill>
                <a:latin typeface="Arial Narrow"/>
              </a:rPr>
              <a:t>BRC Co-Chairs meet with President/Cabinet to present recommendations, BRC provides feedback to unfunded projects regarding rationale, final recommendations shared with campus community (May)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/>
              <a:cs typeface="Arial Narrow"/>
            </a:endParaRPr>
          </a:p>
        </p:txBody>
      </p:sp>
      <p:sp>
        <p:nvSpPr>
          <p:cNvPr id="68" name="Round Diagonal Corner Rectangle 67"/>
          <p:cNvSpPr/>
          <p:nvPr/>
        </p:nvSpPr>
        <p:spPr bwMode="auto">
          <a:xfrm>
            <a:off x="9982200" y="2628900"/>
            <a:ext cx="1371600" cy="609600"/>
          </a:xfrm>
          <a:prstGeom prst="round2Diag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700"/>
              </a:spcBef>
            </a:pPr>
            <a:r>
              <a:rPr lang="en-US" sz="900" dirty="0">
                <a:solidFill>
                  <a:schemeClr val="bg1"/>
                </a:solidFill>
                <a:latin typeface="Arial Narrow"/>
              </a:rPr>
              <a:t>SP/MSCHE days held to share progress and gather input (early May)</a:t>
            </a: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5235858" y="6387863"/>
            <a:ext cx="2884288" cy="2286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 Narrow"/>
              </a:rPr>
              <a:t>Reporting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905000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 bwMode="auto">
          <a:xfrm>
            <a:off x="5096043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 bwMode="auto">
          <a:xfrm>
            <a:off x="3505200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 bwMode="auto">
          <a:xfrm>
            <a:off x="6705600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 bwMode="auto">
          <a:xfrm>
            <a:off x="9896451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 bwMode="auto">
          <a:xfrm>
            <a:off x="8305800" y="990600"/>
            <a:ext cx="0" cy="5334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2013769" y="162104"/>
            <a:ext cx="94924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2pPr>
            <a:lvl3pPr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3pPr>
            <a:lvl4pPr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4pPr>
            <a:lvl5pPr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666699"/>
                </a:solidFill>
                <a:latin typeface="Century Gothic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WCU Strategic Plan Reporting, Evaluation/Implementation, and Budgeting Cycle </a:t>
            </a:r>
          </a:p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 Narrow"/>
              </a:rPr>
              <a:t>(Adopted 8/24/15)</a:t>
            </a:r>
          </a:p>
        </p:txBody>
      </p:sp>
    </p:spTree>
  </p:cSld>
  <p:clrMapOvr>
    <a:masterClrMapping/>
  </p:clrMapOvr>
  <p:transition spd="slow" advTm="0"/>
</p:sld>
</file>

<file path=ppt/theme/theme1.xml><?xml version="1.0" encoding="utf-8"?>
<a:theme xmlns:a="http://schemas.openxmlformats.org/drawingml/2006/main" name="Timeline for multi-tiered three-month project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MS_T128l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T128l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051C85A29014A966C385F9AE5B24F" ma:contentTypeVersion="15" ma:contentTypeDescription="Create a new document." ma:contentTypeScope="" ma:versionID="c9e823194e59bace41438f042c419b2f">
  <xsd:schema xmlns:xsd="http://www.w3.org/2001/XMLSchema" xmlns:xs="http://www.w3.org/2001/XMLSchema" xmlns:p="http://schemas.microsoft.com/office/2006/metadata/properties" xmlns:ns1="http://schemas.microsoft.com/sharepoint/v3" xmlns:ns3="322f3625-3a86-4f15-923c-0675aa1f8e56" xmlns:ns4="8471dbb3-f341-44b9-a9a8-b4543542d900" targetNamespace="http://schemas.microsoft.com/office/2006/metadata/properties" ma:root="true" ma:fieldsID="c583e9c2436c7c39377fd113aa296023" ns1:_="" ns3:_="" ns4:_="">
    <xsd:import namespace="http://schemas.microsoft.com/sharepoint/v3"/>
    <xsd:import namespace="322f3625-3a86-4f15-923c-0675aa1f8e56"/>
    <xsd:import namespace="8471dbb3-f341-44b9-a9a8-b4543542d900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f3625-3a86-4f15-923c-0675aa1f8e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1dbb3-f341-44b9-a9a8-b4543542d900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32F23F-4A69-42DA-8E62-3E62E1877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2f3625-3a86-4f15-923c-0675aa1f8e56"/>
    <ds:schemaRef ds:uri="8471dbb3-f341-44b9-a9a8-b4543542d9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4C08D2-8C15-499B-938E-AE3398ED08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3816D-0B7E-4696-93E6-8D8984E86B5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Timeline for multi-tiered three-month project</Template>
  <TotalTime>3083</TotalTime>
  <Words>581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Century Gothic</vt:lpstr>
      <vt:lpstr>Times New Roman</vt:lpstr>
      <vt:lpstr>Timeline for multi-tiered three-month project</vt:lpstr>
      <vt:lpstr>Custom Design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Study Overview</dc:title>
  <dc:subject/>
  <dc:creator>Laurie</dc:creator>
  <cp:keywords/>
  <dc:description/>
  <cp:lastModifiedBy>BUDGET</cp:lastModifiedBy>
  <cp:revision>50</cp:revision>
  <cp:lastPrinted>2017-01-24T15:19:28Z</cp:lastPrinted>
  <dcterms:created xsi:type="dcterms:W3CDTF">2010-06-01T03:22:29Z</dcterms:created>
  <dcterms:modified xsi:type="dcterms:W3CDTF">2020-12-21T17:46:02Z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TC010427361033</vt:lpwstr>
  </property>
  <property fmtid="{D5CDD505-2E9C-101B-9397-08002B2CF9AE}" pid="3" name="ContentTypeId">
    <vt:lpwstr>0x01010097B051C85A29014A966C385F9AE5B24F</vt:lpwstr>
  </property>
</Properties>
</file>