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04" autoAdjust="0"/>
    <p:restoredTop sz="94633" autoAdjust="0"/>
  </p:normalViewPr>
  <p:slideViewPr>
    <p:cSldViewPr snapToGrid="0">
      <p:cViewPr varScale="1">
        <p:scale>
          <a:sx n="87" d="100"/>
          <a:sy n="87" d="100"/>
        </p:scale>
        <p:origin x="114" y="2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4401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94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037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50724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9389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19508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24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6861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0915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ction Button: Custom 5">
            <a:hlinkClick r:id="" action="ppaction://hlinkshowjump?jump=nextslide" highlightClick="1"/>
          </p:cNvPr>
          <p:cNvSpPr/>
          <p:nvPr userDrawn="1"/>
        </p:nvSpPr>
        <p:spPr>
          <a:xfrm>
            <a:off x="4877466" y="5439369"/>
            <a:ext cx="1754982" cy="87608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ANSWER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12535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RRECT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ction Button: Custom 5">
            <a:hlinkClick r:id="rId2" action="ppaction://hlinksldjump" highlightClick="1"/>
          </p:cNvPr>
          <p:cNvSpPr/>
          <p:nvPr userDrawn="1"/>
        </p:nvSpPr>
        <p:spPr>
          <a:xfrm>
            <a:off x="4998720" y="5498593"/>
            <a:ext cx="1658112" cy="84124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987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7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7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474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9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6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44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68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105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9598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13" Type="http://schemas.openxmlformats.org/officeDocument/2006/relationships/slide" Target="slide27.xml"/><Relationship Id="rId18" Type="http://schemas.openxmlformats.org/officeDocument/2006/relationships/slide" Target="slide29.xml"/><Relationship Id="rId26" Type="http://schemas.openxmlformats.org/officeDocument/2006/relationships/slide" Target="slide51.xml"/><Relationship Id="rId3" Type="http://schemas.openxmlformats.org/officeDocument/2006/relationships/slide" Target="slide23.xml"/><Relationship Id="rId21" Type="http://schemas.openxmlformats.org/officeDocument/2006/relationships/slide" Target="slide49.xml"/><Relationship Id="rId7" Type="http://schemas.openxmlformats.org/officeDocument/2006/relationships/slide" Target="slide35.xml"/><Relationship Id="rId12" Type="http://schemas.openxmlformats.org/officeDocument/2006/relationships/slide" Target="slide37.xml"/><Relationship Id="rId17" Type="http://schemas.openxmlformats.org/officeDocument/2006/relationships/slide" Target="slide39.xml"/><Relationship Id="rId25" Type="http://schemas.openxmlformats.org/officeDocument/2006/relationships/slide" Target="slide11.xml"/><Relationship Id="rId2" Type="http://schemas.openxmlformats.org/officeDocument/2006/relationships/slide" Target="slide33.xml"/><Relationship Id="rId16" Type="http://schemas.openxmlformats.org/officeDocument/2006/relationships/slide" Target="slide47.xml"/><Relationship Id="rId20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3.xml"/><Relationship Id="rId11" Type="http://schemas.openxmlformats.org/officeDocument/2006/relationships/slide" Target="slide45.xml"/><Relationship Id="rId24" Type="http://schemas.openxmlformats.org/officeDocument/2006/relationships/slide" Target="slide21.xml"/><Relationship Id="rId5" Type="http://schemas.openxmlformats.org/officeDocument/2006/relationships/slide" Target="slide3.xml"/><Relationship Id="rId15" Type="http://schemas.openxmlformats.org/officeDocument/2006/relationships/slide" Target="slide7.xml"/><Relationship Id="rId23" Type="http://schemas.openxmlformats.org/officeDocument/2006/relationships/slide" Target="slide31.xml"/><Relationship Id="rId10" Type="http://schemas.openxmlformats.org/officeDocument/2006/relationships/slide" Target="slide5.xml"/><Relationship Id="rId19" Type="http://schemas.openxmlformats.org/officeDocument/2006/relationships/slide" Target="slide19.xml"/><Relationship Id="rId4" Type="http://schemas.openxmlformats.org/officeDocument/2006/relationships/slide" Target="slide13.xml"/><Relationship Id="rId9" Type="http://schemas.openxmlformats.org/officeDocument/2006/relationships/slide" Target="slide15.xml"/><Relationship Id="rId14" Type="http://schemas.openxmlformats.org/officeDocument/2006/relationships/slide" Target="slide17.xml"/><Relationship Id="rId22" Type="http://schemas.openxmlformats.org/officeDocument/2006/relationships/slide" Target="slide4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2588" cy="2971801"/>
          </a:xfrm>
        </p:spPr>
        <p:txBody>
          <a:bodyPr/>
          <a:lstStyle/>
          <a:p>
            <a:r>
              <a:rPr lang="en-US" b="1" dirty="0" smtClean="0"/>
              <a:t>Jargon Jeopardy </a:t>
            </a:r>
            <a:br>
              <a:rPr lang="en-US" b="1" dirty="0" smtClean="0"/>
            </a:br>
            <a:r>
              <a:rPr lang="en-US" b="1" dirty="0" smtClean="0"/>
              <a:t>Game 3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West Chester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47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93372" y="2542044"/>
            <a:ext cx="84196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WHAT IS ADDING A COURSE?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14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88029" y="903514"/>
            <a:ext cx="722811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LOCATED ON THE CAMPUS QUADRANGLE AT THE CORNER OF HIGH STREET AND ROSEDALE AVENUE, THIS FACILITY OFFERS A GREAT ENVIRONMENT FOR STUDY AND RESEARCH, PRINTING SERVICES, SPECIAL COLLECTIONS, AND THE REFERENCE DESK.</a:t>
            </a:r>
            <a:endParaRPr lang="en-US" sz="3200" dirty="0">
              <a:effectLst/>
            </a:endParaRPr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7086" y="62484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638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46459" y="2777689"/>
            <a:ext cx="93987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WHAT IS THE UNIVERSITY LIBRARY/FHG LIBRARY?</a:t>
            </a:r>
            <a:endParaRPr lang="en-US" sz="3200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2733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36373" y="968828"/>
            <a:ext cx="667294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A FORM THAT CAN BE PREPARED ANNUALLY BY CURRENT AND PROSPECTIVE COLLEGE STUDENTS (UNDERGRADUATE AND GRADUATE) IN THE UNITED STATES TO DETERMINE THEIR ELIGIBILITY FOR STUDENT FINANCIAL AID.</a:t>
            </a:r>
            <a:endParaRPr lang="en-US" sz="3200" dirty="0">
              <a:effectLst/>
            </a:endParaRPr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57844" y="6172199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36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22713" y="2561549"/>
            <a:ext cx="75220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WHAT IS THE FAFSA?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06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09519" y="1110734"/>
            <a:ext cx="669599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A CREDIT-BASED EDUCATION LOAN, MADE IN THE STUDENT’S NAME; A FINANCING OPTION FOR HIGHER EDUCATION IN THE UNITED STATES THAT CAN SUPPLEMENT, BUT SHOULD NOT REPLACE, FEDERAL LOANS.</a:t>
            </a:r>
          </a:p>
          <a:p>
            <a:pPr algn="ctr"/>
            <a:endParaRPr lang="en-US" sz="3200" dirty="0">
              <a:latin typeface="+mj-lt"/>
            </a:endParaRPr>
          </a:p>
        </p:txBody>
      </p:sp>
      <p:pic>
        <p:nvPicPr>
          <p:cNvPr id="2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8972" y="62484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53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18234" y="2732705"/>
            <a:ext cx="60051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WHAT IS A PRIVATE LOAN?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18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05745" y="1926773"/>
            <a:ext cx="702128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A COLLEGE PROGRAM THAT ENABLES STUDENTS </a:t>
            </a:r>
            <a:r>
              <a:rPr lang="en-US" sz="3600" dirty="0" smtClean="0"/>
              <a:t>TO</a:t>
            </a:r>
            <a:r>
              <a:rPr lang="en-US" sz="3200" dirty="0" smtClean="0"/>
              <a:t> WORK PART-TIME WHILE ATTENDING SCHOOL. </a:t>
            </a:r>
          </a:p>
          <a:p>
            <a:pPr algn="ctr"/>
            <a:endParaRPr lang="en-US" sz="3200" dirty="0"/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2529" y="62484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91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8341" y="2829365"/>
            <a:ext cx="97834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WHAT IS </a:t>
            </a:r>
            <a:r>
              <a:rPr lang="en-US" sz="3200" dirty="0" smtClean="0">
                <a:solidFill>
                  <a:srgbClr val="FFFF00"/>
                </a:solidFill>
              </a:rPr>
              <a:t>WORK-STUDY/FEDERAL</a:t>
            </a:r>
            <a:r>
              <a:rPr lang="en-US" sz="3600" dirty="0" smtClean="0">
                <a:solidFill>
                  <a:srgbClr val="FFFF00"/>
                </a:solidFill>
              </a:rPr>
              <a:t> WORK STUDY?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97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59429" y="1153888"/>
            <a:ext cx="765265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WHEN THE REMAINING BALANCE ON YOUR DIRECT LOANS IS FORGIVEN AFTER YOU HAVE MADE 120 QUALIFYING MONTHLY PAYMENTS UNDER A QUALIFYING REPAYMENT PLAN WHILE WORKING FULL-TIME FOR A QUALIFYING EMPLOYER.</a:t>
            </a:r>
            <a:endParaRPr lang="en-US" sz="3200" dirty="0">
              <a:effectLst/>
            </a:endParaRPr>
          </a:p>
        </p:txBody>
      </p:sp>
      <p:pic>
        <p:nvPicPr>
          <p:cNvPr id="2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41514" y="62484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16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957444"/>
              </p:ext>
            </p:extLst>
          </p:nvPr>
        </p:nvGraphicFramePr>
        <p:xfrm>
          <a:off x="1643450" y="138899"/>
          <a:ext cx="8402595" cy="6113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519"/>
                <a:gridCol w="1680519"/>
                <a:gridCol w="1680519"/>
                <a:gridCol w="1680519"/>
                <a:gridCol w="1680519"/>
              </a:tblGrid>
              <a:tr h="10189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Student Support Services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Student Life: Programs and Offices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Financing a College Education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Academics: Courses and Advising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Potpourri</a:t>
                      </a:r>
                      <a:endParaRPr lang="en-US" dirty="0"/>
                    </a:p>
                  </a:txBody>
                  <a:tcPr/>
                </a:tc>
              </a:tr>
              <a:tr h="1018937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2" action="ppaction://hlinksldjump"/>
                        </a:rPr>
                        <a:t>10</a:t>
                      </a:r>
                      <a:endParaRPr lang="en-US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3" action="ppaction://hlinksldjump"/>
                        </a:rPr>
                        <a:t>10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4" action="ppaction://hlinksldjump"/>
                        </a:rPr>
                        <a:t>10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5" action="ppaction://hlinksldjump"/>
                        </a:rPr>
                        <a:t>10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6" action="ppaction://hlinksldjump"/>
                        </a:rPr>
                        <a:t>10</a:t>
                      </a:r>
                      <a:endParaRPr lang="en-US" sz="2800" b="1" dirty="0"/>
                    </a:p>
                  </a:txBody>
                  <a:tcPr/>
                </a:tc>
              </a:tr>
              <a:tr h="1018937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7" action="ppaction://hlinksldjump"/>
                        </a:rPr>
                        <a:t>20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8" action="ppaction://hlinksldjump"/>
                        </a:rPr>
                        <a:t>20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9" action="ppaction://hlinksldjump"/>
                        </a:rPr>
                        <a:t>20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10" action="ppaction://hlinksldjump"/>
                        </a:rPr>
                        <a:t>20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11" action="ppaction://hlinksldjump"/>
                        </a:rPr>
                        <a:t>20</a:t>
                      </a:r>
                      <a:endParaRPr lang="en-US" sz="2800" b="1" dirty="0"/>
                    </a:p>
                  </a:txBody>
                  <a:tcPr/>
                </a:tc>
              </a:tr>
              <a:tr h="1018937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12" action="ppaction://hlinksldjump"/>
                        </a:rPr>
                        <a:t>30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13" action="ppaction://hlinksldjump"/>
                        </a:rPr>
                        <a:t>30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14" action="ppaction://hlinksldjump"/>
                        </a:rPr>
                        <a:t>30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15" action="ppaction://hlinksldjump"/>
                        </a:rPr>
                        <a:t>30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16" action="ppaction://hlinksldjump"/>
                        </a:rPr>
                        <a:t>30</a:t>
                      </a:r>
                      <a:endParaRPr lang="en-US" sz="2800" b="1" dirty="0"/>
                    </a:p>
                  </a:txBody>
                  <a:tcPr/>
                </a:tc>
              </a:tr>
              <a:tr h="1018937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17" action="ppaction://hlinksldjump"/>
                        </a:rPr>
                        <a:t>40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18" action="ppaction://hlinksldjump"/>
                        </a:rPr>
                        <a:t>40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19" action="ppaction://hlinksldjump"/>
                        </a:rPr>
                        <a:t>40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20" action="ppaction://hlinksldjump"/>
                        </a:rPr>
                        <a:t>40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21" action="ppaction://hlinksldjump"/>
                        </a:rPr>
                        <a:t>40</a:t>
                      </a:r>
                      <a:endParaRPr lang="en-US" sz="2800" b="1" dirty="0"/>
                    </a:p>
                  </a:txBody>
                  <a:tcPr/>
                </a:tc>
              </a:tr>
              <a:tr h="1018937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22" action="ppaction://hlinksldjump"/>
                        </a:rPr>
                        <a:t>50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23" action="ppaction://hlinksldjump"/>
                        </a:rPr>
                        <a:t>50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24" action="ppaction://hlinksldjump"/>
                        </a:rPr>
                        <a:t>50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25" action="ppaction://hlinksldjump"/>
                        </a:rPr>
                        <a:t>50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26" action="ppaction://hlinksldjump"/>
                        </a:rPr>
                        <a:t>50</a:t>
                      </a:r>
                      <a:endParaRPr lang="en-US" sz="2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890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75114" y="2623457"/>
            <a:ext cx="73805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WHAT IS LOAN FORGIVENESS?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87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88029" y="2198913"/>
            <a:ext cx="75546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THIS OPTION ALLOWS YOU TO TEMPORARILY STOP MAKING YOUR FEDERAL STUDENT LOAN PAYMENTS.</a:t>
            </a:r>
            <a:endParaRPr lang="en-US" sz="3200" dirty="0"/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30629" y="616131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428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74371" y="2659521"/>
            <a:ext cx="82513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WHAT IS DEFERMENT?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3612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16628" y="957944"/>
            <a:ext cx="66294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THIS CENTER FACILITATES, SUSTAINS, AND ADVANCES DIALOGUE ABOUT HOW GENDER INTERSECTS WITH RACE, ETHNICITY, CLASS, SEXUAL IDENTITY, ABILITY, AGE, AND NATIONALITY.</a:t>
            </a:r>
          </a:p>
          <a:p>
            <a:pPr algn="ctr"/>
            <a:endParaRPr lang="en-US" sz="3200" dirty="0"/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39485" y="62484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52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2201" y="2409149"/>
            <a:ext cx="71954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WHAT IS THE CENTER FOR WOMEN &amp; GENDER EQUITY?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13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05743" y="1262743"/>
            <a:ext cx="692331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THIS OFFICE PROVIDES LEADERSHIP, COORDINATION AND INFORMATION TO HELP WCU ACHIEVE ITS COMMITMENTS TO THE PRINCIPLES OF EQUITY, DIVERSITY AND AFFIRMATIVE ACTION. </a:t>
            </a:r>
            <a:endParaRPr lang="en-US" sz="3200" dirty="0">
              <a:effectLst/>
            </a:endParaRPr>
          </a:p>
        </p:txBody>
      </p:sp>
      <p:pic>
        <p:nvPicPr>
          <p:cNvPr id="2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0371" y="612865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713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60171" y="2318658"/>
            <a:ext cx="71083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WHAT IS THE OFFICE OF SOCIAL EQUITY?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20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46514" y="1502228"/>
            <a:ext cx="7543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THIS OFFICE PROVIDES INFORMATION, RESOURCES, AND SUPPORT TO MEMBERS OF THE UNIVERSITY AND THE COMMUNITY DEALING WITH ISSUES RELATED TO SEXUAL ORIENTATION AND GENDER IDENTITY. </a:t>
            </a:r>
            <a:endParaRPr lang="en-US" sz="3200" dirty="0">
              <a:effectLst/>
            </a:endParaRPr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9743" y="615042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899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3761" y="2612964"/>
            <a:ext cx="89210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WHAT IS THE LGBTQA SERVICES OFFICE?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0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42457" y="1556660"/>
            <a:ext cx="718457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THIS OFFICE WORKS WITH GREEK LETTER ORGANIZATIONS TO PROMOTE FRIENDSHIP, LEADERSHIP, SCHOLARSHIP, AND SERVICE.</a:t>
            </a:r>
            <a:endParaRPr lang="en-US" sz="3600" dirty="0">
              <a:effectLst/>
            </a:endParaRPr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95943" y="612865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426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55186" y="2723539"/>
            <a:ext cx="8534400" cy="150706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 number representing the average value of the accumulated final grades earned in courses over time.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		</a:t>
            </a:r>
          </a:p>
        </p:txBody>
      </p:sp>
      <p:pic>
        <p:nvPicPr>
          <p:cNvPr id="4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74171" y="6117771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02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1492" y="2470400"/>
            <a:ext cx="803136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WHAT IS THE OFFICE OF FRATERNITY </a:t>
            </a:r>
          </a:p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&amp; SORORITY LIFE?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20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83709" y="1802045"/>
            <a:ext cx="698862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THIS OFFICE OFFERS SERVICES AND PROGRAMS SUCH AS ALCOHOL EDUCATION, NUTRITION SERVICES, AND WAYS TO IMPROVE YOUR GENERAL WELLNESS.	</a:t>
            </a:r>
            <a:endParaRPr lang="en-US" sz="3200" dirty="0"/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17714" y="616131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492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36044" y="2973111"/>
            <a:ext cx="108029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WHAT IS THE OFFICE OF WELLNESS PROMOTION?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31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9800" y="1523999"/>
            <a:ext cx="720634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THIS OFFICE CAN ANSWER QUESTIONS AND OFFER HELP REGARDING TYPES OF AID, YOUR AID PACKAGE, PAYING YOUR BILL, AND FINANCIAL LITERACY.</a:t>
            </a:r>
            <a:endParaRPr lang="en-US" sz="3200" dirty="0">
              <a:effectLst/>
            </a:endParaRPr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17715" y="612865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20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24908" y="2689162"/>
            <a:ext cx="82397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WHAT IS THE FINANCIAL AID OFFICE?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96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27514" y="968829"/>
            <a:ext cx="66294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PROVIDES SERVICES, PROGRAMS, AND RESOURCES THAT FACILITATE THE LIFELONG CAREER DEVELOPMENT PROCESS AND ASSIST STUDENTS AND ALUMNI WITH IMPLEMENTING AND SECURING SATISFYING CAREERS.</a:t>
            </a:r>
            <a:endParaRPr lang="en-US" sz="3200" dirty="0">
              <a:effectLst/>
            </a:endParaRPr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61257" y="610688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32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6117" y="2819792"/>
            <a:ext cx="102050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WHAT IS THE CAREER DEVELOPMENT CENTER?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98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1012370"/>
            <a:ext cx="7184571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THIS PROGRAM BUILDS AN INCLUSIVE AND ACCEPTING CAMPUS COMMUNITY TO BETTER SUPPORT THE EXPERIENCE AND SUCCESS OF OUR STUDENTS WITH ASD (AUTISTIC SPECTRUM DISORDER) THROUGH INDIRECT AND DIRECT SUPPORTS.</a:t>
            </a:r>
            <a:endParaRPr lang="en-US" sz="3200" dirty="0">
              <a:effectLst/>
            </a:endParaRPr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06828" y="612865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81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29960" y="2776248"/>
            <a:ext cx="382989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WHAT IS D-CAP?</a:t>
            </a:r>
          </a:p>
          <a:p>
            <a:pPr algn="ctr"/>
            <a:r>
              <a:rPr lang="en-US" sz="3600" dirty="0">
                <a:solidFill>
                  <a:srgbClr val="FFFF00"/>
                </a:solidFill>
                <a:latin typeface="+mj-lt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3678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794656"/>
            <a:ext cx="696685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A CENTER FOR INDIVIDUALS WHO SERVED IN THE UNITED STATES ARMED FORCES INCLUDING A RESERVE COMPONENT OR THE NATIONAL GUARD AND WHO WAS DISCHARGED OR RELEASED FROM SERVICE UNDER CONDITIONS OTHER THAN DISHONORABLE.</a:t>
            </a:r>
            <a:endParaRPr lang="en-US" sz="3200" dirty="0">
              <a:effectLst/>
            </a:endParaRPr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41515" y="6117771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25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389329" y="2491260"/>
            <a:ext cx="8534400" cy="1507067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     </a:t>
            </a:r>
            <a:r>
              <a:rPr lang="en-US" sz="3200" dirty="0">
                <a:solidFill>
                  <a:srgbClr val="FFFF00"/>
                </a:solidFill>
                <a:latin typeface="+mn-lt"/>
              </a:rPr>
              <a:t>What is a </a:t>
            </a:r>
            <a:r>
              <a:rPr lang="en-US" sz="3200" dirty="0" smtClean="0">
                <a:solidFill>
                  <a:srgbClr val="FFFF00"/>
                </a:solidFill>
                <a:latin typeface="+mn-lt"/>
              </a:rPr>
              <a:t>GPA </a:t>
            </a:r>
            <a:br>
              <a:rPr lang="en-US" sz="3200" dirty="0" smtClean="0">
                <a:solidFill>
                  <a:srgbClr val="FFFF00"/>
                </a:solidFill>
                <a:latin typeface="+mn-lt"/>
              </a:rPr>
            </a:br>
            <a:r>
              <a:rPr lang="en-US" sz="3200" dirty="0" smtClean="0">
                <a:solidFill>
                  <a:srgbClr val="FFFF00"/>
                </a:solidFill>
                <a:latin typeface="+mn-lt"/>
              </a:rPr>
              <a:t>(Grade Point Average)?</a:t>
            </a:r>
            <a:r>
              <a:rPr lang="en-US" dirty="0">
                <a:solidFill>
                  <a:srgbClr val="FFFF00"/>
                </a:solidFill>
                <a:latin typeface="+mn-lt"/>
              </a:rPr>
              <a:t/>
            </a:r>
            <a:br>
              <a:rPr lang="en-US" dirty="0">
                <a:solidFill>
                  <a:srgbClr val="FFFF00"/>
                </a:solidFill>
                <a:latin typeface="+mn-lt"/>
              </a:rPr>
            </a:br>
            <a:endParaRPr lang="en-US" dirty="0">
              <a:solidFill>
                <a:srgbClr val="FFFF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6600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4487" y="2710544"/>
            <a:ext cx="78812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WHAT IS </a:t>
            </a:r>
            <a:r>
              <a:rPr lang="en-US" sz="3600" dirty="0" smtClean="0">
                <a:solidFill>
                  <a:srgbClr val="FFFF00"/>
                </a:solidFill>
              </a:rPr>
              <a:t>THE VETERAN’S CENTER?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76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86744" y="1783806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600" dirty="0" smtClean="0"/>
              <a:t>THE PRIMARY SUPPORT OFFICE FOR ALL STUDENT-RELATED TECHNOLOGY SERVICES.</a:t>
            </a:r>
            <a:endParaRPr lang="en-US" sz="3600" dirty="0"/>
          </a:p>
        </p:txBody>
      </p:sp>
      <p:pic>
        <p:nvPicPr>
          <p:cNvPr id="2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52400" y="613954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543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45824" y="2772446"/>
            <a:ext cx="69333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WHAT IS RESNET CENTRAL?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13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71056" y="1883229"/>
            <a:ext cx="674914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A STUDENT WHO HAS AT LEAST ONE PARENT WITH A FOUR-YEAR COLLEGE DEGREE.  </a:t>
            </a:r>
            <a:endParaRPr lang="en-US" sz="3600" dirty="0"/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85057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97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9655" y="2859790"/>
            <a:ext cx="105176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WHAT IS A CONTINUING-EDUCATION STUDENT?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45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01686" y="1709059"/>
            <a:ext cx="635725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A PERSON WHO IS 25 YEARS AND UP WHO IS INVOLVED IN FORMS OF LEARNING SUCH AS GOING BACK TO SCHOOL TO FINISH OR EARN A DEGREE.</a:t>
            </a:r>
            <a:endParaRPr lang="en-US" sz="3200" dirty="0"/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52400" y="6172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32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31086" y="2863334"/>
            <a:ext cx="66319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+mj-lt"/>
              </a:rPr>
              <a:t>WHAT IS AN ADULT LEARNER?</a:t>
            </a:r>
            <a:endParaRPr lang="en-US" sz="3600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0189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05744" y="1186543"/>
            <a:ext cx="689065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A CONFIDENTIAL SPACE THAT OFFERS (FREE) NON-PERISHABLE FOOD ITEMS, PERSONAL CARE ITEMS, SCHOOL SUPPLIES, PROFESSIONAL ATTIRE AND WINTER ATTIRE TO STUDENTS IN NEED.</a:t>
            </a:r>
            <a:endParaRPr lang="en-US" sz="3200" dirty="0">
              <a:effectLst/>
            </a:endParaRPr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9743" y="6172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324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30394" y="2774281"/>
            <a:ext cx="74286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WHAT IS THE RESOURCE PANTRY?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88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01686" y="1328056"/>
            <a:ext cx="658585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THIS ORGANIZATION PRODUCES WEEKLY YOUTUBE VIDEOS HIGHLIGHTING CAMPUS ANNOUNCEMENTS AND EVENTS (THESE OFTEN AIR ON CAMPUS TVS).</a:t>
            </a:r>
            <a:endParaRPr lang="en-US" sz="3200" dirty="0">
              <a:effectLst/>
            </a:endParaRPr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63286" y="6117771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104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84500" y="1673488"/>
            <a:ext cx="743111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THE UNIT OF MEASURING EDUCATIONAL CREDIT, USUALLY BASED ON THE NUMBER OF CLASSROOM HOURS PER WEEK THROUGHOUT A TERM.</a:t>
            </a:r>
            <a:endParaRPr lang="en-US" sz="3200" dirty="0">
              <a:effectLst/>
            </a:endParaRPr>
          </a:p>
        </p:txBody>
      </p:sp>
      <p:pic>
        <p:nvPicPr>
          <p:cNvPr id="2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30629" y="62484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418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9635" y="2798022"/>
            <a:ext cx="61750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WHAT IS THE WCU WEEKLY?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47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77886" y="1777777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600" dirty="0" smtClean="0"/>
              <a:t>THIS ORGANIZATION RUNS WCU’S RADIO STATION AND AIRS MUSIC, SPORTS, AND EVENT INFORMATION. </a:t>
            </a:r>
            <a:endParaRPr lang="en-US" sz="3600" dirty="0">
              <a:latin typeface="+mj-lt"/>
            </a:endParaRPr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93915" y="606334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78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83429" y="2830287"/>
            <a:ext cx="44959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WHAT IS WCUR?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16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57116" y="2593901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WHAT ARE CREDIT HOURS?	</a:t>
            </a:r>
          </a:p>
          <a:p>
            <a:pPr algn="ctr"/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9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83583" y="1715650"/>
            <a:ext cx="72761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AVAILABLE ALL YEAR, 5 DAYS A WEEK TO HELP YOU SCHEDULE, PLAN, SOLVE PROBLEMS, AND LEARN ABOUT WCU POLICIES. </a:t>
            </a:r>
            <a:endParaRPr lang="en-US" dirty="0">
              <a:effectLst/>
            </a:endParaRPr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30628" y="62484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16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9398" y="2411450"/>
            <a:ext cx="86803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WHAT IS AN ACADEMIC COORDINATOR?</a:t>
            </a:r>
            <a:endParaRPr lang="en-US" sz="3600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6836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62732" y="2200141"/>
            <a:ext cx="7237927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WHEN A STUDENT OFFICIALLY ENROLLS HIM/HERSELF IN A COURSE AT THE BEGINNING OF THE SEMESTER</a:t>
            </a:r>
            <a:r>
              <a:rPr lang="en-US" dirty="0" smtClean="0"/>
              <a:t>	</a:t>
            </a:r>
            <a:endParaRPr lang="en-US" dirty="0"/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9742" y="62484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145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286</TotalTime>
  <Words>785</Words>
  <Application>Microsoft Office PowerPoint</Application>
  <PresentationFormat>Widescreen</PresentationFormat>
  <Paragraphs>85</Paragraphs>
  <Slides>52</Slides>
  <Notes>0</Notes>
  <HiddenSlides>0</HiddenSlides>
  <MMClips>25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5" baseType="lpstr">
      <vt:lpstr>Century Gothic</vt:lpstr>
      <vt:lpstr>Wingdings 3</vt:lpstr>
      <vt:lpstr>Slice</vt:lpstr>
      <vt:lpstr>Jargon Jeopardy  Game 3 </vt:lpstr>
      <vt:lpstr>PowerPoint Presentation</vt:lpstr>
      <vt:lpstr>A number representing the average value of the accumulated final grades earned in courses over time.      </vt:lpstr>
      <vt:lpstr>     What is a GPA  (Grade Point Average)?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West Chester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Jargon Jeopardy</dc:title>
  <dc:creator>Kaiser, Courtney A</dc:creator>
  <cp:lastModifiedBy>Kaiser, Courtney A</cp:lastModifiedBy>
  <cp:revision>31</cp:revision>
  <dcterms:created xsi:type="dcterms:W3CDTF">2017-07-25T16:13:59Z</dcterms:created>
  <dcterms:modified xsi:type="dcterms:W3CDTF">2018-04-04T16:33:53Z</dcterms:modified>
</cp:coreProperties>
</file>