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notesMasterIdLst>
    <p:notesMasterId r:id="rId18"/>
  </p:notesMasterIdLst>
  <p:sldIdLst>
    <p:sldId id="256" r:id="rId2"/>
    <p:sldId id="258" r:id="rId3"/>
    <p:sldId id="257" r:id="rId4"/>
    <p:sldId id="272" r:id="rId5"/>
    <p:sldId id="273" r:id="rId6"/>
    <p:sldId id="260" r:id="rId7"/>
    <p:sldId id="261" r:id="rId8"/>
    <p:sldId id="262" r:id="rId9"/>
    <p:sldId id="277" r:id="rId10"/>
    <p:sldId id="274" r:id="rId11"/>
    <p:sldId id="278" r:id="rId12"/>
    <p:sldId id="279" r:id="rId13"/>
    <p:sldId id="280" r:id="rId14"/>
    <p:sldId id="266" r:id="rId15"/>
    <p:sldId id="281" r:id="rId16"/>
    <p:sldId id="2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41" autoAdjust="0"/>
  </p:normalViewPr>
  <p:slideViewPr>
    <p:cSldViewPr snapToGrid="0">
      <p:cViewPr varScale="1">
        <p:scale>
          <a:sx n="119" d="100"/>
          <a:sy n="119" d="100"/>
        </p:scale>
        <p:origin x="96" y="24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9462E5-B34B-4186-BFFD-5BB9121B7A4F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CCB78-8AF1-448B-AF0E-3BA703110B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922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April 11, 2017	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CCB78-8AF1-448B-AF0E-3BA703110B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1692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Where do you think this comes from?  How do you develop a fixed</a:t>
            </a:r>
            <a:r>
              <a:rPr lang="en-US" baseline="0" dirty="0" smtClean="0"/>
              <a:t> or a growth mindset?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learn it . . . Let’s look at some of the research on the development of growth mindset and its implications.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CCB78-8AF1-448B-AF0E-3BA703110B0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7485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Let’s compare the fixed</a:t>
            </a:r>
            <a:r>
              <a:rPr lang="en-US" baseline="0" dirty="0" smtClean="0"/>
              <a:t> vs growth mindset in specific ways . . . . What does the research say?  Here’s an example.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CCB78-8AF1-448B-AF0E-3BA703110B0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48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does mindset affect learning and/or performance?  Let’s go back to something we saw in the last slide:</a:t>
            </a:r>
            <a:r>
              <a:rPr lang="en-US" baseline="0" dirty="0" smtClean="0"/>
              <a:t>  Mindset affects our BELIEFS ABOUT EFFORT. . . . EFFORT affects ACHIEVEMENT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CCB78-8AF1-448B-AF0E-3BA703110B0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427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Sal Khan . . .Khan Academy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CCB78-8AF1-448B-AF0E-3BA703110B0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686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 two</a:t>
            </a:r>
            <a:r>
              <a:rPr lang="en-US" baseline="0" dirty="0" smtClean="0"/>
              <a:t> handouts:  Some Growth-Mindset Practices &amp; 25 Ways to Develop a Growth Mindset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CCB78-8AF1-448B-AF0E-3BA703110B0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6380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 two</a:t>
            </a:r>
            <a:r>
              <a:rPr lang="en-US" baseline="0" dirty="0" smtClean="0"/>
              <a:t> handouts:  Some Growth-Mindset Practices &amp; 25 Ways to Develop a Growth Mindset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CCB78-8AF1-448B-AF0E-3BA703110B0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920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A768-1AF2-4400-BD7D-C605F81EFBC8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8107-812B-4A6E-A71A-381D1FD19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39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A768-1AF2-4400-BD7D-C605F81EFBC8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8107-812B-4A6E-A71A-381D1FD19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759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A768-1AF2-4400-BD7D-C605F81EFBC8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8107-812B-4A6E-A71A-381D1FD196D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4499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A768-1AF2-4400-BD7D-C605F81EFBC8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8107-812B-4A6E-A71A-381D1FD19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75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A768-1AF2-4400-BD7D-C605F81EFBC8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8107-812B-4A6E-A71A-381D1FD196D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925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A768-1AF2-4400-BD7D-C605F81EFBC8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8107-812B-4A6E-A71A-381D1FD19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587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A768-1AF2-4400-BD7D-C605F81EFBC8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8107-812B-4A6E-A71A-381D1FD19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7934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A768-1AF2-4400-BD7D-C605F81EFBC8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8107-812B-4A6E-A71A-381D1FD19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737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A768-1AF2-4400-BD7D-C605F81EFBC8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8107-812B-4A6E-A71A-381D1FD19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94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A768-1AF2-4400-BD7D-C605F81EFBC8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8107-812B-4A6E-A71A-381D1FD19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27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A768-1AF2-4400-BD7D-C605F81EFBC8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8107-812B-4A6E-A71A-381D1FD19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6479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A768-1AF2-4400-BD7D-C605F81EFBC8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8107-812B-4A6E-A71A-381D1FD19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8933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A768-1AF2-4400-BD7D-C605F81EFBC8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8107-812B-4A6E-A71A-381D1FD19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398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A768-1AF2-4400-BD7D-C605F81EFBC8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8107-812B-4A6E-A71A-381D1FD19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976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A768-1AF2-4400-BD7D-C605F81EFBC8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8107-812B-4A6E-A71A-381D1FD19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1386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18107-812B-4A6E-A71A-381D1FD196D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1A768-1AF2-4400-BD7D-C605F81EFBC8}" type="datetimeFigureOut">
              <a:rPr lang="en-US" smtClean="0"/>
              <a:t>4/11/2017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968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1A768-1AF2-4400-BD7D-C605F81EFBC8}" type="datetimeFigureOut">
              <a:rPr lang="en-US" smtClean="0"/>
              <a:t>4/11/2017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D918107-812B-4A6E-A71A-381D1FD19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867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  <p:sldLayoutId id="2147483772" r:id="rId15"/>
    <p:sldLayoutId id="214748377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tudentsuccess@wcupa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WSZ1DKjNz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v2ar6AKvG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TXrV0_3UjY&amp;list=PLOF8Wy_T_riisC56BnCsX-rbmQpWS_gf0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ndsetworks.com/Science/Impac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657726"/>
            <a:ext cx="6505965" cy="1884948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WCU OFFICE OF STUDENT SUCCESS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7158" y="2943727"/>
            <a:ext cx="4940968" cy="239027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Dr. Loretta Rieser-Danner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</a:rPr>
              <a:t>Interim Associate Provost for Student Success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</a:rPr>
              <a:t>Courtney Kaiser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</a:rPr>
              <a:t>Staff Support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</a:rPr>
              <a:t>610-436-2908</a:t>
            </a:r>
          </a:p>
          <a:p>
            <a:pPr algn="ctr"/>
            <a:r>
              <a:rPr lang="en-US" dirty="0" smtClean="0">
                <a:solidFill>
                  <a:srgbClr val="7030A0"/>
                </a:solidFill>
                <a:hlinkClick r:id="rId3"/>
              </a:rPr>
              <a:t>studentsuccess@wcupa.edu</a:t>
            </a:r>
            <a:endParaRPr lang="en-US" dirty="0" smtClean="0">
              <a:solidFill>
                <a:srgbClr val="7030A0"/>
              </a:solidFill>
            </a:endParaRPr>
          </a:p>
          <a:p>
            <a:pPr algn="ctr"/>
            <a:endParaRPr lang="en-US" dirty="0" smtClean="0">
              <a:solidFill>
                <a:srgbClr val="7030A0"/>
              </a:solidFill>
            </a:endParaRPr>
          </a:p>
          <a:p>
            <a:pPr algn="ctr"/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39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>SCIENCE OF LEARNING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algn="ctr"/>
            <a:r>
              <a:rPr lang="en-US" dirty="0" smtClean="0">
                <a:solidFill>
                  <a:srgbClr val="7030A0"/>
                </a:solidFill>
                <a:hlinkClick r:id="rId3"/>
              </a:rPr>
              <a:t>https://www.youtube.com/watch?v=GWSZ1DKjNzY</a:t>
            </a:r>
            <a:endParaRPr lang="en-US" dirty="0" smtClean="0">
              <a:solidFill>
                <a:srgbClr val="7030A0"/>
              </a:solidFill>
            </a:endParaRPr>
          </a:p>
          <a:p>
            <a:pPr algn="ctr"/>
            <a:endParaRPr lang="en-US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51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55033"/>
            <a:ext cx="8596668" cy="4886330"/>
          </a:xfrm>
        </p:spPr>
        <p:txBody>
          <a:bodyPr>
            <a:normAutofit/>
          </a:bodyPr>
          <a:lstStyle/>
          <a:p>
            <a:pPr algn="ctr"/>
            <a:endParaRPr lang="en-US" sz="2400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en-US" sz="3600" dirty="0" smtClean="0">
                <a:solidFill>
                  <a:srgbClr val="7030A0"/>
                </a:solidFill>
              </a:rPr>
              <a:t>What does this mean for you?</a:t>
            </a:r>
          </a:p>
          <a:p>
            <a:pPr marL="0" indent="0" algn="ctr">
              <a:buNone/>
            </a:pPr>
            <a:endParaRPr lang="en-US" sz="3600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en-US" sz="3600" dirty="0" smtClean="0">
                <a:solidFill>
                  <a:srgbClr val="7030A0"/>
                </a:solidFill>
              </a:rPr>
              <a:t>What does this mean for us (WCU) as a learning community?</a:t>
            </a:r>
            <a:endParaRPr lang="en-US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13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43789"/>
            <a:ext cx="8596668" cy="4597573"/>
          </a:xfrm>
        </p:spPr>
        <p:txBody>
          <a:bodyPr>
            <a:normAutofit/>
          </a:bodyPr>
          <a:lstStyle/>
          <a:p>
            <a:pPr algn="ctr"/>
            <a:endParaRPr lang="en-US" sz="3600" dirty="0" smtClean="0">
              <a:solidFill>
                <a:srgbClr val="7030A0"/>
              </a:solidFill>
            </a:endParaRPr>
          </a:p>
          <a:p>
            <a:pPr algn="ctr"/>
            <a:endParaRPr lang="en-US" sz="3600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en-US" sz="3600" dirty="0" smtClean="0">
                <a:solidFill>
                  <a:srgbClr val="7030A0"/>
                </a:solidFill>
              </a:rPr>
              <a:t>SMALL GROUP </a:t>
            </a:r>
            <a:r>
              <a:rPr lang="en-US" sz="3600" dirty="0" smtClean="0">
                <a:solidFill>
                  <a:srgbClr val="7030A0"/>
                </a:solidFill>
              </a:rPr>
              <a:t>DISCUSSION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rgbClr val="7030A0"/>
                </a:solidFill>
              </a:rPr>
              <a:t>(See Discussion Questions)</a:t>
            </a:r>
            <a:endParaRPr lang="en-US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76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635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954505"/>
            <a:ext cx="8596668" cy="50868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600" dirty="0">
              <a:solidFill>
                <a:srgbClr val="7030A0"/>
              </a:solidFill>
            </a:endParaRPr>
          </a:p>
          <a:p>
            <a:pPr algn="ctr"/>
            <a:r>
              <a:rPr lang="en-US" sz="3600" dirty="0" smtClean="0">
                <a:solidFill>
                  <a:srgbClr val="7030A0"/>
                </a:solidFill>
              </a:rPr>
              <a:t>What can </a:t>
            </a:r>
            <a:r>
              <a:rPr lang="en-US" sz="3600" u="sng" dirty="0" smtClean="0">
                <a:solidFill>
                  <a:srgbClr val="7030A0"/>
                </a:solidFill>
              </a:rPr>
              <a:t>you</a:t>
            </a:r>
            <a:r>
              <a:rPr lang="en-US" sz="3600" dirty="0" smtClean="0">
                <a:solidFill>
                  <a:srgbClr val="7030A0"/>
                </a:solidFill>
              </a:rPr>
              <a:t> do </a:t>
            </a:r>
            <a:r>
              <a:rPr lang="en-US" sz="3600" dirty="0" smtClean="0">
                <a:solidFill>
                  <a:srgbClr val="7030A0"/>
                </a:solidFill>
              </a:rPr>
              <a:t>to </a:t>
            </a:r>
            <a:r>
              <a:rPr lang="en-US" sz="3600" dirty="0" smtClean="0">
                <a:solidFill>
                  <a:srgbClr val="7030A0"/>
                </a:solidFill>
              </a:rPr>
              <a:t>develop a </a:t>
            </a:r>
            <a:r>
              <a:rPr lang="en-US" sz="3600" dirty="0" smtClean="0">
                <a:solidFill>
                  <a:srgbClr val="7030A0"/>
                </a:solidFill>
              </a:rPr>
              <a:t>growth </a:t>
            </a:r>
            <a:r>
              <a:rPr lang="en-US" sz="3600" dirty="0" smtClean="0">
                <a:solidFill>
                  <a:srgbClr val="7030A0"/>
                </a:solidFill>
              </a:rPr>
              <a:t>mindset?</a:t>
            </a:r>
          </a:p>
          <a:p>
            <a:pPr algn="ctr"/>
            <a:endParaRPr lang="en-US" sz="3600" dirty="0" smtClean="0">
              <a:solidFill>
                <a:srgbClr val="7030A0"/>
              </a:solidFill>
            </a:endParaRPr>
          </a:p>
          <a:p>
            <a:pPr algn="ctr"/>
            <a:r>
              <a:rPr lang="en-US" sz="3600" dirty="0" smtClean="0">
                <a:solidFill>
                  <a:srgbClr val="7030A0"/>
                </a:solidFill>
              </a:rPr>
              <a:t>What can </a:t>
            </a:r>
            <a:r>
              <a:rPr lang="en-US" sz="3600" u="sng" dirty="0" smtClean="0">
                <a:solidFill>
                  <a:srgbClr val="7030A0"/>
                </a:solidFill>
              </a:rPr>
              <a:t>we</a:t>
            </a:r>
            <a:r>
              <a:rPr lang="en-US" sz="3600" dirty="0" smtClean="0">
                <a:solidFill>
                  <a:srgbClr val="7030A0"/>
                </a:solidFill>
              </a:rPr>
              <a:t> do to cultivate a growth mindset at WCU?</a:t>
            </a:r>
            <a:endParaRPr lang="en-US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9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33663"/>
            <a:ext cx="8596668" cy="6336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SOME GROWTH-MINDSET PRACTICES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39517"/>
            <a:ext cx="8596668" cy="47018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	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When you’re feeling stuck, remember . . . . </a:t>
            </a:r>
          </a:p>
          <a:p>
            <a:pPr marL="0" indent="0">
              <a:buNone/>
            </a:pPr>
            <a:r>
              <a:rPr lang="en-US" dirty="0">
                <a:solidFill>
                  <a:srgbClr val="7030A0"/>
                </a:solidFill>
              </a:rPr>
              <a:t>	</a:t>
            </a:r>
            <a:r>
              <a:rPr lang="en-US" dirty="0" smtClean="0">
                <a:solidFill>
                  <a:srgbClr val="7030A0"/>
                </a:solidFill>
              </a:rPr>
              <a:t>			THE POWER OF “YET”</a:t>
            </a:r>
          </a:p>
          <a:p>
            <a:pPr marL="0" indent="0">
              <a:buNone/>
            </a:pPr>
            <a:endParaRPr lang="en-US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Remember to: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Focus on effort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Choose difficult tasks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Focus on strategies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Reflect on different strategies that work and don’t work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Focus on learning and improving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Seek challenges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Work hard </a:t>
            </a:r>
          </a:p>
        </p:txBody>
      </p:sp>
    </p:spTree>
    <p:extLst>
      <p:ext uri="{BB962C8B-B14F-4D97-AF65-F5344CB8AC3E}">
        <p14:creationId xmlns:p14="http://schemas.microsoft.com/office/powerpoint/2010/main" val="50270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1026694"/>
            <a:ext cx="8596668" cy="174859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25 WAYS TO DEVELOP A GROWTH MINDSET</a:t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>Sara Briggs</a:t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>http://www.opencolleges.edu/au/informed/author/saga/</a:t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>
                <a:solidFill>
                  <a:srgbClr val="7030A0"/>
                </a:solidFill>
              </a:rPr>
              <a:t/>
            </a:r>
            <a:br>
              <a:rPr lang="en-US" dirty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>See Handout </a:t>
            </a: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807" y="4507077"/>
            <a:ext cx="8596668" cy="47018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	</a:t>
            </a:r>
          </a:p>
          <a:p>
            <a:pPr marL="0" indent="0">
              <a:buNone/>
            </a:pP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02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>
              <a:solidFill>
                <a:srgbClr val="7030A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7030A0"/>
                </a:solidFill>
              </a:rPr>
              <a:t>THANK YOU!!!</a:t>
            </a: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7030A0"/>
                </a:solidFill>
              </a:rPr>
              <a:t>FOR YOUR ATTENTION AND YOUR PARTICIPATION</a:t>
            </a:r>
          </a:p>
          <a:p>
            <a:pPr marL="0" indent="0" algn="ctr">
              <a:buNone/>
            </a:pPr>
            <a:endParaRPr lang="en-US" sz="2000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7030A0"/>
                </a:solidFill>
              </a:rPr>
              <a:t>Office of Student Success</a:t>
            </a: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7030A0"/>
                </a:solidFill>
              </a:rPr>
              <a:t>610-436-2908</a:t>
            </a: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7030A0"/>
                </a:solidFill>
              </a:rPr>
              <a:t>studentsuccess@wcupa.edu</a:t>
            </a:r>
            <a:endParaRPr lang="en-US" sz="20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6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MINDSET</a:t>
            </a: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300" y="2160588"/>
            <a:ext cx="3881437" cy="3881437"/>
          </a:xfrm>
        </p:spPr>
      </p:pic>
    </p:spTree>
    <p:extLst>
      <p:ext uri="{BB962C8B-B14F-4D97-AF65-F5344CB8AC3E}">
        <p14:creationId xmlns:p14="http://schemas.microsoft.com/office/powerpoint/2010/main" val="58355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65233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GROWTH MINDSET</a:t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>vs</a:t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>FIXED MINDSET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algn="ctr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www.youtube.com/watch?v=Xv2ar6AKvGc</a:t>
            </a:r>
            <a:endParaRPr lang="en-US" dirty="0" smtClean="0"/>
          </a:p>
          <a:p>
            <a:pPr algn="ctr"/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37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>Does This Sound</a:t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>Familiar to Any of You?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95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609600"/>
            <a:ext cx="7766936" cy="4347411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>
                <a:solidFill>
                  <a:srgbClr val="7030A0"/>
                </a:solidFill>
              </a:rPr>
              <a:t/>
            </a:r>
            <a:br>
              <a:rPr lang="en-US" dirty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>Is there any area in which you think you might have a Fixed Mindset?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5102013"/>
            <a:ext cx="7766936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35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>GROWTH MINDSET </a:t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>RESEARCH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www.youtube.com/watch?v=TTXrV0_3UjY&amp;list=PLOF8Wy_T_riisC56BnCsX-rbmQpWS_gf0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81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7030A0"/>
                </a:solidFill>
              </a:rPr>
              <a:t/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>LET’S COMPARE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www.mindsetworks.com/Science/Impact</a:t>
            </a: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46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812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895" y="545431"/>
            <a:ext cx="7416959" cy="5374106"/>
          </a:xfrm>
        </p:spPr>
      </p:pic>
    </p:spTree>
    <p:extLst>
      <p:ext uri="{BB962C8B-B14F-4D97-AF65-F5344CB8AC3E}">
        <p14:creationId xmlns:p14="http://schemas.microsoft.com/office/powerpoint/2010/main" val="14412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565" y="441158"/>
            <a:ext cx="8596668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47011"/>
            <a:ext cx="8596668" cy="4894351"/>
          </a:xfrm>
        </p:spPr>
        <p:txBody>
          <a:bodyPr>
            <a:normAutofit lnSpcReduction="10000"/>
          </a:bodyPr>
          <a:lstStyle/>
          <a:p>
            <a:pPr algn="ctr"/>
            <a:endParaRPr lang="en-US" dirty="0">
              <a:solidFill>
                <a:srgbClr val="7030A0"/>
              </a:solidFill>
            </a:endParaRPr>
          </a:p>
          <a:p>
            <a:r>
              <a:rPr lang="en-US" sz="2400" dirty="0" smtClean="0">
                <a:solidFill>
                  <a:srgbClr val="7030A0"/>
                </a:solidFill>
              </a:rPr>
              <a:t>So, our attitude </a:t>
            </a:r>
            <a:r>
              <a:rPr lang="en-US" sz="2400" dirty="0" smtClean="0">
                <a:solidFill>
                  <a:srgbClr val="7030A0"/>
                </a:solidFill>
              </a:rPr>
              <a:t>about effort affects </a:t>
            </a:r>
            <a:r>
              <a:rPr lang="en-US" sz="2400" dirty="0" smtClean="0">
                <a:solidFill>
                  <a:srgbClr val="7030A0"/>
                </a:solidFill>
              </a:rPr>
              <a:t>our learning?</a:t>
            </a:r>
          </a:p>
          <a:p>
            <a:pPr lvl="1"/>
            <a:r>
              <a:rPr lang="en-US" sz="2200" dirty="0" smtClean="0">
                <a:solidFill>
                  <a:srgbClr val="7030A0"/>
                </a:solidFill>
              </a:rPr>
              <a:t>Yes</a:t>
            </a:r>
            <a:endParaRPr lang="en-US" sz="2200" dirty="0">
              <a:solidFill>
                <a:srgbClr val="7030A0"/>
              </a:solidFill>
            </a:endParaRPr>
          </a:p>
          <a:p>
            <a:pPr lvl="2"/>
            <a:r>
              <a:rPr lang="en-US" sz="2200" dirty="0" smtClean="0">
                <a:solidFill>
                  <a:srgbClr val="7030A0"/>
                </a:solidFill>
              </a:rPr>
              <a:t>Is it just about attitude?</a:t>
            </a:r>
          </a:p>
          <a:p>
            <a:pPr lvl="3"/>
            <a:r>
              <a:rPr lang="en-US" sz="2200" dirty="0" smtClean="0">
                <a:solidFill>
                  <a:srgbClr val="7030A0"/>
                </a:solidFill>
              </a:rPr>
              <a:t>No</a:t>
            </a:r>
          </a:p>
          <a:p>
            <a:pPr lvl="4"/>
            <a:r>
              <a:rPr lang="en-US" sz="2400" dirty="0" smtClean="0">
                <a:solidFill>
                  <a:srgbClr val="7030A0"/>
                </a:solidFill>
              </a:rPr>
              <a:t>Attitude affects our behavior.</a:t>
            </a:r>
          </a:p>
          <a:p>
            <a:pPr lvl="5"/>
            <a:r>
              <a:rPr lang="en-US" sz="2400" dirty="0" smtClean="0">
                <a:solidFill>
                  <a:srgbClr val="7030A0"/>
                </a:solidFill>
              </a:rPr>
              <a:t>Our behavior actually affects our brain, and therefore, our learning and achievement.</a:t>
            </a:r>
          </a:p>
          <a:p>
            <a:pPr lvl="4"/>
            <a:endParaRPr lang="en-US" sz="2400" dirty="0">
              <a:solidFill>
                <a:srgbClr val="7030A0"/>
              </a:solidFill>
            </a:endParaRPr>
          </a:p>
          <a:p>
            <a:pPr marL="1828800" lvl="4" indent="0">
              <a:buNone/>
            </a:pPr>
            <a:r>
              <a:rPr lang="en-US" sz="2400" dirty="0" smtClean="0">
                <a:solidFill>
                  <a:srgbClr val="7030A0"/>
                </a:solidFill>
              </a:rPr>
              <a:t>Let’s take a very quick peek at what we know about the science of learning and performance. </a:t>
            </a:r>
            <a:endParaRPr lang="en-US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08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381</TotalTime>
  <Words>318</Words>
  <Application>Microsoft Office PowerPoint</Application>
  <PresentationFormat>Widescreen</PresentationFormat>
  <Paragraphs>91</Paragraphs>
  <Slides>16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Trebuchet MS</vt:lpstr>
      <vt:lpstr>Wingdings 3</vt:lpstr>
      <vt:lpstr>Facet</vt:lpstr>
      <vt:lpstr>WCU OFFICE OF STUDENT SUCCESS</vt:lpstr>
      <vt:lpstr>MINDSET</vt:lpstr>
      <vt:lpstr>GROWTH MINDSET vs FIXED MINDSET</vt:lpstr>
      <vt:lpstr>Does This Sound Familiar to Any of You?</vt:lpstr>
      <vt:lpstr>       Is there any area in which you think you might have a Fixed Mindset?</vt:lpstr>
      <vt:lpstr> GROWTH MINDSET  RESEARCH</vt:lpstr>
      <vt:lpstr> LET’S COMPARE</vt:lpstr>
      <vt:lpstr>PowerPoint Presentation</vt:lpstr>
      <vt:lpstr>PowerPoint Presentation</vt:lpstr>
      <vt:lpstr> SCIENCE OF LEARNING</vt:lpstr>
      <vt:lpstr>PowerPoint Presentation</vt:lpstr>
      <vt:lpstr>PowerPoint Presentation</vt:lpstr>
      <vt:lpstr>PowerPoint Presentation</vt:lpstr>
      <vt:lpstr>SOME GROWTH-MINDSET PRACTICES </vt:lpstr>
      <vt:lpstr>25 WAYS TO DEVELOP A GROWTH MINDSET  Sara Briggs http://www.opencolleges.edu/au/informed/author/saga/  See Handout  </vt:lpstr>
      <vt:lpstr>PowerPoint Presentation</vt:lpstr>
    </vt:vector>
  </TitlesOfParts>
  <Company>West Chester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WCU OFFICE OF STUDENT SUCCESS</dc:title>
  <dc:creator>Rieser-Danner, Loretta</dc:creator>
  <cp:lastModifiedBy>Rieser-Danner, Loretta</cp:lastModifiedBy>
  <cp:revision>28</cp:revision>
  <dcterms:created xsi:type="dcterms:W3CDTF">2017-02-21T20:46:31Z</dcterms:created>
  <dcterms:modified xsi:type="dcterms:W3CDTF">2017-04-11T20:09:30Z</dcterms:modified>
</cp:coreProperties>
</file>