
<file path=[Content_Types].xml><?xml version="1.0" encoding="utf-8"?>
<Types xmlns="http://schemas.openxmlformats.org/package/2006/content-types">
  <Default Extension="png" ContentType="image/png"/>
  <Default Extension="m4a" ContentType="audio/mp4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notesMasterIdLst>
    <p:notesMasterId r:id="rId13"/>
  </p:notesMasterIdLst>
  <p:handoutMasterIdLst>
    <p:handoutMasterId r:id="rId14"/>
  </p:handoutMasterIdLst>
  <p:sldIdLst>
    <p:sldId id="256" r:id="rId5"/>
    <p:sldId id="260" r:id="rId6"/>
    <p:sldId id="257" r:id="rId7"/>
    <p:sldId id="261" r:id="rId8"/>
    <p:sldId id="258" r:id="rId9"/>
    <p:sldId id="263" r:id="rId10"/>
    <p:sldId id="259" r:id="rId11"/>
    <p:sldId id="264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69" autoAdjust="0"/>
    <p:restoredTop sz="94660"/>
  </p:normalViewPr>
  <p:slideViewPr>
    <p:cSldViewPr snapToGrid="0" showGuides="1">
      <p:cViewPr varScale="1">
        <p:scale>
          <a:sx n="68" d="100"/>
          <a:sy n="68" d="100"/>
        </p:scale>
        <p:origin x="580" y="5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 showGuides="1">
      <p:cViewPr varScale="1">
        <p:scale>
          <a:sx n="58" d="100"/>
          <a:sy n="58" d="100"/>
        </p:scale>
        <p:origin x="1974" y="9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presProps" Target="presProps.xml"/><Relationship Id="rId10" Type="http://schemas.openxmlformats.org/officeDocument/2006/relationships/slide" Target="slides/slide6.xml"/><Relationship Id="rId19" Type="http://schemas.microsoft.com/office/2015/10/relationships/revisionInfo" Target="revisionInfo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3CEAAF3-9831-450B-8D59-2C09DB96C8FC}" type="datetimeFigureOut">
              <a:rPr lang="en-US"/>
              <a:t>4/20/2020</a:t>
            </a:fld>
            <a:endParaRPr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6834459-7356-44BF-850D-8B30C4FB3B6B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46901652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D50CD79-FC16-4410-AB61-17F26E6D3BC8}" type="datetimeFigureOut">
              <a:rPr lang="en-US"/>
              <a:t>4/20/2020</a:t>
            </a:fld>
            <a:endParaRPr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t>Click to edit Master text styles</a:t>
            </a:r>
          </a:p>
          <a:p>
            <a:pPr lvl="1"/>
            <a:r>
              <a:t>Second level</a:t>
            </a:r>
          </a:p>
          <a:p>
            <a:pPr lvl="2"/>
            <a:r>
              <a:t>Third level</a:t>
            </a:r>
          </a:p>
          <a:p>
            <a:pPr lvl="3"/>
            <a:r>
              <a:t>Fourth level</a:t>
            </a:r>
          </a:p>
          <a:p>
            <a:pPr lvl="4"/>
            <a:r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A3C37BE-C303-496D-B5CD-85F2937540FC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35084220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1" i="1" dirty="0">
                <a:latin typeface="Arial" pitchFamily="34" charset="0"/>
                <a:cs typeface="Arial" pitchFamily="34" charset="0"/>
              </a:rPr>
              <a:t>NOTE:</a:t>
            </a:r>
          </a:p>
          <a:p>
            <a:r>
              <a:rPr lang="en-US" i="1" dirty="0">
                <a:latin typeface="Arial" pitchFamily="34" charset="0"/>
                <a:cs typeface="Arial" pitchFamily="34" charset="0"/>
              </a:rPr>
              <a:t>To change the  image on this slide, select the picture and delete it. Then click the Pictures icon in the placeholder to insert your own image.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3C37BE-C303-496D-B5CD-85F2937540FC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615026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0"/>
            <a:ext cx="12192000" cy="1079876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2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aturation sat="3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324445" y="0"/>
            <a:ext cx="1747524" cy="229209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4900" y="2292094"/>
            <a:ext cx="10096500" cy="2219691"/>
          </a:xfrm>
        </p:spPr>
        <p:txBody>
          <a:bodyPr anchor="ctr">
            <a:normAutofit/>
          </a:bodyPr>
          <a:lstStyle>
            <a:lvl1pPr algn="l">
              <a:defRPr sz="4400" cap="all" baseline="0"/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4898" y="4511784"/>
            <a:ext cx="10096501" cy="955565"/>
          </a:xfrm>
        </p:spPr>
        <p:txBody>
          <a:bodyPr>
            <a:normAutofit/>
          </a:bodyPr>
          <a:lstStyle>
            <a:lvl1pPr marL="0" indent="0" algn="l">
              <a:spcBef>
                <a:spcPts val="0"/>
              </a:spcBef>
              <a:buNone/>
              <a:defRPr sz="18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/>
          </a:p>
        </p:txBody>
      </p:sp>
      <p:sp>
        <p:nvSpPr>
          <p:cNvPr id="7" name="Rectangle 6"/>
          <p:cNvSpPr/>
          <p:nvPr/>
        </p:nvSpPr>
        <p:spPr>
          <a:xfrm>
            <a:off x="0" y="5778124"/>
            <a:ext cx="12192000" cy="1079876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baseline="0">
                <a:solidFill>
                  <a:schemeClr val="tx1">
                    <a:lumMod val="20000"/>
                    <a:lumOff val="80000"/>
                  </a:schemeClr>
                </a:solidFill>
              </a:defRPr>
            </a:lvl1pPr>
          </a:lstStyle>
          <a:p>
            <a:fld id="{402B9795-92DC-40DC-A1CA-9A4B349D7824}" type="datetimeFigureOut">
              <a:rPr lang="en-US" smtClean="0"/>
              <a:pPr/>
              <a:t>4/20/2020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baseline="0">
                <a:solidFill>
                  <a:schemeClr val="tx1">
                    <a:lumMod val="20000"/>
                    <a:lumOff val="8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aseline="0">
                <a:solidFill>
                  <a:schemeClr val="tx1">
                    <a:lumMod val="20000"/>
                    <a:lumOff val="80000"/>
                  </a:schemeClr>
                </a:solidFill>
              </a:defRPr>
            </a:lvl1pPr>
          </a:lstStyle>
          <a:p>
            <a:fld id="{0FF54DE5-C571-48E8-A5BC-B369434E2F4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97565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7868768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Title Slide with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4900" y="2292094"/>
            <a:ext cx="5734050" cy="2219691"/>
          </a:xfrm>
        </p:spPr>
        <p:txBody>
          <a:bodyPr anchor="ctr">
            <a:normAutofit/>
          </a:bodyPr>
          <a:lstStyle>
            <a:lvl1pPr algn="l">
              <a:defRPr sz="4400" cap="all" baseline="0"/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4900" y="4511784"/>
            <a:ext cx="5734050" cy="955565"/>
          </a:xfrm>
        </p:spPr>
        <p:txBody>
          <a:bodyPr>
            <a:normAutofit/>
          </a:bodyPr>
          <a:lstStyle>
            <a:lvl1pPr marL="0" indent="0" algn="l">
              <a:spcBef>
                <a:spcPts val="0"/>
              </a:spcBef>
              <a:buNone/>
              <a:defRPr sz="18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/>
          </a:p>
        </p:txBody>
      </p:sp>
      <p:sp>
        <p:nvSpPr>
          <p:cNvPr id="11" name="Picture Placeholder 10" descr="An empty placeholder to add an image. Click on the placeholder and select the image that you wish to add."/>
          <p:cNvSpPr>
            <a:spLocks noGrp="1"/>
          </p:cNvSpPr>
          <p:nvPr>
            <p:ph type="pic" sz="quarter" idx="13"/>
          </p:nvPr>
        </p:nvSpPr>
        <p:spPr>
          <a:xfrm>
            <a:off x="6981063" y="1310656"/>
            <a:ext cx="5210937" cy="4208604"/>
          </a:xfrm>
          <a:solidFill>
            <a:schemeClr val="tx1">
              <a:lumMod val="20000"/>
              <a:lumOff val="80000"/>
            </a:schemeClr>
          </a:solidFill>
        </p:spPr>
        <p:txBody>
          <a:bodyPr tIns="1005840"/>
          <a:lstStyle>
            <a:lvl1pPr marL="0" indent="0" algn="ctr">
              <a:buNone/>
              <a:defRPr/>
            </a:lvl1pPr>
          </a:lstStyle>
          <a:p>
            <a:r>
              <a:rPr lang="en-US"/>
              <a:t>Click icon to add picture</a:t>
            </a:r>
            <a:endParaRPr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12192000" cy="1079876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grpSp>
        <p:nvGrpSpPr>
          <p:cNvPr id="14" name="Group 13"/>
          <p:cNvGrpSpPr/>
          <p:nvPr/>
        </p:nvGrpSpPr>
        <p:grpSpPr>
          <a:xfrm>
            <a:off x="0" y="1143000"/>
            <a:ext cx="12192000" cy="63125"/>
            <a:chOff x="507492" y="1501519"/>
            <a:chExt cx="8129016" cy="63125"/>
          </a:xfrm>
        </p:grpSpPr>
        <p:cxnSp>
          <p:nvCxnSpPr>
            <p:cNvPr id="15" name="Straight Connector 14"/>
            <p:cNvCxnSpPr/>
            <p:nvPr/>
          </p:nvCxnSpPr>
          <p:spPr>
            <a:xfrm>
              <a:off x="507492" y="1564644"/>
              <a:ext cx="8129016" cy="0"/>
            </a:xfrm>
            <a:prstGeom prst="line">
              <a:avLst/>
            </a:prstGeom>
            <a:ln w="38100" cap="flat">
              <a:solidFill>
                <a:schemeClr val="tx1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Straight Connector 15"/>
            <p:cNvCxnSpPr/>
            <p:nvPr/>
          </p:nvCxnSpPr>
          <p:spPr>
            <a:xfrm>
              <a:off x="507492" y="1501519"/>
              <a:ext cx="8129016" cy="0"/>
            </a:xfrm>
            <a:prstGeom prst="line">
              <a:avLst/>
            </a:prstGeom>
            <a:ln w="12700" cap="flat">
              <a:solidFill>
                <a:schemeClr val="tx1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aturation sat="3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325880" y="0"/>
            <a:ext cx="1747524" cy="2292094"/>
          </a:xfrm>
          <a:prstGeom prst="rect">
            <a:avLst/>
          </a:prstGeom>
        </p:spPr>
      </p:pic>
      <p:grpSp>
        <p:nvGrpSpPr>
          <p:cNvPr id="13" name="Group 12"/>
          <p:cNvGrpSpPr/>
          <p:nvPr/>
        </p:nvGrpSpPr>
        <p:grpSpPr>
          <a:xfrm rot="10800000">
            <a:off x="0" y="5645510"/>
            <a:ext cx="12192000" cy="63125"/>
            <a:chOff x="507492" y="1501519"/>
            <a:chExt cx="8129016" cy="63125"/>
          </a:xfrm>
        </p:grpSpPr>
        <p:cxnSp>
          <p:nvCxnSpPr>
            <p:cNvPr id="17" name="Straight Connector 16"/>
            <p:cNvCxnSpPr/>
            <p:nvPr/>
          </p:nvCxnSpPr>
          <p:spPr>
            <a:xfrm>
              <a:off x="507492" y="1564644"/>
              <a:ext cx="8129016" cy="0"/>
            </a:xfrm>
            <a:prstGeom prst="line">
              <a:avLst/>
            </a:prstGeom>
            <a:ln w="38100" cap="flat">
              <a:solidFill>
                <a:schemeClr val="tx1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>
              <a:off x="507492" y="1501519"/>
              <a:ext cx="8129016" cy="0"/>
            </a:xfrm>
            <a:prstGeom prst="line">
              <a:avLst/>
            </a:prstGeom>
            <a:ln w="12700" cap="flat">
              <a:solidFill>
                <a:schemeClr val="tx1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7" name="Rectangle 6"/>
          <p:cNvSpPr/>
          <p:nvPr/>
        </p:nvSpPr>
        <p:spPr>
          <a:xfrm>
            <a:off x="0" y="5778124"/>
            <a:ext cx="12192000" cy="1079876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</p:spTree>
    <p:extLst>
      <p:ext uri="{BB962C8B-B14F-4D97-AF65-F5344CB8AC3E}">
        <p14:creationId xmlns:p14="http://schemas.microsoft.com/office/powerpoint/2010/main" val="26739436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0" y="2514600"/>
            <a:ext cx="12192000" cy="3194035"/>
            <a:chOff x="647402" y="2514600"/>
            <a:chExt cx="10838688" cy="3194035"/>
          </a:xfrm>
        </p:grpSpPr>
        <p:grpSp>
          <p:nvGrpSpPr>
            <p:cNvPr id="9" name="Group 8"/>
            <p:cNvGrpSpPr/>
            <p:nvPr/>
          </p:nvGrpSpPr>
          <p:grpSpPr>
            <a:xfrm>
              <a:off x="647402" y="2514600"/>
              <a:ext cx="10838688" cy="63125"/>
              <a:chOff x="507492" y="1501519"/>
              <a:chExt cx="8129016" cy="63125"/>
            </a:xfrm>
          </p:grpSpPr>
          <p:cxnSp>
            <p:nvCxnSpPr>
              <p:cNvPr id="14" name="Straight Connector 13"/>
              <p:cNvCxnSpPr/>
              <p:nvPr/>
            </p:nvCxnSpPr>
            <p:spPr>
              <a:xfrm>
                <a:off x="507492" y="1564644"/>
                <a:ext cx="8129016" cy="0"/>
              </a:xfrm>
              <a:prstGeom prst="line">
                <a:avLst/>
              </a:prstGeom>
              <a:ln w="38100" cap="flat">
                <a:solidFill>
                  <a:schemeClr val="tx1"/>
                </a:solidFill>
                <a:miter lim="800000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5" name="Straight Connector 14"/>
              <p:cNvCxnSpPr/>
              <p:nvPr/>
            </p:nvCxnSpPr>
            <p:spPr>
              <a:xfrm>
                <a:off x="507492" y="1501519"/>
                <a:ext cx="8129016" cy="0"/>
              </a:xfrm>
              <a:prstGeom prst="line">
                <a:avLst/>
              </a:prstGeom>
              <a:ln w="12700" cap="flat">
                <a:solidFill>
                  <a:schemeClr val="tx1"/>
                </a:solidFill>
                <a:miter lim="800000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10" name="Rectangle 9"/>
            <p:cNvSpPr/>
            <p:nvPr/>
          </p:nvSpPr>
          <p:spPr>
            <a:xfrm>
              <a:off x="647402" y="2640850"/>
              <a:ext cx="10838688" cy="2941536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/>
            </a:p>
          </p:txBody>
        </p:sp>
        <p:grpSp>
          <p:nvGrpSpPr>
            <p:cNvPr id="11" name="Group 10"/>
            <p:cNvGrpSpPr/>
            <p:nvPr/>
          </p:nvGrpSpPr>
          <p:grpSpPr>
            <a:xfrm rot="10800000">
              <a:off x="647402" y="5645510"/>
              <a:ext cx="10838688" cy="63125"/>
              <a:chOff x="507492" y="1501519"/>
              <a:chExt cx="8129016" cy="63125"/>
            </a:xfrm>
          </p:grpSpPr>
          <p:cxnSp>
            <p:nvCxnSpPr>
              <p:cNvPr id="12" name="Straight Connector 11"/>
              <p:cNvCxnSpPr/>
              <p:nvPr/>
            </p:nvCxnSpPr>
            <p:spPr>
              <a:xfrm>
                <a:off x="507492" y="1564644"/>
                <a:ext cx="8129016" cy="0"/>
              </a:xfrm>
              <a:prstGeom prst="line">
                <a:avLst/>
              </a:prstGeom>
              <a:ln w="38100" cap="flat">
                <a:solidFill>
                  <a:schemeClr val="tx1"/>
                </a:solidFill>
                <a:miter lim="800000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" name="Straight Connector 12"/>
              <p:cNvCxnSpPr/>
              <p:nvPr/>
            </p:nvCxnSpPr>
            <p:spPr>
              <a:xfrm>
                <a:off x="507492" y="1501519"/>
                <a:ext cx="8129016" cy="0"/>
              </a:xfrm>
              <a:prstGeom prst="line">
                <a:avLst/>
              </a:prstGeom>
              <a:ln w="12700" cap="flat">
                <a:solidFill>
                  <a:schemeClr val="tx1"/>
                </a:solidFill>
                <a:miter lim="800000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</p:grp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25880" y="0"/>
            <a:ext cx="1783188" cy="2971806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04899" y="2971806"/>
            <a:ext cx="10071099" cy="1684150"/>
          </a:xfrm>
        </p:spPr>
        <p:txBody>
          <a:bodyPr anchor="ctr">
            <a:normAutofit/>
          </a:bodyPr>
          <a:lstStyle>
            <a:lvl1pPr>
              <a:defRPr sz="4400" cap="all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4899" y="4655956"/>
            <a:ext cx="10071099" cy="509750"/>
          </a:xfrm>
        </p:spPr>
        <p:txBody>
          <a:bodyPr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6026788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4900" y="1600200"/>
            <a:ext cx="4914900" cy="4571999"/>
          </a:xfrm>
        </p:spPr>
        <p:txBody>
          <a:bodyPr/>
          <a:lstStyle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600200"/>
            <a:ext cx="4914900" cy="4571999"/>
          </a:xfrm>
        </p:spPr>
        <p:txBody>
          <a:bodyPr/>
          <a:lstStyle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5277910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4900" y="1600200"/>
            <a:ext cx="4919472" cy="823912"/>
          </a:xfrm>
        </p:spPr>
        <p:txBody>
          <a:bodyPr anchor="b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04900" y="2424112"/>
            <a:ext cx="4919472" cy="37480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66110" y="1600200"/>
            <a:ext cx="4919472" cy="823912"/>
          </a:xfrm>
        </p:spPr>
        <p:txBody>
          <a:bodyPr anchor="b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66110" y="2424112"/>
            <a:ext cx="4919472" cy="37480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9710161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7581115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024169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04900" y="1600200"/>
            <a:ext cx="4384548" cy="4572000"/>
          </a:xfrm>
        </p:spPr>
        <p:txBody>
          <a:bodyPr>
            <a:normAutofit/>
          </a:bodyPr>
          <a:lstStyle>
            <a:lvl1pPr marL="0" indent="0">
              <a:spcBef>
                <a:spcPts val="1200"/>
              </a:spcBef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41848" y="1600199"/>
            <a:ext cx="5445252" cy="4572001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6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7697646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04900" y="1600200"/>
            <a:ext cx="3396996" cy="4572000"/>
          </a:xfrm>
        </p:spPr>
        <p:txBody>
          <a:bodyPr>
            <a:normAutofit/>
          </a:bodyPr>
          <a:lstStyle>
            <a:lvl1pPr marL="0" indent="0">
              <a:spcBef>
                <a:spcPts val="1200"/>
              </a:spcBef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Picture Placeholder 2" descr="An empty placeholder to add an image. Click on the placeholder and select the image that you wish to add."/>
          <p:cNvSpPr>
            <a:spLocks noGrp="1"/>
          </p:cNvSpPr>
          <p:nvPr>
            <p:ph type="pic" idx="1"/>
          </p:nvPr>
        </p:nvSpPr>
        <p:spPr>
          <a:xfrm>
            <a:off x="4654671" y="1600199"/>
            <a:ext cx="6430912" cy="4572001"/>
          </a:xfrm>
        </p:spPr>
        <p:txBody>
          <a:bodyPr tIns="1188720">
            <a:normAutofit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7696370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0120767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372600" y="365125"/>
            <a:ext cx="17145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04900" y="365125"/>
            <a:ext cx="8098896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2B9795-92DC-40DC-A1CA-9A4B349D7824}" type="datetimeFigureOut">
              <a:rPr lang="en-US"/>
              <a:t>4/20/2020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F54DE5-C571-48E8-A5BC-B369434E2F44}" type="slidenum">
              <a:rPr/>
              <a:t>‹#›</a:t>
            </a:fld>
            <a:endParaRPr/>
          </a:p>
        </p:txBody>
      </p:sp>
      <p:grpSp>
        <p:nvGrpSpPr>
          <p:cNvPr id="7" name="Group 6"/>
          <p:cNvGrpSpPr/>
          <p:nvPr/>
        </p:nvGrpSpPr>
        <p:grpSpPr>
          <a:xfrm rot="5400000">
            <a:off x="6514047" y="3228843"/>
            <a:ext cx="5632704" cy="84403"/>
            <a:chOff x="1073150" y="1219201"/>
            <a:chExt cx="10058400" cy="63125"/>
          </a:xfrm>
        </p:grpSpPr>
        <p:cxnSp>
          <p:nvCxnSpPr>
            <p:cNvPr id="8" name="Straight Connector 7"/>
            <p:cNvCxnSpPr/>
            <p:nvPr/>
          </p:nvCxnSpPr>
          <p:spPr>
            <a:xfrm rot="10800000">
              <a:off x="1073150" y="1219201"/>
              <a:ext cx="10058400" cy="0"/>
            </a:xfrm>
            <a:prstGeom prst="line">
              <a:avLst/>
            </a:prstGeom>
            <a:ln w="38100" cap="flat">
              <a:solidFill>
                <a:schemeClr val="tx1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 rot="10800000">
              <a:off x="1073150" y="1282326"/>
              <a:ext cx="10058400" cy="0"/>
            </a:xfrm>
            <a:prstGeom prst="line">
              <a:avLst/>
            </a:prstGeom>
            <a:ln w="12700" cap="flat">
              <a:solidFill>
                <a:schemeClr val="tx1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4459271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04900" y="76200"/>
            <a:ext cx="9980682" cy="1096962"/>
          </a:xfrm>
          <a:prstGeom prst="rect">
            <a:avLst/>
          </a:prstGeom>
        </p:spPr>
        <p:txBody>
          <a:bodyPr vert="horz" lIns="0" tIns="45720" rIns="0" bIns="45720" rtlCol="0" anchor="b">
            <a:normAutofit/>
          </a:bodyPr>
          <a:lstStyle/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4900" y="1600200"/>
            <a:ext cx="9982200" cy="457200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104899" y="6356351"/>
            <a:ext cx="1829559" cy="365125"/>
          </a:xfrm>
          <a:prstGeom prst="rect">
            <a:avLst/>
          </a:prstGeom>
        </p:spPr>
        <p:txBody>
          <a:bodyPr vert="horz" lIns="0" tIns="45720" rIns="0" bIns="45720" rtlCol="0" anchor="ctr"/>
          <a:lstStyle>
            <a:lvl1pPr algn="l">
              <a:defRPr sz="1200" baseline="0">
                <a:solidFill>
                  <a:schemeClr val="tx1">
                    <a:lumMod val="75000"/>
                  </a:schemeClr>
                </a:solidFill>
              </a:defRPr>
            </a:lvl1pPr>
          </a:lstStyle>
          <a:p>
            <a:fld id="{402B9795-92DC-40DC-A1CA-9A4B349D7824}" type="datetimeFigureOut">
              <a:rPr lang="en-US" smtClean="0"/>
              <a:pPr/>
              <a:t>4/20/2020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934459" y="6356350"/>
            <a:ext cx="6323082" cy="365126"/>
          </a:xfrm>
          <a:prstGeom prst="rect">
            <a:avLst/>
          </a:prstGeom>
        </p:spPr>
        <p:txBody>
          <a:bodyPr vert="horz" lIns="0" tIns="45720" rIns="0" bIns="45720" rtlCol="0" anchor="ctr"/>
          <a:lstStyle>
            <a:lvl1pPr algn="ctr">
              <a:defRPr sz="1200" baseline="0">
                <a:solidFill>
                  <a:schemeClr val="tx1">
                    <a:lumMod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256782" y="6356351"/>
            <a:ext cx="1828800" cy="365125"/>
          </a:xfrm>
          <a:prstGeom prst="rect">
            <a:avLst/>
          </a:prstGeom>
        </p:spPr>
        <p:txBody>
          <a:bodyPr vert="horz" lIns="0" tIns="45720" rIns="0" bIns="45720" rtlCol="0" anchor="ctr"/>
          <a:lstStyle>
            <a:lvl1pPr algn="r">
              <a:defRPr sz="1200" baseline="0">
                <a:solidFill>
                  <a:schemeClr val="tx1">
                    <a:lumMod val="75000"/>
                  </a:schemeClr>
                </a:solidFill>
              </a:defRPr>
            </a:lvl1pPr>
          </a:lstStyle>
          <a:p>
            <a:fld id="{0FF54DE5-C571-48E8-A5BC-B369434E2F44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15" name="Group 14"/>
          <p:cNvGrpSpPr/>
          <p:nvPr/>
        </p:nvGrpSpPr>
        <p:grpSpPr>
          <a:xfrm>
            <a:off x="1103376" y="1219201"/>
            <a:ext cx="9985248" cy="84403"/>
            <a:chOff x="1073150" y="1219201"/>
            <a:chExt cx="10058400" cy="63125"/>
          </a:xfrm>
        </p:grpSpPr>
        <p:cxnSp>
          <p:nvCxnSpPr>
            <p:cNvPr id="13" name="Straight Connector 12"/>
            <p:cNvCxnSpPr/>
            <p:nvPr/>
          </p:nvCxnSpPr>
          <p:spPr>
            <a:xfrm rot="10800000">
              <a:off x="1073150" y="1219201"/>
              <a:ext cx="10058400" cy="0"/>
            </a:xfrm>
            <a:prstGeom prst="line">
              <a:avLst/>
            </a:prstGeom>
            <a:ln w="38100" cap="flat">
              <a:solidFill>
                <a:schemeClr val="tx1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Straight Connector 13"/>
            <p:cNvCxnSpPr/>
            <p:nvPr/>
          </p:nvCxnSpPr>
          <p:spPr>
            <a:xfrm rot="10800000">
              <a:off x="1073150" y="1282326"/>
              <a:ext cx="10058400" cy="0"/>
            </a:xfrm>
            <a:prstGeom prst="line">
              <a:avLst/>
            </a:prstGeom>
            <a:ln w="12700" cap="flat">
              <a:solidFill>
                <a:schemeClr val="tx1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234625105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6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2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800"/>
        </a:spcBef>
        <a:buFont typeface="Wingdings" panose="05000000000000000000" pitchFamily="2" charset="2"/>
        <a:buChar char="§"/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600"/>
        </a:spcBef>
        <a:buFont typeface="Wingdings" panose="05000000000000000000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600"/>
        </a:spcBef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600"/>
        </a:spcBef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600"/>
        </a:spcBef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696">
          <p15:clr>
            <a:srgbClr val="F26B43"/>
          </p15:clr>
        </p15:guide>
        <p15:guide id="2" pos="6984">
          <p15:clr>
            <a:srgbClr val="F26B43"/>
          </p15:clr>
        </p15:guide>
        <p15:guide id="3" orient="horz" pos="1008">
          <p15:clr>
            <a:srgbClr val="F26B43"/>
          </p15:clr>
        </p15:guide>
        <p15:guide id="4" orient="horz" pos="3888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audio" Target="../media/media1.m4a"/><Relationship Id="rId1" Type="http://schemas.microsoft.com/office/2007/relationships/media" Target="../media/media1.m4a"/><Relationship Id="rId6" Type="http://schemas.openxmlformats.org/officeDocument/2006/relationships/image" Target="../media/image3.png"/><Relationship Id="rId5" Type="http://schemas.openxmlformats.org/officeDocument/2006/relationships/image" Target="../media/image2.jpe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.m4a"/><Relationship Id="rId1" Type="http://schemas.microsoft.com/office/2007/relationships/media" Target="../media/media2.m4a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.m4a"/><Relationship Id="rId1" Type="http://schemas.microsoft.com/office/2007/relationships/media" Target="../media/media3.m4a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.m4a"/><Relationship Id="rId1" Type="http://schemas.microsoft.com/office/2007/relationships/media" Target="../media/media4.m4a"/><Relationship Id="rId6" Type="http://schemas.openxmlformats.org/officeDocument/2006/relationships/image" Target="../media/image3.png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.m4a"/><Relationship Id="rId1" Type="http://schemas.microsoft.com/office/2007/relationships/media" Target="../media/media5.m4a"/><Relationship Id="rId5" Type="http://schemas.openxmlformats.org/officeDocument/2006/relationships/image" Target="../media/image3.png"/><Relationship Id="rId4" Type="http://schemas.openxmlformats.org/officeDocument/2006/relationships/image" Target="../media/image6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6.m4a"/><Relationship Id="rId1" Type="http://schemas.microsoft.com/office/2007/relationships/media" Target="../media/media6.m4a"/><Relationship Id="rId5" Type="http://schemas.openxmlformats.org/officeDocument/2006/relationships/image" Target="../media/image3.png"/><Relationship Id="rId4" Type="http://schemas.openxmlformats.org/officeDocument/2006/relationships/image" Target="../media/image7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.xml"/><Relationship Id="rId2" Type="http://schemas.openxmlformats.org/officeDocument/2006/relationships/audio" Target="../media/media7.m4a"/><Relationship Id="rId1" Type="http://schemas.microsoft.com/office/2007/relationships/media" Target="../media/media7.m4a"/><Relationship Id="rId4" Type="http://schemas.openxmlformats.org/officeDocument/2006/relationships/image" Target="../media/image3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8.m4a"/><Relationship Id="rId1" Type="http://schemas.microsoft.com/office/2007/relationships/media" Target="../media/media8.m4a"/><Relationship Id="rId4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ctrTitle"/>
          </p:nvPr>
        </p:nvSpPr>
        <p:spPr>
          <a:xfrm>
            <a:off x="1104900" y="2292094"/>
            <a:ext cx="5734050" cy="2219691"/>
          </a:xfrm>
        </p:spPr>
        <p:txBody>
          <a:bodyPr anchor="ctr">
            <a:normAutofit/>
          </a:bodyPr>
          <a:lstStyle/>
          <a:p>
            <a:r>
              <a:rPr lang="en-US" sz="3600" dirty="0"/>
              <a:t>Treasures in special collections at </a:t>
            </a:r>
            <a:r>
              <a:rPr lang="en-US" sz="3600" dirty="0" err="1"/>
              <a:t>wcu</a:t>
            </a:r>
            <a:endParaRPr lang="en-US" sz="3600" dirty="0"/>
          </a:p>
        </p:txBody>
      </p:sp>
      <p:sp>
        <p:nvSpPr>
          <p:cNvPr id="7" name="Subtitle 6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By Christopher Borroughs</a:t>
            </a:r>
          </a:p>
        </p:txBody>
      </p:sp>
      <p:pic>
        <p:nvPicPr>
          <p:cNvPr id="4" name="Picture Placeholder 3" descr="Open book on table, blurred shelves of books in background"/>
          <p:cNvPicPr>
            <a:picLocks noGrp="1" noChangeAspect="1"/>
          </p:cNvPicPr>
          <p:nvPr>
            <p:ph type="pic" sz="quarter" idx="13"/>
          </p:nvPr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890" r="8890"/>
          <a:stretch>
            <a:fillRect/>
          </a:stretch>
        </p:blipFill>
        <p:spPr/>
      </p:pic>
      <p:pic>
        <p:nvPicPr>
          <p:cNvPr id="3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BF3AD0DA-468A-40BF-8A8B-FA92EEFF9648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5631810" y="5825455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21339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2225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D2CD26-84E0-494D-B92A-0308ED9E8F7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What’s on Today’s Agenda?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DF8DDE-6C8C-418A-9FD1-3C0858CEC57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Overview of our collection’s highlights</a:t>
            </a:r>
          </a:p>
          <a:p>
            <a:r>
              <a:rPr lang="en-US" dirty="0"/>
              <a:t>Potential research topics</a:t>
            </a:r>
          </a:p>
          <a:p>
            <a:r>
              <a:rPr lang="en-US" dirty="0"/>
              <a:t>Suggestions for development of children’s special collections</a:t>
            </a:r>
          </a:p>
        </p:txBody>
      </p:sp>
      <p:pic>
        <p:nvPicPr>
          <p:cNvPr id="4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EE9C1690-BC03-4CD3-8B6B-37BA9FAA852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791200" y="312420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79921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3463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Do We Have in Special Collections?</a:t>
            </a:r>
          </a:p>
        </p:txBody>
      </p:sp>
      <p:sp>
        <p:nvSpPr>
          <p:cNvPr id="14" name="Content Placeholder 1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48 signed Newbery Medal winners and 27 signed Caldecott winners</a:t>
            </a:r>
          </a:p>
          <a:p>
            <a:r>
              <a:rPr lang="en-US" dirty="0"/>
              <a:t>Extensive holdings of </a:t>
            </a:r>
            <a:r>
              <a:rPr lang="en-US" i="1" dirty="0"/>
              <a:t>The Night Before Christmas, </a:t>
            </a:r>
            <a:r>
              <a:rPr lang="en-US" dirty="0"/>
              <a:t>including manuscripts, books, and miscellaneous paraphernalia</a:t>
            </a:r>
          </a:p>
          <a:p>
            <a:r>
              <a:rPr lang="en-US" dirty="0"/>
              <a:t>Large </a:t>
            </a:r>
            <a:r>
              <a:rPr lang="en-US" i="1" dirty="0"/>
              <a:t>Wind in the Willows </a:t>
            </a:r>
            <a:r>
              <a:rPr lang="en-US" dirty="0"/>
              <a:t>collection, including foreign language editions</a:t>
            </a:r>
          </a:p>
          <a:p>
            <a:r>
              <a:rPr lang="en-US" dirty="0"/>
              <a:t>Beatrix Potter collection—letters, first editions of many stories, and ephemera from board games to tea sets</a:t>
            </a:r>
          </a:p>
          <a:p>
            <a:r>
              <a:rPr lang="en-US" dirty="0"/>
              <a:t>Many other significant works by local authors and illustrators, including Marguerite de </a:t>
            </a:r>
            <a:r>
              <a:rPr lang="en-US" dirty="0" err="1"/>
              <a:t>Angeli</a:t>
            </a:r>
            <a:r>
              <a:rPr lang="en-US" dirty="0"/>
              <a:t> and Jessie Willcox Smith</a:t>
            </a:r>
          </a:p>
          <a:p>
            <a:pPr marL="0" indent="0">
              <a:buNone/>
            </a:pPr>
            <a:endParaRPr lang="en-US" dirty="0"/>
          </a:p>
          <a:p>
            <a:endParaRPr lang="en-US" dirty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2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E6A9C858-88D6-4D45-ACD9-5E2D360FD3D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790441" y="525780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42553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8573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E38297-E3A0-489E-8CE7-881F9FBB03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Images of Collection Highlights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04109568-1E05-439C-ADEE-7066198A482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9449" y="1663118"/>
            <a:ext cx="4102259" cy="3194108"/>
          </a:xfr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F9E8180-07FB-4C2E-A644-81A32C1AE67E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97336" y="1776369"/>
            <a:ext cx="4625130" cy="3080857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C6C5723-6EF8-407C-8C2C-A97D0CA9788E}"/>
              </a:ext>
            </a:extLst>
          </p:cNvPr>
          <p:cNvSpPr txBox="1"/>
          <p:nvPr/>
        </p:nvSpPr>
        <p:spPr>
          <a:xfrm>
            <a:off x="855677" y="5108895"/>
            <a:ext cx="428677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The </a:t>
            </a:r>
            <a:r>
              <a:rPr lang="en-US" i="1" dirty="0"/>
              <a:t>Honey Bunch </a:t>
            </a:r>
            <a:r>
              <a:rPr lang="en-US" dirty="0"/>
              <a:t>series– part of the </a:t>
            </a:r>
            <a:r>
              <a:rPr lang="en-US" dirty="0" err="1"/>
              <a:t>Stratemeyer</a:t>
            </a:r>
            <a:r>
              <a:rPr lang="en-US" dirty="0"/>
              <a:t> Syndicate that also published </a:t>
            </a:r>
            <a:r>
              <a:rPr lang="en-US" i="1" dirty="0"/>
              <a:t>Nancy Drew</a:t>
            </a:r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DF0533C-147A-4E94-B079-186F75A2AF03}"/>
              </a:ext>
            </a:extLst>
          </p:cNvPr>
          <p:cNvSpPr txBox="1"/>
          <p:nvPr/>
        </p:nvSpPr>
        <p:spPr>
          <a:xfrm>
            <a:off x="6297336" y="5108895"/>
            <a:ext cx="4788246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A signed copy of </a:t>
            </a:r>
            <a:r>
              <a:rPr lang="en-US" i="1" dirty="0"/>
              <a:t>A Wrinkle in Time</a:t>
            </a:r>
            <a:r>
              <a:rPr lang="en-US" dirty="0"/>
              <a:t>, the 1962 Newbery Medal winner by Madeleine </a:t>
            </a:r>
            <a:r>
              <a:rPr lang="en-US" dirty="0" err="1"/>
              <a:t>L’Engle</a:t>
            </a:r>
            <a:endParaRPr lang="en-US" dirty="0"/>
          </a:p>
        </p:txBody>
      </p:sp>
      <p:pic>
        <p:nvPicPr>
          <p:cNvPr id="3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CC3A3D82-6F64-4BC0-9BE3-129D85126A74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5415093" y="6038517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69937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525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Can You Do with Special Collections?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CB1A9D3-849A-473B-9345-A832B872187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Study the history of illustration through the </a:t>
            </a:r>
            <a:r>
              <a:rPr lang="en-US" i="1" dirty="0"/>
              <a:t>Wind in the Willows </a:t>
            </a:r>
            <a:r>
              <a:rPr lang="en-US" dirty="0"/>
              <a:t>collection. How have techniques changed? What artistic mediums seem dominant in an era?</a:t>
            </a:r>
          </a:p>
          <a:p>
            <a:r>
              <a:rPr lang="en-US" dirty="0"/>
              <a:t>Observe how depictions of and writings about race have progressed through time; for example, a collection of Paul Laurence Dunbar’s poetry is prefaced with a rather condescending introduction. Why is it important how race is taught to children?</a:t>
            </a:r>
          </a:p>
          <a:p>
            <a:r>
              <a:rPr lang="en-US" dirty="0"/>
              <a:t>Investigate the contents of the children’s magazine compilations—</a:t>
            </a:r>
            <a:r>
              <a:rPr lang="en-US" i="1" dirty="0"/>
              <a:t>St. Nicholas </a:t>
            </a:r>
            <a:r>
              <a:rPr lang="en-US" dirty="0"/>
              <a:t>and </a:t>
            </a:r>
            <a:r>
              <a:rPr lang="en-US" i="1" dirty="0"/>
              <a:t>Wide Awake. </a:t>
            </a:r>
            <a:r>
              <a:rPr lang="en-US" dirty="0"/>
              <a:t>What stories are chosen, and what lessons are they teaching young readers?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67E5EEE-8BB0-4CE9-AB89-1258B34A102A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71582" y="4312539"/>
            <a:ext cx="3372868" cy="2286699"/>
          </a:xfrm>
          <a:prstGeom prst="rect">
            <a:avLst/>
          </a:prstGeom>
        </p:spPr>
      </p:pic>
      <p:pic>
        <p:nvPicPr>
          <p:cNvPr id="3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3E5241F9-1A39-4835-BE0D-B009DC4B241E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306332" y="586740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02786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701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D0F1C1-6465-4273-9D0F-FFBBA6850F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Can You do with Special Collections? (part 2)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52A783F-5B52-4E29-81E4-FD59F614BA5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collection houses a complete set of children’s literature textbooks from the early 20</a:t>
            </a:r>
            <a:r>
              <a:rPr lang="en-US" baseline="30000" dirty="0"/>
              <a:t>th</a:t>
            </a:r>
            <a:r>
              <a:rPr lang="en-US" dirty="0"/>
              <a:t> century (</a:t>
            </a:r>
            <a:r>
              <a:rPr lang="en-US" i="1" dirty="0"/>
              <a:t>Journeys through </a:t>
            </a:r>
            <a:r>
              <a:rPr lang="en-US" i="1" dirty="0" err="1"/>
              <a:t>Bookland</a:t>
            </a:r>
            <a:r>
              <a:rPr lang="en-US" dirty="0"/>
              <a:t>). What could the stories selected tell us about the curriculum’s goals?</a:t>
            </a:r>
          </a:p>
          <a:p>
            <a:r>
              <a:rPr lang="en-US" dirty="0"/>
              <a:t>Conduct an investigation of WCU’s </a:t>
            </a:r>
            <a:r>
              <a:rPr lang="en-US" dirty="0" err="1"/>
              <a:t>Stratemeyer</a:t>
            </a:r>
            <a:r>
              <a:rPr lang="en-US" dirty="0"/>
              <a:t> Syndicate Holdings. Ask questions about how titles like </a:t>
            </a:r>
            <a:r>
              <a:rPr lang="en-US" i="1" dirty="0"/>
              <a:t>Honey Bunch </a:t>
            </a:r>
            <a:r>
              <a:rPr lang="en-US" dirty="0"/>
              <a:t> or </a:t>
            </a:r>
            <a:r>
              <a:rPr lang="en-US" i="1" dirty="0"/>
              <a:t>Bunny Brown </a:t>
            </a:r>
            <a:r>
              <a:rPr lang="en-US" dirty="0"/>
              <a:t>depict and/or challenge gender norms of their eras.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B6EA5EC-66B1-432A-B46B-49B3E6735FA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30306" y="4284780"/>
            <a:ext cx="2880219" cy="1707667"/>
          </a:xfrm>
          <a:prstGeom prst="rect">
            <a:avLst/>
          </a:prstGeom>
        </p:spPr>
      </p:pic>
      <p:pic>
        <p:nvPicPr>
          <p:cNvPr id="4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04A2D5E9-6052-4B42-B085-4159860AA83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5354973" y="617220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364307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95019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Do You Choose Books for a Special Collection?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4900" y="1600200"/>
            <a:ext cx="10493542" cy="4571999"/>
          </a:xfrm>
        </p:spPr>
        <p:txBody>
          <a:bodyPr/>
          <a:lstStyle/>
          <a:p>
            <a:r>
              <a:rPr lang="en-US" dirty="0"/>
              <a:t>Is the book authored or illustrated by someone local?</a:t>
            </a:r>
          </a:p>
          <a:p>
            <a:r>
              <a:rPr lang="en-US" dirty="0"/>
              <a:t>Is the book a rare edition of a prominent classic?</a:t>
            </a:r>
          </a:p>
          <a:p>
            <a:r>
              <a:rPr lang="en-US" dirty="0"/>
              <a:t>Is the book autographed or otherwise significant?</a:t>
            </a:r>
          </a:p>
          <a:p>
            <a:r>
              <a:rPr lang="en-US" dirty="0"/>
              <a:t>Is the book rare within your vicinity (check </a:t>
            </a:r>
            <a:r>
              <a:rPr lang="en-US" dirty="0" err="1"/>
              <a:t>WorldCat</a:t>
            </a:r>
            <a:r>
              <a:rPr lang="en-US" dirty="0"/>
              <a:t>)?</a:t>
            </a:r>
          </a:p>
          <a:p>
            <a:r>
              <a:rPr lang="en-US" dirty="0"/>
              <a:t>Is the book considered valuable on </a:t>
            </a:r>
            <a:r>
              <a:rPr lang="en-US" dirty="0" err="1"/>
              <a:t>viaLibri</a:t>
            </a:r>
            <a:r>
              <a:rPr lang="en-US" dirty="0"/>
              <a:t>? </a:t>
            </a:r>
          </a:p>
          <a:p>
            <a:r>
              <a:rPr lang="en-US" dirty="0"/>
              <a:t>Do you find the book otherwise significant for researchers, especially for the collection you have in mind (e.g. science, children’s literature, or history)?</a:t>
            </a:r>
          </a:p>
        </p:txBody>
      </p:sp>
      <p:pic>
        <p:nvPicPr>
          <p:cNvPr id="4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678C8F05-EF85-4D4D-9F27-F0BAFA24555E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533179" y="525780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37884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55772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09C45C-3EAF-432D-A285-D0A4F53009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7BF462-6EA1-487C-9CB5-8795D24AFE0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Special Collections houses numerous holdings that will doubtless interest researchers, from autographed Newbery Medalists to archived children’s magazines and textbooks.</a:t>
            </a:r>
          </a:p>
          <a:p>
            <a:r>
              <a:rPr lang="en-US" dirty="0"/>
              <a:t>Research possibilities are everywhere, whether you choose to investigate the textbook samples of </a:t>
            </a:r>
            <a:r>
              <a:rPr lang="en-US" i="1" dirty="0"/>
              <a:t>Journeys through </a:t>
            </a:r>
            <a:r>
              <a:rPr lang="en-US" i="1" dirty="0" err="1"/>
              <a:t>Bookland</a:t>
            </a:r>
            <a:r>
              <a:rPr lang="en-US" dirty="0"/>
              <a:t> or trace the progression of illustrations through time with </a:t>
            </a:r>
            <a:r>
              <a:rPr lang="en-US" i="1" dirty="0"/>
              <a:t>The Wind in the Willows </a:t>
            </a:r>
            <a:r>
              <a:rPr lang="en-US" dirty="0"/>
              <a:t>collection.</a:t>
            </a:r>
          </a:p>
          <a:p>
            <a:r>
              <a:rPr lang="en-US" dirty="0"/>
              <a:t>And our guidelines for accession and weeding can be used as a starting point for determining your own special collection.</a:t>
            </a:r>
          </a:p>
          <a:p>
            <a:r>
              <a:rPr lang="en-US" dirty="0"/>
              <a:t>Thank you for joining my presentation today.</a:t>
            </a:r>
          </a:p>
        </p:txBody>
      </p:sp>
      <p:pic>
        <p:nvPicPr>
          <p:cNvPr id="4" name="Recorded Sound">
            <a:hlinkClick r:id="" action="ppaction://media"/>
            <a:extLst>
              <a:ext uri="{FF2B5EF4-FFF2-40B4-BE49-F238E27FC236}">
                <a16:creationId xmlns:a16="http://schemas.microsoft.com/office/drawing/2014/main" id="{D1843F29-B056-48F0-9275-BD6C8CF6742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790441" y="525780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26117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5174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theme/theme1.xml><?xml version="1.0" encoding="utf-8"?>
<a:theme xmlns:a="http://schemas.openxmlformats.org/drawingml/2006/main" name="Academic Literature 16x9">
  <a:themeElements>
    <a:clrScheme name="Academic Literature">
      <a:dk1>
        <a:srgbClr val="514843"/>
      </a:dk1>
      <a:lt1>
        <a:srgbClr val="FFFFFF"/>
      </a:lt1>
      <a:dk2>
        <a:srgbClr val="000000"/>
      </a:dk2>
      <a:lt2>
        <a:srgbClr val="FFFFF3"/>
      </a:lt2>
      <a:accent1>
        <a:srgbClr val="514843"/>
      </a:accent1>
      <a:accent2>
        <a:srgbClr val="6D7D66"/>
      </a:accent2>
      <a:accent3>
        <a:srgbClr val="525A6A"/>
      </a:accent3>
      <a:accent4>
        <a:srgbClr val="827266"/>
      </a:accent4>
      <a:accent5>
        <a:srgbClr val="AE9A7E"/>
      </a:accent5>
      <a:accent6>
        <a:srgbClr val="A8A39E"/>
      </a:accent6>
      <a:hlink>
        <a:srgbClr val="59704F"/>
      </a:hlink>
      <a:folHlink>
        <a:srgbClr val="A8A39E"/>
      </a:folHlink>
    </a:clrScheme>
    <a:fontScheme name="Plantagenet Cherokee-Euphemia">
      <a:majorFont>
        <a:latin typeface="Plantagenet Cherokee"/>
        <a:ea typeface=""/>
        <a:cs typeface=""/>
      </a:majorFont>
      <a:minorFont>
        <a:latin typeface="Euphemia"/>
        <a:ea typeface=""/>
        <a:cs typeface=""/>
      </a:minorFont>
    </a:fontScheme>
    <a:fmtScheme name="AcademicLiterature">
      <a:fillStyleLst>
        <a:solidFill>
          <a:schemeClr val="phClr"/>
        </a:solidFill>
        <a:gradFill rotWithShape="1">
          <a:gsLst>
            <a:gs pos="0">
              <a:schemeClr val="phClr">
                <a:tint val="58000"/>
                <a:satMod val="300000"/>
              </a:schemeClr>
            </a:gs>
            <a:gs pos="100000">
              <a:schemeClr val="phClr">
                <a:tint val="68000"/>
                <a:satMod val="300000"/>
              </a:schemeClr>
            </a:gs>
          </a:gsLst>
          <a:path path="rect">
            <a:fillToRect l="50000" t="50000" r="50000" b="50000"/>
          </a:path>
        </a:gradFill>
        <a:gradFill rotWithShape="1">
          <a:gsLst>
            <a:gs pos="0">
              <a:schemeClr val="phClr">
                <a:shade val="100000"/>
                <a:satMod val="137000"/>
              </a:schemeClr>
            </a:gs>
            <a:gs pos="71000">
              <a:schemeClr val="phClr">
                <a:shade val="98000"/>
                <a:satMod val="137000"/>
              </a:schemeClr>
            </a:gs>
            <a:gs pos="100000">
              <a:schemeClr val="phClr">
                <a:shade val="75000"/>
                <a:satMod val="137000"/>
              </a:schemeClr>
            </a:gs>
          </a:gsLst>
          <a:path path="rect">
            <a:fillToRect l="50000" t="50000" r="50000" b="50000"/>
          </a:path>
        </a:gradFill>
      </a:fillStyleLst>
      <a:lnStyleLst>
        <a:ln w="6350" cap="rnd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48000" cap="flat" cmpd="thickThin" algn="ctr">
          <a:solidFill>
            <a:schemeClr val="phClr"/>
          </a:solidFill>
          <a:prstDash val="solid"/>
        </a:ln>
        <a:ln w="48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5000" dist="25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39000" dist="254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390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800000"/>
            </a:lightRig>
          </a:scene3d>
          <a:sp3d prstMaterial="matte">
            <a:bevelT h="200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90000"/>
                <a:alpha val="80000"/>
                <a:satMod val="200000"/>
              </a:schemeClr>
            </a:gs>
          </a:gsLst>
          <a:path path="rect">
            <a:fillToRect l="20000" t="20000" r="20000" b="2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90000"/>
                <a:alpha val="80000"/>
                <a:satMod val="200000"/>
              </a:schemeClr>
            </a:gs>
          </a:gsLst>
          <a:path path="rect">
            <a:fillToRect l="5000" t="5000" r="5000" b="5000"/>
          </a:path>
        </a:gradFill>
      </a:bgFillStyleLst>
    </a:fmtScheme>
  </a:themeElements>
  <a:objectDefaults>
    <a:lnDef>
      <a:spPr>
        <a:ln>
          <a:solidFill>
            <a:schemeClr val="accent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TF03431380.potx" id="{B573BD99-E105-4D2A-964B-B901A176567A}" vid="{B1D363B9-18DE-4874-9E2B-FD69B5C6548D}"/>
    </a:ext>
  </a:extLst>
</a:theme>
</file>

<file path=ppt/theme/theme2.xml><?xml version="1.0" encoding="utf-8"?>
<a:theme xmlns:a="http://schemas.openxmlformats.org/drawingml/2006/main" name="Office Theme">
  <a:themeElements>
    <a:clrScheme name="Academic Literature">
      <a:dk1>
        <a:srgbClr val="514843"/>
      </a:dk1>
      <a:lt1>
        <a:srgbClr val="FFFFFF"/>
      </a:lt1>
      <a:dk2>
        <a:srgbClr val="000000"/>
      </a:dk2>
      <a:lt2>
        <a:srgbClr val="FFFFF3"/>
      </a:lt2>
      <a:accent1>
        <a:srgbClr val="514843"/>
      </a:accent1>
      <a:accent2>
        <a:srgbClr val="6D7D66"/>
      </a:accent2>
      <a:accent3>
        <a:srgbClr val="525A6A"/>
      </a:accent3>
      <a:accent4>
        <a:srgbClr val="827266"/>
      </a:accent4>
      <a:accent5>
        <a:srgbClr val="AE9A7E"/>
      </a:accent5>
      <a:accent6>
        <a:srgbClr val="A8A39E"/>
      </a:accent6>
      <a:hlink>
        <a:srgbClr val="59704F"/>
      </a:hlink>
      <a:folHlink>
        <a:srgbClr val="A8A39E"/>
      </a:folHlink>
    </a:clrScheme>
    <a:fontScheme name="Plantagenet Cherokee-Euphemia">
      <a:majorFont>
        <a:latin typeface="Plantagenet Cherokee"/>
        <a:ea typeface=""/>
        <a:cs typeface=""/>
      </a:majorFont>
      <a:minorFont>
        <a:latin typeface="Euphemia"/>
        <a:ea typeface=""/>
        <a:cs typeface=""/>
      </a:minorFont>
    </a:fontScheme>
    <a:fmtScheme name="AcademicLiterature">
      <a:fillStyleLst>
        <a:solidFill>
          <a:schemeClr val="phClr"/>
        </a:solidFill>
        <a:gradFill rotWithShape="1">
          <a:gsLst>
            <a:gs pos="0">
              <a:schemeClr val="phClr">
                <a:tint val="58000"/>
                <a:satMod val="300000"/>
              </a:schemeClr>
            </a:gs>
            <a:gs pos="100000">
              <a:schemeClr val="phClr">
                <a:tint val="68000"/>
                <a:satMod val="300000"/>
              </a:schemeClr>
            </a:gs>
          </a:gsLst>
          <a:path path="rect">
            <a:fillToRect l="50000" t="50000" r="50000" b="50000"/>
          </a:path>
        </a:gradFill>
        <a:gradFill rotWithShape="1">
          <a:gsLst>
            <a:gs pos="0">
              <a:schemeClr val="phClr">
                <a:shade val="100000"/>
                <a:satMod val="137000"/>
              </a:schemeClr>
            </a:gs>
            <a:gs pos="71000">
              <a:schemeClr val="phClr">
                <a:shade val="98000"/>
                <a:satMod val="137000"/>
              </a:schemeClr>
            </a:gs>
            <a:gs pos="100000">
              <a:schemeClr val="phClr">
                <a:shade val="75000"/>
                <a:satMod val="137000"/>
              </a:schemeClr>
            </a:gs>
          </a:gsLst>
          <a:path path="rect">
            <a:fillToRect l="50000" t="50000" r="50000" b="50000"/>
          </a:path>
        </a:gradFill>
      </a:fillStyleLst>
      <a:lnStyleLst>
        <a:ln w="6350" cap="rnd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48000" cap="flat" cmpd="thickThin" algn="ctr">
          <a:solidFill>
            <a:schemeClr val="phClr"/>
          </a:solidFill>
          <a:prstDash val="solid"/>
        </a:ln>
        <a:ln w="48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5000" dist="25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39000" dist="254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390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800000"/>
            </a:lightRig>
          </a:scene3d>
          <a:sp3d prstMaterial="matte">
            <a:bevelT h="200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90000"/>
                <a:alpha val="80000"/>
                <a:satMod val="200000"/>
              </a:schemeClr>
            </a:gs>
          </a:gsLst>
          <a:path path="rect">
            <a:fillToRect l="20000" t="20000" r="20000" b="2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90000"/>
                <a:alpha val="80000"/>
                <a:satMod val="200000"/>
              </a:schemeClr>
            </a:gs>
          </a:gsLst>
          <a:path path="rect">
            <a:fillToRect l="5000" t="5000" r="5000" b="5000"/>
          </a:path>
        </a:gradFill>
      </a:bgFillStyleLst>
    </a:fmtScheme>
  </a:themeElements>
  <a:objectDefaults>
    <a:lnDef>
      <a:spPr>
        <a:ln>
          <a:solidFill>
            <a:schemeClr val="accent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Academic Literature">
      <a:dk1>
        <a:srgbClr val="514843"/>
      </a:dk1>
      <a:lt1>
        <a:srgbClr val="FFFFFF"/>
      </a:lt1>
      <a:dk2>
        <a:srgbClr val="000000"/>
      </a:dk2>
      <a:lt2>
        <a:srgbClr val="FFFFF3"/>
      </a:lt2>
      <a:accent1>
        <a:srgbClr val="514843"/>
      </a:accent1>
      <a:accent2>
        <a:srgbClr val="6D7D66"/>
      </a:accent2>
      <a:accent3>
        <a:srgbClr val="525A6A"/>
      </a:accent3>
      <a:accent4>
        <a:srgbClr val="827266"/>
      </a:accent4>
      <a:accent5>
        <a:srgbClr val="AE9A7E"/>
      </a:accent5>
      <a:accent6>
        <a:srgbClr val="A8A39E"/>
      </a:accent6>
      <a:hlink>
        <a:srgbClr val="59704F"/>
      </a:hlink>
      <a:folHlink>
        <a:srgbClr val="A8A39E"/>
      </a:folHlink>
    </a:clrScheme>
    <a:fontScheme name="Plantagenet Cherokee-Euphemia">
      <a:majorFont>
        <a:latin typeface="Plantagenet Cherokee"/>
        <a:ea typeface=""/>
        <a:cs typeface=""/>
      </a:majorFont>
      <a:minorFont>
        <a:latin typeface="Euphemia"/>
        <a:ea typeface=""/>
        <a:cs typeface=""/>
      </a:minorFont>
    </a:fontScheme>
    <a:fmtScheme name="AcademicLiterature">
      <a:fillStyleLst>
        <a:solidFill>
          <a:schemeClr val="phClr"/>
        </a:solidFill>
        <a:gradFill rotWithShape="1">
          <a:gsLst>
            <a:gs pos="0">
              <a:schemeClr val="phClr">
                <a:tint val="58000"/>
                <a:satMod val="300000"/>
              </a:schemeClr>
            </a:gs>
            <a:gs pos="100000">
              <a:schemeClr val="phClr">
                <a:tint val="68000"/>
                <a:satMod val="300000"/>
              </a:schemeClr>
            </a:gs>
          </a:gsLst>
          <a:path path="rect">
            <a:fillToRect l="50000" t="50000" r="50000" b="50000"/>
          </a:path>
        </a:gradFill>
        <a:gradFill rotWithShape="1">
          <a:gsLst>
            <a:gs pos="0">
              <a:schemeClr val="phClr">
                <a:shade val="100000"/>
                <a:satMod val="137000"/>
              </a:schemeClr>
            </a:gs>
            <a:gs pos="71000">
              <a:schemeClr val="phClr">
                <a:shade val="98000"/>
                <a:satMod val="137000"/>
              </a:schemeClr>
            </a:gs>
            <a:gs pos="100000">
              <a:schemeClr val="phClr">
                <a:shade val="75000"/>
                <a:satMod val="137000"/>
              </a:schemeClr>
            </a:gs>
          </a:gsLst>
          <a:path path="rect">
            <a:fillToRect l="50000" t="50000" r="50000" b="50000"/>
          </a:path>
        </a:gradFill>
      </a:fillStyleLst>
      <a:lnStyleLst>
        <a:ln w="6350" cap="rnd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48000" cap="flat" cmpd="thickThin" algn="ctr">
          <a:solidFill>
            <a:schemeClr val="phClr"/>
          </a:solidFill>
          <a:prstDash val="solid"/>
        </a:ln>
        <a:ln w="48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5000" dist="25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39000" dist="254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390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800000"/>
            </a:lightRig>
          </a:scene3d>
          <a:sp3d prstMaterial="matte">
            <a:bevelT h="200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90000"/>
                <a:alpha val="80000"/>
                <a:satMod val="200000"/>
              </a:schemeClr>
            </a:gs>
          </a:gsLst>
          <a:path path="rect">
            <a:fillToRect l="20000" t="20000" r="20000" b="2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90000"/>
                <a:alpha val="80000"/>
                <a:satMod val="200000"/>
              </a:schemeClr>
            </a:gs>
          </a:gsLst>
          <a:path path="rect">
            <a:fillToRect l="5000" t="5000" r="5000" b="5000"/>
          </a:path>
        </a:gradFill>
      </a:bgFillStyleLst>
    </a:fmtScheme>
  </a:themeElements>
  <a:objectDefaults>
    <a:lnDef>
      <a:spPr>
        <a:ln>
          <a:solidFill>
            <a:schemeClr val="accent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E4E37C0E9B17A44498BF592642D4ECA5" ma:contentTypeVersion="12" ma:contentTypeDescription="Create a new document." ma:contentTypeScope="" ma:versionID="b64175680337692cb2551d59f972e4fb">
  <xsd:schema xmlns:xsd="http://www.w3.org/2001/XMLSchema" xmlns:xs="http://www.w3.org/2001/XMLSchema" xmlns:p="http://schemas.microsoft.com/office/2006/metadata/properties" xmlns:ns3="8ba01db9-89e8-4dbd-b09b-f1bb22782f3e" xmlns:ns4="cd8c369e-ddd6-4fee-8136-828943a0a193" targetNamespace="http://schemas.microsoft.com/office/2006/metadata/properties" ma:root="true" ma:fieldsID="1a554bf74fdc63bcf84507267abbb033" ns3:_="" ns4:_="">
    <xsd:import namespace="8ba01db9-89e8-4dbd-b09b-f1bb22782f3e"/>
    <xsd:import namespace="cd8c369e-ddd6-4fee-8136-828943a0a193"/>
    <xsd:element name="properties">
      <xsd:complexType>
        <xsd:sequence>
          <xsd:element name="documentManagement">
            <xsd:complexType>
              <xsd:all>
                <xsd:element ref="ns3:MediaServiceMetadata" minOccurs="0"/>
                <xsd:element ref="ns3:MediaServiceFastMetadata" minOccurs="0"/>
                <xsd:element ref="ns3:MediaServiceAutoKeyPoints" minOccurs="0"/>
                <xsd:element ref="ns3:MediaServiceKeyPoints" minOccurs="0"/>
                <xsd:element ref="ns4:SharedWithUsers" minOccurs="0"/>
                <xsd:element ref="ns4:SharedWithDetails" minOccurs="0"/>
                <xsd:element ref="ns4:SharingHintHash" minOccurs="0"/>
                <xsd:element ref="ns3:MediaServiceAutoTags" minOccurs="0"/>
                <xsd:element ref="ns3:MediaServiceOCR" minOccurs="0"/>
                <xsd:element ref="ns3:MediaServiceDateTaken" minOccurs="0"/>
                <xsd:element ref="ns3:MediaServiceGenerationTime" minOccurs="0"/>
                <xsd:element ref="ns3:MediaServiceEventHashCod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ba01db9-89e8-4dbd-b09b-f1bb22782f3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OCR" ma:index="16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DateTaken" ma:index="17" nillable="true" ma:displayName="MediaServiceDateTaken" ma:hidden="true" ma:internalName="MediaServiceDateTaken" ma:readOnly="true">
      <xsd:simpleType>
        <xsd:restriction base="dms:Text"/>
      </xsd:simpleType>
    </xsd:element>
    <xsd:element name="MediaServiceGenerationTime" ma:index="18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9" nillable="true" ma:displayName="MediaServiceEventHashCode" ma:hidden="true" ma:internalName="MediaServiceEventHashCode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cd8c369e-ddd6-4fee-8136-828943a0a193" elementFormDefault="qualified">
    <xsd:import namespace="http://schemas.microsoft.com/office/2006/documentManagement/types"/>
    <xsd:import namespace="http://schemas.microsoft.com/office/infopath/2007/PartnerControls"/>
    <xsd:element name="SharedWithUsers" ma:index="12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3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SharingHintHash" ma:index="14" nillable="true" ma:displayName="Sharing Hint Hash" ma:hidden="true" ma:internalName="SharingHintHash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8CDDBB83-77C1-4099-A0AA-289882E745E2}">
  <ds:schemaRefs>
    <ds:schemaRef ds:uri="http://purl.org/dc/dcmitype/"/>
    <ds:schemaRef ds:uri="http://schemas.microsoft.com/office/infopath/2007/PartnerControls"/>
    <ds:schemaRef ds:uri="http://schemas.microsoft.com/office/2006/documentManagement/types"/>
    <ds:schemaRef ds:uri="http://www.w3.org/XML/1998/namespace"/>
    <ds:schemaRef ds:uri="http://purl.org/dc/elements/1.1/"/>
    <ds:schemaRef ds:uri="http://schemas.microsoft.com/office/2006/metadata/properties"/>
    <ds:schemaRef ds:uri="http://purl.org/dc/terms/"/>
    <ds:schemaRef ds:uri="http://schemas.openxmlformats.org/package/2006/metadata/core-properties"/>
    <ds:schemaRef ds:uri="cd8c369e-ddd6-4fee-8136-828943a0a193"/>
    <ds:schemaRef ds:uri="8ba01db9-89e8-4dbd-b09b-f1bb22782f3e"/>
  </ds:schemaRefs>
</ds:datastoreItem>
</file>

<file path=customXml/itemProps2.xml><?xml version="1.0" encoding="utf-8"?>
<ds:datastoreItem xmlns:ds="http://schemas.openxmlformats.org/officeDocument/2006/customXml" ds:itemID="{C6F489F3-192B-4D76-8363-C8B8A90EF389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8ba01db9-89e8-4dbd-b09b-f1bb22782f3e"/>
    <ds:schemaRef ds:uri="cd8c369e-ddd6-4fee-8136-828943a0a193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16D20F61-2F4C-450F-9A8C-D1D90AB0DC30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Academic presentation, pinstripe and ribbon design (widescreen)</Template>
  <TotalTime>111</TotalTime>
  <Words>537</Words>
  <Application>Microsoft Office PowerPoint</Application>
  <PresentationFormat>Widescreen</PresentationFormat>
  <Paragraphs>41</Paragraphs>
  <Slides>8</Slides>
  <Notes>1</Notes>
  <HiddenSlides>0</HiddenSlides>
  <MMClips>8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Arial</vt:lpstr>
      <vt:lpstr>Euphemia</vt:lpstr>
      <vt:lpstr>Plantagenet Cherokee</vt:lpstr>
      <vt:lpstr>Wingdings</vt:lpstr>
      <vt:lpstr>Academic Literature 16x9</vt:lpstr>
      <vt:lpstr>Treasures in special collections at wcu</vt:lpstr>
      <vt:lpstr>What’s on Today’s Agenda?</vt:lpstr>
      <vt:lpstr>What Do We Have in Special Collections?</vt:lpstr>
      <vt:lpstr>Images of Collection Highlights</vt:lpstr>
      <vt:lpstr>What Can You Do with Special Collections?</vt:lpstr>
      <vt:lpstr>What Can You do with Special Collections? (part 2)</vt:lpstr>
      <vt:lpstr>How Do You Choose Books for a Special Collection?</vt:lpstr>
      <vt:lpstr>Conclusion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Treasures in special collections at wcu</dc:title>
  <dc:creator>Christopher B</dc:creator>
  <cp:lastModifiedBy>Smith, Andrea J</cp:lastModifiedBy>
  <cp:revision>11</cp:revision>
  <dcterms:created xsi:type="dcterms:W3CDTF">2020-04-10T22:11:44Z</dcterms:created>
  <dcterms:modified xsi:type="dcterms:W3CDTF">2020-04-20T20:13:16Z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0x010100E4E37C0E9B17A44498BF592642D4ECA5</vt:lpwstr>
  </property>
  <property fmtid="{D5CDD505-2E9C-101B-9397-08002B2CF9AE}" pid="3" name="InternalTags">
    <vt:lpwstr/>
  </property>
  <property fmtid="{D5CDD505-2E9C-101B-9397-08002B2CF9AE}" pid="4" name="FeatureTags">
    <vt:lpwstr/>
  </property>
  <property fmtid="{D5CDD505-2E9C-101B-9397-08002B2CF9AE}" pid="5" name="LocalizationTags">
    <vt:lpwstr/>
  </property>
  <property fmtid="{D5CDD505-2E9C-101B-9397-08002B2CF9AE}" pid="6" name="ScenarioTags">
    <vt:lpwstr/>
  </property>
  <property fmtid="{D5CDD505-2E9C-101B-9397-08002B2CF9AE}" pid="7" name="CampaignTags">
    <vt:lpwstr/>
  </property>
</Properties>
</file>