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72" r:id="rId4"/>
  </p:sldMasterIdLst>
  <p:notesMasterIdLst>
    <p:notesMasterId r:id="rId20"/>
  </p:notesMasterIdLst>
  <p:sldIdLst>
    <p:sldId id="256" r:id="rId5"/>
    <p:sldId id="264" r:id="rId6"/>
    <p:sldId id="265" r:id="rId7"/>
    <p:sldId id="266" r:id="rId8"/>
    <p:sldId id="274" r:id="rId9"/>
    <p:sldId id="277" r:id="rId10"/>
    <p:sldId id="282" r:id="rId11"/>
    <p:sldId id="287" r:id="rId12"/>
    <p:sldId id="294" r:id="rId13"/>
    <p:sldId id="304" r:id="rId14"/>
    <p:sldId id="308" r:id="rId15"/>
    <p:sldId id="309" r:id="rId16"/>
    <p:sldId id="311" r:id="rId17"/>
    <p:sldId id="312" r:id="rId18"/>
    <p:sldId id="33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nnity, Cassidy" initials="TC" lastIdx="1" clrIdx="0">
    <p:extLst>
      <p:ext uri="{19B8F6BF-5375-455C-9EA6-DF929625EA0E}">
        <p15:presenceInfo xmlns:p15="http://schemas.microsoft.com/office/powerpoint/2012/main" userId="S::ct918366@wcupa.edu::c027bd4b-075a-43c8-b904-9b7555b8d0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DBEBD"/>
    <a:srgbClr val="A5B493"/>
    <a:srgbClr val="FFE131"/>
    <a:srgbClr val="9F73CE"/>
    <a:srgbClr val="9B66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49"/>
  </p:normalViewPr>
  <p:slideViewPr>
    <p:cSldViewPr snapToGrid="0" snapToObjects="1">
      <p:cViewPr varScale="1">
        <p:scale>
          <a:sx n="64" d="100"/>
          <a:sy n="64" d="100"/>
        </p:scale>
        <p:origin x="54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pieChart>
        <c:varyColors val="1"/>
        <c:ser>
          <c:idx val="0"/>
          <c:order val="0"/>
          <c:tx>
            <c:strRef>
              <c:f>Sheet1!$B$1</c:f>
              <c:strCache>
                <c:ptCount val="1"/>
                <c:pt idx="0">
                  <c:v>Gender</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DF46-8845-9137-49409FEF487C}"/>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F46-8845-9137-49409FEF487C}"/>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83.7</c:v>
                </c:pt>
                <c:pt idx="1">
                  <c:v>16.3</c:v>
                </c:pt>
              </c:numCache>
            </c:numRef>
          </c:val>
          <c:extLst>
            <c:ext xmlns:c16="http://schemas.microsoft.com/office/drawing/2014/chart" uri="{C3380CC4-5D6E-409C-BE32-E72D297353CC}">
              <c16:uniqueId val="{00000000-9AFF-7941-B69E-0A089C7C76E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autoTitleDeleted val="0"/>
    <c:plotArea>
      <c:layout/>
      <c:pieChart>
        <c:varyColors val="1"/>
        <c:ser>
          <c:idx val="0"/>
          <c:order val="0"/>
          <c:tx>
            <c:strRef>
              <c:f>Sheet1!$B$1</c:f>
              <c:strCache>
                <c:ptCount val="1"/>
                <c:pt idx="0">
                  <c:v>Racial &amp; Ethnic Identity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A9F-0D4C-95FF-1EAF12A035A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A9F-0D4C-95FF-1EAF12A035A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A9F-0D4C-95FF-1EAF12A035A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African American</c:v>
                </c:pt>
                <c:pt idx="1">
                  <c:v>Caucasian</c:v>
                </c:pt>
                <c:pt idx="2">
                  <c:v>Latinx</c:v>
                </c:pt>
              </c:strCache>
            </c:strRef>
          </c:cat>
          <c:val>
            <c:numRef>
              <c:f>Sheet1!$B$2:$B$4</c:f>
              <c:numCache>
                <c:formatCode>0.00%</c:formatCode>
                <c:ptCount val="3"/>
                <c:pt idx="0">
                  <c:v>0.83699999999999997</c:v>
                </c:pt>
                <c:pt idx="1">
                  <c:v>0.122</c:v>
                </c:pt>
                <c:pt idx="2">
                  <c:v>4.1000000000000002E-2</c:v>
                </c:pt>
              </c:numCache>
            </c:numRef>
          </c:val>
          <c:extLst>
            <c:ext xmlns:c16="http://schemas.microsoft.com/office/drawing/2014/chart" uri="{C3380CC4-5D6E-409C-BE32-E72D297353CC}">
              <c16:uniqueId val="{00000000-EF1F-274A-8112-58ED7D43CA97}"/>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2" Type="http://schemas.openxmlformats.org/officeDocument/2006/relationships/image" Target="../media/image9.svg"/><Relationship Id="rId1" Type="http://schemas.openxmlformats.org/officeDocument/2006/relationships/image" Target="../media/image8.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A3066682-D88F-43F3-97D7-F0D44A46DEC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91B5F14-B430-46DF-9371-A1D3F5C6898C}">
      <dgm:prSet custT="1"/>
      <dgm:spPr/>
      <dgm:t>
        <a:bodyPr/>
        <a:lstStyle/>
        <a:p>
          <a:pPr>
            <a:lnSpc>
              <a:spcPct val="100000"/>
            </a:lnSpc>
          </a:pPr>
          <a:r>
            <a:rPr lang="en-US" sz="1800" dirty="0">
              <a:latin typeface="Calibri" panose="020F0502020204030204" pitchFamily="34" charset="0"/>
              <a:cs typeface="Calibri" panose="020F0502020204030204" pitchFamily="34" charset="0"/>
            </a:rPr>
            <a:t>Half of incarcerated boys and almost half of incarcerated girls met the diagnostic criteria for a SUD </a:t>
          </a:r>
          <a:r>
            <a:rPr lang="en-US" sz="1200" dirty="0">
              <a:latin typeface="Calibri" panose="020F0502020204030204" pitchFamily="34" charset="0"/>
              <a:cs typeface="Calibri" panose="020F0502020204030204" pitchFamily="34" charset="0"/>
            </a:rPr>
            <a:t>(</a:t>
          </a:r>
          <a:r>
            <a:rPr lang="en-US" sz="1200" dirty="0" err="1">
              <a:latin typeface="Calibri" panose="020F0502020204030204" pitchFamily="34" charset="0"/>
              <a:cs typeface="Calibri" panose="020F0502020204030204" pitchFamily="34" charset="0"/>
            </a:rPr>
            <a:t>Teplin</a:t>
          </a:r>
          <a:r>
            <a:rPr lang="en-US" sz="1200" dirty="0">
              <a:latin typeface="Calibri" panose="020F0502020204030204" pitchFamily="34" charset="0"/>
              <a:cs typeface="Calibri" panose="020F0502020204030204" pitchFamily="34" charset="0"/>
            </a:rPr>
            <a:t>, Abram, McClelland, </a:t>
          </a:r>
          <a:r>
            <a:rPr lang="en-US" sz="1200" dirty="0" err="1">
              <a:latin typeface="Calibri" panose="020F0502020204030204" pitchFamily="34" charset="0"/>
              <a:cs typeface="Calibri" panose="020F0502020204030204" pitchFamily="34" charset="0"/>
            </a:rPr>
            <a:t>Dulcan</a:t>
          </a:r>
          <a:r>
            <a:rPr lang="en-US" sz="1200" dirty="0">
              <a:latin typeface="Calibri" panose="020F0502020204030204" pitchFamily="34" charset="0"/>
              <a:cs typeface="Calibri" panose="020F0502020204030204" pitchFamily="34" charset="0"/>
            </a:rPr>
            <a:t>, &amp; </a:t>
          </a:r>
          <a:r>
            <a:rPr lang="en-US" sz="1200" dirty="0" err="1">
              <a:latin typeface="Calibri" panose="020F0502020204030204" pitchFamily="34" charset="0"/>
              <a:cs typeface="Calibri" panose="020F0502020204030204" pitchFamily="34" charset="0"/>
            </a:rPr>
            <a:t>Mericle</a:t>
          </a:r>
          <a:r>
            <a:rPr lang="en-US" sz="1200" dirty="0">
              <a:latin typeface="Calibri" panose="020F0502020204030204" pitchFamily="34" charset="0"/>
              <a:cs typeface="Calibri" panose="020F0502020204030204" pitchFamily="34" charset="0"/>
            </a:rPr>
            <a:t>, 2002)</a:t>
          </a:r>
        </a:p>
      </dgm:t>
    </dgm:pt>
    <dgm:pt modelId="{AE67E021-20D9-4E65-91D8-2E6D392E846A}" type="parTrans" cxnId="{9F0E6F4C-8721-4072-9AD4-BAB7F566E59C}">
      <dgm:prSet/>
      <dgm:spPr/>
      <dgm:t>
        <a:bodyPr/>
        <a:lstStyle/>
        <a:p>
          <a:endParaRPr lang="en-US"/>
        </a:p>
      </dgm:t>
    </dgm:pt>
    <dgm:pt modelId="{41693342-B3C2-4DBB-BD53-9BFD176D8F9D}" type="sibTrans" cxnId="{9F0E6F4C-8721-4072-9AD4-BAB7F566E59C}">
      <dgm:prSet/>
      <dgm:spPr/>
      <dgm:t>
        <a:bodyPr/>
        <a:lstStyle/>
        <a:p>
          <a:endParaRPr lang="en-US"/>
        </a:p>
      </dgm:t>
    </dgm:pt>
    <dgm:pt modelId="{E1F8C499-E5A7-44BE-8F40-BD1B2460152B}">
      <dgm:prSet custT="1"/>
      <dgm:spPr/>
      <dgm:t>
        <a:bodyPr/>
        <a:lstStyle/>
        <a:p>
          <a:pPr>
            <a:lnSpc>
              <a:spcPct val="100000"/>
            </a:lnSpc>
          </a:pPr>
          <a:r>
            <a:rPr lang="en-US" sz="1800" dirty="0">
              <a:latin typeface="Calibri" panose="020F0502020204030204" pitchFamily="34" charset="0"/>
              <a:cs typeface="Calibri" panose="020F0502020204030204" pitchFamily="34" charset="0"/>
            </a:rPr>
            <a:t>81.4% of incarcerated youth met the diagnostic criteria for a SUD and for many of these youth, substance use persists into adulthood </a:t>
          </a:r>
          <a:r>
            <a:rPr lang="en-US" sz="1200" dirty="0">
              <a:latin typeface="Calibri" panose="020F0502020204030204" pitchFamily="34" charset="0"/>
              <a:cs typeface="Calibri" panose="020F0502020204030204" pitchFamily="34" charset="0"/>
            </a:rPr>
            <a:t>(Welty et al., 2002)</a:t>
          </a:r>
        </a:p>
      </dgm:t>
    </dgm:pt>
    <dgm:pt modelId="{E6C50F04-3BD5-4DD1-8537-DB7A6EC71E66}" type="parTrans" cxnId="{63AE3A2C-3BD5-4BEA-809B-166F661AAC93}">
      <dgm:prSet/>
      <dgm:spPr/>
      <dgm:t>
        <a:bodyPr/>
        <a:lstStyle/>
        <a:p>
          <a:endParaRPr lang="en-US"/>
        </a:p>
      </dgm:t>
    </dgm:pt>
    <dgm:pt modelId="{5CD855C5-1E65-4EDD-9ED3-41806959AA79}" type="sibTrans" cxnId="{63AE3A2C-3BD5-4BEA-809B-166F661AAC93}">
      <dgm:prSet/>
      <dgm:spPr/>
      <dgm:t>
        <a:bodyPr/>
        <a:lstStyle/>
        <a:p>
          <a:endParaRPr lang="en-US"/>
        </a:p>
      </dgm:t>
    </dgm:pt>
    <dgm:pt modelId="{9D3F0105-E13B-4C80-A257-6952D137D29C}" type="pres">
      <dgm:prSet presAssocID="{A3066682-D88F-43F3-97D7-F0D44A46DEC5}" presName="root" presStyleCnt="0">
        <dgm:presLayoutVars>
          <dgm:dir/>
          <dgm:resizeHandles val="exact"/>
        </dgm:presLayoutVars>
      </dgm:prSet>
      <dgm:spPr/>
    </dgm:pt>
    <dgm:pt modelId="{333FD1E6-8845-4A85-90A7-BF054F51EA95}" type="pres">
      <dgm:prSet presAssocID="{B91B5F14-B430-46DF-9371-A1D3F5C6898C}" presName="compNode" presStyleCnt="0"/>
      <dgm:spPr/>
    </dgm:pt>
    <dgm:pt modelId="{869E92AB-EA75-456C-9880-772495D30F03}" type="pres">
      <dgm:prSet presAssocID="{B91B5F14-B430-46DF-9371-A1D3F5C6898C}" presName="bgRect" presStyleLbl="bgShp" presStyleIdx="0" presStyleCnt="2" custScaleY="114248"/>
      <dgm:spPr/>
    </dgm:pt>
    <dgm:pt modelId="{B78776F2-7F10-4FE5-86C8-885FEB358B2A}" type="pres">
      <dgm:prSet presAssocID="{B91B5F14-B430-46DF-9371-A1D3F5C6898C}"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Smoking"/>
        </a:ext>
      </dgm:extLst>
    </dgm:pt>
    <dgm:pt modelId="{3CC2DA84-AAF9-4705-B2A5-7626DDAECBA0}" type="pres">
      <dgm:prSet presAssocID="{B91B5F14-B430-46DF-9371-A1D3F5C6898C}" presName="spaceRect" presStyleCnt="0"/>
      <dgm:spPr/>
    </dgm:pt>
    <dgm:pt modelId="{B2641E60-6B45-4335-959B-0429B332305A}" type="pres">
      <dgm:prSet presAssocID="{B91B5F14-B430-46DF-9371-A1D3F5C6898C}" presName="parTx" presStyleLbl="revTx" presStyleIdx="0" presStyleCnt="2">
        <dgm:presLayoutVars>
          <dgm:chMax val="0"/>
          <dgm:chPref val="0"/>
        </dgm:presLayoutVars>
      </dgm:prSet>
      <dgm:spPr/>
    </dgm:pt>
    <dgm:pt modelId="{4A4C797E-5586-4523-8F21-95BAA40228DE}" type="pres">
      <dgm:prSet presAssocID="{41693342-B3C2-4DBB-BD53-9BFD176D8F9D}" presName="sibTrans" presStyleCnt="0"/>
      <dgm:spPr/>
    </dgm:pt>
    <dgm:pt modelId="{C30FC182-68DC-40C8-8F33-C64E0A434C17}" type="pres">
      <dgm:prSet presAssocID="{E1F8C499-E5A7-44BE-8F40-BD1B2460152B}" presName="compNode" presStyleCnt="0"/>
      <dgm:spPr/>
    </dgm:pt>
    <dgm:pt modelId="{5CB9AC38-B87F-4FE0-9168-F860604EB025}" type="pres">
      <dgm:prSet presAssocID="{E1F8C499-E5A7-44BE-8F40-BD1B2460152B}" presName="bgRect" presStyleLbl="bgShp" presStyleIdx="1" presStyleCnt="2" custScaleY="106756"/>
      <dgm:spPr/>
    </dgm:pt>
    <dgm:pt modelId="{CCA4787C-203B-4321-A50F-590601A4127B}" type="pres">
      <dgm:prSet presAssocID="{E1F8C499-E5A7-44BE-8F40-BD1B2460152B}"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hecklist"/>
        </a:ext>
      </dgm:extLst>
    </dgm:pt>
    <dgm:pt modelId="{A96BAE7B-7B36-4157-B47C-EE7944DEFC99}" type="pres">
      <dgm:prSet presAssocID="{E1F8C499-E5A7-44BE-8F40-BD1B2460152B}" presName="spaceRect" presStyleCnt="0"/>
      <dgm:spPr/>
    </dgm:pt>
    <dgm:pt modelId="{8BEBB50A-C506-412D-A138-1C95D5E2B194}" type="pres">
      <dgm:prSet presAssocID="{E1F8C499-E5A7-44BE-8F40-BD1B2460152B}" presName="parTx" presStyleLbl="revTx" presStyleIdx="1" presStyleCnt="2">
        <dgm:presLayoutVars>
          <dgm:chMax val="0"/>
          <dgm:chPref val="0"/>
        </dgm:presLayoutVars>
      </dgm:prSet>
      <dgm:spPr/>
    </dgm:pt>
  </dgm:ptLst>
  <dgm:cxnLst>
    <dgm:cxn modelId="{63AE3A2C-3BD5-4BEA-809B-166F661AAC93}" srcId="{A3066682-D88F-43F3-97D7-F0D44A46DEC5}" destId="{E1F8C499-E5A7-44BE-8F40-BD1B2460152B}" srcOrd="1" destOrd="0" parTransId="{E6C50F04-3BD5-4DD1-8537-DB7A6EC71E66}" sibTransId="{5CD855C5-1E65-4EDD-9ED3-41806959AA79}"/>
    <dgm:cxn modelId="{A9A9E863-906A-4BE3-AAFF-F64759191660}" type="presOf" srcId="{B91B5F14-B430-46DF-9371-A1D3F5C6898C}" destId="{B2641E60-6B45-4335-959B-0429B332305A}" srcOrd="0" destOrd="0" presId="urn:microsoft.com/office/officeart/2018/2/layout/IconVerticalSolidList"/>
    <dgm:cxn modelId="{9F0E6F4C-8721-4072-9AD4-BAB7F566E59C}" srcId="{A3066682-D88F-43F3-97D7-F0D44A46DEC5}" destId="{B91B5F14-B430-46DF-9371-A1D3F5C6898C}" srcOrd="0" destOrd="0" parTransId="{AE67E021-20D9-4E65-91D8-2E6D392E846A}" sibTransId="{41693342-B3C2-4DBB-BD53-9BFD176D8F9D}"/>
    <dgm:cxn modelId="{9D540880-D019-4FE1-8FAD-3CA0D76CDB16}" type="presOf" srcId="{A3066682-D88F-43F3-97D7-F0D44A46DEC5}" destId="{9D3F0105-E13B-4C80-A257-6952D137D29C}" srcOrd="0" destOrd="0" presId="urn:microsoft.com/office/officeart/2018/2/layout/IconVerticalSolidList"/>
    <dgm:cxn modelId="{302F33D7-8DB9-4A44-ADD2-446A27358B29}" type="presOf" srcId="{E1F8C499-E5A7-44BE-8F40-BD1B2460152B}" destId="{8BEBB50A-C506-412D-A138-1C95D5E2B194}" srcOrd="0" destOrd="0" presId="urn:microsoft.com/office/officeart/2018/2/layout/IconVerticalSolidList"/>
    <dgm:cxn modelId="{ADEFF4AD-5FA4-405C-90E5-2109BAE8C694}" type="presParOf" srcId="{9D3F0105-E13B-4C80-A257-6952D137D29C}" destId="{333FD1E6-8845-4A85-90A7-BF054F51EA95}" srcOrd="0" destOrd="0" presId="urn:microsoft.com/office/officeart/2018/2/layout/IconVerticalSolidList"/>
    <dgm:cxn modelId="{350BC78B-6B3B-437C-888D-D818DB704F3B}" type="presParOf" srcId="{333FD1E6-8845-4A85-90A7-BF054F51EA95}" destId="{869E92AB-EA75-456C-9880-772495D30F03}" srcOrd="0" destOrd="0" presId="urn:microsoft.com/office/officeart/2018/2/layout/IconVerticalSolidList"/>
    <dgm:cxn modelId="{76A92FEB-E365-4156-93FD-DC6F8EDF21DC}" type="presParOf" srcId="{333FD1E6-8845-4A85-90A7-BF054F51EA95}" destId="{B78776F2-7F10-4FE5-86C8-885FEB358B2A}" srcOrd="1" destOrd="0" presId="urn:microsoft.com/office/officeart/2018/2/layout/IconVerticalSolidList"/>
    <dgm:cxn modelId="{94AE7CEF-C2E4-4661-B69E-535232893BBB}" type="presParOf" srcId="{333FD1E6-8845-4A85-90A7-BF054F51EA95}" destId="{3CC2DA84-AAF9-4705-B2A5-7626DDAECBA0}" srcOrd="2" destOrd="0" presId="urn:microsoft.com/office/officeart/2018/2/layout/IconVerticalSolidList"/>
    <dgm:cxn modelId="{DD9E1CC5-E14D-4AC7-AD24-16E432D0F3CF}" type="presParOf" srcId="{333FD1E6-8845-4A85-90A7-BF054F51EA95}" destId="{B2641E60-6B45-4335-959B-0429B332305A}" srcOrd="3" destOrd="0" presId="urn:microsoft.com/office/officeart/2018/2/layout/IconVerticalSolidList"/>
    <dgm:cxn modelId="{FD8727AF-4EEA-4550-89CE-DEBC4DB52B69}" type="presParOf" srcId="{9D3F0105-E13B-4C80-A257-6952D137D29C}" destId="{4A4C797E-5586-4523-8F21-95BAA40228DE}" srcOrd="1" destOrd="0" presId="urn:microsoft.com/office/officeart/2018/2/layout/IconVerticalSolidList"/>
    <dgm:cxn modelId="{E50EDC0F-E619-4FF7-A160-8F2E7C895547}" type="presParOf" srcId="{9D3F0105-E13B-4C80-A257-6952D137D29C}" destId="{C30FC182-68DC-40C8-8F33-C64E0A434C17}" srcOrd="2" destOrd="0" presId="urn:microsoft.com/office/officeart/2018/2/layout/IconVerticalSolidList"/>
    <dgm:cxn modelId="{7DC364B4-7366-4F15-91A6-7A3E5F13541B}" type="presParOf" srcId="{C30FC182-68DC-40C8-8F33-C64E0A434C17}" destId="{5CB9AC38-B87F-4FE0-9168-F860604EB025}" srcOrd="0" destOrd="0" presId="urn:microsoft.com/office/officeart/2018/2/layout/IconVerticalSolidList"/>
    <dgm:cxn modelId="{3D4FFA3F-C9AF-4264-83AE-B1A0290731B2}" type="presParOf" srcId="{C30FC182-68DC-40C8-8F33-C64E0A434C17}" destId="{CCA4787C-203B-4321-A50F-590601A4127B}" srcOrd="1" destOrd="0" presId="urn:microsoft.com/office/officeart/2018/2/layout/IconVerticalSolidList"/>
    <dgm:cxn modelId="{1B197A92-4D38-4225-9244-6A5B508CB0AD}" type="presParOf" srcId="{C30FC182-68DC-40C8-8F33-C64E0A434C17}" destId="{A96BAE7B-7B36-4157-B47C-EE7944DEFC99}" srcOrd="2" destOrd="0" presId="urn:microsoft.com/office/officeart/2018/2/layout/IconVerticalSolidList"/>
    <dgm:cxn modelId="{A51A7C91-4278-4CF2-88EA-A44157974635}" type="presParOf" srcId="{C30FC182-68DC-40C8-8F33-C64E0A434C17}" destId="{8BEBB50A-C506-412D-A138-1C95D5E2B19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42ADCC-2100-4405-838A-6D8213616C1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5AF7A99-A1D5-4A4B-8F0A-31029D113E05}">
      <dgm:prSet custT="1"/>
      <dgm:spPr/>
      <dgm:t>
        <a:bodyPr/>
        <a:lstStyle/>
        <a:p>
          <a:pPr>
            <a:lnSpc>
              <a:spcPct val="100000"/>
            </a:lnSpc>
          </a:pPr>
          <a:r>
            <a:rPr lang="en-US" sz="2200" b="1" dirty="0">
              <a:latin typeface="Calibri" panose="020F0502020204030204" pitchFamily="34" charset="0"/>
              <a:cs typeface="Calibri" panose="020F0502020204030204" pitchFamily="34" charset="0"/>
            </a:rPr>
            <a:t>H1: Contrary to our hypothesis</a:t>
          </a:r>
          <a:r>
            <a:rPr lang="en-US" sz="2200" b="0" dirty="0">
              <a:latin typeface="Calibri" panose="020F0502020204030204" pitchFamily="34" charset="0"/>
              <a:cs typeface="Calibri" panose="020F0502020204030204" pitchFamily="34" charset="0"/>
            </a:rPr>
            <a:t>, the </a:t>
          </a:r>
          <a:r>
            <a:rPr lang="en-US" sz="2200" dirty="0">
              <a:latin typeface="Calibri" panose="020F0502020204030204" pitchFamily="34" charset="0"/>
              <a:cs typeface="Calibri" panose="020F0502020204030204" pitchFamily="34" charset="0"/>
            </a:rPr>
            <a:t>youth participating in FT </a:t>
          </a:r>
          <a:r>
            <a:rPr lang="en-US" sz="2200" b="1" dirty="0">
              <a:latin typeface="Calibri" panose="020F0502020204030204" pitchFamily="34" charset="0"/>
              <a:cs typeface="Calibri" panose="020F0502020204030204" pitchFamily="34" charset="0"/>
            </a:rPr>
            <a:t>did not</a:t>
          </a:r>
          <a:r>
            <a:rPr lang="en-US" sz="2200" dirty="0">
              <a:latin typeface="Calibri" panose="020F0502020204030204" pitchFamily="34" charset="0"/>
              <a:cs typeface="Calibri" panose="020F0502020204030204" pitchFamily="34" charset="0"/>
            </a:rPr>
            <a:t> report a significant increase in motivation to change substance use </a:t>
          </a:r>
        </a:p>
      </dgm:t>
    </dgm:pt>
    <dgm:pt modelId="{62882FAD-1FD3-49BB-8A02-BED071236723}" type="parTrans" cxnId="{2F77BCEA-1170-44E6-BDED-1F11BEE1397F}">
      <dgm:prSet/>
      <dgm:spPr/>
      <dgm:t>
        <a:bodyPr/>
        <a:lstStyle/>
        <a:p>
          <a:endParaRPr lang="en-US"/>
        </a:p>
      </dgm:t>
    </dgm:pt>
    <dgm:pt modelId="{70948ACC-B9A4-49D8-89D6-E98CD11ABAD3}" type="sibTrans" cxnId="{2F77BCEA-1170-44E6-BDED-1F11BEE1397F}">
      <dgm:prSet/>
      <dgm:spPr/>
      <dgm:t>
        <a:bodyPr/>
        <a:lstStyle/>
        <a:p>
          <a:endParaRPr lang="en-US"/>
        </a:p>
      </dgm:t>
    </dgm:pt>
    <dgm:pt modelId="{0E0447BB-DD05-42DA-9EC7-7A1C828080C9}" type="pres">
      <dgm:prSet presAssocID="{8242ADCC-2100-4405-838A-6D8213616C1B}" presName="root" presStyleCnt="0">
        <dgm:presLayoutVars>
          <dgm:dir/>
          <dgm:resizeHandles val="exact"/>
        </dgm:presLayoutVars>
      </dgm:prSet>
      <dgm:spPr/>
    </dgm:pt>
    <dgm:pt modelId="{3927AECF-FEF8-4260-8BBE-1BFE8D9C6FC3}" type="pres">
      <dgm:prSet presAssocID="{05AF7A99-A1D5-4A4B-8F0A-31029D113E05}" presName="compNode" presStyleCnt="0"/>
      <dgm:spPr/>
    </dgm:pt>
    <dgm:pt modelId="{B868EBFE-B1EC-42A3-BBBE-B3B931E97E41}" type="pres">
      <dgm:prSet presAssocID="{05AF7A99-A1D5-4A4B-8F0A-31029D113E05}" presName="bgRect" presStyleLbl="bgShp" presStyleIdx="0" presStyleCnt="1"/>
      <dgm:spPr/>
    </dgm:pt>
    <dgm:pt modelId="{A49914FC-8B17-4E5A-9B49-47448C43B082}" type="pres">
      <dgm:prSet presAssocID="{05AF7A99-A1D5-4A4B-8F0A-31029D113E05}"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lose"/>
        </a:ext>
      </dgm:extLst>
    </dgm:pt>
    <dgm:pt modelId="{DEE7DBB3-A1A3-44A3-9482-B3F48B2B12AB}" type="pres">
      <dgm:prSet presAssocID="{05AF7A99-A1D5-4A4B-8F0A-31029D113E05}" presName="spaceRect" presStyleCnt="0"/>
      <dgm:spPr/>
    </dgm:pt>
    <dgm:pt modelId="{15081F15-301D-40A3-BC7F-9749A655CF99}" type="pres">
      <dgm:prSet presAssocID="{05AF7A99-A1D5-4A4B-8F0A-31029D113E05}" presName="parTx" presStyleLbl="revTx" presStyleIdx="0" presStyleCnt="1" custScaleX="105972">
        <dgm:presLayoutVars>
          <dgm:chMax val="0"/>
          <dgm:chPref val="0"/>
        </dgm:presLayoutVars>
      </dgm:prSet>
      <dgm:spPr/>
    </dgm:pt>
  </dgm:ptLst>
  <dgm:cxnLst>
    <dgm:cxn modelId="{7C86D5A2-6322-4B14-89C9-D29D5F85E508}" type="presOf" srcId="{05AF7A99-A1D5-4A4B-8F0A-31029D113E05}" destId="{15081F15-301D-40A3-BC7F-9749A655CF99}" srcOrd="0" destOrd="0" presId="urn:microsoft.com/office/officeart/2018/2/layout/IconVerticalSolidList"/>
    <dgm:cxn modelId="{55AC0AAD-8BAD-46A1-8D62-8987404349DC}" type="presOf" srcId="{8242ADCC-2100-4405-838A-6D8213616C1B}" destId="{0E0447BB-DD05-42DA-9EC7-7A1C828080C9}" srcOrd="0" destOrd="0" presId="urn:microsoft.com/office/officeart/2018/2/layout/IconVerticalSolidList"/>
    <dgm:cxn modelId="{2F77BCEA-1170-44E6-BDED-1F11BEE1397F}" srcId="{8242ADCC-2100-4405-838A-6D8213616C1B}" destId="{05AF7A99-A1D5-4A4B-8F0A-31029D113E05}" srcOrd="0" destOrd="0" parTransId="{62882FAD-1FD3-49BB-8A02-BED071236723}" sibTransId="{70948ACC-B9A4-49D8-89D6-E98CD11ABAD3}"/>
    <dgm:cxn modelId="{0A6F139A-0161-497A-9639-309A8DFA9688}" type="presParOf" srcId="{0E0447BB-DD05-42DA-9EC7-7A1C828080C9}" destId="{3927AECF-FEF8-4260-8BBE-1BFE8D9C6FC3}" srcOrd="0" destOrd="0" presId="urn:microsoft.com/office/officeart/2018/2/layout/IconVerticalSolidList"/>
    <dgm:cxn modelId="{D17C9F50-8B9F-4B93-8E97-A42DBE7A3482}" type="presParOf" srcId="{3927AECF-FEF8-4260-8BBE-1BFE8D9C6FC3}" destId="{B868EBFE-B1EC-42A3-BBBE-B3B931E97E41}" srcOrd="0" destOrd="0" presId="urn:microsoft.com/office/officeart/2018/2/layout/IconVerticalSolidList"/>
    <dgm:cxn modelId="{2BC686C7-3837-4DCA-BF97-EC72A1B16781}" type="presParOf" srcId="{3927AECF-FEF8-4260-8BBE-1BFE8D9C6FC3}" destId="{A49914FC-8B17-4E5A-9B49-47448C43B082}" srcOrd="1" destOrd="0" presId="urn:microsoft.com/office/officeart/2018/2/layout/IconVerticalSolidList"/>
    <dgm:cxn modelId="{684DF954-C488-45DE-B12C-2B8FF1FC8193}" type="presParOf" srcId="{3927AECF-FEF8-4260-8BBE-1BFE8D9C6FC3}" destId="{DEE7DBB3-A1A3-44A3-9482-B3F48B2B12AB}" srcOrd="2" destOrd="0" presId="urn:microsoft.com/office/officeart/2018/2/layout/IconVerticalSolidList"/>
    <dgm:cxn modelId="{1C864547-CC1B-4A24-8CA0-831CA791EA18}" type="presParOf" srcId="{3927AECF-FEF8-4260-8BBE-1BFE8D9C6FC3}" destId="{15081F15-301D-40A3-BC7F-9749A655CF9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D1B11B-5964-4182-BB6C-004759EE507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6656789-9EE2-482F-8AE9-28C3C31260D5}">
      <dgm:prSet custT="1"/>
      <dgm:spPr/>
      <dgm:t>
        <a:bodyPr/>
        <a:lstStyle/>
        <a:p>
          <a:r>
            <a:rPr lang="en-US" sz="2000" b="1" u="none" dirty="0">
              <a:latin typeface="Calibri" panose="020F0502020204030204" pitchFamily="34" charset="0"/>
              <a:cs typeface="Calibri" panose="020F0502020204030204" pitchFamily="34" charset="0"/>
            </a:rPr>
            <a:t>Limitation: </a:t>
          </a:r>
          <a:r>
            <a:rPr lang="en-US" sz="2000" dirty="0">
              <a:latin typeface="Calibri" panose="020F0502020204030204" pitchFamily="34" charset="0"/>
              <a:cs typeface="Calibri" panose="020F0502020204030204" pitchFamily="34" charset="0"/>
            </a:rPr>
            <a:t>No comparison group</a:t>
          </a:r>
        </a:p>
        <a:p>
          <a:r>
            <a:rPr lang="en-US" sz="2000" b="1" dirty="0">
              <a:latin typeface="Calibri" panose="020F0502020204030204" pitchFamily="34" charset="0"/>
              <a:cs typeface="Calibri" panose="020F0502020204030204" pitchFamily="34" charset="0"/>
            </a:rPr>
            <a:t>Future Direction: </a:t>
          </a:r>
          <a:r>
            <a:rPr lang="en-US" sz="2000" dirty="0">
              <a:latin typeface="Calibri" panose="020F0502020204030204" pitchFamily="34" charset="0"/>
              <a:cs typeface="Calibri" panose="020F0502020204030204" pitchFamily="34" charset="0"/>
            </a:rPr>
            <a:t>Randomized controlled design</a:t>
          </a:r>
        </a:p>
      </dgm:t>
    </dgm:pt>
    <dgm:pt modelId="{E67A2579-0A63-47CE-B044-026287356007}" type="parTrans" cxnId="{B973C6ED-014A-4317-9802-2D27AD9B4393}">
      <dgm:prSet/>
      <dgm:spPr/>
      <dgm:t>
        <a:bodyPr/>
        <a:lstStyle/>
        <a:p>
          <a:endParaRPr lang="en-US"/>
        </a:p>
      </dgm:t>
    </dgm:pt>
    <dgm:pt modelId="{FF97EA30-637F-4631-A549-AA4011F2780A}" type="sibTrans" cxnId="{B973C6ED-014A-4317-9802-2D27AD9B4393}">
      <dgm:prSet/>
      <dgm:spPr/>
      <dgm:t>
        <a:bodyPr/>
        <a:lstStyle/>
        <a:p>
          <a:endParaRPr lang="en-US"/>
        </a:p>
      </dgm:t>
    </dgm:pt>
    <dgm:pt modelId="{A350A33B-1767-41E2-9C2A-CDFFE2E93FED}">
      <dgm:prSet custT="1"/>
      <dgm:spPr/>
      <dgm:t>
        <a:bodyPr/>
        <a:lstStyle/>
        <a:p>
          <a:r>
            <a:rPr lang="en-US" sz="2000" b="1" dirty="0">
              <a:latin typeface="Calibri" panose="020F0502020204030204" pitchFamily="34" charset="0"/>
              <a:cs typeface="Calibri" panose="020F0502020204030204" pitchFamily="34" charset="0"/>
            </a:rPr>
            <a:t>Limitation: </a:t>
          </a:r>
          <a:r>
            <a:rPr lang="en-US" sz="2000" dirty="0">
              <a:latin typeface="Calibri" panose="020F0502020204030204" pitchFamily="34" charset="0"/>
              <a:cs typeface="Calibri" panose="020F0502020204030204" pitchFamily="34" charset="0"/>
            </a:rPr>
            <a:t>Reliance on self-report data while incarcerated</a:t>
          </a:r>
        </a:p>
        <a:p>
          <a:r>
            <a:rPr lang="en-US" sz="2000" b="1" dirty="0">
              <a:latin typeface="Calibri" panose="020F0502020204030204" pitchFamily="34" charset="0"/>
              <a:cs typeface="Calibri" panose="020F0502020204030204" pitchFamily="34" charset="0"/>
            </a:rPr>
            <a:t>Future Direction: </a:t>
          </a:r>
          <a:r>
            <a:rPr lang="en-US" sz="2000" dirty="0">
              <a:latin typeface="Calibri" panose="020F0502020204030204" pitchFamily="34" charset="0"/>
              <a:cs typeface="Calibri" panose="020F0502020204030204" pitchFamily="34" charset="0"/>
            </a:rPr>
            <a:t>Collect parent/guardian report data, long-term follow up after release</a:t>
          </a:r>
        </a:p>
      </dgm:t>
    </dgm:pt>
    <dgm:pt modelId="{6CB1B0E6-7B7C-4CDA-BF3E-6E029BA1B660}" type="parTrans" cxnId="{28C4E7C8-48F1-49E2-BC79-1490A1884766}">
      <dgm:prSet/>
      <dgm:spPr/>
      <dgm:t>
        <a:bodyPr/>
        <a:lstStyle/>
        <a:p>
          <a:endParaRPr lang="en-US"/>
        </a:p>
      </dgm:t>
    </dgm:pt>
    <dgm:pt modelId="{0089BC62-0CB9-4B39-8BFB-D23A66055F06}" type="sibTrans" cxnId="{28C4E7C8-48F1-49E2-BC79-1490A1884766}">
      <dgm:prSet/>
      <dgm:spPr/>
      <dgm:t>
        <a:bodyPr/>
        <a:lstStyle/>
        <a:p>
          <a:endParaRPr lang="en-US"/>
        </a:p>
      </dgm:t>
    </dgm:pt>
    <dgm:pt modelId="{6D59BEDB-F479-4522-82F6-9F108D3AA067}">
      <dgm:prSet/>
      <dgm:spPr/>
      <dgm:t>
        <a:bodyPr/>
        <a:lstStyle/>
        <a:p>
          <a:r>
            <a:rPr lang="en-US" b="1" dirty="0">
              <a:latin typeface="Calibri" panose="020F0502020204030204" pitchFamily="34" charset="0"/>
              <a:cs typeface="Calibri" panose="020F0502020204030204" pitchFamily="34" charset="0"/>
            </a:rPr>
            <a:t>Limitation: </a:t>
          </a:r>
          <a:r>
            <a:rPr lang="en-US" dirty="0">
              <a:latin typeface="Calibri" panose="020F0502020204030204" pitchFamily="34" charset="0"/>
              <a:cs typeface="Calibri" panose="020F0502020204030204" pitchFamily="34" charset="0"/>
            </a:rPr>
            <a:t>Did not measure session fidelity</a:t>
          </a:r>
        </a:p>
        <a:p>
          <a:r>
            <a:rPr lang="en-US" b="1" dirty="0">
              <a:latin typeface="Calibri" panose="020F0502020204030204" pitchFamily="34" charset="0"/>
              <a:cs typeface="Calibri" panose="020F0502020204030204" pitchFamily="34" charset="0"/>
            </a:rPr>
            <a:t>Future Direction: </a:t>
          </a:r>
          <a:r>
            <a:rPr lang="en-US" dirty="0">
              <a:latin typeface="Calibri" panose="020F0502020204030204" pitchFamily="34" charset="0"/>
              <a:cs typeface="Calibri" panose="020F0502020204030204" pitchFamily="34" charset="0"/>
            </a:rPr>
            <a:t>Measure fidelity of sessions</a:t>
          </a:r>
        </a:p>
      </dgm:t>
    </dgm:pt>
    <dgm:pt modelId="{8B780A1C-199D-4FCB-9DEF-77381DEA4010}" type="parTrans" cxnId="{5893BF6C-1C2F-4EE3-BF21-B0391DF7B19E}">
      <dgm:prSet/>
      <dgm:spPr/>
      <dgm:t>
        <a:bodyPr/>
        <a:lstStyle/>
        <a:p>
          <a:endParaRPr lang="en-US"/>
        </a:p>
      </dgm:t>
    </dgm:pt>
    <dgm:pt modelId="{E97E34B7-8A3E-4F9E-8234-21783EEBEA7A}" type="sibTrans" cxnId="{5893BF6C-1C2F-4EE3-BF21-B0391DF7B19E}">
      <dgm:prSet/>
      <dgm:spPr/>
      <dgm:t>
        <a:bodyPr/>
        <a:lstStyle/>
        <a:p>
          <a:endParaRPr lang="en-US"/>
        </a:p>
      </dgm:t>
    </dgm:pt>
    <dgm:pt modelId="{07C9D39E-ADB7-45E2-96D3-0247B3AEABCF}">
      <dgm:prSet/>
      <dgm:spPr/>
      <dgm:t>
        <a:bodyPr/>
        <a:lstStyle/>
        <a:p>
          <a:r>
            <a:rPr lang="en-US" b="1" dirty="0">
              <a:latin typeface="Calibri" panose="020F0502020204030204" pitchFamily="34" charset="0"/>
              <a:cs typeface="Calibri" panose="020F0502020204030204" pitchFamily="34" charset="0"/>
            </a:rPr>
            <a:t>Limitation: </a:t>
          </a:r>
          <a:r>
            <a:rPr lang="en-US" dirty="0">
              <a:latin typeface="Calibri" panose="020F0502020204030204" pitchFamily="34" charset="0"/>
              <a:cs typeface="Calibri" panose="020F0502020204030204" pitchFamily="34" charset="0"/>
            </a:rPr>
            <a:t>Attendance</a:t>
          </a:r>
        </a:p>
        <a:p>
          <a:r>
            <a:rPr lang="en-US" b="1" dirty="0">
              <a:latin typeface="Calibri" panose="020F0502020204030204" pitchFamily="34" charset="0"/>
              <a:cs typeface="Calibri" panose="020F0502020204030204" pitchFamily="34" charset="0"/>
            </a:rPr>
            <a:t>Future Direction: </a:t>
          </a:r>
          <a:r>
            <a:rPr lang="en-US" dirty="0">
              <a:latin typeface="Calibri" panose="020F0502020204030204" pitchFamily="34" charset="0"/>
              <a:cs typeface="Calibri" panose="020F0502020204030204" pitchFamily="34" charset="0"/>
            </a:rPr>
            <a:t>Create plan for makeup sessions and abbreviated sessions prior to intervention </a:t>
          </a:r>
        </a:p>
      </dgm:t>
    </dgm:pt>
    <dgm:pt modelId="{E988B819-3F01-4D63-8727-8AE6AF87E81A}" type="parTrans" cxnId="{A24C813B-0731-48F4-BF99-55144C9AE1CB}">
      <dgm:prSet/>
      <dgm:spPr/>
      <dgm:t>
        <a:bodyPr/>
        <a:lstStyle/>
        <a:p>
          <a:endParaRPr lang="en-US"/>
        </a:p>
      </dgm:t>
    </dgm:pt>
    <dgm:pt modelId="{A00CD405-763C-49DF-A2E8-9A28C5767F52}" type="sibTrans" cxnId="{A24C813B-0731-48F4-BF99-55144C9AE1CB}">
      <dgm:prSet/>
      <dgm:spPr/>
      <dgm:t>
        <a:bodyPr/>
        <a:lstStyle/>
        <a:p>
          <a:endParaRPr lang="en-US"/>
        </a:p>
      </dgm:t>
    </dgm:pt>
    <dgm:pt modelId="{DFAABC1E-A777-4F71-B95A-7C7CA6DAB1AC}" type="pres">
      <dgm:prSet presAssocID="{68D1B11B-5964-4182-BB6C-004759EE507B}" presName="root" presStyleCnt="0">
        <dgm:presLayoutVars>
          <dgm:dir/>
          <dgm:resizeHandles val="exact"/>
        </dgm:presLayoutVars>
      </dgm:prSet>
      <dgm:spPr/>
    </dgm:pt>
    <dgm:pt modelId="{877E2EC6-6929-477C-9FF0-86FCFE6A1EB7}" type="pres">
      <dgm:prSet presAssocID="{56656789-9EE2-482F-8AE9-28C3C31260D5}" presName="compNode" presStyleCnt="0"/>
      <dgm:spPr/>
    </dgm:pt>
    <dgm:pt modelId="{4ED4E116-A79C-4DBD-8FE8-A96A8A48CC7F}" type="pres">
      <dgm:prSet presAssocID="{56656789-9EE2-482F-8AE9-28C3C31260D5}" presName="bgRect" presStyleLbl="bgShp" presStyleIdx="0" presStyleCnt="4"/>
      <dgm:spPr/>
    </dgm:pt>
    <dgm:pt modelId="{E361AC66-5525-4FE7-931E-454DB88DCEDA}" type="pres">
      <dgm:prSet presAssocID="{56656789-9EE2-482F-8AE9-28C3C31260D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enn Diagram"/>
        </a:ext>
      </dgm:extLst>
    </dgm:pt>
    <dgm:pt modelId="{D17F1CC6-C956-4DC5-B1DB-67BA55136CEC}" type="pres">
      <dgm:prSet presAssocID="{56656789-9EE2-482F-8AE9-28C3C31260D5}" presName="spaceRect" presStyleCnt="0"/>
      <dgm:spPr/>
    </dgm:pt>
    <dgm:pt modelId="{306CE550-BD82-4886-88DE-F3D9122F4E50}" type="pres">
      <dgm:prSet presAssocID="{56656789-9EE2-482F-8AE9-28C3C31260D5}" presName="parTx" presStyleLbl="revTx" presStyleIdx="0" presStyleCnt="4" custScaleX="104984">
        <dgm:presLayoutVars>
          <dgm:chMax val="0"/>
          <dgm:chPref val="0"/>
        </dgm:presLayoutVars>
      </dgm:prSet>
      <dgm:spPr/>
    </dgm:pt>
    <dgm:pt modelId="{58EBBC6F-2CB3-4199-B9A3-3E26CFD496BD}" type="pres">
      <dgm:prSet presAssocID="{FF97EA30-637F-4631-A549-AA4011F2780A}" presName="sibTrans" presStyleCnt="0"/>
      <dgm:spPr/>
    </dgm:pt>
    <dgm:pt modelId="{2A685A89-401D-46A9-96C4-F4395D9C052C}" type="pres">
      <dgm:prSet presAssocID="{A350A33B-1767-41E2-9C2A-CDFFE2E93FED}" presName="compNode" presStyleCnt="0"/>
      <dgm:spPr/>
    </dgm:pt>
    <dgm:pt modelId="{910F64E0-DF3E-409F-B225-5FCCCBBE76C5}" type="pres">
      <dgm:prSet presAssocID="{A350A33B-1767-41E2-9C2A-CDFFE2E93FED}" presName="bgRect" presStyleLbl="bgShp" presStyleIdx="1" presStyleCnt="4"/>
      <dgm:spPr/>
    </dgm:pt>
    <dgm:pt modelId="{F31CC55D-F504-4032-80F2-BA8681FEFA08}" type="pres">
      <dgm:prSet presAssocID="{A350A33B-1767-41E2-9C2A-CDFFE2E93FE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a:ext>
      </dgm:extLst>
    </dgm:pt>
    <dgm:pt modelId="{0AB947DD-9CFC-4C49-B75F-80B36E9E8D5F}" type="pres">
      <dgm:prSet presAssocID="{A350A33B-1767-41E2-9C2A-CDFFE2E93FED}" presName="spaceRect" presStyleCnt="0"/>
      <dgm:spPr/>
    </dgm:pt>
    <dgm:pt modelId="{1B97DC0E-0853-40E2-B134-982E6BC54E83}" type="pres">
      <dgm:prSet presAssocID="{A350A33B-1767-41E2-9C2A-CDFFE2E93FED}" presName="parTx" presStyleLbl="revTx" presStyleIdx="1" presStyleCnt="4">
        <dgm:presLayoutVars>
          <dgm:chMax val="0"/>
          <dgm:chPref val="0"/>
        </dgm:presLayoutVars>
      </dgm:prSet>
      <dgm:spPr/>
    </dgm:pt>
    <dgm:pt modelId="{04446EAF-E672-416B-8E59-B3BAA798C907}" type="pres">
      <dgm:prSet presAssocID="{0089BC62-0CB9-4B39-8BFB-D23A66055F06}" presName="sibTrans" presStyleCnt="0"/>
      <dgm:spPr/>
    </dgm:pt>
    <dgm:pt modelId="{79328FA3-22D2-460B-977E-C7D02E0816BB}" type="pres">
      <dgm:prSet presAssocID="{6D59BEDB-F479-4522-82F6-9F108D3AA067}" presName="compNode" presStyleCnt="0"/>
      <dgm:spPr/>
    </dgm:pt>
    <dgm:pt modelId="{B1365A7C-47E8-4D36-A2A0-514A3C6DA477}" type="pres">
      <dgm:prSet presAssocID="{6D59BEDB-F479-4522-82F6-9F108D3AA067}" presName="bgRect" presStyleLbl="bgShp" presStyleIdx="2" presStyleCnt="4"/>
      <dgm:spPr/>
    </dgm:pt>
    <dgm:pt modelId="{07C224C1-176D-4E4B-A01B-85C3340BBF4D}" type="pres">
      <dgm:prSet presAssocID="{6D59BEDB-F479-4522-82F6-9F108D3AA06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uler"/>
        </a:ext>
      </dgm:extLst>
    </dgm:pt>
    <dgm:pt modelId="{D644472C-4458-4695-A454-2F2167C515BF}" type="pres">
      <dgm:prSet presAssocID="{6D59BEDB-F479-4522-82F6-9F108D3AA067}" presName="spaceRect" presStyleCnt="0"/>
      <dgm:spPr/>
    </dgm:pt>
    <dgm:pt modelId="{BBA51F59-D00D-463B-AE1B-29A03A6E713F}" type="pres">
      <dgm:prSet presAssocID="{6D59BEDB-F479-4522-82F6-9F108D3AA067}" presName="parTx" presStyleLbl="revTx" presStyleIdx="2" presStyleCnt="4">
        <dgm:presLayoutVars>
          <dgm:chMax val="0"/>
          <dgm:chPref val="0"/>
        </dgm:presLayoutVars>
      </dgm:prSet>
      <dgm:spPr/>
    </dgm:pt>
    <dgm:pt modelId="{D1122634-44C5-4E0A-A0D4-E77245055EB9}" type="pres">
      <dgm:prSet presAssocID="{E97E34B7-8A3E-4F9E-8234-21783EEBEA7A}" presName="sibTrans" presStyleCnt="0"/>
      <dgm:spPr/>
    </dgm:pt>
    <dgm:pt modelId="{AB2AE686-9B63-4E0E-9C25-C294A77B4CBE}" type="pres">
      <dgm:prSet presAssocID="{07C9D39E-ADB7-45E2-96D3-0247B3AEABCF}" presName="compNode" presStyleCnt="0"/>
      <dgm:spPr/>
    </dgm:pt>
    <dgm:pt modelId="{99FADE77-C3BD-4AF6-B9B7-51F4B5433B9E}" type="pres">
      <dgm:prSet presAssocID="{07C9D39E-ADB7-45E2-96D3-0247B3AEABCF}" presName="bgRect" presStyleLbl="bgShp" presStyleIdx="3" presStyleCnt="4"/>
      <dgm:spPr/>
    </dgm:pt>
    <dgm:pt modelId="{B5785F68-0B0A-46B2-8D7C-DC155FBD56DD}" type="pres">
      <dgm:prSet presAssocID="{07C9D39E-ADB7-45E2-96D3-0247B3AEABC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watch"/>
        </a:ext>
      </dgm:extLst>
    </dgm:pt>
    <dgm:pt modelId="{BC9CF495-C433-4056-9D1D-A57C8DCDA768}" type="pres">
      <dgm:prSet presAssocID="{07C9D39E-ADB7-45E2-96D3-0247B3AEABCF}" presName="spaceRect" presStyleCnt="0"/>
      <dgm:spPr/>
    </dgm:pt>
    <dgm:pt modelId="{4C23A44E-B3E7-469B-AA30-C96A5EACC41A}" type="pres">
      <dgm:prSet presAssocID="{07C9D39E-ADB7-45E2-96D3-0247B3AEABCF}" presName="parTx" presStyleLbl="revTx" presStyleIdx="3" presStyleCnt="4">
        <dgm:presLayoutVars>
          <dgm:chMax val="0"/>
          <dgm:chPref val="0"/>
        </dgm:presLayoutVars>
      </dgm:prSet>
      <dgm:spPr/>
    </dgm:pt>
  </dgm:ptLst>
  <dgm:cxnLst>
    <dgm:cxn modelId="{E6D9B713-74CC-44B8-9153-12E55D43C37C}" type="presOf" srcId="{6D59BEDB-F479-4522-82F6-9F108D3AA067}" destId="{BBA51F59-D00D-463B-AE1B-29A03A6E713F}" srcOrd="0" destOrd="0" presId="urn:microsoft.com/office/officeart/2018/2/layout/IconVerticalSolidList"/>
    <dgm:cxn modelId="{BCC83E2A-047C-4474-9D33-9F9F178F5FE9}" type="presOf" srcId="{A350A33B-1767-41E2-9C2A-CDFFE2E93FED}" destId="{1B97DC0E-0853-40E2-B134-982E6BC54E83}" srcOrd="0" destOrd="0" presId="urn:microsoft.com/office/officeart/2018/2/layout/IconVerticalSolidList"/>
    <dgm:cxn modelId="{50754C3A-3095-4346-A263-159C5C46F148}" type="presOf" srcId="{07C9D39E-ADB7-45E2-96D3-0247B3AEABCF}" destId="{4C23A44E-B3E7-469B-AA30-C96A5EACC41A}" srcOrd="0" destOrd="0" presId="urn:microsoft.com/office/officeart/2018/2/layout/IconVerticalSolidList"/>
    <dgm:cxn modelId="{A24C813B-0731-48F4-BF99-55144C9AE1CB}" srcId="{68D1B11B-5964-4182-BB6C-004759EE507B}" destId="{07C9D39E-ADB7-45E2-96D3-0247B3AEABCF}" srcOrd="3" destOrd="0" parTransId="{E988B819-3F01-4D63-8727-8AE6AF87E81A}" sibTransId="{A00CD405-763C-49DF-A2E8-9A28C5767F52}"/>
    <dgm:cxn modelId="{B9C06969-EC76-48BE-B4CC-FFD1F6B6BC35}" type="presOf" srcId="{68D1B11B-5964-4182-BB6C-004759EE507B}" destId="{DFAABC1E-A777-4F71-B95A-7C7CA6DAB1AC}" srcOrd="0" destOrd="0" presId="urn:microsoft.com/office/officeart/2018/2/layout/IconVerticalSolidList"/>
    <dgm:cxn modelId="{5893BF6C-1C2F-4EE3-BF21-B0391DF7B19E}" srcId="{68D1B11B-5964-4182-BB6C-004759EE507B}" destId="{6D59BEDB-F479-4522-82F6-9F108D3AA067}" srcOrd="2" destOrd="0" parTransId="{8B780A1C-199D-4FCB-9DEF-77381DEA4010}" sibTransId="{E97E34B7-8A3E-4F9E-8234-21783EEBEA7A}"/>
    <dgm:cxn modelId="{28C4E7C8-48F1-49E2-BC79-1490A1884766}" srcId="{68D1B11B-5964-4182-BB6C-004759EE507B}" destId="{A350A33B-1767-41E2-9C2A-CDFFE2E93FED}" srcOrd="1" destOrd="0" parTransId="{6CB1B0E6-7B7C-4CDA-BF3E-6E029BA1B660}" sibTransId="{0089BC62-0CB9-4B39-8BFB-D23A66055F06}"/>
    <dgm:cxn modelId="{52712DCB-D4A7-4A7A-B5DC-B860067DA082}" type="presOf" srcId="{56656789-9EE2-482F-8AE9-28C3C31260D5}" destId="{306CE550-BD82-4886-88DE-F3D9122F4E50}" srcOrd="0" destOrd="0" presId="urn:microsoft.com/office/officeart/2018/2/layout/IconVerticalSolidList"/>
    <dgm:cxn modelId="{B973C6ED-014A-4317-9802-2D27AD9B4393}" srcId="{68D1B11B-5964-4182-BB6C-004759EE507B}" destId="{56656789-9EE2-482F-8AE9-28C3C31260D5}" srcOrd="0" destOrd="0" parTransId="{E67A2579-0A63-47CE-B044-026287356007}" sibTransId="{FF97EA30-637F-4631-A549-AA4011F2780A}"/>
    <dgm:cxn modelId="{CF49C506-8C2D-4DC8-8B87-1A86A41F07EA}" type="presParOf" srcId="{DFAABC1E-A777-4F71-B95A-7C7CA6DAB1AC}" destId="{877E2EC6-6929-477C-9FF0-86FCFE6A1EB7}" srcOrd="0" destOrd="0" presId="urn:microsoft.com/office/officeart/2018/2/layout/IconVerticalSolidList"/>
    <dgm:cxn modelId="{7F2A7187-92A8-46FB-B41F-3C2C43C1A20F}" type="presParOf" srcId="{877E2EC6-6929-477C-9FF0-86FCFE6A1EB7}" destId="{4ED4E116-A79C-4DBD-8FE8-A96A8A48CC7F}" srcOrd="0" destOrd="0" presId="urn:microsoft.com/office/officeart/2018/2/layout/IconVerticalSolidList"/>
    <dgm:cxn modelId="{DEA3339D-764A-4003-A43F-6A505292796A}" type="presParOf" srcId="{877E2EC6-6929-477C-9FF0-86FCFE6A1EB7}" destId="{E361AC66-5525-4FE7-931E-454DB88DCEDA}" srcOrd="1" destOrd="0" presId="urn:microsoft.com/office/officeart/2018/2/layout/IconVerticalSolidList"/>
    <dgm:cxn modelId="{2E00468D-3BC0-4549-ACD0-5D099FF337A6}" type="presParOf" srcId="{877E2EC6-6929-477C-9FF0-86FCFE6A1EB7}" destId="{D17F1CC6-C956-4DC5-B1DB-67BA55136CEC}" srcOrd="2" destOrd="0" presId="urn:microsoft.com/office/officeart/2018/2/layout/IconVerticalSolidList"/>
    <dgm:cxn modelId="{9F2D6A1D-E2C2-41DE-A197-6E65815392F4}" type="presParOf" srcId="{877E2EC6-6929-477C-9FF0-86FCFE6A1EB7}" destId="{306CE550-BD82-4886-88DE-F3D9122F4E50}" srcOrd="3" destOrd="0" presId="urn:microsoft.com/office/officeart/2018/2/layout/IconVerticalSolidList"/>
    <dgm:cxn modelId="{0BDC90D0-7EAE-433F-B330-69EE208689D8}" type="presParOf" srcId="{DFAABC1E-A777-4F71-B95A-7C7CA6DAB1AC}" destId="{58EBBC6F-2CB3-4199-B9A3-3E26CFD496BD}" srcOrd="1" destOrd="0" presId="urn:microsoft.com/office/officeart/2018/2/layout/IconVerticalSolidList"/>
    <dgm:cxn modelId="{AC5B8C9D-1942-46A7-931A-2B73B7481086}" type="presParOf" srcId="{DFAABC1E-A777-4F71-B95A-7C7CA6DAB1AC}" destId="{2A685A89-401D-46A9-96C4-F4395D9C052C}" srcOrd="2" destOrd="0" presId="urn:microsoft.com/office/officeart/2018/2/layout/IconVerticalSolidList"/>
    <dgm:cxn modelId="{69B95A21-4197-425E-B4C5-839A4C548B24}" type="presParOf" srcId="{2A685A89-401D-46A9-96C4-F4395D9C052C}" destId="{910F64E0-DF3E-409F-B225-5FCCCBBE76C5}" srcOrd="0" destOrd="0" presId="urn:microsoft.com/office/officeart/2018/2/layout/IconVerticalSolidList"/>
    <dgm:cxn modelId="{62E7A1F4-DE29-4D11-8A95-452B31416BFD}" type="presParOf" srcId="{2A685A89-401D-46A9-96C4-F4395D9C052C}" destId="{F31CC55D-F504-4032-80F2-BA8681FEFA08}" srcOrd="1" destOrd="0" presId="urn:microsoft.com/office/officeart/2018/2/layout/IconVerticalSolidList"/>
    <dgm:cxn modelId="{A5D6E272-E026-4F54-B9E5-480E2552F90E}" type="presParOf" srcId="{2A685A89-401D-46A9-96C4-F4395D9C052C}" destId="{0AB947DD-9CFC-4C49-B75F-80B36E9E8D5F}" srcOrd="2" destOrd="0" presId="urn:microsoft.com/office/officeart/2018/2/layout/IconVerticalSolidList"/>
    <dgm:cxn modelId="{4FC83491-03F4-4EBE-95EE-2D1D54D0189A}" type="presParOf" srcId="{2A685A89-401D-46A9-96C4-F4395D9C052C}" destId="{1B97DC0E-0853-40E2-B134-982E6BC54E83}" srcOrd="3" destOrd="0" presId="urn:microsoft.com/office/officeart/2018/2/layout/IconVerticalSolidList"/>
    <dgm:cxn modelId="{508D6686-5933-452B-A198-A5FD328E431E}" type="presParOf" srcId="{DFAABC1E-A777-4F71-B95A-7C7CA6DAB1AC}" destId="{04446EAF-E672-416B-8E59-B3BAA798C907}" srcOrd="3" destOrd="0" presId="urn:microsoft.com/office/officeart/2018/2/layout/IconVerticalSolidList"/>
    <dgm:cxn modelId="{BD87AA4D-89A1-44F9-A076-829995D123EF}" type="presParOf" srcId="{DFAABC1E-A777-4F71-B95A-7C7CA6DAB1AC}" destId="{79328FA3-22D2-460B-977E-C7D02E0816BB}" srcOrd="4" destOrd="0" presId="urn:microsoft.com/office/officeart/2018/2/layout/IconVerticalSolidList"/>
    <dgm:cxn modelId="{F45A2C75-5E0F-4A33-8ED8-DFC56C0EF70B}" type="presParOf" srcId="{79328FA3-22D2-460B-977E-C7D02E0816BB}" destId="{B1365A7C-47E8-4D36-A2A0-514A3C6DA477}" srcOrd="0" destOrd="0" presId="urn:microsoft.com/office/officeart/2018/2/layout/IconVerticalSolidList"/>
    <dgm:cxn modelId="{29E6B798-405A-4436-A50D-A8D9DBE1B97E}" type="presParOf" srcId="{79328FA3-22D2-460B-977E-C7D02E0816BB}" destId="{07C224C1-176D-4E4B-A01B-85C3340BBF4D}" srcOrd="1" destOrd="0" presId="urn:microsoft.com/office/officeart/2018/2/layout/IconVerticalSolidList"/>
    <dgm:cxn modelId="{DA7894CA-50C3-4725-98B5-D38F20AEAAEE}" type="presParOf" srcId="{79328FA3-22D2-460B-977E-C7D02E0816BB}" destId="{D644472C-4458-4695-A454-2F2167C515BF}" srcOrd="2" destOrd="0" presId="urn:microsoft.com/office/officeart/2018/2/layout/IconVerticalSolidList"/>
    <dgm:cxn modelId="{3C6DAED6-B706-4BBD-A7D3-F81E5009EF9E}" type="presParOf" srcId="{79328FA3-22D2-460B-977E-C7D02E0816BB}" destId="{BBA51F59-D00D-463B-AE1B-29A03A6E713F}" srcOrd="3" destOrd="0" presId="urn:microsoft.com/office/officeart/2018/2/layout/IconVerticalSolidList"/>
    <dgm:cxn modelId="{CE08BB91-36E5-4BE4-A435-F989F5D0209E}" type="presParOf" srcId="{DFAABC1E-A777-4F71-B95A-7C7CA6DAB1AC}" destId="{D1122634-44C5-4E0A-A0D4-E77245055EB9}" srcOrd="5" destOrd="0" presId="urn:microsoft.com/office/officeart/2018/2/layout/IconVerticalSolidList"/>
    <dgm:cxn modelId="{75B21E2C-F024-433C-AB89-C540AEC86372}" type="presParOf" srcId="{DFAABC1E-A777-4F71-B95A-7C7CA6DAB1AC}" destId="{AB2AE686-9B63-4E0E-9C25-C294A77B4CBE}" srcOrd="6" destOrd="0" presId="urn:microsoft.com/office/officeart/2018/2/layout/IconVerticalSolidList"/>
    <dgm:cxn modelId="{D5D1FDDF-AA31-4521-A6EA-5E88C6A09AD7}" type="presParOf" srcId="{AB2AE686-9B63-4E0E-9C25-C294A77B4CBE}" destId="{99FADE77-C3BD-4AF6-B9B7-51F4B5433B9E}" srcOrd="0" destOrd="0" presId="urn:microsoft.com/office/officeart/2018/2/layout/IconVerticalSolidList"/>
    <dgm:cxn modelId="{A6E8E553-CC7D-42F2-981A-75DA1FC84EDB}" type="presParOf" srcId="{AB2AE686-9B63-4E0E-9C25-C294A77B4CBE}" destId="{B5785F68-0B0A-46B2-8D7C-DC155FBD56DD}" srcOrd="1" destOrd="0" presId="urn:microsoft.com/office/officeart/2018/2/layout/IconVerticalSolidList"/>
    <dgm:cxn modelId="{E84AAFB2-77AD-481D-96FD-0186B5667D73}" type="presParOf" srcId="{AB2AE686-9B63-4E0E-9C25-C294A77B4CBE}" destId="{BC9CF495-C433-4056-9D1D-A57C8DCDA768}" srcOrd="2" destOrd="0" presId="urn:microsoft.com/office/officeart/2018/2/layout/IconVerticalSolidList"/>
    <dgm:cxn modelId="{0D462651-3B1E-49DF-9F73-94944A05AC11}" type="presParOf" srcId="{AB2AE686-9B63-4E0E-9C25-C294A77B4CBE}" destId="{4C23A44E-B3E7-469B-AA30-C96A5EACC41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E92AB-EA75-456C-9880-772495D30F03}">
      <dsp:nvSpPr>
        <dsp:cNvPr id="0" name=""/>
        <dsp:cNvSpPr/>
      </dsp:nvSpPr>
      <dsp:spPr>
        <a:xfrm>
          <a:off x="0" y="33890"/>
          <a:ext cx="5772151" cy="15688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8776F2-7F10-4FE5-86C8-885FEB358B2A}">
      <dsp:nvSpPr>
        <dsp:cNvPr id="0" name=""/>
        <dsp:cNvSpPr/>
      </dsp:nvSpPr>
      <dsp:spPr>
        <a:xfrm>
          <a:off x="415378" y="440673"/>
          <a:ext cx="755234" cy="75523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641E60-6B45-4335-959B-0429B332305A}">
      <dsp:nvSpPr>
        <dsp:cNvPr id="0" name=""/>
        <dsp:cNvSpPr/>
      </dsp:nvSpPr>
      <dsp:spPr>
        <a:xfrm>
          <a:off x="1585992" y="131713"/>
          <a:ext cx="4169576" cy="1403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16" tIns="148516" rIns="148516" bIns="148516"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Calibri" panose="020F0502020204030204" pitchFamily="34" charset="0"/>
              <a:cs typeface="Calibri" panose="020F0502020204030204" pitchFamily="34" charset="0"/>
            </a:rPr>
            <a:t>Half of incarcerated boys and almost half of incarcerated girls met the diagnostic criteria for a SUD </a:t>
          </a:r>
          <a:r>
            <a:rPr lang="en-US" sz="1200" kern="1200" dirty="0">
              <a:latin typeface="Calibri" panose="020F0502020204030204" pitchFamily="34" charset="0"/>
              <a:cs typeface="Calibri" panose="020F0502020204030204" pitchFamily="34" charset="0"/>
            </a:rPr>
            <a:t>(</a:t>
          </a:r>
          <a:r>
            <a:rPr lang="en-US" sz="1200" kern="1200" dirty="0" err="1">
              <a:latin typeface="Calibri" panose="020F0502020204030204" pitchFamily="34" charset="0"/>
              <a:cs typeface="Calibri" panose="020F0502020204030204" pitchFamily="34" charset="0"/>
            </a:rPr>
            <a:t>Teplin</a:t>
          </a:r>
          <a:r>
            <a:rPr lang="en-US" sz="1200" kern="1200" dirty="0">
              <a:latin typeface="Calibri" panose="020F0502020204030204" pitchFamily="34" charset="0"/>
              <a:cs typeface="Calibri" panose="020F0502020204030204" pitchFamily="34" charset="0"/>
            </a:rPr>
            <a:t>, Abram, McClelland, </a:t>
          </a:r>
          <a:r>
            <a:rPr lang="en-US" sz="1200" kern="1200" dirty="0" err="1">
              <a:latin typeface="Calibri" panose="020F0502020204030204" pitchFamily="34" charset="0"/>
              <a:cs typeface="Calibri" panose="020F0502020204030204" pitchFamily="34" charset="0"/>
            </a:rPr>
            <a:t>Dulcan</a:t>
          </a:r>
          <a:r>
            <a:rPr lang="en-US" sz="1200" kern="1200" dirty="0">
              <a:latin typeface="Calibri" panose="020F0502020204030204" pitchFamily="34" charset="0"/>
              <a:cs typeface="Calibri" panose="020F0502020204030204" pitchFamily="34" charset="0"/>
            </a:rPr>
            <a:t>, &amp; </a:t>
          </a:r>
          <a:r>
            <a:rPr lang="en-US" sz="1200" kern="1200" dirty="0" err="1">
              <a:latin typeface="Calibri" panose="020F0502020204030204" pitchFamily="34" charset="0"/>
              <a:cs typeface="Calibri" panose="020F0502020204030204" pitchFamily="34" charset="0"/>
            </a:rPr>
            <a:t>Mericle</a:t>
          </a:r>
          <a:r>
            <a:rPr lang="en-US" sz="1200" kern="1200" dirty="0">
              <a:latin typeface="Calibri" panose="020F0502020204030204" pitchFamily="34" charset="0"/>
              <a:cs typeface="Calibri" panose="020F0502020204030204" pitchFamily="34" charset="0"/>
            </a:rPr>
            <a:t>, 2002)</a:t>
          </a:r>
        </a:p>
      </dsp:txBody>
      <dsp:txXfrm>
        <a:off x="1585992" y="131713"/>
        <a:ext cx="4169576" cy="1403302"/>
      </dsp:txXfrm>
    </dsp:sp>
    <dsp:sp modelId="{5CB9AC38-B87F-4FE0-9168-F860604EB025}">
      <dsp:nvSpPr>
        <dsp:cNvPr id="0" name=""/>
        <dsp:cNvSpPr/>
      </dsp:nvSpPr>
      <dsp:spPr>
        <a:xfrm>
          <a:off x="0" y="1848412"/>
          <a:ext cx="5772151" cy="146592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A4787C-203B-4321-A50F-590601A4127B}">
      <dsp:nvSpPr>
        <dsp:cNvPr id="0" name=""/>
        <dsp:cNvSpPr/>
      </dsp:nvSpPr>
      <dsp:spPr>
        <a:xfrm>
          <a:off x="415378" y="2203757"/>
          <a:ext cx="755234" cy="75523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EBB50A-C506-412D-A138-1C95D5E2B194}">
      <dsp:nvSpPr>
        <dsp:cNvPr id="0" name=""/>
        <dsp:cNvSpPr/>
      </dsp:nvSpPr>
      <dsp:spPr>
        <a:xfrm>
          <a:off x="1585992" y="1894797"/>
          <a:ext cx="4169576" cy="1403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16" tIns="148516" rIns="148516" bIns="148516"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Calibri" panose="020F0502020204030204" pitchFamily="34" charset="0"/>
              <a:cs typeface="Calibri" panose="020F0502020204030204" pitchFamily="34" charset="0"/>
            </a:rPr>
            <a:t>81.4% of incarcerated youth met the diagnostic criteria for a SUD and for many of these youth, substance use persists into adulthood </a:t>
          </a:r>
          <a:r>
            <a:rPr lang="en-US" sz="1200" kern="1200" dirty="0">
              <a:latin typeface="Calibri" panose="020F0502020204030204" pitchFamily="34" charset="0"/>
              <a:cs typeface="Calibri" panose="020F0502020204030204" pitchFamily="34" charset="0"/>
            </a:rPr>
            <a:t>(Welty et al., 2002)</a:t>
          </a:r>
        </a:p>
      </dsp:txBody>
      <dsp:txXfrm>
        <a:off x="1585992" y="1894797"/>
        <a:ext cx="4169576" cy="1403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68EBFE-B1EC-42A3-BBBE-B3B931E97E41}">
      <dsp:nvSpPr>
        <dsp:cNvPr id="0" name=""/>
        <dsp:cNvSpPr/>
      </dsp:nvSpPr>
      <dsp:spPr>
        <a:xfrm>
          <a:off x="-73289" y="162067"/>
          <a:ext cx="6591300" cy="13208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9914FC-8B17-4E5A-9B49-47448C43B082}">
      <dsp:nvSpPr>
        <dsp:cNvPr id="0" name=""/>
        <dsp:cNvSpPr/>
      </dsp:nvSpPr>
      <dsp:spPr>
        <a:xfrm>
          <a:off x="326645" y="459250"/>
          <a:ext cx="727866" cy="7264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5081F15-301D-40A3-BC7F-9749A655CF99}">
      <dsp:nvSpPr>
        <dsp:cNvPr id="0" name=""/>
        <dsp:cNvSpPr/>
      </dsp:nvSpPr>
      <dsp:spPr>
        <a:xfrm>
          <a:off x="1303384" y="162067"/>
          <a:ext cx="5361205" cy="1322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922" tIns="139922" rIns="139922" bIns="139922" numCol="1" spcCol="1270" anchor="ctr" anchorCtr="0">
          <a:noAutofit/>
        </a:bodyPr>
        <a:lstStyle/>
        <a:p>
          <a:pPr marL="0" lvl="0" indent="0" algn="l" defTabSz="977900">
            <a:lnSpc>
              <a:spcPct val="100000"/>
            </a:lnSpc>
            <a:spcBef>
              <a:spcPct val="0"/>
            </a:spcBef>
            <a:spcAft>
              <a:spcPct val="35000"/>
            </a:spcAft>
            <a:buNone/>
          </a:pPr>
          <a:r>
            <a:rPr lang="en-US" sz="2200" b="1" kern="1200" dirty="0">
              <a:latin typeface="Calibri" panose="020F0502020204030204" pitchFamily="34" charset="0"/>
              <a:cs typeface="Calibri" panose="020F0502020204030204" pitchFamily="34" charset="0"/>
            </a:rPr>
            <a:t>H1: Contrary to our hypothesis</a:t>
          </a:r>
          <a:r>
            <a:rPr lang="en-US" sz="2200" b="0" kern="1200" dirty="0">
              <a:latin typeface="Calibri" panose="020F0502020204030204" pitchFamily="34" charset="0"/>
              <a:cs typeface="Calibri" panose="020F0502020204030204" pitchFamily="34" charset="0"/>
            </a:rPr>
            <a:t>, the </a:t>
          </a:r>
          <a:r>
            <a:rPr lang="en-US" sz="2200" kern="1200" dirty="0">
              <a:latin typeface="Calibri" panose="020F0502020204030204" pitchFamily="34" charset="0"/>
              <a:cs typeface="Calibri" panose="020F0502020204030204" pitchFamily="34" charset="0"/>
            </a:rPr>
            <a:t>youth participating in FT </a:t>
          </a:r>
          <a:r>
            <a:rPr lang="en-US" sz="2200" b="1" kern="1200" dirty="0">
              <a:latin typeface="Calibri" panose="020F0502020204030204" pitchFamily="34" charset="0"/>
              <a:cs typeface="Calibri" panose="020F0502020204030204" pitchFamily="34" charset="0"/>
            </a:rPr>
            <a:t>did not</a:t>
          </a:r>
          <a:r>
            <a:rPr lang="en-US" sz="2200" kern="1200" dirty="0">
              <a:latin typeface="Calibri" panose="020F0502020204030204" pitchFamily="34" charset="0"/>
              <a:cs typeface="Calibri" panose="020F0502020204030204" pitchFamily="34" charset="0"/>
            </a:rPr>
            <a:t> report a significant increase in motivation to change substance use </a:t>
          </a:r>
        </a:p>
      </dsp:txBody>
      <dsp:txXfrm>
        <a:off x="1303384" y="162067"/>
        <a:ext cx="5361205" cy="13221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4E116-A79C-4DBD-8FE8-A96A8A48CC7F}">
      <dsp:nvSpPr>
        <dsp:cNvPr id="0" name=""/>
        <dsp:cNvSpPr/>
      </dsp:nvSpPr>
      <dsp:spPr>
        <a:xfrm>
          <a:off x="-37731" y="12874"/>
          <a:ext cx="7438722" cy="131507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61AC66-5525-4FE7-931E-454DB88DCEDA}">
      <dsp:nvSpPr>
        <dsp:cNvPr id="0" name=""/>
        <dsp:cNvSpPr/>
      </dsp:nvSpPr>
      <dsp:spPr>
        <a:xfrm>
          <a:off x="360080" y="308767"/>
          <a:ext cx="724708" cy="723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6CE550-BD82-4886-88DE-F3D9122F4E50}">
      <dsp:nvSpPr>
        <dsp:cNvPr id="0" name=""/>
        <dsp:cNvSpPr/>
      </dsp:nvSpPr>
      <dsp:spPr>
        <a:xfrm>
          <a:off x="1336865" y="12874"/>
          <a:ext cx="6139587" cy="1438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227" tIns="152227" rIns="152227" bIns="152227"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Calibri" panose="020F0502020204030204" pitchFamily="34" charset="0"/>
              <a:cs typeface="Calibri" panose="020F0502020204030204" pitchFamily="34" charset="0"/>
            </a:rPr>
            <a:t>Limitation: </a:t>
          </a:r>
          <a:r>
            <a:rPr lang="en-US" sz="2000" kern="1200" dirty="0">
              <a:latin typeface="Calibri" panose="020F0502020204030204" pitchFamily="34" charset="0"/>
              <a:cs typeface="Calibri" panose="020F0502020204030204" pitchFamily="34" charset="0"/>
            </a:rPr>
            <a:t>No comparison group</a:t>
          </a:r>
        </a:p>
        <a:p>
          <a:pPr marL="0" lvl="0" indent="0" algn="l" defTabSz="889000">
            <a:lnSpc>
              <a:spcPct val="90000"/>
            </a:lnSpc>
            <a:spcBef>
              <a:spcPct val="0"/>
            </a:spcBef>
            <a:spcAft>
              <a:spcPct val="35000"/>
            </a:spcAft>
            <a:buNone/>
          </a:pPr>
          <a:r>
            <a:rPr lang="en-US" sz="2000" b="1" kern="1200" dirty="0">
              <a:latin typeface="Calibri" panose="020F0502020204030204" pitchFamily="34" charset="0"/>
              <a:cs typeface="Calibri" panose="020F0502020204030204" pitchFamily="34" charset="0"/>
            </a:rPr>
            <a:t>Future Direction: </a:t>
          </a:r>
          <a:r>
            <a:rPr lang="en-US" sz="2000" kern="1200" dirty="0">
              <a:latin typeface="Calibri" panose="020F0502020204030204" pitchFamily="34" charset="0"/>
              <a:cs typeface="Calibri" panose="020F0502020204030204" pitchFamily="34" charset="0"/>
            </a:rPr>
            <a:t>Randomized controlled design</a:t>
          </a:r>
        </a:p>
      </dsp:txBody>
      <dsp:txXfrm>
        <a:off x="1336865" y="12874"/>
        <a:ext cx="6139587" cy="1438368"/>
      </dsp:txXfrm>
    </dsp:sp>
    <dsp:sp modelId="{910F64E0-DF3E-409F-B225-5FCCCBBE76C5}">
      <dsp:nvSpPr>
        <dsp:cNvPr id="0" name=""/>
        <dsp:cNvSpPr/>
      </dsp:nvSpPr>
      <dsp:spPr>
        <a:xfrm>
          <a:off x="-37731" y="1810834"/>
          <a:ext cx="7438722" cy="131507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1CC55D-F504-4032-80F2-BA8681FEFA08}">
      <dsp:nvSpPr>
        <dsp:cNvPr id="0" name=""/>
        <dsp:cNvSpPr/>
      </dsp:nvSpPr>
      <dsp:spPr>
        <a:xfrm>
          <a:off x="360080" y="2106727"/>
          <a:ext cx="724708" cy="723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B97DC0E-0853-40E2-B134-982E6BC54E83}">
      <dsp:nvSpPr>
        <dsp:cNvPr id="0" name=""/>
        <dsp:cNvSpPr/>
      </dsp:nvSpPr>
      <dsp:spPr>
        <a:xfrm>
          <a:off x="1482600" y="1810834"/>
          <a:ext cx="5848117" cy="1438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227" tIns="152227" rIns="152227" bIns="152227"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Calibri" panose="020F0502020204030204" pitchFamily="34" charset="0"/>
              <a:cs typeface="Calibri" panose="020F0502020204030204" pitchFamily="34" charset="0"/>
            </a:rPr>
            <a:t>Limitation: </a:t>
          </a:r>
          <a:r>
            <a:rPr lang="en-US" sz="2000" kern="1200" dirty="0">
              <a:latin typeface="Calibri" panose="020F0502020204030204" pitchFamily="34" charset="0"/>
              <a:cs typeface="Calibri" panose="020F0502020204030204" pitchFamily="34" charset="0"/>
            </a:rPr>
            <a:t>Reliance on self-report data while incarcerated</a:t>
          </a:r>
        </a:p>
        <a:p>
          <a:pPr marL="0" lvl="0" indent="0" algn="l" defTabSz="889000">
            <a:lnSpc>
              <a:spcPct val="90000"/>
            </a:lnSpc>
            <a:spcBef>
              <a:spcPct val="0"/>
            </a:spcBef>
            <a:spcAft>
              <a:spcPct val="35000"/>
            </a:spcAft>
            <a:buNone/>
          </a:pPr>
          <a:r>
            <a:rPr lang="en-US" sz="2000" b="1" kern="1200" dirty="0">
              <a:latin typeface="Calibri" panose="020F0502020204030204" pitchFamily="34" charset="0"/>
              <a:cs typeface="Calibri" panose="020F0502020204030204" pitchFamily="34" charset="0"/>
            </a:rPr>
            <a:t>Future Direction: </a:t>
          </a:r>
          <a:r>
            <a:rPr lang="en-US" sz="2000" kern="1200" dirty="0">
              <a:latin typeface="Calibri" panose="020F0502020204030204" pitchFamily="34" charset="0"/>
              <a:cs typeface="Calibri" panose="020F0502020204030204" pitchFamily="34" charset="0"/>
            </a:rPr>
            <a:t>Collect parent/guardian report data, long-term follow up after release</a:t>
          </a:r>
        </a:p>
      </dsp:txBody>
      <dsp:txXfrm>
        <a:off x="1482600" y="1810834"/>
        <a:ext cx="5848117" cy="1438368"/>
      </dsp:txXfrm>
    </dsp:sp>
    <dsp:sp modelId="{B1365A7C-47E8-4D36-A2A0-514A3C6DA477}">
      <dsp:nvSpPr>
        <dsp:cNvPr id="0" name=""/>
        <dsp:cNvSpPr/>
      </dsp:nvSpPr>
      <dsp:spPr>
        <a:xfrm>
          <a:off x="-37731" y="3608795"/>
          <a:ext cx="7438722" cy="131507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C224C1-176D-4E4B-A01B-85C3340BBF4D}">
      <dsp:nvSpPr>
        <dsp:cNvPr id="0" name=""/>
        <dsp:cNvSpPr/>
      </dsp:nvSpPr>
      <dsp:spPr>
        <a:xfrm>
          <a:off x="360080" y="3904687"/>
          <a:ext cx="724708" cy="7232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A51F59-D00D-463B-AE1B-29A03A6E713F}">
      <dsp:nvSpPr>
        <dsp:cNvPr id="0" name=""/>
        <dsp:cNvSpPr/>
      </dsp:nvSpPr>
      <dsp:spPr>
        <a:xfrm>
          <a:off x="1482600" y="3608795"/>
          <a:ext cx="5848117" cy="1438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227" tIns="152227" rIns="152227" bIns="152227" numCol="1" spcCol="1270" anchor="ctr" anchorCtr="0">
          <a:noAutofit/>
        </a:bodyPr>
        <a:lstStyle/>
        <a:p>
          <a:pPr marL="0" lvl="0" indent="0" algn="l" defTabSz="933450">
            <a:lnSpc>
              <a:spcPct val="90000"/>
            </a:lnSpc>
            <a:spcBef>
              <a:spcPct val="0"/>
            </a:spcBef>
            <a:spcAft>
              <a:spcPct val="35000"/>
            </a:spcAft>
            <a:buNone/>
          </a:pPr>
          <a:r>
            <a:rPr lang="en-US" sz="2100" b="1" kern="1200" dirty="0">
              <a:latin typeface="Calibri" panose="020F0502020204030204" pitchFamily="34" charset="0"/>
              <a:cs typeface="Calibri" panose="020F0502020204030204" pitchFamily="34" charset="0"/>
            </a:rPr>
            <a:t>Limitation: </a:t>
          </a:r>
          <a:r>
            <a:rPr lang="en-US" sz="2100" kern="1200" dirty="0">
              <a:latin typeface="Calibri" panose="020F0502020204030204" pitchFamily="34" charset="0"/>
              <a:cs typeface="Calibri" panose="020F0502020204030204" pitchFamily="34" charset="0"/>
            </a:rPr>
            <a:t>Did not measure session fidelity</a:t>
          </a:r>
        </a:p>
        <a:p>
          <a:pPr marL="0" lvl="0" indent="0" algn="l" defTabSz="933450">
            <a:lnSpc>
              <a:spcPct val="90000"/>
            </a:lnSpc>
            <a:spcBef>
              <a:spcPct val="0"/>
            </a:spcBef>
            <a:spcAft>
              <a:spcPct val="35000"/>
            </a:spcAft>
            <a:buNone/>
          </a:pPr>
          <a:r>
            <a:rPr lang="en-US" sz="2100" b="1" kern="1200" dirty="0">
              <a:latin typeface="Calibri" panose="020F0502020204030204" pitchFamily="34" charset="0"/>
              <a:cs typeface="Calibri" panose="020F0502020204030204" pitchFamily="34" charset="0"/>
            </a:rPr>
            <a:t>Future Direction: </a:t>
          </a:r>
          <a:r>
            <a:rPr lang="en-US" sz="2100" kern="1200" dirty="0">
              <a:latin typeface="Calibri" panose="020F0502020204030204" pitchFamily="34" charset="0"/>
              <a:cs typeface="Calibri" panose="020F0502020204030204" pitchFamily="34" charset="0"/>
            </a:rPr>
            <a:t>Measure fidelity of sessions</a:t>
          </a:r>
        </a:p>
      </dsp:txBody>
      <dsp:txXfrm>
        <a:off x="1482600" y="3608795"/>
        <a:ext cx="5848117" cy="1438368"/>
      </dsp:txXfrm>
    </dsp:sp>
    <dsp:sp modelId="{99FADE77-C3BD-4AF6-B9B7-51F4B5433B9E}">
      <dsp:nvSpPr>
        <dsp:cNvPr id="0" name=""/>
        <dsp:cNvSpPr/>
      </dsp:nvSpPr>
      <dsp:spPr>
        <a:xfrm>
          <a:off x="-37731" y="5406755"/>
          <a:ext cx="7438722" cy="131507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785F68-0B0A-46B2-8D7C-DC155FBD56DD}">
      <dsp:nvSpPr>
        <dsp:cNvPr id="0" name=""/>
        <dsp:cNvSpPr/>
      </dsp:nvSpPr>
      <dsp:spPr>
        <a:xfrm>
          <a:off x="360080" y="5702648"/>
          <a:ext cx="724708" cy="72329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C23A44E-B3E7-469B-AA30-C96A5EACC41A}">
      <dsp:nvSpPr>
        <dsp:cNvPr id="0" name=""/>
        <dsp:cNvSpPr/>
      </dsp:nvSpPr>
      <dsp:spPr>
        <a:xfrm>
          <a:off x="1482600" y="5406755"/>
          <a:ext cx="5848117" cy="14383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227" tIns="152227" rIns="152227" bIns="152227" numCol="1" spcCol="1270" anchor="ctr" anchorCtr="0">
          <a:noAutofit/>
        </a:bodyPr>
        <a:lstStyle/>
        <a:p>
          <a:pPr marL="0" lvl="0" indent="0" algn="l" defTabSz="933450">
            <a:lnSpc>
              <a:spcPct val="90000"/>
            </a:lnSpc>
            <a:spcBef>
              <a:spcPct val="0"/>
            </a:spcBef>
            <a:spcAft>
              <a:spcPct val="35000"/>
            </a:spcAft>
            <a:buNone/>
          </a:pPr>
          <a:r>
            <a:rPr lang="en-US" sz="2100" b="1" kern="1200" dirty="0">
              <a:latin typeface="Calibri" panose="020F0502020204030204" pitchFamily="34" charset="0"/>
              <a:cs typeface="Calibri" panose="020F0502020204030204" pitchFamily="34" charset="0"/>
            </a:rPr>
            <a:t>Limitation: </a:t>
          </a:r>
          <a:r>
            <a:rPr lang="en-US" sz="2100" kern="1200" dirty="0">
              <a:latin typeface="Calibri" panose="020F0502020204030204" pitchFamily="34" charset="0"/>
              <a:cs typeface="Calibri" panose="020F0502020204030204" pitchFamily="34" charset="0"/>
            </a:rPr>
            <a:t>Attendance</a:t>
          </a:r>
        </a:p>
        <a:p>
          <a:pPr marL="0" lvl="0" indent="0" algn="l" defTabSz="933450">
            <a:lnSpc>
              <a:spcPct val="90000"/>
            </a:lnSpc>
            <a:spcBef>
              <a:spcPct val="0"/>
            </a:spcBef>
            <a:spcAft>
              <a:spcPct val="35000"/>
            </a:spcAft>
            <a:buNone/>
          </a:pPr>
          <a:r>
            <a:rPr lang="en-US" sz="2100" b="1" kern="1200" dirty="0">
              <a:latin typeface="Calibri" panose="020F0502020204030204" pitchFamily="34" charset="0"/>
              <a:cs typeface="Calibri" panose="020F0502020204030204" pitchFamily="34" charset="0"/>
            </a:rPr>
            <a:t>Future Direction: </a:t>
          </a:r>
          <a:r>
            <a:rPr lang="en-US" sz="2100" kern="1200" dirty="0">
              <a:latin typeface="Calibri" panose="020F0502020204030204" pitchFamily="34" charset="0"/>
              <a:cs typeface="Calibri" panose="020F0502020204030204" pitchFamily="34" charset="0"/>
            </a:rPr>
            <a:t>Create plan for makeup sessions and abbreviated sessions prior to intervention </a:t>
          </a:r>
        </a:p>
      </dsp:txBody>
      <dsp:txXfrm>
        <a:off x="1482600" y="5406755"/>
        <a:ext cx="5848117" cy="143836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3D4CFE-C47B-CA4E-B037-66777A6125F6}" type="datetimeFigureOut">
              <a:rPr lang="en-US" smtClean="0"/>
              <a:t>4/20/2020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8793EF-B7D4-1D47-8F48-B8BD4986B94B}" type="slidenum">
              <a:rPr lang="en-US" smtClean="0"/>
              <a:t>‹#›</a:t>
            </a:fld>
            <a:endParaRPr lang="en-US"/>
          </a:p>
        </p:txBody>
      </p:sp>
    </p:spTree>
    <p:extLst>
      <p:ext uri="{BB962C8B-B14F-4D97-AF65-F5344CB8AC3E}">
        <p14:creationId xmlns:p14="http://schemas.microsoft.com/office/powerpoint/2010/main" val="3987479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8793EF-B7D4-1D47-8F48-B8BD4986B94B}" type="slidenum">
              <a:rPr lang="en-US" smtClean="0"/>
              <a:t>2</a:t>
            </a:fld>
            <a:endParaRPr lang="en-US"/>
          </a:p>
        </p:txBody>
      </p:sp>
    </p:spTree>
    <p:extLst>
      <p:ext uri="{BB962C8B-B14F-4D97-AF65-F5344CB8AC3E}">
        <p14:creationId xmlns:p14="http://schemas.microsoft.com/office/powerpoint/2010/main" val="3885424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8793EF-B7D4-1D47-8F48-B8BD4986B94B}" type="slidenum">
              <a:rPr lang="en-US" smtClean="0"/>
              <a:t>6</a:t>
            </a:fld>
            <a:endParaRPr lang="en-US"/>
          </a:p>
        </p:txBody>
      </p:sp>
    </p:spTree>
    <p:extLst>
      <p:ext uri="{BB962C8B-B14F-4D97-AF65-F5344CB8AC3E}">
        <p14:creationId xmlns:p14="http://schemas.microsoft.com/office/powerpoint/2010/main" val="4086698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Calibri" panose="020F0502020204030204" pitchFamily="34" charset="0"/>
              </a:rPr>
              <a:t>Primarily African American and male-identifying</a:t>
            </a:r>
          </a:p>
          <a:p>
            <a:endParaRPr lang="en-US" dirty="0"/>
          </a:p>
        </p:txBody>
      </p:sp>
      <p:sp>
        <p:nvSpPr>
          <p:cNvPr id="4" name="Slide Number Placeholder 3"/>
          <p:cNvSpPr>
            <a:spLocks noGrp="1"/>
          </p:cNvSpPr>
          <p:nvPr>
            <p:ph type="sldNum" sz="quarter" idx="5"/>
          </p:nvPr>
        </p:nvSpPr>
        <p:spPr/>
        <p:txBody>
          <a:bodyPr/>
          <a:lstStyle/>
          <a:p>
            <a:fld id="{2B8793EF-B7D4-1D47-8F48-B8BD4986B94B}" type="slidenum">
              <a:rPr lang="en-US" smtClean="0"/>
              <a:t>7</a:t>
            </a:fld>
            <a:endParaRPr lang="en-US"/>
          </a:p>
        </p:txBody>
      </p:sp>
    </p:spTree>
    <p:extLst>
      <p:ext uri="{BB962C8B-B14F-4D97-AF65-F5344CB8AC3E}">
        <p14:creationId xmlns:p14="http://schemas.microsoft.com/office/powerpoint/2010/main" val="252682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415E332-6289-0C4F-902E-346D0F11F370}" type="datetime1">
              <a:rPr lang="en-US" smtClean="0"/>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25741867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61A08A-1657-B747-9951-F15BF2C0C6DD}"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68666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36C7A0-EFCB-7641-84C2-75479DED65F4}" type="datetime1">
              <a:rPr lang="en-US" smtClean="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5807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09ED0-62D4-654C-9E08-541CD3375A79}" type="datetime1">
              <a:rPr lang="en-US" smtClean="0"/>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668583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7CEE5DC-F988-AD40-928E-F5B091859769}" type="datetime1">
              <a:rPr lang="en-US" smtClean="0"/>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8017612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289C84A-C56D-DD44-A09E-34F0AA77651A}" type="datetime1">
              <a:rPr lang="en-US" smtClean="0"/>
              <a:t>4/20/2020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08414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3B1E2CE-632C-8543-AD9B-0847AE0F821D}" type="datetime1">
              <a:rPr lang="en-US" smtClean="0"/>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2848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E82854-0169-214A-BFAC-117E5C6971A9}" type="datetime1">
              <a:rPr lang="en-US" smtClean="0"/>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34768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74D3A-3A78-CB4C-8542-05A89BA98004}" type="datetime1">
              <a:rPr lang="en-US" smtClean="0"/>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3762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70B02F0B-E509-E845-AD4D-71CAE4B4716F}" type="datetime1">
              <a:rPr lang="en-US" smtClean="0"/>
              <a:t>4/20/2020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433652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FCD9804-19AE-0D43-A1A9-2547726A6279}" type="datetime1">
              <a:rPr lang="en-US" smtClean="0"/>
              <a:t>4/20/2020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87166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10E6E9E-82D7-BF4C-A725-EC238CF06D64}" type="datetime1">
              <a:rPr lang="en-US" smtClean="0"/>
              <a:t>4/20/2020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14045856"/>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howtosavetheworld.ca/2013/05/26/what-if-everything-ran-like-the-internet/"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B49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23316-466B-6D4D-970E-DEC0919A8690}"/>
              </a:ext>
            </a:extLst>
          </p:cNvPr>
          <p:cNvSpPr>
            <a:spLocks noGrp="1"/>
          </p:cNvSpPr>
          <p:nvPr>
            <p:ph type="ctrTitle"/>
          </p:nvPr>
        </p:nvSpPr>
        <p:spPr>
          <a:xfrm>
            <a:off x="1907962" y="473882"/>
            <a:ext cx="8376073" cy="3030342"/>
          </a:xfrm>
        </p:spPr>
        <p:txBody>
          <a:bodyPr>
            <a:normAutofit/>
          </a:bodyPr>
          <a:lstStyle/>
          <a:p>
            <a:r>
              <a:rPr lang="en-US" sz="3000" dirty="0">
                <a:latin typeface="Calibri" panose="020F0502020204030204" pitchFamily="34" charset="0"/>
                <a:cs typeface="Calibri" panose="020F0502020204030204" pitchFamily="34" charset="0"/>
              </a:rPr>
              <a:t>Targeting Youth’s Motivation to </a:t>
            </a:r>
            <a:br>
              <a:rPr lang="en-US" sz="3000" dirty="0">
                <a:latin typeface="Calibri" panose="020F0502020204030204" pitchFamily="34" charset="0"/>
                <a:cs typeface="Calibri" panose="020F0502020204030204" pitchFamily="34" charset="0"/>
              </a:rPr>
            </a:br>
            <a:r>
              <a:rPr lang="en-US" sz="3000" dirty="0">
                <a:latin typeface="Calibri" panose="020F0502020204030204" pitchFamily="34" charset="0"/>
                <a:cs typeface="Calibri" panose="020F0502020204030204" pitchFamily="34" charset="0"/>
              </a:rPr>
              <a:t>Change Substance Use Behaviors</a:t>
            </a:r>
            <a:r>
              <a:rPr lang="en-US" sz="3000" dirty="0"/>
              <a:t>: </a:t>
            </a:r>
            <a:br>
              <a:rPr lang="en-US" sz="3000" dirty="0"/>
            </a:br>
            <a:br>
              <a:rPr lang="en-US" sz="3000" dirty="0"/>
            </a:br>
            <a:r>
              <a:rPr lang="en-US" sz="3000" cap="none" dirty="0">
                <a:latin typeface="Calibri" panose="020F0502020204030204" pitchFamily="34" charset="0"/>
                <a:cs typeface="Calibri" panose="020F0502020204030204" pitchFamily="34" charset="0"/>
              </a:rPr>
              <a:t>Feasibility &amp; Preliminary Outcomes from an Open Trial Of The Free Talk Program in a Short-Term Juvenile Detention Facility</a:t>
            </a:r>
            <a:endParaRPr lang="en-US" sz="3000"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A663DEE3-D5B8-BD4B-8155-BF458BA146A3}"/>
              </a:ext>
            </a:extLst>
          </p:cNvPr>
          <p:cNvSpPr>
            <a:spLocks noGrp="1"/>
          </p:cNvSpPr>
          <p:nvPr>
            <p:ph type="subTitle" idx="1"/>
          </p:nvPr>
        </p:nvSpPr>
        <p:spPr>
          <a:xfrm>
            <a:off x="2695193" y="4384741"/>
            <a:ext cx="6801612" cy="1911782"/>
          </a:xfrm>
        </p:spPr>
        <p:txBody>
          <a:bodyPr>
            <a:noAutofit/>
          </a:bodyPr>
          <a:lstStyle/>
          <a:p>
            <a:r>
              <a:rPr lang="en-US" sz="2800" b="1" dirty="0">
                <a:latin typeface="Calibri" panose="020F0502020204030204" pitchFamily="34" charset="0"/>
                <a:cs typeface="Calibri" panose="020F0502020204030204" pitchFamily="34" charset="0"/>
              </a:rPr>
              <a:t>Cassidy Tennity, B.A.</a:t>
            </a:r>
          </a:p>
          <a:p>
            <a:r>
              <a:rPr lang="en-US" sz="2800" b="1" dirty="0">
                <a:latin typeface="Calibri" panose="020F0502020204030204" pitchFamily="34" charset="0"/>
                <a:cs typeface="Calibri" panose="020F0502020204030204" pitchFamily="34" charset="0"/>
              </a:rPr>
              <a:t>Stevie N. Grassetti, PhD</a:t>
            </a:r>
          </a:p>
          <a:p>
            <a:r>
              <a:rPr lang="en-US" sz="2800" dirty="0">
                <a:latin typeface="Calibri" panose="020F0502020204030204" pitchFamily="34" charset="0"/>
                <a:cs typeface="Calibri" panose="020F0502020204030204" pitchFamily="34" charset="0"/>
              </a:rPr>
              <a:t>Department of Psychology</a:t>
            </a:r>
          </a:p>
          <a:p>
            <a:r>
              <a:rPr lang="en-US" sz="2800" dirty="0">
                <a:latin typeface="Calibri" panose="020F0502020204030204" pitchFamily="34" charset="0"/>
                <a:cs typeface="Calibri" panose="020F0502020204030204" pitchFamily="34" charset="0"/>
              </a:rPr>
              <a:t>West Chester University</a:t>
            </a:r>
          </a:p>
        </p:txBody>
      </p:sp>
      <p:cxnSp>
        <p:nvCxnSpPr>
          <p:cNvPr id="6" name="Straight Connector 5">
            <a:extLst>
              <a:ext uri="{FF2B5EF4-FFF2-40B4-BE49-F238E27FC236}">
                <a16:creationId xmlns:a16="http://schemas.microsoft.com/office/drawing/2014/main" id="{B5B70E9F-F84F-D447-B0CF-D4ECAA59AD1D}"/>
              </a:ext>
            </a:extLst>
          </p:cNvPr>
          <p:cNvCxnSpPr/>
          <p:nvPr/>
        </p:nvCxnSpPr>
        <p:spPr>
          <a:xfrm>
            <a:off x="2251361" y="1747258"/>
            <a:ext cx="7689273" cy="0"/>
          </a:xfrm>
          <a:prstGeom prst="line">
            <a:avLst/>
          </a:prstGeom>
        </p:spPr>
        <p:style>
          <a:lnRef idx="1">
            <a:schemeClr val="dk1"/>
          </a:lnRef>
          <a:fillRef idx="0">
            <a:schemeClr val="dk1"/>
          </a:fillRef>
          <a:effectRef idx="0">
            <a:schemeClr val="dk1"/>
          </a:effectRef>
          <a:fontRef idx="minor">
            <a:schemeClr val="tx1"/>
          </a:fontRef>
        </p:style>
      </p:cxnSp>
      <p:pic>
        <p:nvPicPr>
          <p:cNvPr id="10" name="Picture 9" descr="A picture containing drawing&#10;&#10;Description automatically generated">
            <a:extLst>
              <a:ext uri="{FF2B5EF4-FFF2-40B4-BE49-F238E27FC236}">
                <a16:creationId xmlns:a16="http://schemas.microsoft.com/office/drawing/2014/main" id="{30BFBA9E-EF8C-0441-B2E9-C6684548E88E}"/>
              </a:ext>
            </a:extLst>
          </p:cNvPr>
          <p:cNvPicPr>
            <a:picLocks noChangeAspect="1"/>
          </p:cNvPicPr>
          <p:nvPr/>
        </p:nvPicPr>
        <p:blipFill>
          <a:blip r:embed="rId2"/>
          <a:stretch>
            <a:fillRect/>
          </a:stretch>
        </p:blipFill>
        <p:spPr>
          <a:xfrm>
            <a:off x="373938" y="4150007"/>
            <a:ext cx="2381250" cy="2381250"/>
          </a:xfrm>
          <a:prstGeom prst="rect">
            <a:avLst/>
          </a:prstGeom>
          <a:ln w="28575" cap="sq">
            <a:solidFill>
              <a:srgbClr val="000000"/>
            </a:solidFill>
            <a:miter lim="800000"/>
          </a:ln>
          <a:effectLst>
            <a:outerShdw blurRad="57150" dist="50800" dir="2700000" algn="tl" rotWithShape="0">
              <a:srgbClr val="000000">
                <a:alpha val="40000"/>
              </a:srgbClr>
            </a:outerShdw>
          </a:effectLst>
        </p:spPr>
      </p:pic>
      <p:pic>
        <p:nvPicPr>
          <p:cNvPr id="12" name="Picture 11" descr="A picture containing black, clock&#10;&#10;Description automatically generated">
            <a:extLst>
              <a:ext uri="{FF2B5EF4-FFF2-40B4-BE49-F238E27FC236}">
                <a16:creationId xmlns:a16="http://schemas.microsoft.com/office/drawing/2014/main" id="{D84F1D4D-3705-4E4D-942E-9C015FB8E60E}"/>
              </a:ext>
            </a:extLst>
          </p:cNvPr>
          <p:cNvPicPr>
            <a:picLocks noChangeAspect="1"/>
          </p:cNvPicPr>
          <p:nvPr/>
        </p:nvPicPr>
        <p:blipFill>
          <a:blip r:embed="rId3"/>
          <a:stretch>
            <a:fillRect/>
          </a:stretch>
        </p:blipFill>
        <p:spPr>
          <a:xfrm>
            <a:off x="9436810" y="4150007"/>
            <a:ext cx="2381250" cy="2381250"/>
          </a:xfrm>
          <a:prstGeom prst="rect">
            <a:avLst/>
          </a:prstGeom>
          <a:ln w="28575">
            <a:solidFill>
              <a:schemeClr val="bg1"/>
            </a:solidFill>
          </a:ln>
        </p:spPr>
      </p:pic>
    </p:spTree>
    <p:extLst>
      <p:ext uri="{BB962C8B-B14F-4D97-AF65-F5344CB8AC3E}">
        <p14:creationId xmlns:p14="http://schemas.microsoft.com/office/powerpoint/2010/main" val="2536768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33976D1-3430-450C-A978-87A9A6E8E7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D6AAC78-7D86-415A-ADC1-2B4748079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EB97CD-9162-AB4C-84E9-8AD2B07C8EAA}"/>
              </a:ext>
            </a:extLst>
          </p:cNvPr>
          <p:cNvSpPr>
            <a:spLocks noGrp="1"/>
          </p:cNvSpPr>
          <p:nvPr>
            <p:ph type="title"/>
          </p:nvPr>
        </p:nvSpPr>
        <p:spPr>
          <a:xfrm>
            <a:off x="2231136" y="467418"/>
            <a:ext cx="7729728" cy="1188720"/>
          </a:xfrm>
          <a:solidFill>
            <a:srgbClr val="FFFFFF"/>
          </a:solidFill>
        </p:spPr>
        <p:txBody>
          <a:bodyPr>
            <a:normAutofit/>
          </a:bodyPr>
          <a:lstStyle/>
          <a:p>
            <a:r>
              <a:rPr lang="en-US">
                <a:latin typeface="Calibri" panose="020F0502020204030204" pitchFamily="34" charset="0"/>
                <a:cs typeface="Calibri" panose="020F0502020204030204" pitchFamily="34" charset="0"/>
              </a:rPr>
              <a:t>discussion</a:t>
            </a:r>
          </a:p>
        </p:txBody>
      </p:sp>
      <p:sp>
        <p:nvSpPr>
          <p:cNvPr id="3" name="Content Placeholder 2">
            <a:extLst>
              <a:ext uri="{FF2B5EF4-FFF2-40B4-BE49-F238E27FC236}">
                <a16:creationId xmlns:a16="http://schemas.microsoft.com/office/drawing/2014/main" id="{3F5B1676-D026-1C4B-AE15-D0D696C5225F}"/>
              </a:ext>
            </a:extLst>
          </p:cNvPr>
          <p:cNvSpPr>
            <a:spLocks noGrp="1"/>
          </p:cNvSpPr>
          <p:nvPr>
            <p:ph idx="1"/>
          </p:nvPr>
        </p:nvSpPr>
        <p:spPr>
          <a:xfrm>
            <a:off x="1249680" y="2076762"/>
            <a:ext cx="9692640" cy="3720534"/>
          </a:xfrm>
        </p:spPr>
        <p:txBody>
          <a:bodyPr>
            <a:normAutofit/>
          </a:bodyPr>
          <a:lstStyle/>
          <a:p>
            <a:pPr>
              <a:lnSpc>
                <a:spcPct val="90000"/>
              </a:lnSpc>
            </a:pPr>
            <a:r>
              <a:rPr lang="en-US" sz="2000" dirty="0">
                <a:solidFill>
                  <a:srgbClr val="404040"/>
                </a:solidFill>
                <a:latin typeface="Calibri" panose="020F0502020204030204" pitchFamily="34" charset="0"/>
                <a:cs typeface="Calibri" panose="020F0502020204030204" pitchFamily="34" charset="0"/>
              </a:rPr>
              <a:t>Group treatment can be contraindicated</a:t>
            </a:r>
          </a:p>
          <a:p>
            <a:pPr>
              <a:lnSpc>
                <a:spcPct val="90000"/>
              </a:lnSpc>
            </a:pPr>
            <a:r>
              <a:rPr lang="en-US" sz="2000" dirty="0">
                <a:solidFill>
                  <a:srgbClr val="404040"/>
                </a:solidFill>
                <a:latin typeface="Calibri" panose="020F0502020204030204" pitchFamily="34" charset="0"/>
                <a:cs typeface="Calibri" panose="020F0502020204030204" pitchFamily="34" charset="0"/>
              </a:rPr>
              <a:t>Networking with peers who display deviant and delinquent behavior can influence the socialization of youth and contribute to iatrogenic treatment effects </a:t>
            </a:r>
            <a:r>
              <a:rPr lang="en-US" sz="1200" dirty="0">
                <a:solidFill>
                  <a:srgbClr val="404040"/>
                </a:solidFill>
                <a:latin typeface="Calibri" panose="020F0502020204030204" pitchFamily="34" charset="0"/>
                <a:cs typeface="Calibri" panose="020F0502020204030204" pitchFamily="34" charset="0"/>
              </a:rPr>
              <a:t>(</a:t>
            </a:r>
            <a:r>
              <a:rPr lang="en-US" sz="1200" dirty="0" err="1">
                <a:solidFill>
                  <a:srgbClr val="404040"/>
                </a:solidFill>
                <a:latin typeface="Calibri" panose="020F0502020204030204" pitchFamily="34" charset="0"/>
                <a:cs typeface="Calibri" panose="020F0502020204030204" pitchFamily="34" charset="0"/>
              </a:rPr>
              <a:t>Dishion</a:t>
            </a:r>
            <a:r>
              <a:rPr lang="en-US" sz="1200" dirty="0">
                <a:solidFill>
                  <a:srgbClr val="404040"/>
                </a:solidFill>
                <a:latin typeface="Calibri" panose="020F0502020204030204" pitchFamily="34" charset="0"/>
                <a:cs typeface="Calibri" panose="020F0502020204030204" pitchFamily="34" charset="0"/>
              </a:rPr>
              <a:t>, 1994)</a:t>
            </a:r>
          </a:p>
          <a:p>
            <a:pPr>
              <a:lnSpc>
                <a:spcPct val="90000"/>
              </a:lnSpc>
            </a:pPr>
            <a:r>
              <a:rPr lang="en-US" sz="2000" dirty="0">
                <a:solidFill>
                  <a:srgbClr val="404040"/>
                </a:solidFill>
                <a:latin typeface="Calibri" panose="020F0502020204030204" pitchFamily="34" charset="0"/>
                <a:cs typeface="Calibri" panose="020F0502020204030204" pitchFamily="34" charset="0"/>
              </a:rPr>
              <a:t>The results from the current study provide no evidence to suggest that FT is a helpful program when implemented as a universal program</a:t>
            </a:r>
          </a:p>
          <a:p>
            <a:pPr lvl="1">
              <a:lnSpc>
                <a:spcPct val="90000"/>
              </a:lnSpc>
            </a:pPr>
            <a:r>
              <a:rPr lang="en-US" sz="1800" dirty="0">
                <a:solidFill>
                  <a:srgbClr val="404040"/>
                </a:solidFill>
                <a:latin typeface="Calibri" panose="020F0502020204030204" pitchFamily="34" charset="0"/>
                <a:cs typeface="Calibri" panose="020F0502020204030204" pitchFamily="34" charset="0"/>
              </a:rPr>
              <a:t>It may be that group treatment as a universal program such as FT negatively impacted substance use outcomes </a:t>
            </a:r>
          </a:p>
          <a:p>
            <a:pPr lvl="1">
              <a:lnSpc>
                <a:spcPct val="90000"/>
              </a:lnSpc>
            </a:pPr>
            <a:r>
              <a:rPr lang="en-US" sz="1800" dirty="0">
                <a:solidFill>
                  <a:srgbClr val="404040"/>
                </a:solidFill>
                <a:latin typeface="Calibri" panose="020F0502020204030204" pitchFamily="34" charset="0"/>
                <a:cs typeface="Calibri" panose="020F0502020204030204" pitchFamily="34" charset="0"/>
              </a:rPr>
              <a:t>Due to the high-risk population and setting, it’s possible that deviancy training occurs during the intervention, and when youth learn of other youth whose substance use is worse, they may view their own use as less problematic</a:t>
            </a:r>
          </a:p>
          <a:p>
            <a:pPr lvl="1">
              <a:lnSpc>
                <a:spcPct val="90000"/>
              </a:lnSpc>
            </a:pPr>
            <a:endParaRPr lang="en-US" sz="1700" dirty="0">
              <a:solidFill>
                <a:srgbClr val="404040"/>
              </a:solidFill>
            </a:endParaRPr>
          </a:p>
        </p:txBody>
      </p:sp>
      <p:sp>
        <p:nvSpPr>
          <p:cNvPr id="4" name="Slide Number Placeholder 3">
            <a:extLst>
              <a:ext uri="{FF2B5EF4-FFF2-40B4-BE49-F238E27FC236}">
                <a16:creationId xmlns:a16="http://schemas.microsoft.com/office/drawing/2014/main" id="{32452198-F5AD-A048-95DB-3B90CF23A3B3}"/>
              </a:ext>
            </a:extLst>
          </p:cNvPr>
          <p:cNvSpPr>
            <a:spLocks noGrp="1"/>
          </p:cNvSpPr>
          <p:nvPr>
            <p:ph type="sldNum" sz="quarter" idx="12"/>
          </p:nvPr>
        </p:nvSpPr>
        <p:spPr>
          <a:xfrm>
            <a:off x="10758922" y="6217920"/>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10</a:t>
            </a:fld>
            <a:endParaRPr lang="en-US"/>
          </a:p>
        </p:txBody>
      </p:sp>
    </p:spTree>
    <p:extLst>
      <p:ext uri="{BB962C8B-B14F-4D97-AF65-F5344CB8AC3E}">
        <p14:creationId xmlns:p14="http://schemas.microsoft.com/office/powerpoint/2010/main" val="362392550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AEFFFF2-9EB4-4B6C-B9F8-2BA3EF89A2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0D65299F-028F-4AFC-B46A-8DB33E20FE4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AC87F6E-526A-49B5-995D-42DB656594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725100B7-46B2-EA4A-B084-58C8C149EF8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latin typeface="Calibri" panose="020F0502020204030204" pitchFamily="34" charset="0"/>
                <a:cs typeface="Calibri" panose="020F0502020204030204" pitchFamily="34" charset="0"/>
              </a:rPr>
              <a:t>feasibility</a:t>
            </a:r>
          </a:p>
        </p:txBody>
      </p:sp>
      <p:sp>
        <p:nvSpPr>
          <p:cNvPr id="3" name="Content Placeholder 2">
            <a:extLst>
              <a:ext uri="{FF2B5EF4-FFF2-40B4-BE49-F238E27FC236}">
                <a16:creationId xmlns:a16="http://schemas.microsoft.com/office/drawing/2014/main" id="{B5EC7938-2B85-7441-ABE0-0EF26D396A45}"/>
              </a:ext>
            </a:extLst>
          </p:cNvPr>
          <p:cNvSpPr>
            <a:spLocks noGrp="1"/>
          </p:cNvSpPr>
          <p:nvPr>
            <p:ph idx="1"/>
          </p:nvPr>
        </p:nvSpPr>
        <p:spPr>
          <a:xfrm>
            <a:off x="5591695" y="1402079"/>
            <a:ext cx="5320696" cy="4321387"/>
          </a:xfrm>
        </p:spPr>
        <p:txBody>
          <a:bodyPr anchor="ctr">
            <a:normAutofit/>
          </a:bodyPr>
          <a:lstStyle/>
          <a:p>
            <a:r>
              <a:rPr lang="en-US" sz="2200" dirty="0">
                <a:latin typeface="Calibri" panose="020F0502020204030204" pitchFamily="34" charset="0"/>
                <a:cs typeface="Calibri" panose="020F0502020204030204" pitchFamily="34" charset="0"/>
              </a:rPr>
              <a:t>Barriers to alliance</a:t>
            </a:r>
          </a:p>
          <a:p>
            <a:pPr lvl="1"/>
            <a:r>
              <a:rPr lang="en-US" sz="2000" dirty="0">
                <a:latin typeface="Calibri" panose="020F0502020204030204" pitchFamily="34" charset="0"/>
                <a:cs typeface="Calibri" panose="020F0502020204030204" pitchFamily="34" charset="0"/>
              </a:rPr>
              <a:t>Support for implementation of the intervention varied within the detention center</a:t>
            </a:r>
          </a:p>
          <a:p>
            <a:pPr lvl="1"/>
            <a:r>
              <a:rPr lang="en-US" sz="2000" dirty="0">
                <a:latin typeface="Calibri" panose="020F0502020204030204" pitchFamily="34" charset="0"/>
                <a:cs typeface="Calibri" panose="020F0502020204030204" pitchFamily="34" charset="0"/>
              </a:rPr>
              <a:t>absence of familiar staff members to co-lead groups led to a barrier of rapport building between youth and the therapist</a:t>
            </a:r>
          </a:p>
          <a:p>
            <a:r>
              <a:rPr lang="en-US" sz="2200" dirty="0">
                <a:latin typeface="Calibri" panose="020F0502020204030204" pitchFamily="34" charset="0"/>
                <a:cs typeface="Calibri" panose="020F0502020204030204" pitchFamily="34" charset="0"/>
              </a:rPr>
              <a:t>Planning for future implementations should ensure that a trusted staff member is trained in delivering the intervention and available to lead groups</a:t>
            </a:r>
          </a:p>
        </p:txBody>
      </p:sp>
      <p:sp>
        <p:nvSpPr>
          <p:cNvPr id="4" name="Slide Number Placeholder 3">
            <a:extLst>
              <a:ext uri="{FF2B5EF4-FFF2-40B4-BE49-F238E27FC236}">
                <a16:creationId xmlns:a16="http://schemas.microsoft.com/office/drawing/2014/main" id="{F01F490B-DC30-E040-8FFB-51D63F9F5B2E}"/>
              </a:ext>
            </a:extLst>
          </p:cNvPr>
          <p:cNvSpPr>
            <a:spLocks noGrp="1"/>
          </p:cNvSpPr>
          <p:nvPr>
            <p:ph type="sldNum" sz="quarter" idx="12"/>
          </p:nvPr>
        </p:nvSpPr>
        <p:spPr>
          <a:xfrm>
            <a:off x="11826239" y="6370320"/>
            <a:ext cx="365760" cy="365760"/>
          </a:xfrm>
          <a:noFill/>
        </p:spPr>
        <p:txBody>
          <a:bodyPr>
            <a:normAutofit/>
          </a:bodyPr>
          <a:lstStyle/>
          <a:p>
            <a:pPr>
              <a:lnSpc>
                <a:spcPct val="90000"/>
              </a:lnSpc>
              <a:spcAft>
                <a:spcPts val="600"/>
              </a:spcAft>
            </a:pPr>
            <a:fld id="{8A7A6979-0714-4377-B894-6BE4C2D6E202}" type="slidenum">
              <a:rPr lang="en-US" smtClean="0">
                <a:solidFill>
                  <a:schemeClr val="tx1"/>
                </a:solidFill>
              </a:rPr>
              <a:pPr>
                <a:lnSpc>
                  <a:spcPct val="90000"/>
                </a:lnSpc>
                <a:spcAft>
                  <a:spcPts val="600"/>
                </a:spcAft>
              </a:pPr>
              <a:t>11</a:t>
            </a:fld>
            <a:endParaRPr lang="en-US" dirty="0">
              <a:solidFill>
                <a:schemeClr val="tx1"/>
              </a:solidFill>
            </a:endParaRPr>
          </a:p>
        </p:txBody>
      </p:sp>
    </p:spTree>
    <p:extLst>
      <p:ext uri="{BB962C8B-B14F-4D97-AF65-F5344CB8AC3E}">
        <p14:creationId xmlns:p14="http://schemas.microsoft.com/office/powerpoint/2010/main" val="314258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3F8D8F-14B7-B14E-9F0A-08BD05979561}"/>
              </a:ext>
            </a:extLst>
          </p:cNvPr>
          <p:cNvSpPr>
            <a:spLocks noGrp="1"/>
          </p:cNvSpPr>
          <p:nvPr>
            <p:ph idx="1"/>
          </p:nvPr>
        </p:nvSpPr>
        <p:spPr>
          <a:xfrm>
            <a:off x="2231136" y="2387600"/>
            <a:ext cx="7729728" cy="3877733"/>
          </a:xfrm>
        </p:spPr>
        <p:txBody>
          <a:bodyPr>
            <a:normAutofit/>
          </a:bodyPr>
          <a:lstStyle/>
          <a:p>
            <a:r>
              <a:rPr lang="en-US" sz="2200" dirty="0">
                <a:latin typeface="Calibri" panose="020F0502020204030204" pitchFamily="34" charset="0"/>
                <a:cs typeface="Calibri" panose="020F0502020204030204" pitchFamily="34" charset="0"/>
              </a:rPr>
              <a:t>Scheduling Barriers</a:t>
            </a:r>
          </a:p>
          <a:p>
            <a:pPr lvl="1"/>
            <a:r>
              <a:rPr lang="en-US" sz="2000" dirty="0">
                <a:latin typeface="Calibri" panose="020F0502020204030204" pitchFamily="34" charset="0"/>
                <a:cs typeface="Calibri" panose="020F0502020204030204" pitchFamily="34" charset="0"/>
              </a:rPr>
              <a:t>Groups took place during visitation and many youth were absent for varying amounts of time during sessions</a:t>
            </a:r>
          </a:p>
          <a:p>
            <a:pPr lvl="1"/>
            <a:r>
              <a:rPr lang="en-US" sz="2000" dirty="0">
                <a:latin typeface="Calibri" panose="020F0502020204030204" pitchFamily="34" charset="0"/>
                <a:cs typeface="Calibri" panose="020F0502020204030204" pitchFamily="34" charset="0"/>
              </a:rPr>
              <a:t>The schedule at the facility changed daily and detention center staff were not able to share the schedule prior to the day of the session</a:t>
            </a:r>
          </a:p>
          <a:p>
            <a:r>
              <a:rPr lang="en-US" sz="2200" dirty="0">
                <a:latin typeface="Calibri" panose="020F0502020204030204" pitchFamily="34" charset="0"/>
                <a:cs typeface="Calibri" panose="020F0502020204030204" pitchFamily="34" charset="0"/>
              </a:rPr>
              <a:t>Planning for future implementations should ensure that a comprehensive schedule and protocol for sessions should be developed and shared between the clinical/research team and detention center staff prior to implementation</a:t>
            </a:r>
          </a:p>
        </p:txBody>
      </p:sp>
      <p:sp>
        <p:nvSpPr>
          <p:cNvPr id="4" name="Slide Number Placeholder 3">
            <a:extLst>
              <a:ext uri="{FF2B5EF4-FFF2-40B4-BE49-F238E27FC236}">
                <a16:creationId xmlns:a16="http://schemas.microsoft.com/office/drawing/2014/main" id="{E56AC136-1C56-9540-A3DD-1E4E940BAC8F}"/>
              </a:ext>
            </a:extLst>
          </p:cNvPr>
          <p:cNvSpPr>
            <a:spLocks noGrp="1"/>
          </p:cNvSpPr>
          <p:nvPr>
            <p:ph type="sldNum" sz="quarter" idx="12"/>
          </p:nvPr>
        </p:nvSpPr>
        <p:spPr>
          <a:xfrm>
            <a:off x="11826240" y="6492240"/>
            <a:ext cx="365760" cy="365760"/>
          </a:xfrm>
          <a:noFill/>
        </p:spPr>
        <p:txBody>
          <a:bodyPr/>
          <a:lstStyle/>
          <a:p>
            <a:fld id="{8A7A6979-0714-4377-B894-6BE4C2D6E202}" type="slidenum">
              <a:rPr lang="en-US" smtClean="0">
                <a:solidFill>
                  <a:schemeClr val="tx1"/>
                </a:solidFill>
              </a:rPr>
              <a:pPr/>
              <a:t>12</a:t>
            </a:fld>
            <a:endParaRPr lang="en-US" dirty="0">
              <a:solidFill>
                <a:schemeClr val="tx1"/>
              </a:solidFill>
            </a:endParaRPr>
          </a:p>
        </p:txBody>
      </p:sp>
      <p:sp>
        <p:nvSpPr>
          <p:cNvPr id="7" name="Title 1">
            <a:extLst>
              <a:ext uri="{FF2B5EF4-FFF2-40B4-BE49-F238E27FC236}">
                <a16:creationId xmlns:a16="http://schemas.microsoft.com/office/drawing/2014/main" id="{4299F6DE-ECFF-134E-849D-803C776907A4}"/>
              </a:ext>
            </a:extLst>
          </p:cNvPr>
          <p:cNvSpPr txBox="1">
            <a:spLocks/>
          </p:cNvSpPr>
          <p:nvPr/>
        </p:nvSpPr>
        <p:spPr bwMode="black">
          <a:xfrm>
            <a:off x="2231137" y="888144"/>
            <a:ext cx="7729728" cy="1103124"/>
          </a:xfrm>
          <a:prstGeom prst="rect">
            <a:avLst/>
          </a:prstGeom>
          <a:solidFill>
            <a:srgbClr val="FFFFFF"/>
          </a:solidFill>
          <a:ln w="31750" cap="sq">
            <a:solidFill>
              <a:srgbClr val="262626"/>
            </a:solidFill>
            <a:miter lim="800000"/>
          </a:ln>
        </p:spPr>
        <p:txBody>
          <a:bodyPr vert="horz" lIns="182880" tIns="182880" rIns="182880" bIns="182880" rtlCol="0" anchor="ctr">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n-US" sz="3200">
                <a:latin typeface="Calibri" panose="020F0502020204030204" pitchFamily="34" charset="0"/>
                <a:cs typeface="Calibri" panose="020F0502020204030204" pitchFamily="34" charset="0"/>
              </a:rPr>
              <a:t>feasibility</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0135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530FE0-C542-45A1-BCD8-935787009C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AC87F6E-526A-49B5-995D-42DB656594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A04BCA47-4C57-5149-BEB1-055504B72FE5}"/>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en-US" sz="3000">
                <a:solidFill>
                  <a:srgbClr val="FFFFFF"/>
                </a:solidFill>
                <a:latin typeface="Calibri" panose="020F0502020204030204" pitchFamily="34" charset="0"/>
                <a:cs typeface="Calibri" panose="020F0502020204030204" pitchFamily="34" charset="0"/>
              </a:rPr>
              <a:t>feasibility</a:t>
            </a:r>
          </a:p>
        </p:txBody>
      </p:sp>
      <p:sp>
        <p:nvSpPr>
          <p:cNvPr id="3" name="Content Placeholder 2">
            <a:extLst>
              <a:ext uri="{FF2B5EF4-FFF2-40B4-BE49-F238E27FC236}">
                <a16:creationId xmlns:a16="http://schemas.microsoft.com/office/drawing/2014/main" id="{188CF698-362C-5B44-B4FD-1466860D33D4}"/>
              </a:ext>
            </a:extLst>
          </p:cNvPr>
          <p:cNvSpPr>
            <a:spLocks noGrp="1"/>
          </p:cNvSpPr>
          <p:nvPr>
            <p:ph idx="1"/>
          </p:nvPr>
        </p:nvSpPr>
        <p:spPr>
          <a:xfrm>
            <a:off x="5113867" y="825096"/>
            <a:ext cx="6247590" cy="4830965"/>
          </a:xfrm>
        </p:spPr>
        <p:txBody>
          <a:bodyPr anchor="ctr">
            <a:normAutofit/>
          </a:bodyPr>
          <a:lstStyle/>
          <a:p>
            <a:r>
              <a:rPr lang="en-US" sz="2200" dirty="0">
                <a:solidFill>
                  <a:srgbClr val="404040"/>
                </a:solidFill>
                <a:latin typeface="Calibri" panose="020F0502020204030204" pitchFamily="34" charset="0"/>
                <a:cs typeface="Calibri" panose="020F0502020204030204" pitchFamily="34" charset="0"/>
              </a:rPr>
              <a:t>Intervention Barriers</a:t>
            </a:r>
          </a:p>
          <a:p>
            <a:pPr lvl="1"/>
            <a:r>
              <a:rPr lang="en-US" sz="2000" dirty="0">
                <a:solidFill>
                  <a:srgbClr val="404040"/>
                </a:solidFill>
                <a:latin typeface="Calibri" panose="020F0502020204030204" pitchFamily="34" charset="0"/>
                <a:cs typeface="Calibri" panose="020F0502020204030204" pitchFamily="34" charset="0"/>
              </a:rPr>
              <a:t>Although FT requires several clinical materials for games and activities during sessions, the treatment manual does not include these materials </a:t>
            </a:r>
          </a:p>
          <a:p>
            <a:pPr lvl="1"/>
            <a:r>
              <a:rPr lang="en-US" sz="2000" dirty="0">
                <a:solidFill>
                  <a:srgbClr val="404040"/>
                </a:solidFill>
                <a:latin typeface="Calibri" panose="020F0502020204030204" pitchFamily="34" charset="0"/>
                <a:cs typeface="Calibri" panose="020F0502020204030204" pitchFamily="34" charset="0"/>
              </a:rPr>
              <a:t>FT focuses on discussing the use of a variety of different substances, some of which youth did not endorse using.</a:t>
            </a:r>
          </a:p>
          <a:p>
            <a:r>
              <a:rPr lang="en-US" sz="2000" dirty="0">
                <a:solidFill>
                  <a:srgbClr val="404040"/>
                </a:solidFill>
                <a:latin typeface="Calibri" panose="020F0502020204030204" pitchFamily="34" charset="0"/>
                <a:cs typeface="Calibri" panose="020F0502020204030204" pitchFamily="34" charset="0"/>
              </a:rPr>
              <a:t>Planning for future implementations should tailor discussions and handouts to relevant substances. </a:t>
            </a:r>
          </a:p>
          <a:p>
            <a:r>
              <a:rPr lang="en-US" sz="2000" dirty="0">
                <a:solidFill>
                  <a:srgbClr val="404040"/>
                </a:solidFill>
                <a:latin typeface="Calibri" panose="020F0502020204030204" pitchFamily="34" charset="0"/>
                <a:cs typeface="Calibri" panose="020F0502020204030204" pitchFamily="34" charset="0"/>
              </a:rPr>
              <a:t>Treatment developers could consider creating printable templates for  materials or including instructions for clinical materials in the manual.</a:t>
            </a:r>
          </a:p>
        </p:txBody>
      </p:sp>
      <p:sp>
        <p:nvSpPr>
          <p:cNvPr id="4" name="Slide Number Placeholder 3">
            <a:extLst>
              <a:ext uri="{FF2B5EF4-FFF2-40B4-BE49-F238E27FC236}">
                <a16:creationId xmlns:a16="http://schemas.microsoft.com/office/drawing/2014/main" id="{946DAC8C-3A0A-8645-814D-8A3A3E37FC47}"/>
              </a:ext>
            </a:extLst>
          </p:cNvPr>
          <p:cNvSpPr>
            <a:spLocks noGrp="1"/>
          </p:cNvSpPr>
          <p:nvPr>
            <p:ph type="sldNum" sz="quarter" idx="12"/>
          </p:nvPr>
        </p:nvSpPr>
        <p:spPr>
          <a:xfrm>
            <a:off x="11826240" y="6492240"/>
            <a:ext cx="365760" cy="365760"/>
          </a:xfrm>
          <a:noFill/>
        </p:spPr>
        <p:txBody>
          <a:bodyPr>
            <a:normAutofit/>
          </a:bodyPr>
          <a:lstStyle/>
          <a:p>
            <a:pPr>
              <a:lnSpc>
                <a:spcPct val="90000"/>
              </a:lnSpc>
              <a:spcAft>
                <a:spcPts val="600"/>
              </a:spcAft>
            </a:pPr>
            <a:fld id="{8A7A6979-0714-4377-B894-6BE4C2D6E202}" type="slidenum">
              <a:rPr lang="en-US" smtClean="0">
                <a:solidFill>
                  <a:schemeClr val="tx1"/>
                </a:solidFill>
              </a:rPr>
              <a:pPr>
                <a:lnSpc>
                  <a:spcPct val="90000"/>
                </a:lnSpc>
                <a:spcAft>
                  <a:spcPts val="600"/>
                </a:spcAft>
              </a:pPr>
              <a:t>13</a:t>
            </a:fld>
            <a:endParaRPr lang="en-US" dirty="0">
              <a:solidFill>
                <a:schemeClr val="tx1"/>
              </a:solidFill>
            </a:endParaRPr>
          </a:p>
        </p:txBody>
      </p:sp>
    </p:spTree>
    <p:extLst>
      <p:ext uri="{BB962C8B-B14F-4D97-AF65-F5344CB8AC3E}">
        <p14:creationId xmlns:p14="http://schemas.microsoft.com/office/powerpoint/2010/main" val="1280974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EA9112-7B25-FD4A-84E2-A9EF80816506}"/>
              </a:ext>
            </a:extLst>
          </p:cNvPr>
          <p:cNvSpPr>
            <a:spLocks noGrp="1"/>
          </p:cNvSpPr>
          <p:nvPr>
            <p:ph type="title"/>
          </p:nvPr>
        </p:nvSpPr>
        <p:spPr>
          <a:xfrm>
            <a:off x="432970" y="2681102"/>
            <a:ext cx="3872315" cy="1495794"/>
          </a:xfrm>
          <a:solidFill>
            <a:srgbClr val="FFFFFF"/>
          </a:solidFill>
          <a:ln>
            <a:solidFill>
              <a:srgbClr val="262626"/>
            </a:solidFill>
          </a:ln>
        </p:spPr>
        <p:txBody>
          <a:bodyPr>
            <a:normAutofit fontScale="90000"/>
          </a:bodyPr>
          <a:lstStyle/>
          <a:p>
            <a:r>
              <a:rPr lang="en-US" dirty="0"/>
              <a:t>Limitations&amp; Future Directions</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2">
            <a:extLst>
              <a:ext uri="{FF2B5EF4-FFF2-40B4-BE49-F238E27FC236}">
                <a16:creationId xmlns:a16="http://schemas.microsoft.com/office/drawing/2014/main" id="{8498F447-1B44-4022-B68C-E6482F7C34FE}"/>
              </a:ext>
            </a:extLst>
          </p:cNvPr>
          <p:cNvGraphicFramePr>
            <a:graphicFrameLocks noGrp="1"/>
          </p:cNvGraphicFramePr>
          <p:nvPr>
            <p:ph idx="1"/>
            <p:extLst>
              <p:ext uri="{D42A27DB-BD31-4B8C-83A1-F6EECF244321}">
                <p14:modId xmlns:p14="http://schemas.microsoft.com/office/powerpoint/2010/main" val="3441570603"/>
              </p:ext>
            </p:extLst>
          </p:nvPr>
        </p:nvGraphicFramePr>
        <p:xfrm>
          <a:off x="4836035" y="0"/>
          <a:ext cx="7438722" cy="6857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8835D99E-D957-3947-AE35-316B636A1A0A}"/>
              </a:ext>
            </a:extLst>
          </p:cNvPr>
          <p:cNvSpPr>
            <a:spLocks noGrp="1"/>
          </p:cNvSpPr>
          <p:nvPr>
            <p:ph type="sldNum" sz="quarter" idx="12"/>
          </p:nvPr>
        </p:nvSpPr>
        <p:spPr>
          <a:xfrm>
            <a:off x="11841263" y="6492238"/>
            <a:ext cx="365760" cy="365760"/>
          </a:xfrm>
          <a:noFill/>
        </p:spPr>
        <p:txBody>
          <a:bodyPr/>
          <a:lstStyle/>
          <a:p>
            <a:fld id="{8A7A6979-0714-4377-B894-6BE4C2D6E202}" type="slidenum">
              <a:rPr lang="en-US" smtClean="0">
                <a:solidFill>
                  <a:schemeClr val="tx1"/>
                </a:solidFill>
              </a:rPr>
              <a:pPr/>
              <a:t>14</a:t>
            </a:fld>
            <a:endParaRPr lang="en-US" dirty="0">
              <a:solidFill>
                <a:schemeClr val="tx1"/>
              </a:solidFill>
            </a:endParaRPr>
          </a:p>
        </p:txBody>
      </p:sp>
    </p:spTree>
    <p:extLst>
      <p:ext uri="{BB962C8B-B14F-4D97-AF65-F5344CB8AC3E}">
        <p14:creationId xmlns:p14="http://schemas.microsoft.com/office/powerpoint/2010/main" val="407702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36E76-0ADC-2D4A-B9D3-F769BB6EF7C3}"/>
              </a:ext>
            </a:extLst>
          </p:cNvPr>
          <p:cNvSpPr>
            <a:spLocks noGrp="1"/>
          </p:cNvSpPr>
          <p:nvPr>
            <p:ph type="title"/>
          </p:nvPr>
        </p:nvSpPr>
        <p:spPr>
          <a:xfrm>
            <a:off x="2231136" y="219456"/>
            <a:ext cx="7729728" cy="731520"/>
          </a:xfrm>
        </p:spPr>
        <p:txBody>
          <a:bodyPr>
            <a:normAutofit fontScale="90000"/>
          </a:bodyPr>
          <a:lstStyle/>
          <a:p>
            <a:r>
              <a:rPr lang="en-US" dirty="0">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3B2F265B-CB78-8547-BFB6-31D502FD11E0}"/>
              </a:ext>
            </a:extLst>
          </p:cNvPr>
          <p:cNvSpPr>
            <a:spLocks noGrp="1"/>
          </p:cNvSpPr>
          <p:nvPr>
            <p:ph idx="1"/>
          </p:nvPr>
        </p:nvSpPr>
        <p:spPr>
          <a:xfrm>
            <a:off x="2231136" y="1170432"/>
            <a:ext cx="7729728" cy="5852160"/>
          </a:xfrm>
        </p:spPr>
        <p:txBody>
          <a:bodyPr>
            <a:noAutofit/>
          </a:bodyPr>
          <a:lstStyle/>
          <a:p>
            <a:r>
              <a:rPr lang="en-US" sz="900" dirty="0" err="1">
                <a:latin typeface="Calibri" panose="020F0502020204030204" pitchFamily="34" charset="0"/>
                <a:cs typeface="Calibri" panose="020F0502020204030204" pitchFamily="34" charset="0"/>
              </a:rPr>
              <a:t>Biener</a:t>
            </a:r>
            <a:r>
              <a:rPr lang="en-US" sz="900" dirty="0">
                <a:latin typeface="Calibri" panose="020F0502020204030204" pitchFamily="34" charset="0"/>
                <a:cs typeface="Calibri" panose="020F0502020204030204" pitchFamily="34" charset="0"/>
              </a:rPr>
              <a:t>, L., &amp; Abrams, D. B. (1991). The Contemplation Ladder: Validation of a measure of readiness to consider smoking cessation. Health Psychology, 10(5), 360-365.</a:t>
            </a:r>
          </a:p>
          <a:p>
            <a:r>
              <a:rPr lang="en-US" sz="900" dirty="0">
                <a:latin typeface="Calibri" panose="020F0502020204030204" pitchFamily="34" charset="0"/>
                <a:cs typeface="Calibri" panose="020F0502020204030204" pitchFamily="34" charset="0"/>
              </a:rPr>
              <a:t>Clair-Michaud, M., Martin, R. A., Stein, L.A.R., Bassett, S., </a:t>
            </a:r>
            <a:r>
              <a:rPr lang="en-US" sz="900" dirty="0" err="1">
                <a:latin typeface="Calibri" panose="020F0502020204030204" pitchFamily="34" charset="0"/>
                <a:cs typeface="Calibri" panose="020F0502020204030204" pitchFamily="34" charset="0"/>
              </a:rPr>
              <a:t>Lebeau</a:t>
            </a:r>
            <a:r>
              <a:rPr lang="en-US" sz="900" dirty="0">
                <a:latin typeface="Calibri" panose="020F0502020204030204" pitchFamily="34" charset="0"/>
                <a:cs typeface="Calibri" panose="020F0502020204030204" pitchFamily="34" charset="0"/>
              </a:rPr>
              <a:t>, R., &amp; </a:t>
            </a:r>
            <a:r>
              <a:rPr lang="en-US" sz="900" dirty="0" err="1">
                <a:latin typeface="Calibri" panose="020F0502020204030204" pitchFamily="34" charset="0"/>
                <a:cs typeface="Calibri" panose="020F0502020204030204" pitchFamily="34" charset="0"/>
              </a:rPr>
              <a:t>Golembeske</a:t>
            </a:r>
            <a:r>
              <a:rPr lang="en-US" sz="900" dirty="0">
                <a:latin typeface="Calibri" panose="020F0502020204030204" pitchFamily="34" charset="0"/>
                <a:cs typeface="Calibri" panose="020F0502020204030204" pitchFamily="34" charset="0"/>
              </a:rPr>
              <a:t>, C. (2016). The Impact of Motivational Interviewing on Delinquent Behaviors in Incarcerated Adolescents. </a:t>
            </a:r>
            <a:r>
              <a:rPr lang="en-US" sz="900" i="1" dirty="0">
                <a:latin typeface="Calibri" panose="020F0502020204030204" pitchFamily="34" charset="0"/>
                <a:cs typeface="Calibri" panose="020F0502020204030204" pitchFamily="34" charset="0"/>
              </a:rPr>
              <a:t>Journal of Substance Abuse Treatment</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65</a:t>
            </a:r>
            <a:r>
              <a:rPr lang="en-US" sz="900" dirty="0">
                <a:latin typeface="Calibri" panose="020F0502020204030204" pitchFamily="34" charset="0"/>
                <a:cs typeface="Calibri" panose="020F0502020204030204" pitchFamily="34" charset="0"/>
              </a:rPr>
              <a:t>, 13–19.</a:t>
            </a:r>
          </a:p>
          <a:p>
            <a:r>
              <a:rPr lang="en-US" sz="900" dirty="0">
                <a:latin typeface="Calibri" panose="020F0502020204030204" pitchFamily="34" charset="0"/>
                <a:cs typeface="Calibri" panose="020F0502020204030204" pitchFamily="34" charset="0"/>
              </a:rPr>
              <a:t>D’Amico, E. J., </a:t>
            </a:r>
            <a:r>
              <a:rPr lang="en-US" sz="900" dirty="0" err="1">
                <a:latin typeface="Calibri" panose="020F0502020204030204" pitchFamily="34" charset="0"/>
                <a:cs typeface="Calibri" panose="020F0502020204030204" pitchFamily="34" charset="0"/>
              </a:rPr>
              <a:t>Osilla</a:t>
            </a:r>
            <a:r>
              <a:rPr lang="en-US" sz="900" dirty="0">
                <a:latin typeface="Calibri" panose="020F0502020204030204" pitchFamily="34" charset="0"/>
                <a:cs typeface="Calibri" panose="020F0502020204030204" pitchFamily="34" charset="0"/>
              </a:rPr>
              <a:t>, K. C., &amp; Hunter, S. B. (2010). Developing a Group Motivational Interviewing Intervention for First-Time Adolescent Offenders At-Risk for an Alcohol or Drug Use Disorder. </a:t>
            </a:r>
            <a:r>
              <a:rPr lang="en-US" sz="900" i="1" dirty="0">
                <a:latin typeface="Calibri" panose="020F0502020204030204" pitchFamily="34" charset="0"/>
                <a:cs typeface="Calibri" panose="020F0502020204030204" pitchFamily="34" charset="0"/>
              </a:rPr>
              <a:t>Alcoholism Treatment Quarterly</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28</a:t>
            </a:r>
            <a:r>
              <a:rPr lang="en-US" sz="900" dirty="0">
                <a:latin typeface="Calibri" panose="020F0502020204030204" pitchFamily="34" charset="0"/>
                <a:cs typeface="Calibri" panose="020F0502020204030204" pitchFamily="34" charset="0"/>
              </a:rPr>
              <a:t>(4), 417–436.</a:t>
            </a:r>
          </a:p>
          <a:p>
            <a:r>
              <a:rPr lang="en-US" sz="900" dirty="0">
                <a:latin typeface="Calibri" panose="020F0502020204030204" pitchFamily="34" charset="0"/>
                <a:cs typeface="Calibri" panose="020F0502020204030204" pitchFamily="34" charset="0"/>
              </a:rPr>
              <a:t>D’Amico, E. J., Hunter, S. B., Miles, J. N., Ewing, B. A., &amp; </a:t>
            </a:r>
            <a:r>
              <a:rPr lang="en-US" sz="900" dirty="0" err="1">
                <a:latin typeface="Calibri" panose="020F0502020204030204" pitchFamily="34" charset="0"/>
                <a:cs typeface="Calibri" panose="020F0502020204030204" pitchFamily="34" charset="0"/>
              </a:rPr>
              <a:t>Osilla</a:t>
            </a:r>
            <a:r>
              <a:rPr lang="en-US" sz="900" dirty="0">
                <a:latin typeface="Calibri" panose="020F0502020204030204" pitchFamily="34" charset="0"/>
                <a:cs typeface="Calibri" panose="020F0502020204030204" pitchFamily="34" charset="0"/>
              </a:rPr>
              <a:t>, K. C. (2013). A randomized controlled trial of a group motivational interviewing intervention for adolescents with a first time alcohol or drug offense. </a:t>
            </a:r>
            <a:r>
              <a:rPr lang="en-US" sz="900" i="1" dirty="0">
                <a:latin typeface="Calibri" panose="020F0502020204030204" pitchFamily="34" charset="0"/>
                <a:cs typeface="Calibri" panose="020F0502020204030204" pitchFamily="34" charset="0"/>
              </a:rPr>
              <a:t>Journal of Substance Abuse Treatment</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45</a:t>
            </a:r>
            <a:r>
              <a:rPr lang="en-US" sz="900" dirty="0">
                <a:latin typeface="Calibri" panose="020F0502020204030204" pitchFamily="34" charset="0"/>
                <a:cs typeface="Calibri" panose="020F0502020204030204" pitchFamily="34" charset="0"/>
              </a:rPr>
              <a:t>(5), 400–408.</a:t>
            </a:r>
          </a:p>
          <a:p>
            <a:r>
              <a:rPr lang="en-US" sz="900" dirty="0" err="1">
                <a:latin typeface="Calibri" panose="020F0502020204030204" pitchFamily="34" charset="0"/>
                <a:cs typeface="Calibri" panose="020F0502020204030204" pitchFamily="34" charset="0"/>
              </a:rPr>
              <a:t>Diclemente</a:t>
            </a:r>
            <a:r>
              <a:rPr lang="en-US" sz="900" dirty="0">
                <a:latin typeface="Calibri" panose="020F0502020204030204" pitchFamily="34" charset="0"/>
                <a:cs typeface="Calibri" panose="020F0502020204030204" pitchFamily="34" charset="0"/>
              </a:rPr>
              <a:t>, C. C., Schlundt, D., &amp; Gemmell, L. (2004). Readiness and Stages of Change in Addiction Treatment. American Journal on Addictions, 13(2), 103–119</a:t>
            </a:r>
          </a:p>
          <a:p>
            <a:r>
              <a:rPr lang="en-US" sz="900" dirty="0" err="1">
                <a:latin typeface="Calibri" panose="020F0502020204030204" pitchFamily="34" charset="0"/>
                <a:cs typeface="Calibri" panose="020F0502020204030204" pitchFamily="34" charset="0"/>
              </a:rPr>
              <a:t>Dishion</a:t>
            </a:r>
            <a:r>
              <a:rPr lang="en-US" sz="900" dirty="0">
                <a:latin typeface="Calibri" panose="020F0502020204030204" pitchFamily="34" charset="0"/>
                <a:cs typeface="Calibri" panose="020F0502020204030204" pitchFamily="34" charset="0"/>
              </a:rPr>
              <a:t>, T. J., Duncan, T. E., Eddy, J. M., Fagot, B. I., &amp; </a:t>
            </a:r>
            <a:r>
              <a:rPr lang="en-US" sz="900" dirty="0" err="1">
                <a:latin typeface="Calibri" panose="020F0502020204030204" pitchFamily="34" charset="0"/>
                <a:cs typeface="Calibri" panose="020F0502020204030204" pitchFamily="34" charset="0"/>
              </a:rPr>
              <a:t>Fetrow</a:t>
            </a:r>
            <a:r>
              <a:rPr lang="en-US" sz="900" dirty="0">
                <a:latin typeface="Calibri" panose="020F0502020204030204" pitchFamily="34" charset="0"/>
                <a:cs typeface="Calibri" panose="020F0502020204030204" pitchFamily="34" charset="0"/>
              </a:rPr>
              <a:t>, R. (1994). The world of parents and peers: coercive exchanges and </a:t>
            </a:r>
            <a:r>
              <a:rPr lang="en-US" sz="900" dirty="0" err="1">
                <a:latin typeface="Calibri" panose="020F0502020204030204" pitchFamily="34" charset="0"/>
                <a:cs typeface="Calibri" panose="020F0502020204030204" pitchFamily="34" charset="0"/>
              </a:rPr>
              <a:t>childrens</a:t>
            </a:r>
            <a:r>
              <a:rPr lang="en-US" sz="900" dirty="0">
                <a:latin typeface="Calibri" panose="020F0502020204030204" pitchFamily="34" charset="0"/>
                <a:cs typeface="Calibri" panose="020F0502020204030204" pitchFamily="34" charset="0"/>
              </a:rPr>
              <a:t> social adaptation. </a:t>
            </a:r>
            <a:r>
              <a:rPr lang="en-US" sz="900" i="1" dirty="0">
                <a:latin typeface="Calibri" panose="020F0502020204030204" pitchFamily="34" charset="0"/>
                <a:cs typeface="Calibri" panose="020F0502020204030204" pitchFamily="34" charset="0"/>
              </a:rPr>
              <a:t>Social Development</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3</a:t>
            </a:r>
            <a:r>
              <a:rPr lang="en-US" sz="900" dirty="0">
                <a:latin typeface="Calibri" panose="020F0502020204030204" pitchFamily="34" charset="0"/>
                <a:cs typeface="Calibri" panose="020F0502020204030204" pitchFamily="34" charset="0"/>
              </a:rPr>
              <a:t>(3), 255–268.</a:t>
            </a:r>
          </a:p>
          <a:p>
            <a:r>
              <a:rPr lang="en-US" sz="900" dirty="0" err="1">
                <a:latin typeface="Calibri" panose="020F0502020204030204" pitchFamily="34" charset="0"/>
                <a:cs typeface="Calibri" panose="020F0502020204030204" pitchFamily="34" charset="0"/>
              </a:rPr>
              <a:t>Grisso</a:t>
            </a:r>
            <a:r>
              <a:rPr lang="en-US" sz="900" dirty="0">
                <a:latin typeface="Calibri" panose="020F0502020204030204" pitchFamily="34" charset="0"/>
                <a:cs typeface="Calibri" panose="020F0502020204030204" pitchFamily="34" charset="0"/>
              </a:rPr>
              <a:t>, T., Barnum, R., Fletcher, K. E., Cauffman, E., &amp; </a:t>
            </a:r>
            <a:r>
              <a:rPr lang="en-US" sz="900" dirty="0" err="1">
                <a:latin typeface="Calibri" panose="020F0502020204030204" pitchFamily="34" charset="0"/>
                <a:cs typeface="Calibri" panose="020F0502020204030204" pitchFamily="34" charset="0"/>
              </a:rPr>
              <a:t>Peuschold</a:t>
            </a:r>
            <a:r>
              <a:rPr lang="en-US" sz="900" dirty="0">
                <a:latin typeface="Calibri" panose="020F0502020204030204" pitchFamily="34" charset="0"/>
                <a:cs typeface="Calibri" panose="020F0502020204030204" pitchFamily="34" charset="0"/>
              </a:rPr>
              <a:t>, D. (2001). Massachusetts Youth Screening Instrument for Mental Health Needs of Juvenile Justice Youths. Journal of the American Academy of Child &amp; Adolescent Psychiatry, 40(5), 541–548.</a:t>
            </a:r>
          </a:p>
          <a:p>
            <a:r>
              <a:rPr lang="en-US" sz="900" dirty="0">
                <a:latin typeface="Calibri" panose="020F0502020204030204" pitchFamily="34" charset="0"/>
                <a:cs typeface="Calibri" panose="020F0502020204030204" pitchFamily="34" charset="0"/>
              </a:rPr>
              <a:t>Jensen, C. D., Cushing, C. C., Aylward, B. S., Craig, J. T., </a:t>
            </a:r>
            <a:r>
              <a:rPr lang="en-US" sz="900" dirty="0" err="1">
                <a:latin typeface="Calibri" panose="020F0502020204030204" pitchFamily="34" charset="0"/>
                <a:cs typeface="Calibri" panose="020F0502020204030204" pitchFamily="34" charset="0"/>
              </a:rPr>
              <a:t>Sorell</a:t>
            </a:r>
            <a:r>
              <a:rPr lang="en-US" sz="900" dirty="0">
                <a:latin typeface="Calibri" panose="020F0502020204030204" pitchFamily="34" charset="0"/>
                <a:cs typeface="Calibri" panose="020F0502020204030204" pitchFamily="34" charset="0"/>
              </a:rPr>
              <a:t>, D. M., &amp; Steele, R. G. (2011). Effectiveness of motivational interviewing interventions for adolescent substance use behavior change: A meta-analytic review. </a:t>
            </a:r>
            <a:r>
              <a:rPr lang="en-US" sz="900" i="1" dirty="0">
                <a:latin typeface="Calibri" panose="020F0502020204030204" pitchFamily="34" charset="0"/>
                <a:cs typeface="Calibri" panose="020F0502020204030204" pitchFamily="34" charset="0"/>
              </a:rPr>
              <a:t>Journal of Consulting and Clinical Psychology</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79</a:t>
            </a:r>
            <a:r>
              <a:rPr lang="en-US" sz="900" dirty="0">
                <a:latin typeface="Calibri" panose="020F0502020204030204" pitchFamily="34" charset="0"/>
                <a:cs typeface="Calibri" panose="020F0502020204030204" pitchFamily="34" charset="0"/>
              </a:rPr>
              <a:t>(4), 433–440.</a:t>
            </a:r>
          </a:p>
          <a:p>
            <a:r>
              <a:rPr lang="en-US" sz="900" dirty="0">
                <a:latin typeface="Calibri" panose="020F0502020204030204" pitchFamily="34" charset="0"/>
                <a:cs typeface="Calibri" panose="020F0502020204030204" pitchFamily="34" charset="0"/>
              </a:rPr>
              <a:t>Miller, W. R., &amp; Rollnick, S. (2012). </a:t>
            </a:r>
            <a:r>
              <a:rPr lang="en-US" sz="900" i="1" dirty="0">
                <a:latin typeface="Calibri" panose="020F0502020204030204" pitchFamily="34" charset="0"/>
                <a:cs typeface="Calibri" panose="020F0502020204030204" pitchFamily="34" charset="0"/>
              </a:rPr>
              <a:t>Motivational Interviewing: Helping People Change</a:t>
            </a:r>
            <a:r>
              <a:rPr lang="en-US" sz="900" dirty="0">
                <a:latin typeface="Calibri" panose="020F0502020204030204" pitchFamily="34" charset="0"/>
                <a:cs typeface="Calibri" panose="020F0502020204030204" pitchFamily="34" charset="0"/>
              </a:rPr>
              <a:t>. New York: Guilford Publ.</a:t>
            </a:r>
          </a:p>
          <a:p>
            <a:r>
              <a:rPr lang="en-US" sz="900" dirty="0">
                <a:latin typeface="Calibri" panose="020F0502020204030204" pitchFamily="34" charset="0"/>
                <a:cs typeface="Calibri" panose="020F0502020204030204" pitchFamily="34" charset="0"/>
              </a:rPr>
              <a:t>Put, C. E. V. D., </a:t>
            </a:r>
            <a:r>
              <a:rPr lang="en-US" sz="900" dirty="0" err="1">
                <a:latin typeface="Calibri" panose="020F0502020204030204" pitchFamily="34" charset="0"/>
                <a:cs typeface="Calibri" panose="020F0502020204030204" pitchFamily="34" charset="0"/>
              </a:rPr>
              <a:t>Creemers</a:t>
            </a:r>
            <a:r>
              <a:rPr lang="en-US" sz="900" dirty="0">
                <a:latin typeface="Calibri" panose="020F0502020204030204" pitchFamily="34" charset="0"/>
                <a:cs typeface="Calibri" panose="020F0502020204030204" pitchFamily="34" charset="0"/>
              </a:rPr>
              <a:t>, H. E., &amp; </a:t>
            </a:r>
            <a:r>
              <a:rPr lang="en-US" sz="900" dirty="0" err="1">
                <a:latin typeface="Calibri" panose="020F0502020204030204" pitchFamily="34" charset="0"/>
                <a:cs typeface="Calibri" panose="020F0502020204030204" pitchFamily="34" charset="0"/>
              </a:rPr>
              <a:t>Hoeve</a:t>
            </a:r>
            <a:r>
              <a:rPr lang="en-US" sz="900" dirty="0">
                <a:latin typeface="Calibri" panose="020F0502020204030204" pitchFamily="34" charset="0"/>
                <a:cs typeface="Calibri" panose="020F0502020204030204" pitchFamily="34" charset="0"/>
              </a:rPr>
              <a:t>, M. (2014). Differences between juvenile offenders with and without substance use problems in the prevalence and impact of risk and protective factors for criminal recidivism. </a:t>
            </a:r>
            <a:r>
              <a:rPr lang="en-US" sz="900" i="1" dirty="0">
                <a:latin typeface="Calibri" panose="020F0502020204030204" pitchFamily="34" charset="0"/>
                <a:cs typeface="Calibri" panose="020F0502020204030204" pitchFamily="34" charset="0"/>
              </a:rPr>
              <a:t>Drug and Alcohol Dependence</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134</a:t>
            </a:r>
            <a:r>
              <a:rPr lang="en-US" sz="900" dirty="0">
                <a:latin typeface="Calibri" panose="020F0502020204030204" pitchFamily="34" charset="0"/>
                <a:cs typeface="Calibri" panose="020F0502020204030204" pitchFamily="34" charset="0"/>
              </a:rPr>
              <a:t>, 267–274.</a:t>
            </a:r>
          </a:p>
          <a:p>
            <a:r>
              <a:rPr lang="en-US" sz="900" dirty="0" err="1">
                <a:latin typeface="Calibri" panose="020F0502020204030204" pitchFamily="34" charset="0"/>
                <a:cs typeface="Calibri" panose="020F0502020204030204" pitchFamily="34" charset="0"/>
              </a:rPr>
              <a:t>Slavet</a:t>
            </a:r>
            <a:r>
              <a:rPr lang="en-US" sz="900" dirty="0">
                <a:latin typeface="Calibri" panose="020F0502020204030204" pitchFamily="34" charset="0"/>
                <a:cs typeface="Calibri" panose="020F0502020204030204" pitchFamily="34" charset="0"/>
              </a:rPr>
              <a:t>, J. D., Stein, L. A. R., Colby, S. M., Barnett, N. P., Monti, P. M., </a:t>
            </a:r>
            <a:r>
              <a:rPr lang="en-US" sz="900" dirty="0" err="1">
                <a:latin typeface="Calibri" panose="020F0502020204030204" pitchFamily="34" charset="0"/>
                <a:cs typeface="Calibri" panose="020F0502020204030204" pitchFamily="34" charset="0"/>
              </a:rPr>
              <a:t>Golembeske</a:t>
            </a:r>
            <a:r>
              <a:rPr lang="en-US" sz="900" dirty="0">
                <a:latin typeface="Calibri" panose="020F0502020204030204" pitchFamily="34" charset="0"/>
                <a:cs typeface="Calibri" panose="020F0502020204030204" pitchFamily="34" charset="0"/>
              </a:rPr>
              <a:t>, C., &amp; </a:t>
            </a:r>
            <a:r>
              <a:rPr lang="en-US" sz="900" dirty="0" err="1">
                <a:latin typeface="Calibri" panose="020F0502020204030204" pitchFamily="34" charset="0"/>
                <a:cs typeface="Calibri" panose="020F0502020204030204" pitchFamily="34" charset="0"/>
              </a:rPr>
              <a:t>Lebeau</a:t>
            </a:r>
            <a:r>
              <a:rPr lang="en-US" sz="900" dirty="0">
                <a:latin typeface="Calibri" panose="020F0502020204030204" pitchFamily="34" charset="0"/>
                <a:cs typeface="Calibri" panose="020F0502020204030204" pitchFamily="34" charset="0"/>
              </a:rPr>
              <a:t>-Craven, R. (2006). The marijuana ladder: Measuring motivation to change marijuana use in incarcerated adolescents. Drug and Alcohol Dependence, 83(1), 42-48.</a:t>
            </a:r>
          </a:p>
          <a:p>
            <a:r>
              <a:rPr lang="en-US" sz="900" dirty="0">
                <a:latin typeface="Calibri" panose="020F0502020204030204" pitchFamily="34" charset="0"/>
                <a:cs typeface="Calibri" panose="020F0502020204030204" pitchFamily="34" charset="0"/>
              </a:rPr>
              <a:t>Substance Abuse and Mental Health Services Administration. (2017). Key substance use and mental health indicators in the United States: Results from the 2016 National Survey on Drug Use and Health (HHS Publication No. SMA 17-5044, NSDUH Series H-52). Rockville, MD: Center for Behavioral Health Statistics and Quality, Substance Abuse and Mental Health Services Administration. Retrieved from https://www. </a:t>
            </a:r>
            <a:r>
              <a:rPr lang="en-US" sz="900" dirty="0" err="1">
                <a:latin typeface="Calibri" panose="020F0502020204030204" pitchFamily="34" charset="0"/>
                <a:cs typeface="Calibri" panose="020F0502020204030204" pitchFamily="34" charset="0"/>
              </a:rPr>
              <a:t>samhsa.gov</a:t>
            </a:r>
            <a:r>
              <a:rPr lang="en-US" sz="900" dirty="0">
                <a:latin typeface="Calibri" panose="020F0502020204030204" pitchFamily="34" charset="0"/>
                <a:cs typeface="Calibri" panose="020F0502020204030204" pitchFamily="34" charset="0"/>
              </a:rPr>
              <a:t>/data/</a:t>
            </a:r>
          </a:p>
          <a:p>
            <a:r>
              <a:rPr lang="en-US" sz="900" dirty="0" err="1">
                <a:latin typeface="Calibri" panose="020F0502020204030204" pitchFamily="34" charset="0"/>
                <a:cs typeface="Calibri" panose="020F0502020204030204" pitchFamily="34" charset="0"/>
              </a:rPr>
              <a:t>Teplin</a:t>
            </a:r>
            <a:r>
              <a:rPr lang="en-US" sz="900" dirty="0">
                <a:latin typeface="Calibri" panose="020F0502020204030204" pitchFamily="34" charset="0"/>
                <a:cs typeface="Calibri" panose="020F0502020204030204" pitchFamily="34" charset="0"/>
              </a:rPr>
              <a:t>, L. A., Abram, K. M., </a:t>
            </a:r>
            <a:r>
              <a:rPr lang="en-US" sz="900" dirty="0" err="1">
                <a:latin typeface="Calibri" panose="020F0502020204030204" pitchFamily="34" charset="0"/>
                <a:cs typeface="Calibri" panose="020F0502020204030204" pitchFamily="34" charset="0"/>
              </a:rPr>
              <a:t>Mcclelland</a:t>
            </a:r>
            <a:r>
              <a:rPr lang="en-US" sz="900" dirty="0">
                <a:latin typeface="Calibri" panose="020F0502020204030204" pitchFamily="34" charset="0"/>
                <a:cs typeface="Calibri" panose="020F0502020204030204" pitchFamily="34" charset="0"/>
              </a:rPr>
              <a:t>, G. M., </a:t>
            </a:r>
            <a:r>
              <a:rPr lang="en-US" sz="900" dirty="0" err="1">
                <a:latin typeface="Calibri" panose="020F0502020204030204" pitchFamily="34" charset="0"/>
                <a:cs typeface="Calibri" panose="020F0502020204030204" pitchFamily="34" charset="0"/>
              </a:rPr>
              <a:t>Dulcan</a:t>
            </a:r>
            <a:r>
              <a:rPr lang="en-US" sz="900" dirty="0">
                <a:latin typeface="Calibri" panose="020F0502020204030204" pitchFamily="34" charset="0"/>
                <a:cs typeface="Calibri" panose="020F0502020204030204" pitchFamily="34" charset="0"/>
              </a:rPr>
              <a:t>, M. K., &amp; </a:t>
            </a:r>
            <a:r>
              <a:rPr lang="en-US" sz="900" dirty="0" err="1">
                <a:latin typeface="Calibri" panose="020F0502020204030204" pitchFamily="34" charset="0"/>
                <a:cs typeface="Calibri" panose="020F0502020204030204" pitchFamily="34" charset="0"/>
              </a:rPr>
              <a:t>Mericle</a:t>
            </a:r>
            <a:r>
              <a:rPr lang="en-US" sz="900" dirty="0">
                <a:latin typeface="Calibri" panose="020F0502020204030204" pitchFamily="34" charset="0"/>
                <a:cs typeface="Calibri" panose="020F0502020204030204" pitchFamily="34" charset="0"/>
              </a:rPr>
              <a:t>, A. A. (2002). Psychiatric Disorders in Youth in Juvenile Detention. </a:t>
            </a:r>
            <a:r>
              <a:rPr lang="en-US" sz="900" i="1" dirty="0">
                <a:latin typeface="Calibri" panose="020F0502020204030204" pitchFamily="34" charset="0"/>
                <a:cs typeface="Calibri" panose="020F0502020204030204" pitchFamily="34" charset="0"/>
              </a:rPr>
              <a:t>Archives of General Psychiatry</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59</a:t>
            </a:r>
            <a:r>
              <a:rPr lang="en-US" sz="900" dirty="0">
                <a:latin typeface="Calibri" panose="020F0502020204030204" pitchFamily="34" charset="0"/>
                <a:cs typeface="Calibri" panose="020F0502020204030204" pitchFamily="34" charset="0"/>
              </a:rPr>
              <a:t>(12), 1133.</a:t>
            </a:r>
          </a:p>
          <a:p>
            <a:r>
              <a:rPr lang="en-US" sz="900" dirty="0">
                <a:latin typeface="Calibri" panose="020F0502020204030204" pitchFamily="34" charset="0"/>
                <a:cs typeface="Calibri" panose="020F0502020204030204" pitchFamily="34" charset="0"/>
              </a:rPr>
              <a:t>Welty, L. J., Hershfield, J. A., Abram, K. M., Han, H., </a:t>
            </a:r>
            <a:r>
              <a:rPr lang="en-US" sz="900" dirty="0" err="1">
                <a:latin typeface="Calibri" panose="020F0502020204030204" pitchFamily="34" charset="0"/>
                <a:cs typeface="Calibri" panose="020F0502020204030204" pitchFamily="34" charset="0"/>
              </a:rPr>
              <a:t>Byck</a:t>
            </a:r>
            <a:r>
              <a:rPr lang="en-US" sz="900" dirty="0">
                <a:latin typeface="Calibri" panose="020F0502020204030204" pitchFamily="34" charset="0"/>
                <a:cs typeface="Calibri" panose="020F0502020204030204" pitchFamily="34" charset="0"/>
              </a:rPr>
              <a:t>, G. R., &amp; </a:t>
            </a:r>
            <a:r>
              <a:rPr lang="en-US" sz="900" dirty="0" err="1">
                <a:latin typeface="Calibri" panose="020F0502020204030204" pitchFamily="34" charset="0"/>
                <a:cs typeface="Calibri" panose="020F0502020204030204" pitchFamily="34" charset="0"/>
              </a:rPr>
              <a:t>Teplin</a:t>
            </a:r>
            <a:r>
              <a:rPr lang="en-US" sz="900" dirty="0">
                <a:latin typeface="Calibri" panose="020F0502020204030204" pitchFamily="34" charset="0"/>
                <a:cs typeface="Calibri" panose="020F0502020204030204" pitchFamily="34" charset="0"/>
              </a:rPr>
              <a:t>, L. A. (2017). Trajectories of Substance Use Disorder in Youth After Detention: A 12-Year Longitudinal Study. </a:t>
            </a:r>
            <a:r>
              <a:rPr lang="en-US" sz="900" i="1" dirty="0">
                <a:latin typeface="Calibri" panose="020F0502020204030204" pitchFamily="34" charset="0"/>
                <a:cs typeface="Calibri" panose="020F0502020204030204" pitchFamily="34" charset="0"/>
              </a:rPr>
              <a:t>Journal of the American Academy of Child &amp; Adolescent Psychiatry</a:t>
            </a:r>
            <a:r>
              <a:rPr lang="en-US" sz="900" dirty="0">
                <a:latin typeface="Calibri" panose="020F0502020204030204" pitchFamily="34" charset="0"/>
                <a:cs typeface="Calibri" panose="020F0502020204030204" pitchFamily="34" charset="0"/>
              </a:rPr>
              <a:t>, </a:t>
            </a:r>
            <a:r>
              <a:rPr lang="en-US" sz="900" i="1" dirty="0">
                <a:latin typeface="Calibri" panose="020F0502020204030204" pitchFamily="34" charset="0"/>
                <a:cs typeface="Calibri" panose="020F0502020204030204" pitchFamily="34" charset="0"/>
              </a:rPr>
              <a:t>56</a:t>
            </a:r>
            <a:r>
              <a:rPr lang="en-US" sz="900" dirty="0">
                <a:latin typeface="Calibri" panose="020F0502020204030204" pitchFamily="34" charset="0"/>
                <a:cs typeface="Calibri" panose="020F0502020204030204" pitchFamily="34" charset="0"/>
              </a:rPr>
              <a:t>(2), 140–148.</a:t>
            </a:r>
          </a:p>
          <a:p>
            <a:endParaRPr lang="en-US" sz="900" dirty="0">
              <a:latin typeface="Calibri" panose="020F0502020204030204" pitchFamily="34" charset="0"/>
              <a:cs typeface="Calibri" panose="020F0502020204030204" pitchFamily="34" charset="0"/>
            </a:endParaRPr>
          </a:p>
          <a:p>
            <a:endParaRPr lang="en-US" sz="9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B65285A2-31B1-654F-9A56-248289BFAB2A}"/>
              </a:ext>
            </a:extLst>
          </p:cNvPr>
          <p:cNvSpPr>
            <a:spLocks noGrp="1"/>
          </p:cNvSpPr>
          <p:nvPr>
            <p:ph type="sldNum" sz="quarter" idx="12"/>
          </p:nvPr>
        </p:nvSpPr>
        <p:spPr/>
        <p:txBody>
          <a:bodyPr/>
          <a:lstStyle/>
          <a:p>
            <a:fld id="{8A7A6979-0714-4377-B894-6BE4C2D6E202}" type="slidenum">
              <a:rPr lang="en-US" smtClean="0"/>
              <a:pPr/>
              <a:t>15</a:t>
            </a:fld>
            <a:endParaRPr lang="en-US" dirty="0"/>
          </a:p>
        </p:txBody>
      </p:sp>
    </p:spTree>
    <p:extLst>
      <p:ext uri="{BB962C8B-B14F-4D97-AF65-F5344CB8AC3E}">
        <p14:creationId xmlns:p14="http://schemas.microsoft.com/office/powerpoint/2010/main" val="25270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E866FF9-A729-45F0-A163-10E89E8716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21027A3B-74AA-7C43-8EBA-EBB042EAA752}"/>
              </a:ext>
            </a:extLst>
          </p:cNvPr>
          <p:cNvSpPr>
            <a:spLocks noGrp="1"/>
          </p:cNvSpPr>
          <p:nvPr>
            <p:ph type="title"/>
          </p:nvPr>
        </p:nvSpPr>
        <p:spPr>
          <a:xfrm>
            <a:off x="486332" y="2681102"/>
            <a:ext cx="3765590" cy="1495794"/>
          </a:xfrm>
          <a:solidFill>
            <a:srgbClr val="FFFFFF"/>
          </a:solidFill>
          <a:ln>
            <a:solidFill>
              <a:srgbClr val="262626"/>
            </a:solidFill>
          </a:ln>
        </p:spPr>
        <p:txBody>
          <a:bodyPr>
            <a:noAutofit/>
          </a:bodyPr>
          <a:lstStyle/>
          <a:p>
            <a:r>
              <a:rPr lang="en-US" sz="3200" dirty="0">
                <a:latin typeface="Calibri" panose="020F0502020204030204" pitchFamily="34" charset="0"/>
                <a:cs typeface="Calibri" panose="020F0502020204030204" pitchFamily="34" charset="0"/>
              </a:rPr>
              <a:t>Introduction &amp; background</a:t>
            </a:r>
          </a:p>
        </p:txBody>
      </p:sp>
      <p:sp useBgFill="1">
        <p:nvSpPr>
          <p:cNvPr id="16" name="Rectangle 15">
            <a:extLst>
              <a:ext uri="{FF2B5EF4-FFF2-40B4-BE49-F238E27FC236}">
                <a16:creationId xmlns:a16="http://schemas.microsoft.com/office/drawing/2014/main" id="{A804366F-2366-4688-98E7-B101C7BC61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8BBB98F8-9963-3C4E-A101-912289AE92E0}"/>
              </a:ext>
            </a:extLst>
          </p:cNvPr>
          <p:cNvSpPr>
            <a:spLocks noGrp="1"/>
          </p:cNvSpPr>
          <p:nvPr>
            <p:ph type="sldNum" sz="quarter" idx="12"/>
          </p:nvPr>
        </p:nvSpPr>
        <p:spPr>
          <a:xfrm>
            <a:off x="11826240" y="6492239"/>
            <a:ext cx="365760" cy="365760"/>
          </a:xfrm>
          <a:noFill/>
        </p:spPr>
        <p:txBody>
          <a:bodyPr>
            <a:normAutofit/>
          </a:bodyPr>
          <a:lstStyle/>
          <a:p>
            <a:pPr>
              <a:lnSpc>
                <a:spcPct val="90000"/>
              </a:lnSpc>
              <a:spcAft>
                <a:spcPts val="600"/>
              </a:spcAft>
            </a:pPr>
            <a:fld id="{8A7A6979-0714-4377-B894-6BE4C2D6E202}" type="slidenum">
              <a:rPr lang="en-US" smtClean="0">
                <a:solidFill>
                  <a:schemeClr val="tx1"/>
                </a:solidFill>
              </a:rPr>
              <a:pPr>
                <a:lnSpc>
                  <a:spcPct val="90000"/>
                </a:lnSpc>
                <a:spcAft>
                  <a:spcPts val="600"/>
                </a:spcAft>
              </a:pPr>
              <a:t>2</a:t>
            </a:fld>
            <a:endParaRPr lang="en-US" dirty="0">
              <a:solidFill>
                <a:schemeClr val="tx1"/>
              </a:solidFill>
            </a:endParaRPr>
          </a:p>
        </p:txBody>
      </p:sp>
      <p:graphicFrame>
        <p:nvGraphicFramePr>
          <p:cNvPr id="12" name="Content Placeholder 2">
            <a:extLst>
              <a:ext uri="{FF2B5EF4-FFF2-40B4-BE49-F238E27FC236}">
                <a16:creationId xmlns:a16="http://schemas.microsoft.com/office/drawing/2014/main" id="{EBD53B20-BBFB-4A2E-9F9F-AD94CE75915D}"/>
              </a:ext>
            </a:extLst>
          </p:cNvPr>
          <p:cNvGraphicFramePr>
            <a:graphicFrameLocks noGrp="1"/>
          </p:cNvGraphicFramePr>
          <p:nvPr>
            <p:ph idx="1"/>
            <p:extLst>
              <p:ext uri="{D42A27DB-BD31-4B8C-83A1-F6EECF244321}">
                <p14:modId xmlns:p14="http://schemas.microsoft.com/office/powerpoint/2010/main" val="4268822743"/>
              </p:ext>
            </p:extLst>
          </p:nvPr>
        </p:nvGraphicFramePr>
        <p:xfrm>
          <a:off x="5586563" y="2995422"/>
          <a:ext cx="5772151" cy="33482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8CEEC61A-BDBB-1540-8A96-5A322E55687D}"/>
              </a:ext>
            </a:extLst>
          </p:cNvPr>
          <p:cNvSpPr txBox="1"/>
          <p:nvPr/>
        </p:nvSpPr>
        <p:spPr>
          <a:xfrm>
            <a:off x="5466218" y="784591"/>
            <a:ext cx="6360022" cy="4021614"/>
          </a:xfrm>
          <a:prstGeom prst="rect">
            <a:avLst/>
          </a:prstGeom>
          <a:noFill/>
        </p:spPr>
        <p:txBody>
          <a:bodyPr wrap="square" rtlCol="0">
            <a:spAutoFit/>
          </a:bodyPr>
          <a:lstStyle/>
          <a:p>
            <a:pPr marL="228600" lvl="0" indent="-228600" defTabSz="914400">
              <a:spcBef>
                <a:spcPts val="1000"/>
              </a:spcBef>
              <a:buClr>
                <a:srgbClr val="9BAFB5"/>
              </a:buClr>
              <a:buFont typeface="Arial" panose="020B0604020202020204" pitchFamily="34" charset="0"/>
              <a:buChar char="•"/>
            </a:pPr>
            <a:r>
              <a:rPr lang="en-US" sz="2000" dirty="0">
                <a:solidFill>
                  <a:srgbClr val="000000">
                    <a:lumMod val="85000"/>
                    <a:lumOff val="15000"/>
                  </a:srgbClr>
                </a:solidFill>
                <a:latin typeface="Calibri" panose="020F0502020204030204" pitchFamily="34" charset="0"/>
                <a:cs typeface="Calibri" panose="020F0502020204030204" pitchFamily="34" charset="0"/>
              </a:rPr>
              <a:t>Adolescent substance use contributes to an increased risk for a variety of negative outcomes, including delinquency and justice system involvement </a:t>
            </a:r>
            <a:r>
              <a:rPr lang="en-US" sz="1200" dirty="0">
                <a:solidFill>
                  <a:srgbClr val="000000">
                    <a:lumMod val="85000"/>
                    <a:lumOff val="15000"/>
                  </a:srgbClr>
                </a:solidFill>
                <a:latin typeface="Calibri" panose="020F0502020204030204" pitchFamily="34" charset="0"/>
                <a:cs typeface="Calibri" panose="020F0502020204030204" pitchFamily="34" charset="0"/>
              </a:rPr>
              <a:t>(Put, </a:t>
            </a:r>
            <a:r>
              <a:rPr lang="en-US" sz="1200" dirty="0" err="1">
                <a:solidFill>
                  <a:srgbClr val="000000">
                    <a:lumMod val="85000"/>
                    <a:lumOff val="15000"/>
                  </a:srgbClr>
                </a:solidFill>
                <a:latin typeface="Calibri" panose="020F0502020204030204" pitchFamily="34" charset="0"/>
                <a:cs typeface="Calibri" panose="020F0502020204030204" pitchFamily="34" charset="0"/>
              </a:rPr>
              <a:t>Creemers</a:t>
            </a:r>
            <a:r>
              <a:rPr lang="en-US" sz="1200" dirty="0">
                <a:solidFill>
                  <a:srgbClr val="000000">
                    <a:lumMod val="85000"/>
                    <a:lumOff val="15000"/>
                  </a:srgbClr>
                </a:solidFill>
                <a:latin typeface="Calibri" panose="020F0502020204030204" pitchFamily="34" charset="0"/>
                <a:cs typeface="Calibri" panose="020F0502020204030204" pitchFamily="34" charset="0"/>
              </a:rPr>
              <a:t> &amp; </a:t>
            </a:r>
            <a:r>
              <a:rPr lang="en-US" sz="1200" dirty="0" err="1">
                <a:solidFill>
                  <a:srgbClr val="000000">
                    <a:lumMod val="85000"/>
                    <a:lumOff val="15000"/>
                  </a:srgbClr>
                </a:solidFill>
                <a:latin typeface="Calibri" panose="020F0502020204030204" pitchFamily="34" charset="0"/>
                <a:cs typeface="Calibri" panose="020F0502020204030204" pitchFamily="34" charset="0"/>
              </a:rPr>
              <a:t>Hoeve</a:t>
            </a:r>
            <a:r>
              <a:rPr lang="en-US" sz="1200" dirty="0">
                <a:solidFill>
                  <a:srgbClr val="000000">
                    <a:lumMod val="85000"/>
                    <a:lumOff val="15000"/>
                  </a:srgbClr>
                </a:solidFill>
                <a:latin typeface="Calibri" panose="020F0502020204030204" pitchFamily="34" charset="0"/>
                <a:cs typeface="Calibri" panose="020F0502020204030204" pitchFamily="34" charset="0"/>
              </a:rPr>
              <a:t>, 2014)</a:t>
            </a:r>
            <a:endParaRPr lang="en-US" sz="2000" dirty="0">
              <a:solidFill>
                <a:srgbClr val="000000">
                  <a:lumMod val="85000"/>
                  <a:lumOff val="15000"/>
                </a:srgbClr>
              </a:solidFill>
              <a:latin typeface="Calibri" panose="020F0502020204030204" pitchFamily="34" charset="0"/>
              <a:cs typeface="Calibri" panose="020F0502020204030204" pitchFamily="34" charset="0"/>
            </a:endParaRPr>
          </a:p>
          <a:p>
            <a:pPr marL="228600" lvl="0" indent="-228600" defTabSz="914400">
              <a:spcBef>
                <a:spcPts val="1000"/>
              </a:spcBef>
              <a:buClr>
                <a:srgbClr val="9BAFB5"/>
              </a:buClr>
              <a:buFont typeface="Arial" panose="020B0604020202020204" pitchFamily="34" charset="0"/>
              <a:buChar char="•"/>
            </a:pPr>
            <a:r>
              <a:rPr lang="en-US" sz="2000" dirty="0">
                <a:solidFill>
                  <a:srgbClr val="000000">
                    <a:lumMod val="85000"/>
                    <a:lumOff val="15000"/>
                  </a:srgbClr>
                </a:solidFill>
                <a:latin typeface="Calibri" panose="020F0502020204030204" pitchFamily="34" charset="0"/>
                <a:cs typeface="Calibri" panose="020F0502020204030204" pitchFamily="34" charset="0"/>
              </a:rPr>
              <a:t>The high prevalence of substance use disorders (SUDs) within the juvenile justice system has been consistently demonstrated in research</a:t>
            </a:r>
            <a:endParaRPr lang="en-US" sz="2400" dirty="0">
              <a:solidFill>
                <a:srgbClr val="000000">
                  <a:lumMod val="85000"/>
                  <a:lumOff val="15000"/>
                </a:srgbClr>
              </a:solidFill>
              <a:latin typeface="Calibri" panose="020F0502020204030204" pitchFamily="34" charset="0"/>
              <a:cs typeface="Calibri" panose="020F0502020204030204" pitchFamily="34" charset="0"/>
            </a:endParaRPr>
          </a:p>
          <a:p>
            <a:pPr marL="685800" lvl="1" indent="-228600" defTabSz="914400">
              <a:spcBef>
                <a:spcPts val="1000"/>
              </a:spcBef>
              <a:buClr>
                <a:srgbClr val="9BAFB5"/>
              </a:buClr>
              <a:buFont typeface="Arial" panose="020B0604020202020204" pitchFamily="34" charset="0"/>
              <a:buChar char="•"/>
            </a:pPr>
            <a:endParaRPr lang="en-US" sz="2400" dirty="0">
              <a:solidFill>
                <a:srgbClr val="000000">
                  <a:lumMod val="85000"/>
                  <a:lumOff val="15000"/>
                </a:srgbClr>
              </a:solidFill>
              <a:latin typeface="Calibri" panose="020F0502020204030204" pitchFamily="34" charset="0"/>
              <a:cs typeface="Calibri" panose="020F0502020204030204" pitchFamily="34" charset="0"/>
            </a:endParaRPr>
          </a:p>
          <a:p>
            <a:pPr marL="685800" lvl="1" indent="-228600" defTabSz="914400">
              <a:spcBef>
                <a:spcPts val="1000"/>
              </a:spcBef>
              <a:buClr>
                <a:srgbClr val="9BAFB5"/>
              </a:buClr>
              <a:buFont typeface="Arial" panose="020B0604020202020204" pitchFamily="34" charset="0"/>
              <a:buChar char="•"/>
            </a:pPr>
            <a:endParaRPr lang="en-US" sz="2400" dirty="0">
              <a:solidFill>
                <a:srgbClr val="000000">
                  <a:lumMod val="85000"/>
                  <a:lumOff val="15000"/>
                </a:srgbClr>
              </a:solidFill>
              <a:latin typeface="Calibri" panose="020F0502020204030204" pitchFamily="34" charset="0"/>
              <a:cs typeface="Calibri" panose="020F0502020204030204" pitchFamily="34" charset="0"/>
            </a:endParaRPr>
          </a:p>
          <a:p>
            <a:pPr marL="228600" lvl="0" indent="-228600" defTabSz="914400">
              <a:spcBef>
                <a:spcPts val="1000"/>
              </a:spcBef>
              <a:buClr>
                <a:srgbClr val="9BAFB5"/>
              </a:buClr>
              <a:buFont typeface="Arial" panose="020B0604020202020204" pitchFamily="34" charset="0"/>
              <a:buChar char="•"/>
            </a:pPr>
            <a:endParaRPr lang="en-US" sz="2400" dirty="0">
              <a:solidFill>
                <a:srgbClr val="000000">
                  <a:lumMod val="85000"/>
                  <a:lumOff val="15000"/>
                </a:srgbClr>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45531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2D2ED89-5AE9-4E9E-B74C-07803A862D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9948" y="0"/>
            <a:ext cx="673210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E2F37DFD-9869-7549-B21D-F17B3DB722CF}"/>
              </a:ext>
            </a:extLst>
          </p:cNvPr>
          <p:cNvSpPr>
            <a:spLocks noGrp="1"/>
          </p:cNvSpPr>
          <p:nvPr>
            <p:ph type="title"/>
          </p:nvPr>
        </p:nvSpPr>
        <p:spPr>
          <a:xfrm>
            <a:off x="1761066" y="964692"/>
            <a:ext cx="8669868" cy="1188720"/>
          </a:xfrm>
          <a:solidFill>
            <a:srgbClr val="FFFFFF"/>
          </a:solidFill>
          <a:ln>
            <a:solidFill>
              <a:srgbClr val="404040"/>
            </a:solidFill>
          </a:ln>
        </p:spPr>
        <p:txBody>
          <a:bodyPr>
            <a:normAutofit/>
          </a:bodyPr>
          <a:lstStyle/>
          <a:p>
            <a:r>
              <a:rPr lang="en-US" dirty="0">
                <a:solidFill>
                  <a:srgbClr val="404040"/>
                </a:solidFill>
                <a:latin typeface="Calibri" panose="020F0502020204030204" pitchFamily="34" charset="0"/>
                <a:cs typeface="Calibri" panose="020F0502020204030204" pitchFamily="34" charset="0"/>
              </a:rPr>
              <a:t>Introduction &amp; background</a:t>
            </a:r>
          </a:p>
        </p:txBody>
      </p:sp>
      <p:sp>
        <p:nvSpPr>
          <p:cNvPr id="3" name="Content Placeholder 2">
            <a:extLst>
              <a:ext uri="{FF2B5EF4-FFF2-40B4-BE49-F238E27FC236}">
                <a16:creationId xmlns:a16="http://schemas.microsoft.com/office/drawing/2014/main" id="{1BF366F8-AE59-C444-8C20-1F0C8D5C7ABD}"/>
              </a:ext>
            </a:extLst>
          </p:cNvPr>
          <p:cNvSpPr>
            <a:spLocks noGrp="1"/>
          </p:cNvSpPr>
          <p:nvPr>
            <p:ph idx="1"/>
          </p:nvPr>
        </p:nvSpPr>
        <p:spPr>
          <a:xfrm>
            <a:off x="2729948" y="2395728"/>
            <a:ext cx="6732104" cy="4340352"/>
          </a:xfrm>
        </p:spPr>
        <p:txBody>
          <a:bodyPr>
            <a:normAutofit/>
          </a:bodyPr>
          <a:lstStyle/>
          <a:p>
            <a:r>
              <a:rPr lang="en-US" sz="2200" dirty="0">
                <a:latin typeface="Calibri" panose="020F0502020204030204" pitchFamily="34" charset="0"/>
                <a:cs typeface="Calibri" panose="020F0502020204030204" pitchFamily="34" charset="0"/>
              </a:rPr>
              <a:t>One one hand, involvement with the juvenile justice-system may create a risk for continued problems with SUDs</a:t>
            </a:r>
          </a:p>
          <a:p>
            <a:r>
              <a:rPr lang="en-US" sz="2200" dirty="0">
                <a:latin typeface="Calibri" panose="020F0502020204030204" pitchFamily="34" charset="0"/>
                <a:cs typeface="Calibri" panose="020F0502020204030204" pitchFamily="34" charset="0"/>
              </a:rPr>
              <a:t>On the other hand, it is also possible that involvement with the juvenile justice system facilitates an opportunity for underserved youth to access treatment</a:t>
            </a:r>
          </a:p>
          <a:p>
            <a:r>
              <a:rPr lang="en-US" sz="2200" dirty="0">
                <a:latin typeface="Calibri" panose="020F0502020204030204" pitchFamily="34" charset="0"/>
                <a:cs typeface="Calibri" panose="020F0502020204030204" pitchFamily="34" charset="0"/>
              </a:rPr>
              <a:t>Intervention science has established several interventions to prevent substance use problems in general populations of adolescents, including motivational interviewing.</a:t>
            </a:r>
          </a:p>
        </p:txBody>
      </p:sp>
      <p:sp>
        <p:nvSpPr>
          <p:cNvPr id="7" name="Slide Number Placeholder 6">
            <a:extLst>
              <a:ext uri="{FF2B5EF4-FFF2-40B4-BE49-F238E27FC236}">
                <a16:creationId xmlns:a16="http://schemas.microsoft.com/office/drawing/2014/main" id="{85C617B2-1C34-3F4B-B100-BE61C5523B01}"/>
              </a:ext>
            </a:extLst>
          </p:cNvPr>
          <p:cNvSpPr>
            <a:spLocks noGrp="1"/>
          </p:cNvSpPr>
          <p:nvPr>
            <p:ph type="sldNum" sz="quarter" idx="12"/>
          </p:nvPr>
        </p:nvSpPr>
        <p:spPr>
          <a:xfrm>
            <a:off x="11826240" y="6370320"/>
            <a:ext cx="365760" cy="365760"/>
          </a:xfrm>
          <a:noFill/>
        </p:spPr>
        <p:txBody>
          <a:bodyPr>
            <a:normAutofit/>
          </a:bodyPr>
          <a:lstStyle/>
          <a:p>
            <a:pPr>
              <a:lnSpc>
                <a:spcPct val="90000"/>
              </a:lnSpc>
              <a:spcAft>
                <a:spcPts val="600"/>
              </a:spcAft>
            </a:pPr>
            <a:fld id="{8A7A6979-0714-4377-B894-6BE4C2D6E202}" type="slidenum">
              <a:rPr lang="en-US" smtClean="0">
                <a:solidFill>
                  <a:schemeClr val="bg1"/>
                </a:solidFill>
              </a:rPr>
              <a:pPr>
                <a:lnSpc>
                  <a:spcPct val="90000"/>
                </a:lnSpc>
                <a:spcAft>
                  <a:spcPts val="600"/>
                </a:spcAft>
              </a:pPr>
              <a:t>3</a:t>
            </a:fld>
            <a:endParaRPr lang="en-US" dirty="0">
              <a:solidFill>
                <a:schemeClr val="bg1"/>
              </a:solidFill>
            </a:endParaRPr>
          </a:p>
        </p:txBody>
      </p:sp>
    </p:spTree>
    <p:extLst>
      <p:ext uri="{BB962C8B-B14F-4D97-AF65-F5344CB8AC3E}">
        <p14:creationId xmlns:p14="http://schemas.microsoft.com/office/powerpoint/2010/main" val="261798703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F87E40-478C-8246-A8AE-3DE142454A6E}"/>
              </a:ext>
            </a:extLst>
          </p:cNvPr>
          <p:cNvSpPr>
            <a:spLocks noGrp="1"/>
          </p:cNvSpPr>
          <p:nvPr>
            <p:ph idx="1"/>
          </p:nvPr>
        </p:nvSpPr>
        <p:spPr>
          <a:xfrm>
            <a:off x="1933956" y="2460752"/>
            <a:ext cx="8324088" cy="3589495"/>
          </a:xfrm>
        </p:spPr>
        <p:txBody>
          <a:bodyPr>
            <a:normAutofit/>
          </a:bodyPr>
          <a:lstStyle/>
          <a:p>
            <a:r>
              <a:rPr lang="en-US" sz="2200" dirty="0">
                <a:latin typeface="Calibri" panose="020F0502020204030204" pitchFamily="34" charset="0"/>
                <a:cs typeface="Calibri" panose="020F0502020204030204" pitchFamily="34" charset="0"/>
              </a:rPr>
              <a:t>Motivational interviewing (MI) is a collaborative, goal-oriented conversation style for building a person’s motivation and commitment to behavior change </a:t>
            </a:r>
            <a:r>
              <a:rPr lang="en-US" sz="1200" dirty="0">
                <a:latin typeface="Calibri" panose="020F0502020204030204" pitchFamily="34" charset="0"/>
                <a:cs typeface="Calibri" panose="020F0502020204030204" pitchFamily="34" charset="0"/>
              </a:rPr>
              <a:t>(Miller &amp; </a:t>
            </a:r>
            <a:r>
              <a:rPr lang="en-US" sz="1200" dirty="0" err="1">
                <a:latin typeface="Calibri" panose="020F0502020204030204" pitchFamily="34" charset="0"/>
                <a:cs typeface="Calibri" panose="020F0502020204030204" pitchFamily="34" charset="0"/>
              </a:rPr>
              <a:t>Rolnick</a:t>
            </a:r>
            <a:r>
              <a:rPr lang="en-US" sz="1200" dirty="0">
                <a:latin typeface="Calibri" panose="020F0502020204030204" pitchFamily="34" charset="0"/>
                <a:cs typeface="Calibri" panose="020F0502020204030204" pitchFamily="34" charset="0"/>
              </a:rPr>
              <a:t>, 2012)</a:t>
            </a:r>
          </a:p>
          <a:p>
            <a:r>
              <a:rPr lang="en-US" sz="2200" dirty="0">
                <a:latin typeface="Calibri" panose="020F0502020204030204" pitchFamily="34" charset="0"/>
                <a:cs typeface="Calibri" panose="020F0502020204030204" pitchFamily="34" charset="0"/>
              </a:rPr>
              <a:t>May be particularly helpful for juvenile-justice involved youth who may be less likely to respond to more directive approaches </a:t>
            </a:r>
            <a:r>
              <a:rPr lang="en-US" sz="1400" dirty="0">
                <a:latin typeface="Calibri" panose="020F0502020204030204" pitchFamily="34" charset="0"/>
                <a:cs typeface="Calibri" panose="020F0502020204030204" pitchFamily="34" charset="0"/>
              </a:rPr>
              <a:t>(Clair-Michaud et al., 2016) </a:t>
            </a:r>
          </a:p>
          <a:p>
            <a:pPr lvl="1"/>
            <a:r>
              <a:rPr lang="en-US" sz="2000" dirty="0">
                <a:latin typeface="Calibri" panose="020F0502020204030204" pitchFamily="34" charset="0"/>
                <a:cs typeface="Calibri" panose="020F0502020204030204" pitchFamily="34" charset="0"/>
              </a:rPr>
              <a:t>Studies of MI to reduce adolescent substance use have yielded promising results </a:t>
            </a:r>
            <a:r>
              <a:rPr lang="en-US" sz="1200" dirty="0">
                <a:latin typeface="Calibri" panose="020F0502020204030204" pitchFamily="34" charset="0"/>
                <a:cs typeface="Calibri" panose="020F0502020204030204" pitchFamily="34" charset="0"/>
              </a:rPr>
              <a:t>(Jensen et al., 2011)</a:t>
            </a:r>
          </a:p>
          <a:p>
            <a:pPr lvl="1"/>
            <a:endParaRPr lang="en-US" sz="2000" dirty="0">
              <a:latin typeface="Calibri" panose="020F0502020204030204" pitchFamily="34" charset="0"/>
              <a:cs typeface="Calibri" panose="020F0502020204030204" pitchFamily="34" charset="0"/>
            </a:endParaRPr>
          </a:p>
          <a:p>
            <a:pPr lvl="1"/>
            <a:endParaRPr lang="en-US" sz="2000" dirty="0">
              <a:latin typeface="Calibri" panose="020F0502020204030204" pitchFamily="34" charset="0"/>
              <a:cs typeface="Calibri" panose="020F0502020204030204" pitchFamily="34" charset="0"/>
            </a:endParaRPr>
          </a:p>
          <a:p>
            <a:endParaRPr lang="en-US" dirty="0"/>
          </a:p>
          <a:p>
            <a:pPr lvl="1"/>
            <a:endParaRPr lang="en-US" dirty="0"/>
          </a:p>
        </p:txBody>
      </p:sp>
      <p:sp>
        <p:nvSpPr>
          <p:cNvPr id="6" name="Title 1">
            <a:extLst>
              <a:ext uri="{FF2B5EF4-FFF2-40B4-BE49-F238E27FC236}">
                <a16:creationId xmlns:a16="http://schemas.microsoft.com/office/drawing/2014/main" id="{52665782-DE67-C340-AA8F-6321B57F0C43}"/>
              </a:ext>
            </a:extLst>
          </p:cNvPr>
          <p:cNvSpPr>
            <a:spLocks noGrp="1"/>
          </p:cNvSpPr>
          <p:nvPr>
            <p:ph type="title"/>
          </p:nvPr>
        </p:nvSpPr>
        <p:spPr>
          <a:xfrm>
            <a:off x="2231136" y="1015492"/>
            <a:ext cx="7729728" cy="847175"/>
          </a:xfrm>
        </p:spPr>
        <p:txBody>
          <a:bodyPr>
            <a:normAutofit/>
          </a:bodyPr>
          <a:lstStyle/>
          <a:p>
            <a:r>
              <a:rPr lang="en-US" sz="3200" dirty="0">
                <a:latin typeface="Calibri" panose="020F0502020204030204" pitchFamily="34" charset="0"/>
                <a:cs typeface="Calibri" panose="020F0502020204030204" pitchFamily="34" charset="0"/>
              </a:rPr>
              <a:t>Introduction &amp; background</a:t>
            </a:r>
          </a:p>
        </p:txBody>
      </p:sp>
      <p:sp>
        <p:nvSpPr>
          <p:cNvPr id="7" name="Slide Number Placeholder 6">
            <a:extLst>
              <a:ext uri="{FF2B5EF4-FFF2-40B4-BE49-F238E27FC236}">
                <a16:creationId xmlns:a16="http://schemas.microsoft.com/office/drawing/2014/main" id="{F67B2E5E-FA16-8D4C-A843-54BDE8E7F76B}"/>
              </a:ext>
            </a:extLst>
          </p:cNvPr>
          <p:cNvSpPr>
            <a:spLocks noGrp="1"/>
          </p:cNvSpPr>
          <p:nvPr>
            <p:ph type="sldNum" sz="quarter" idx="12"/>
          </p:nvPr>
        </p:nvSpPr>
        <p:spPr>
          <a:xfrm>
            <a:off x="11826240" y="6444827"/>
            <a:ext cx="365760" cy="365760"/>
          </a:xfrm>
          <a:noFill/>
        </p:spPr>
        <p:txBody>
          <a:bodyPr/>
          <a:lstStyle/>
          <a:p>
            <a:fld id="{8A7A6979-0714-4377-B894-6BE4C2D6E202}" type="slidenum">
              <a:rPr lang="en-US" smtClean="0">
                <a:solidFill>
                  <a:schemeClr val="tx1"/>
                </a:solidFill>
              </a:rPr>
              <a:pPr/>
              <a:t>4</a:t>
            </a:fld>
            <a:endParaRPr lang="en-US" dirty="0">
              <a:solidFill>
                <a:schemeClr val="tx1"/>
              </a:solidFill>
            </a:endParaRPr>
          </a:p>
        </p:txBody>
      </p:sp>
    </p:spTree>
    <p:extLst>
      <p:ext uri="{BB962C8B-B14F-4D97-AF65-F5344CB8AC3E}">
        <p14:creationId xmlns:p14="http://schemas.microsoft.com/office/powerpoint/2010/main" val="291749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660E788-AFA9-4A1B-9991-6AA74632A1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67D4867-5BA7-4462-B2F6-A23F4A622A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193757EB-3E1B-E244-9174-DF5E460F966F}"/>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en-US">
                <a:solidFill>
                  <a:schemeClr val="bg1"/>
                </a:solidFill>
                <a:latin typeface="Calibri" panose="020F0502020204030204" pitchFamily="34" charset="0"/>
                <a:cs typeface="Calibri" panose="020F0502020204030204" pitchFamily="34" charset="0"/>
              </a:rPr>
              <a:t>Introduction &amp; background</a:t>
            </a:r>
          </a:p>
        </p:txBody>
      </p:sp>
      <p:sp>
        <p:nvSpPr>
          <p:cNvPr id="3" name="Content Placeholder 2">
            <a:extLst>
              <a:ext uri="{FF2B5EF4-FFF2-40B4-BE49-F238E27FC236}">
                <a16:creationId xmlns:a16="http://schemas.microsoft.com/office/drawing/2014/main" id="{8FD79634-73A3-7645-9DAC-DB8FCA0B4598}"/>
              </a:ext>
            </a:extLst>
          </p:cNvPr>
          <p:cNvSpPr>
            <a:spLocks noGrp="1"/>
          </p:cNvSpPr>
          <p:nvPr>
            <p:ph idx="1"/>
          </p:nvPr>
        </p:nvSpPr>
        <p:spPr>
          <a:xfrm>
            <a:off x="643467" y="2638043"/>
            <a:ext cx="6242715" cy="4128514"/>
          </a:xfrm>
        </p:spPr>
        <p:txBody>
          <a:bodyPr>
            <a:normAutofit/>
          </a:bodyPr>
          <a:lstStyle/>
          <a:p>
            <a:r>
              <a:rPr lang="en-US" sz="2200" dirty="0">
                <a:solidFill>
                  <a:schemeClr val="bg1"/>
                </a:solidFill>
                <a:latin typeface="Calibri" panose="020F0502020204030204" pitchFamily="34" charset="0"/>
                <a:cs typeface="Calibri" panose="020F0502020204030204" pitchFamily="34" charset="0"/>
              </a:rPr>
              <a:t>Free Talk (FT) is a six-session manualized group intervention that aims to increase motivation for substance use cessation </a:t>
            </a:r>
            <a:r>
              <a:rPr lang="en-US" sz="1200" dirty="0">
                <a:solidFill>
                  <a:schemeClr val="bg1"/>
                </a:solidFill>
                <a:latin typeface="Calibri" panose="020F0502020204030204" pitchFamily="34" charset="0"/>
                <a:cs typeface="Calibri" panose="020F0502020204030204" pitchFamily="34" charset="0"/>
              </a:rPr>
              <a:t>(D’Amico, Chan </a:t>
            </a:r>
            <a:r>
              <a:rPr lang="en-US" sz="1200" dirty="0" err="1">
                <a:solidFill>
                  <a:schemeClr val="bg1"/>
                </a:solidFill>
                <a:latin typeface="Calibri" panose="020F0502020204030204" pitchFamily="34" charset="0"/>
                <a:cs typeface="Calibri" panose="020F0502020204030204" pitchFamily="34" charset="0"/>
              </a:rPr>
              <a:t>Osilla</a:t>
            </a:r>
            <a:r>
              <a:rPr lang="en-US" sz="1200" dirty="0">
                <a:solidFill>
                  <a:schemeClr val="bg1"/>
                </a:solidFill>
                <a:latin typeface="Calibri" panose="020F0502020204030204" pitchFamily="34" charset="0"/>
                <a:cs typeface="Calibri" panose="020F0502020204030204" pitchFamily="34" charset="0"/>
              </a:rPr>
              <a:t>, &amp; Hunter, 2010) </a:t>
            </a:r>
          </a:p>
          <a:p>
            <a:pPr lvl="1"/>
            <a:r>
              <a:rPr lang="en-US" sz="2000" dirty="0">
                <a:solidFill>
                  <a:schemeClr val="bg1"/>
                </a:solidFill>
                <a:latin typeface="Calibri" panose="020F0502020204030204" pitchFamily="34" charset="0"/>
                <a:cs typeface="Calibri" panose="020F0502020204030204" pitchFamily="34" charset="0"/>
              </a:rPr>
              <a:t>Developed for at-risk adolescents participating in a diversion program with a first-time drug charge </a:t>
            </a:r>
          </a:p>
          <a:p>
            <a:pPr lvl="1"/>
            <a:r>
              <a:rPr lang="en-US" sz="2000" dirty="0">
                <a:solidFill>
                  <a:schemeClr val="bg1"/>
                </a:solidFill>
                <a:latin typeface="Calibri" panose="020F0502020204030204" pitchFamily="34" charset="0"/>
                <a:cs typeface="Calibri" panose="020F0502020204030204" pitchFamily="34" charset="0"/>
              </a:rPr>
              <a:t>Uses a motivational interviewing approach </a:t>
            </a:r>
          </a:p>
          <a:p>
            <a:r>
              <a:rPr lang="en-US" sz="2000" dirty="0">
                <a:solidFill>
                  <a:schemeClr val="bg1"/>
                </a:solidFill>
                <a:latin typeface="Calibri" panose="020F0502020204030204" pitchFamily="34" charset="0"/>
                <a:cs typeface="Calibri" panose="020F0502020204030204" pitchFamily="34" charset="0"/>
              </a:rPr>
              <a:t>Preliminary evaluation of FT revealed reduced substance use at 3 months </a:t>
            </a:r>
            <a:r>
              <a:rPr lang="en-US" sz="1200" dirty="0">
                <a:solidFill>
                  <a:schemeClr val="bg1"/>
                </a:solidFill>
                <a:latin typeface="Calibri" panose="020F0502020204030204" pitchFamily="34" charset="0"/>
                <a:cs typeface="Calibri" panose="020F0502020204030204" pitchFamily="34" charset="0"/>
              </a:rPr>
              <a:t>(D’Amico et al., 2012)</a:t>
            </a:r>
          </a:p>
        </p:txBody>
      </p:sp>
      <p:sp>
        <p:nvSpPr>
          <p:cNvPr id="4" name="Slide Number Placeholder 3">
            <a:extLst>
              <a:ext uri="{FF2B5EF4-FFF2-40B4-BE49-F238E27FC236}">
                <a16:creationId xmlns:a16="http://schemas.microsoft.com/office/drawing/2014/main" id="{36CD6F70-B1D2-9740-9286-8D7D56D6A69F}"/>
              </a:ext>
            </a:extLst>
          </p:cNvPr>
          <p:cNvSpPr>
            <a:spLocks noGrp="1"/>
          </p:cNvSpPr>
          <p:nvPr>
            <p:ph type="sldNum" sz="quarter" idx="12"/>
          </p:nvPr>
        </p:nvSpPr>
        <p:spPr>
          <a:xfrm>
            <a:off x="11798628" y="6400797"/>
            <a:ext cx="365760" cy="365760"/>
          </a:xfrm>
          <a:noFill/>
        </p:spPr>
        <p:txBody>
          <a:bodyPr>
            <a:normAutofit/>
          </a:bodyPr>
          <a:lstStyle/>
          <a:p>
            <a:pPr>
              <a:lnSpc>
                <a:spcPct val="90000"/>
              </a:lnSpc>
              <a:spcAft>
                <a:spcPts val="600"/>
              </a:spcAft>
            </a:pPr>
            <a:fld id="{8A7A6979-0714-4377-B894-6BE4C2D6E202}" type="slidenum">
              <a:rPr lang="en-US" smtClean="0">
                <a:solidFill>
                  <a:schemeClr val="tx1"/>
                </a:solidFill>
              </a:rPr>
              <a:pPr>
                <a:lnSpc>
                  <a:spcPct val="90000"/>
                </a:lnSpc>
                <a:spcAft>
                  <a:spcPts val="600"/>
                </a:spcAft>
              </a:pPr>
              <a:t>5</a:t>
            </a:fld>
            <a:endParaRPr lang="en-US">
              <a:solidFill>
                <a:schemeClr val="tx1"/>
              </a:solidFill>
            </a:endParaRPr>
          </a:p>
        </p:txBody>
      </p:sp>
      <p:pic>
        <p:nvPicPr>
          <p:cNvPr id="9" name="Picture 8" descr="A picture containing drawing&#10;&#10;Description automatically generated">
            <a:extLst>
              <a:ext uri="{FF2B5EF4-FFF2-40B4-BE49-F238E27FC236}">
                <a16:creationId xmlns:a16="http://schemas.microsoft.com/office/drawing/2014/main" id="{8903C551-CA91-FE40-B75E-022C962062E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857340" y="1625600"/>
            <a:ext cx="4021971" cy="3606800"/>
          </a:xfrm>
          <a:prstGeom prst="rect">
            <a:avLst/>
          </a:prstGeom>
        </p:spPr>
      </p:pic>
    </p:spTree>
    <p:extLst>
      <p:ext uri="{BB962C8B-B14F-4D97-AF65-F5344CB8AC3E}">
        <p14:creationId xmlns:p14="http://schemas.microsoft.com/office/powerpoint/2010/main" val="3356162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530FE0-C542-45A1-BCD8-935787009C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AC87F6E-526A-49B5-995D-42DB656594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F4648F3C-7861-9243-B12B-86E62F12E26E}"/>
              </a:ext>
            </a:extLst>
          </p:cNvPr>
          <p:cNvSpPr>
            <a:spLocks noGrp="1"/>
          </p:cNvSpPr>
          <p:nvPr>
            <p:ph type="title"/>
          </p:nvPr>
        </p:nvSpPr>
        <p:spPr>
          <a:xfrm>
            <a:off x="599607" y="1586484"/>
            <a:ext cx="4015674" cy="3685032"/>
          </a:xfrm>
          <a:prstGeom prst="ellipse">
            <a:avLst/>
          </a:prstGeom>
          <a:solidFill>
            <a:srgbClr val="000000"/>
          </a:solidFill>
          <a:ln>
            <a:noFill/>
          </a:ln>
        </p:spPr>
        <p:txBody>
          <a:bodyPr>
            <a:normAutofit/>
          </a:bodyPr>
          <a:lstStyle/>
          <a:p>
            <a:r>
              <a:rPr lang="en-US" sz="3000" dirty="0">
                <a:solidFill>
                  <a:srgbClr val="FFFFFF"/>
                </a:solidFill>
                <a:latin typeface="Calibri" panose="020F0502020204030204" pitchFamily="34" charset="0"/>
                <a:cs typeface="Calibri" panose="020F0502020204030204" pitchFamily="34" charset="0"/>
              </a:rPr>
              <a:t>Objectives &amp; Hypotheses</a:t>
            </a:r>
          </a:p>
        </p:txBody>
      </p:sp>
      <p:sp>
        <p:nvSpPr>
          <p:cNvPr id="3" name="Content Placeholder 2">
            <a:extLst>
              <a:ext uri="{FF2B5EF4-FFF2-40B4-BE49-F238E27FC236}">
                <a16:creationId xmlns:a16="http://schemas.microsoft.com/office/drawing/2014/main" id="{E583F897-EAA4-EF4D-9F1F-7A4E6E7AF245}"/>
              </a:ext>
            </a:extLst>
          </p:cNvPr>
          <p:cNvSpPr>
            <a:spLocks noGrp="1"/>
          </p:cNvSpPr>
          <p:nvPr>
            <p:ph idx="1"/>
          </p:nvPr>
        </p:nvSpPr>
        <p:spPr>
          <a:xfrm>
            <a:off x="4956794" y="825096"/>
            <a:ext cx="6404663" cy="4830965"/>
          </a:xfrm>
        </p:spPr>
        <p:txBody>
          <a:bodyPr anchor="ctr">
            <a:normAutofit/>
          </a:bodyPr>
          <a:lstStyle/>
          <a:p>
            <a:r>
              <a:rPr lang="en-US" sz="2200" dirty="0">
                <a:solidFill>
                  <a:srgbClr val="404040"/>
                </a:solidFill>
                <a:latin typeface="Calibri" panose="020F0502020204030204" pitchFamily="34" charset="0"/>
                <a:cs typeface="Calibri" panose="020F0502020204030204" pitchFamily="34" charset="0"/>
              </a:rPr>
              <a:t>The current open-trial implementation study aimed to:</a:t>
            </a:r>
            <a:endParaRPr lang="en-US" sz="2000" dirty="0">
              <a:solidFill>
                <a:srgbClr val="404040"/>
              </a:solidFill>
              <a:latin typeface="Calibri" panose="020F0502020204030204" pitchFamily="34" charset="0"/>
              <a:cs typeface="Calibri" panose="020F0502020204030204" pitchFamily="34" charset="0"/>
            </a:endParaRPr>
          </a:p>
          <a:p>
            <a:pPr marL="342900" indent="-342900">
              <a:buFont typeface="+mj-lt"/>
              <a:buAutoNum type="arabicPeriod"/>
            </a:pPr>
            <a:r>
              <a:rPr lang="en-US" sz="2000" dirty="0">
                <a:solidFill>
                  <a:srgbClr val="404040"/>
                </a:solidFill>
                <a:latin typeface="Calibri" panose="020F0502020204030204" pitchFamily="34" charset="0"/>
                <a:cs typeface="Calibri" panose="020F0502020204030204" pitchFamily="34" charset="0"/>
              </a:rPr>
              <a:t>Evaluate the feasibility of FT within a short-term juvenile detention facility as part of universal health curriculum.</a:t>
            </a:r>
          </a:p>
          <a:p>
            <a:pPr marL="342900" indent="-342900">
              <a:buFont typeface="+mj-lt"/>
              <a:buAutoNum type="arabicPeriod"/>
            </a:pPr>
            <a:r>
              <a:rPr lang="en-US" sz="2000" dirty="0">
                <a:solidFill>
                  <a:srgbClr val="404040"/>
                </a:solidFill>
                <a:latin typeface="Calibri" panose="020F0502020204030204" pitchFamily="34" charset="0"/>
                <a:cs typeface="Calibri" panose="020F0502020204030204" pitchFamily="34" charset="0"/>
              </a:rPr>
              <a:t>Determine whether incarcerated youth participating in FT within the juvenile detention center reported expected changes in motivation to change substance use</a:t>
            </a:r>
          </a:p>
          <a:p>
            <a:pPr lvl="1"/>
            <a:r>
              <a:rPr lang="en-US" sz="1800" dirty="0">
                <a:solidFill>
                  <a:srgbClr val="404040"/>
                </a:solidFill>
                <a:latin typeface="Calibri" panose="020F0502020204030204" pitchFamily="34" charset="0"/>
                <a:cs typeface="Calibri" panose="020F0502020204030204" pitchFamily="34" charset="0"/>
              </a:rPr>
              <a:t>We hypothesize that t</a:t>
            </a:r>
            <a:r>
              <a:rPr lang="en-US" sz="1800" dirty="0">
                <a:latin typeface="Calibri" panose="020F0502020204030204" pitchFamily="34" charset="0"/>
                <a:cs typeface="Calibri" panose="020F0502020204030204" pitchFamily="34" charset="0"/>
              </a:rPr>
              <a:t>he youth participating in FT would report a significant increase in motivation to change substance use </a:t>
            </a:r>
            <a:endParaRPr lang="en-US" sz="1800" dirty="0"/>
          </a:p>
          <a:p>
            <a:pPr lvl="1"/>
            <a:endParaRPr lang="en-US" sz="1800" dirty="0">
              <a:solidFill>
                <a:srgbClr val="404040"/>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46B95C34-76E3-8349-B45F-7142F699EF26}"/>
              </a:ext>
            </a:extLst>
          </p:cNvPr>
          <p:cNvSpPr>
            <a:spLocks noGrp="1"/>
          </p:cNvSpPr>
          <p:nvPr>
            <p:ph type="sldNum" sz="quarter" idx="12"/>
          </p:nvPr>
        </p:nvSpPr>
        <p:spPr>
          <a:xfrm>
            <a:off x="11826240" y="6492240"/>
            <a:ext cx="365760" cy="365760"/>
          </a:xfrm>
          <a:noFill/>
        </p:spPr>
        <p:txBody>
          <a:bodyPr>
            <a:normAutofit/>
          </a:bodyPr>
          <a:lstStyle/>
          <a:p>
            <a:pPr>
              <a:lnSpc>
                <a:spcPct val="90000"/>
              </a:lnSpc>
              <a:spcAft>
                <a:spcPts val="600"/>
              </a:spcAft>
            </a:pPr>
            <a:fld id="{8A7A6979-0714-4377-B894-6BE4C2D6E202}" type="slidenum">
              <a:rPr lang="en-US" smtClean="0">
                <a:solidFill>
                  <a:schemeClr val="tx1"/>
                </a:solidFill>
              </a:rPr>
              <a:pPr>
                <a:lnSpc>
                  <a:spcPct val="90000"/>
                </a:lnSpc>
                <a:spcAft>
                  <a:spcPts val="600"/>
                </a:spcAft>
              </a:pPr>
              <a:t>6</a:t>
            </a:fld>
            <a:endParaRPr lang="en-US" dirty="0">
              <a:solidFill>
                <a:schemeClr val="tx1"/>
              </a:solidFill>
            </a:endParaRPr>
          </a:p>
        </p:txBody>
      </p:sp>
    </p:spTree>
    <p:extLst>
      <p:ext uri="{BB962C8B-B14F-4D97-AF65-F5344CB8AC3E}">
        <p14:creationId xmlns:p14="http://schemas.microsoft.com/office/powerpoint/2010/main" val="6712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331C04-E830-7346-A183-E2EB461C22CF}"/>
              </a:ext>
            </a:extLst>
          </p:cNvPr>
          <p:cNvSpPr>
            <a:spLocks noGrp="1"/>
          </p:cNvSpPr>
          <p:nvPr>
            <p:ph idx="1"/>
          </p:nvPr>
        </p:nvSpPr>
        <p:spPr>
          <a:xfrm>
            <a:off x="2231136" y="1757363"/>
            <a:ext cx="7729728" cy="3694798"/>
          </a:xfrm>
        </p:spPr>
        <p:txBody>
          <a:bodyPr>
            <a:normAutofit/>
          </a:bodyPr>
          <a:lstStyle/>
          <a:p>
            <a:r>
              <a:rPr lang="en-US" sz="2200" dirty="0">
                <a:latin typeface="Calibri" panose="020F0502020204030204" pitchFamily="34" charset="0"/>
                <a:cs typeface="Calibri" panose="020F0502020204030204" pitchFamily="34" charset="0"/>
              </a:rPr>
              <a:t>N=49 youth aged 12-18 (</a:t>
            </a:r>
            <a:r>
              <a:rPr lang="en-US" sz="2200" i="1" dirty="0">
                <a:latin typeface="Calibri" panose="020F0502020204030204" pitchFamily="34" charset="0"/>
                <a:cs typeface="Calibri" panose="020F0502020204030204" pitchFamily="34" charset="0"/>
              </a:rPr>
              <a:t>M age</a:t>
            </a:r>
            <a:r>
              <a:rPr lang="en-US" sz="2200" dirty="0">
                <a:latin typeface="Calibri" panose="020F0502020204030204" pitchFamily="34" charset="0"/>
                <a:cs typeface="Calibri" panose="020F0502020204030204" pitchFamily="34" charset="0"/>
              </a:rPr>
              <a:t>=15.31, </a:t>
            </a:r>
            <a:r>
              <a:rPr lang="en-US" sz="2200" i="1" dirty="0">
                <a:latin typeface="Calibri" panose="020F0502020204030204" pitchFamily="34" charset="0"/>
                <a:cs typeface="Calibri" panose="020F0502020204030204" pitchFamily="34" charset="0"/>
              </a:rPr>
              <a:t>SD=</a:t>
            </a:r>
            <a:r>
              <a:rPr lang="en-US" sz="2200" dirty="0">
                <a:latin typeface="Calibri" panose="020F0502020204030204" pitchFamily="34" charset="0"/>
                <a:cs typeface="Calibri" panose="020F0502020204030204" pitchFamily="34" charset="0"/>
              </a:rPr>
              <a:t>1.56) who were detained in a short-term juvenile detention center</a:t>
            </a:r>
          </a:p>
          <a:p>
            <a:pPr lvl="1"/>
            <a:r>
              <a:rPr lang="en-US" sz="2000" dirty="0">
                <a:latin typeface="Calibri" panose="020F0502020204030204" pitchFamily="34" charset="0"/>
                <a:cs typeface="Calibri" panose="020F0502020204030204" pitchFamily="34" charset="0"/>
              </a:rPr>
              <a:t>Primarily African American and male-identifying</a:t>
            </a:r>
          </a:p>
        </p:txBody>
      </p:sp>
      <p:graphicFrame>
        <p:nvGraphicFramePr>
          <p:cNvPr id="4" name="Chart 3">
            <a:extLst>
              <a:ext uri="{FF2B5EF4-FFF2-40B4-BE49-F238E27FC236}">
                <a16:creationId xmlns:a16="http://schemas.microsoft.com/office/drawing/2014/main" id="{FD0D0655-B564-9B4A-B367-499C7EDE6E33}"/>
              </a:ext>
            </a:extLst>
          </p:cNvPr>
          <p:cNvGraphicFramePr/>
          <p:nvPr>
            <p:extLst>
              <p:ext uri="{D42A27DB-BD31-4B8C-83A1-F6EECF244321}">
                <p14:modId xmlns:p14="http://schemas.microsoft.com/office/powerpoint/2010/main" val="1666323890"/>
              </p:ext>
            </p:extLst>
          </p:nvPr>
        </p:nvGraphicFramePr>
        <p:xfrm>
          <a:off x="1331390" y="3221675"/>
          <a:ext cx="3978226" cy="35719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67B3CE59-37FE-AD4A-B9CA-9F08468C6853}"/>
              </a:ext>
            </a:extLst>
          </p:cNvPr>
          <p:cNvGraphicFramePr/>
          <p:nvPr>
            <p:extLst>
              <p:ext uri="{D42A27DB-BD31-4B8C-83A1-F6EECF244321}">
                <p14:modId xmlns:p14="http://schemas.microsoft.com/office/powerpoint/2010/main" val="59095619"/>
              </p:ext>
            </p:extLst>
          </p:nvPr>
        </p:nvGraphicFramePr>
        <p:xfrm>
          <a:off x="6497229" y="3166534"/>
          <a:ext cx="3463635" cy="3571978"/>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5">
            <a:extLst>
              <a:ext uri="{FF2B5EF4-FFF2-40B4-BE49-F238E27FC236}">
                <a16:creationId xmlns:a16="http://schemas.microsoft.com/office/drawing/2014/main" id="{8F36949B-5B9F-BF4D-A686-54C4ACAC3FBA}"/>
              </a:ext>
            </a:extLst>
          </p:cNvPr>
          <p:cNvSpPr>
            <a:spLocks noGrp="1"/>
          </p:cNvSpPr>
          <p:nvPr>
            <p:ph type="sldNum" sz="quarter" idx="12"/>
          </p:nvPr>
        </p:nvSpPr>
        <p:spPr>
          <a:xfrm>
            <a:off x="11826240" y="6427893"/>
            <a:ext cx="365760" cy="365760"/>
          </a:xfrm>
          <a:noFill/>
        </p:spPr>
        <p:txBody>
          <a:bodyPr/>
          <a:lstStyle/>
          <a:p>
            <a:fld id="{8A7A6979-0714-4377-B894-6BE4C2D6E202}" type="slidenum">
              <a:rPr lang="en-US" smtClean="0">
                <a:solidFill>
                  <a:schemeClr val="tx1"/>
                </a:solidFill>
              </a:rPr>
              <a:pPr/>
              <a:t>7</a:t>
            </a:fld>
            <a:endParaRPr lang="en-US" dirty="0">
              <a:solidFill>
                <a:schemeClr val="tx1"/>
              </a:solidFill>
            </a:endParaRPr>
          </a:p>
        </p:txBody>
      </p:sp>
      <p:sp>
        <p:nvSpPr>
          <p:cNvPr id="9" name="Title 1">
            <a:extLst>
              <a:ext uri="{FF2B5EF4-FFF2-40B4-BE49-F238E27FC236}">
                <a16:creationId xmlns:a16="http://schemas.microsoft.com/office/drawing/2014/main" id="{2C7939B1-1783-CD46-B28D-73B99EC69D70}"/>
              </a:ext>
            </a:extLst>
          </p:cNvPr>
          <p:cNvSpPr>
            <a:spLocks noGrp="1"/>
          </p:cNvSpPr>
          <p:nvPr>
            <p:ph type="title"/>
          </p:nvPr>
        </p:nvSpPr>
        <p:spPr>
          <a:xfrm>
            <a:off x="2231136" y="490931"/>
            <a:ext cx="7729728" cy="914908"/>
          </a:xfrm>
        </p:spPr>
        <p:txBody>
          <a:bodyPr>
            <a:normAutofit/>
          </a:bodyPr>
          <a:lstStyle/>
          <a:p>
            <a:r>
              <a:rPr lang="en-US" sz="3000" dirty="0">
                <a:latin typeface="Calibri" panose="020F0502020204030204" pitchFamily="34" charset="0"/>
                <a:cs typeface="Calibri" panose="020F0502020204030204" pitchFamily="34" charset="0"/>
              </a:rPr>
              <a:t>Methods</a:t>
            </a:r>
          </a:p>
        </p:txBody>
      </p:sp>
    </p:spTree>
    <p:extLst>
      <p:ext uri="{BB962C8B-B14F-4D97-AF65-F5344CB8AC3E}">
        <p14:creationId xmlns:p14="http://schemas.microsoft.com/office/powerpoint/2010/main" val="301186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922FD5B-20F9-C144-8AA0-4FA33EF3D00D}"/>
              </a:ext>
            </a:extLst>
          </p:cNvPr>
          <p:cNvSpPr>
            <a:spLocks noGrp="1"/>
          </p:cNvSpPr>
          <p:nvPr>
            <p:ph type="sldNum" sz="quarter" idx="12"/>
          </p:nvPr>
        </p:nvSpPr>
        <p:spPr>
          <a:xfrm>
            <a:off x="11826240" y="6492240"/>
            <a:ext cx="365760" cy="365760"/>
          </a:xfrm>
          <a:noFill/>
        </p:spPr>
        <p:txBody>
          <a:bodyPr/>
          <a:lstStyle/>
          <a:p>
            <a:fld id="{8A7A6979-0714-4377-B894-6BE4C2D6E202}" type="slidenum">
              <a:rPr lang="en-US" smtClean="0">
                <a:solidFill>
                  <a:schemeClr val="tx1"/>
                </a:solidFill>
              </a:rPr>
              <a:pPr/>
              <a:t>8</a:t>
            </a:fld>
            <a:endParaRPr lang="en-US" dirty="0">
              <a:solidFill>
                <a:schemeClr val="tx1"/>
              </a:solidFill>
            </a:endParaRPr>
          </a:p>
        </p:txBody>
      </p:sp>
      <p:sp>
        <p:nvSpPr>
          <p:cNvPr id="9" name="Title 1">
            <a:extLst>
              <a:ext uri="{FF2B5EF4-FFF2-40B4-BE49-F238E27FC236}">
                <a16:creationId xmlns:a16="http://schemas.microsoft.com/office/drawing/2014/main" id="{D1CF9779-EC3E-FB4D-8CAD-6439823BEF6A}"/>
              </a:ext>
            </a:extLst>
          </p:cNvPr>
          <p:cNvSpPr>
            <a:spLocks noGrp="1"/>
          </p:cNvSpPr>
          <p:nvPr>
            <p:ph type="title"/>
          </p:nvPr>
        </p:nvSpPr>
        <p:spPr>
          <a:xfrm>
            <a:off x="2231136" y="308281"/>
            <a:ext cx="7729728" cy="914908"/>
          </a:xfrm>
        </p:spPr>
        <p:txBody>
          <a:bodyPr>
            <a:normAutofit/>
          </a:bodyPr>
          <a:lstStyle/>
          <a:p>
            <a:r>
              <a:rPr lang="en-US" sz="3000" dirty="0">
                <a:latin typeface="Calibri" panose="020F0502020204030204" pitchFamily="34" charset="0"/>
                <a:cs typeface="Calibri" panose="020F0502020204030204" pitchFamily="34" charset="0"/>
              </a:rPr>
              <a:t>Measures</a:t>
            </a:r>
          </a:p>
        </p:txBody>
      </p:sp>
      <p:graphicFrame>
        <p:nvGraphicFramePr>
          <p:cNvPr id="8" name="Table 7">
            <a:extLst>
              <a:ext uri="{FF2B5EF4-FFF2-40B4-BE49-F238E27FC236}">
                <a16:creationId xmlns:a16="http://schemas.microsoft.com/office/drawing/2014/main" id="{A3C8C2BD-D525-384E-B745-9E1B56F9377F}"/>
              </a:ext>
            </a:extLst>
          </p:cNvPr>
          <p:cNvGraphicFramePr>
            <a:graphicFrameLocks noGrp="1"/>
          </p:cNvGraphicFramePr>
          <p:nvPr>
            <p:extLst>
              <p:ext uri="{D42A27DB-BD31-4B8C-83A1-F6EECF244321}">
                <p14:modId xmlns:p14="http://schemas.microsoft.com/office/powerpoint/2010/main" val="671906280"/>
              </p:ext>
            </p:extLst>
          </p:nvPr>
        </p:nvGraphicFramePr>
        <p:xfrm>
          <a:off x="713232" y="1463040"/>
          <a:ext cx="10351007" cy="5135131"/>
        </p:xfrm>
        <a:graphic>
          <a:graphicData uri="http://schemas.openxmlformats.org/drawingml/2006/table">
            <a:tbl>
              <a:tblPr firstCol="1" bandRow="1">
                <a:tableStyleId>{21E4AEA4-8DFA-4A89-87EB-49C32662AFE0}</a:tableStyleId>
              </a:tblPr>
              <a:tblGrid>
                <a:gridCol w="2423696">
                  <a:extLst>
                    <a:ext uri="{9D8B030D-6E8A-4147-A177-3AD203B41FA5}">
                      <a16:colId xmlns:a16="http://schemas.microsoft.com/office/drawing/2014/main" val="1927599884"/>
                    </a:ext>
                  </a:extLst>
                </a:gridCol>
                <a:gridCol w="3662313">
                  <a:extLst>
                    <a:ext uri="{9D8B030D-6E8A-4147-A177-3AD203B41FA5}">
                      <a16:colId xmlns:a16="http://schemas.microsoft.com/office/drawing/2014/main" val="94488229"/>
                    </a:ext>
                  </a:extLst>
                </a:gridCol>
                <a:gridCol w="4264998">
                  <a:extLst>
                    <a:ext uri="{9D8B030D-6E8A-4147-A177-3AD203B41FA5}">
                      <a16:colId xmlns:a16="http://schemas.microsoft.com/office/drawing/2014/main" val="1950543658"/>
                    </a:ext>
                  </a:extLst>
                </a:gridCol>
              </a:tblGrid>
              <a:tr h="1197705">
                <a:tc>
                  <a:txBody>
                    <a:bodyPr/>
                    <a:lstStyle/>
                    <a:p>
                      <a:pPr algn="ctr"/>
                      <a:r>
                        <a:rPr lang="en-US" sz="2000" u="none" dirty="0">
                          <a:latin typeface="Calibri" panose="020F0502020204030204" pitchFamily="34" charset="0"/>
                          <a:cs typeface="Calibri" panose="020F0502020204030204" pitchFamily="34" charset="0"/>
                        </a:rPr>
                        <a:t>Construct</a:t>
                      </a:r>
                    </a:p>
                  </a:txBody>
                  <a:tcPr/>
                </a:tc>
                <a:tc gridSpan="2">
                  <a:txBody>
                    <a:bodyPr/>
                    <a:lstStyle/>
                    <a:p>
                      <a:pPr algn="ctr"/>
                      <a:r>
                        <a:rPr lang="en-US" sz="2000" dirty="0">
                          <a:latin typeface="Calibri" panose="020F0502020204030204" pitchFamily="34" charset="0"/>
                          <a:cs typeface="Calibri" panose="020F0502020204030204" pitchFamily="34" charset="0"/>
                        </a:rPr>
                        <a:t>Motivation to Change Substance Use</a:t>
                      </a:r>
                    </a:p>
                  </a:txBody>
                  <a:tcPr anchor="ctr"/>
                </a:tc>
                <a:tc hMerge="1">
                  <a:txBody>
                    <a:bodyPr/>
                    <a:lstStyle/>
                    <a:p>
                      <a:endParaRPr lang="en-US"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98122975"/>
                  </a:ext>
                </a:extLst>
              </a:tr>
              <a:tr h="1197705">
                <a:tc>
                  <a:txBody>
                    <a:bodyPr/>
                    <a:lstStyle/>
                    <a:p>
                      <a:pPr algn="ctr"/>
                      <a:r>
                        <a:rPr lang="en-US" sz="2000" u="none" dirty="0">
                          <a:latin typeface="Calibri" panose="020F0502020204030204" pitchFamily="34" charset="0"/>
                          <a:cs typeface="Calibri" panose="020F0502020204030204" pitchFamily="34" charset="0"/>
                        </a:rPr>
                        <a:t>Measures</a:t>
                      </a:r>
                    </a:p>
                  </a:txBody>
                  <a:tcPr/>
                </a:tc>
                <a:tc>
                  <a:txBody>
                    <a:bodyPr/>
                    <a:lstStyle/>
                    <a:p>
                      <a:r>
                        <a:rPr lang="en-US" sz="2000" dirty="0">
                          <a:latin typeface="Calibri" panose="020F0502020204030204" pitchFamily="34" charset="0"/>
                          <a:cs typeface="Calibri" panose="020F0502020204030204" pitchFamily="34" charset="0"/>
                        </a:rPr>
                        <a:t>Contemplation Ladder </a:t>
                      </a:r>
                    </a:p>
                    <a:p>
                      <a:r>
                        <a:rPr lang="en-US" sz="1200" kern="1200" dirty="0">
                          <a:effectLst/>
                          <a:latin typeface="Calibri" panose="020F0502020204030204" pitchFamily="34" charset="0"/>
                          <a:cs typeface="Calibri" panose="020F0502020204030204" pitchFamily="34" charset="0"/>
                        </a:rPr>
                        <a:t>(</a:t>
                      </a:r>
                      <a:r>
                        <a:rPr lang="en-US" sz="1200" kern="1200" dirty="0" err="1">
                          <a:effectLst/>
                          <a:latin typeface="Calibri" panose="020F0502020204030204" pitchFamily="34" charset="0"/>
                          <a:cs typeface="Calibri" panose="020F0502020204030204" pitchFamily="34" charset="0"/>
                        </a:rPr>
                        <a:t>Biener</a:t>
                      </a:r>
                      <a:r>
                        <a:rPr lang="en-US" sz="1200" kern="1200" dirty="0">
                          <a:effectLst/>
                          <a:latin typeface="Calibri" panose="020F0502020204030204" pitchFamily="34" charset="0"/>
                          <a:cs typeface="Calibri" panose="020F0502020204030204" pitchFamily="34" charset="0"/>
                        </a:rPr>
                        <a:t> &amp; Abrams, 1991; </a:t>
                      </a:r>
                      <a:r>
                        <a:rPr lang="en-US" sz="1200" kern="1200" dirty="0" err="1">
                          <a:effectLst/>
                          <a:latin typeface="Calibri" panose="020F0502020204030204" pitchFamily="34" charset="0"/>
                          <a:cs typeface="Calibri" panose="020F0502020204030204" pitchFamily="34" charset="0"/>
                        </a:rPr>
                        <a:t>Slavet</a:t>
                      </a:r>
                      <a:r>
                        <a:rPr lang="en-US" sz="1200" kern="1200" dirty="0">
                          <a:effectLst/>
                          <a:latin typeface="Calibri" panose="020F0502020204030204" pitchFamily="34" charset="0"/>
                          <a:cs typeface="Calibri" panose="020F0502020204030204" pitchFamily="34" charset="0"/>
                        </a:rPr>
                        <a:t> et al.. 2006) </a:t>
                      </a:r>
                      <a:endParaRPr lang="en-US" sz="1200" dirty="0">
                        <a:latin typeface="Calibri" panose="020F0502020204030204" pitchFamily="34" charset="0"/>
                        <a:cs typeface="Calibri" panose="020F0502020204030204" pitchFamily="34" charset="0"/>
                      </a:endParaRPr>
                    </a:p>
                  </a:txBody>
                  <a:tcPr/>
                </a:tc>
                <a:tc>
                  <a:txBody>
                    <a:bodyPr/>
                    <a:lstStyle/>
                    <a:p>
                      <a:r>
                        <a:rPr lang="en-US" sz="2000" dirty="0">
                          <a:latin typeface="Calibri" panose="020F0502020204030204" pitchFamily="34" charset="0"/>
                          <a:cs typeface="Calibri" panose="020F0502020204030204" pitchFamily="34" charset="0"/>
                        </a:rPr>
                        <a:t>URICA </a:t>
                      </a:r>
                    </a:p>
                    <a:p>
                      <a:r>
                        <a:rPr lang="en-US" sz="1200" dirty="0">
                          <a:latin typeface="Calibri" panose="020F0502020204030204" pitchFamily="34" charset="0"/>
                          <a:cs typeface="Calibri" panose="020F0502020204030204" pitchFamily="34" charset="0"/>
                        </a:rPr>
                        <a:t>(</a:t>
                      </a:r>
                      <a:r>
                        <a:rPr lang="en-US" sz="1200" kern="1200" dirty="0">
                          <a:effectLst/>
                          <a:latin typeface="Calibri" panose="020F0502020204030204" pitchFamily="34" charset="0"/>
                          <a:cs typeface="Calibri" panose="020F0502020204030204" pitchFamily="34" charset="0"/>
                        </a:rPr>
                        <a:t>DiClemente, Schlundt, &amp; </a:t>
                      </a:r>
                      <a:r>
                        <a:rPr lang="en-US" sz="1200" kern="1200" dirty="0" err="1">
                          <a:effectLst/>
                          <a:latin typeface="Calibri" panose="020F0502020204030204" pitchFamily="34" charset="0"/>
                          <a:cs typeface="Calibri" panose="020F0502020204030204" pitchFamily="34" charset="0"/>
                        </a:rPr>
                        <a:t>Gemmel</a:t>
                      </a:r>
                      <a:r>
                        <a:rPr lang="en-US" sz="1200" kern="1200" dirty="0">
                          <a:effectLst/>
                          <a:latin typeface="Calibri" panose="020F0502020204030204" pitchFamily="34" charset="0"/>
                          <a:cs typeface="Calibri" panose="020F0502020204030204" pitchFamily="34" charset="0"/>
                        </a:rPr>
                        <a:t>, 2004)</a:t>
                      </a:r>
                      <a:r>
                        <a:rPr lang="en-US" sz="1200" dirty="0">
                          <a:effectLst/>
                          <a:latin typeface="Calibri" panose="020F0502020204030204" pitchFamily="34" charset="0"/>
                          <a:cs typeface="Calibri" panose="020F0502020204030204" pitchFamily="34" charset="0"/>
                        </a:rPr>
                        <a:t> </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70430467"/>
                  </a:ext>
                </a:extLst>
              </a:tr>
              <a:tr h="1814309">
                <a:tc>
                  <a:txBody>
                    <a:bodyPr/>
                    <a:lstStyle/>
                    <a:p>
                      <a:pPr algn="ctr"/>
                      <a:r>
                        <a:rPr lang="en-US" sz="2000" u="none" dirty="0">
                          <a:latin typeface="Calibri" panose="020F0502020204030204" pitchFamily="34" charset="0"/>
                          <a:cs typeface="Calibri" panose="020F0502020204030204" pitchFamily="34" charset="0"/>
                        </a:rPr>
                        <a:t>Items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1-item self-report visual analog measure </a:t>
                      </a: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latin typeface="Calibri" panose="020F0502020204030204" pitchFamily="34" charset="0"/>
                          <a:cs typeface="Calibri" panose="020F0502020204030204" pitchFamily="34" charset="0"/>
                        </a:rPr>
                        <a:t>24 items on a 5-point Likert scale from strongly disagree to strongly agree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latin typeface="Calibri" panose="020F0502020204030204" pitchFamily="34" charset="0"/>
                          <a:cs typeface="Calibri" panose="020F0502020204030204" pitchFamily="34" charset="0"/>
                        </a:rPr>
                        <a:t>Example Item: “I have a problem and I really think I should work on it.” </a:t>
                      </a:r>
                    </a:p>
                  </a:txBody>
                  <a:tcPr/>
                </a:tc>
                <a:extLst>
                  <a:ext uri="{0D108BD9-81ED-4DB2-BD59-A6C34878D82A}">
                    <a16:rowId xmlns:a16="http://schemas.microsoft.com/office/drawing/2014/main" val="807953530"/>
                  </a:ext>
                </a:extLst>
              </a:tr>
              <a:tr h="819481">
                <a:tc>
                  <a:txBody>
                    <a:bodyPr/>
                    <a:lstStyle/>
                    <a:p>
                      <a:pPr algn="ctr"/>
                      <a:r>
                        <a:rPr lang="en-US" sz="2000" u="none" dirty="0">
                          <a:latin typeface="Calibri" panose="020F0502020204030204" pitchFamily="34" charset="0"/>
                          <a:cs typeface="Calibri" panose="020F0502020204030204" pitchFamily="34" charset="0"/>
                        </a:rPr>
                        <a:t>Administered</a:t>
                      </a:r>
                    </a:p>
                  </a:txBody>
                  <a:tcPr/>
                </a:tc>
                <a:tc>
                  <a:txBody>
                    <a:bodyPr/>
                    <a:lstStyle/>
                    <a:p>
                      <a:r>
                        <a:rPr lang="en-US" sz="2000" dirty="0">
                          <a:latin typeface="Calibri" panose="020F0502020204030204" pitchFamily="34" charset="0"/>
                          <a:cs typeface="Calibri" panose="020F0502020204030204" pitchFamily="34" charset="0"/>
                        </a:rPr>
                        <a:t>Pre- &amp; Post-intervention</a:t>
                      </a:r>
                    </a:p>
                  </a:txBody>
                  <a:tcPr/>
                </a:tc>
                <a:tc>
                  <a:txBody>
                    <a:bodyPr/>
                    <a:lstStyle/>
                    <a:p>
                      <a:r>
                        <a:rPr lang="en-US" sz="2000" dirty="0">
                          <a:latin typeface="Calibri" panose="020F0502020204030204" pitchFamily="34" charset="0"/>
                          <a:cs typeface="Calibri" panose="020F0502020204030204" pitchFamily="34" charset="0"/>
                        </a:rPr>
                        <a:t>Pre- &amp; Post-intervention</a:t>
                      </a:r>
                    </a:p>
                  </a:txBody>
                  <a:tcPr/>
                </a:tc>
                <a:extLst>
                  <a:ext uri="{0D108BD9-81ED-4DB2-BD59-A6C34878D82A}">
                    <a16:rowId xmlns:a16="http://schemas.microsoft.com/office/drawing/2014/main" val="2213729945"/>
                  </a:ext>
                </a:extLst>
              </a:tr>
            </a:tbl>
          </a:graphicData>
        </a:graphic>
      </p:graphicFrame>
    </p:spTree>
    <p:extLst>
      <p:ext uri="{BB962C8B-B14F-4D97-AF65-F5344CB8AC3E}">
        <p14:creationId xmlns:p14="http://schemas.microsoft.com/office/powerpoint/2010/main" val="259961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3764AE-D7B7-4CB5-A0E1-2885E4598A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AA2D1D-2F29-1C42-8CDB-5B2E3862385B}"/>
              </a:ext>
            </a:extLst>
          </p:cNvPr>
          <p:cNvSpPr>
            <a:spLocks noGrp="1"/>
          </p:cNvSpPr>
          <p:nvPr>
            <p:ph type="title"/>
          </p:nvPr>
        </p:nvSpPr>
        <p:spPr>
          <a:xfrm>
            <a:off x="537563" y="2099144"/>
            <a:ext cx="3610691" cy="2673194"/>
          </a:xfrm>
          <a:noFill/>
          <a:ln>
            <a:solidFill>
              <a:schemeClr val="tx1">
                <a:lumMod val="85000"/>
                <a:lumOff val="15000"/>
              </a:schemeClr>
            </a:solidFill>
          </a:ln>
        </p:spPr>
        <p:txBody>
          <a:bodyPr>
            <a:normAutofit/>
          </a:bodyPr>
          <a:lstStyle/>
          <a:p>
            <a:r>
              <a:rPr lang="en-US" sz="3200" dirty="0">
                <a:solidFill>
                  <a:schemeClr val="tx1">
                    <a:lumMod val="95000"/>
                    <a:lumOff val="5000"/>
                  </a:schemeClr>
                </a:solidFill>
                <a:latin typeface="Calibri" panose="020F0502020204030204" pitchFamily="34" charset="0"/>
                <a:cs typeface="Calibri" panose="020F0502020204030204" pitchFamily="34" charset="0"/>
              </a:rPr>
              <a:t>Results &amp; Discussion</a:t>
            </a:r>
          </a:p>
        </p:txBody>
      </p:sp>
      <p:sp useBgFill="1">
        <p:nvSpPr>
          <p:cNvPr id="11" name="Rectangle 10">
            <a:extLst>
              <a:ext uri="{FF2B5EF4-FFF2-40B4-BE49-F238E27FC236}">
                <a16:creationId xmlns:a16="http://schemas.microsoft.com/office/drawing/2014/main" id="{329C095C-3AB6-49D8-9436-3672566FEE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5F58F8D-1D28-7B43-B799-9B9B64A70EFC}"/>
              </a:ext>
            </a:extLst>
          </p:cNvPr>
          <p:cNvSpPr>
            <a:spLocks noGrp="1"/>
          </p:cNvSpPr>
          <p:nvPr>
            <p:ph idx="1"/>
          </p:nvPr>
        </p:nvSpPr>
        <p:spPr>
          <a:xfrm>
            <a:off x="4872038" y="287483"/>
            <a:ext cx="6782399" cy="4924280"/>
          </a:xfrm>
        </p:spPr>
        <p:txBody>
          <a:bodyPr anchor="ctr">
            <a:normAutofit/>
          </a:bodyPr>
          <a:lstStyle/>
          <a:p>
            <a:r>
              <a:rPr lang="en-US" sz="2200" b="1" dirty="0">
                <a:solidFill>
                  <a:schemeClr val="tx1"/>
                </a:solidFill>
                <a:latin typeface="Calibri" panose="020F0502020204030204" pitchFamily="34" charset="0"/>
                <a:cs typeface="Calibri" panose="020F0502020204030204" pitchFamily="34" charset="0"/>
              </a:rPr>
              <a:t>H1: </a:t>
            </a:r>
            <a:r>
              <a:rPr lang="en-US" sz="2200" dirty="0">
                <a:solidFill>
                  <a:schemeClr val="tx1"/>
                </a:solidFill>
                <a:latin typeface="Calibri" panose="020F0502020204030204" pitchFamily="34" charset="0"/>
                <a:cs typeface="Calibri" panose="020F0502020204030204" pitchFamily="34" charset="0"/>
              </a:rPr>
              <a:t>The youth participating in FT would report a significant increase in motivation to change substance use </a:t>
            </a:r>
          </a:p>
          <a:p>
            <a:r>
              <a:rPr lang="en-US" sz="2200" dirty="0">
                <a:solidFill>
                  <a:schemeClr val="tx1"/>
                </a:solidFill>
                <a:latin typeface="Calibri" panose="020F0502020204030204" pitchFamily="34" charset="0"/>
                <a:cs typeface="Calibri" panose="020F0502020204030204" pitchFamily="34" charset="0"/>
              </a:rPr>
              <a:t>Paired samples </a:t>
            </a:r>
            <a:r>
              <a:rPr lang="en-US" sz="2200" i="1" dirty="0">
                <a:solidFill>
                  <a:schemeClr val="tx1"/>
                </a:solidFill>
                <a:latin typeface="Calibri" panose="020F0502020204030204" pitchFamily="34" charset="0"/>
                <a:cs typeface="Calibri" panose="020F0502020204030204" pitchFamily="34" charset="0"/>
              </a:rPr>
              <a:t>t</a:t>
            </a:r>
            <a:r>
              <a:rPr lang="en-US" sz="2200" dirty="0">
                <a:solidFill>
                  <a:schemeClr val="tx1"/>
                </a:solidFill>
                <a:latin typeface="Calibri" panose="020F0502020204030204" pitchFamily="34" charset="0"/>
                <a:cs typeface="Calibri" panose="020F0502020204030204" pitchFamily="34" charset="0"/>
              </a:rPr>
              <a:t> tests revealed: </a:t>
            </a:r>
          </a:p>
          <a:p>
            <a:pPr lvl="1"/>
            <a:r>
              <a:rPr lang="en-US" sz="2000" dirty="0">
                <a:solidFill>
                  <a:schemeClr val="tx1"/>
                </a:solidFill>
                <a:latin typeface="Calibri" panose="020F0502020204030204" pitchFamily="34" charset="0"/>
                <a:cs typeface="Calibri" panose="020F0502020204030204" pitchFamily="34" charset="0"/>
              </a:rPr>
              <a:t>There was </a:t>
            </a:r>
            <a:r>
              <a:rPr lang="en-US" sz="2000" b="1" dirty="0">
                <a:solidFill>
                  <a:schemeClr val="tx1"/>
                </a:solidFill>
                <a:latin typeface="Calibri" panose="020F0502020204030204" pitchFamily="34" charset="0"/>
                <a:cs typeface="Calibri" panose="020F0502020204030204" pitchFamily="34" charset="0"/>
              </a:rPr>
              <a:t>no significant difference </a:t>
            </a:r>
            <a:r>
              <a:rPr lang="en-US" sz="2000" dirty="0">
                <a:solidFill>
                  <a:schemeClr val="tx1"/>
                </a:solidFill>
                <a:latin typeface="Calibri" panose="020F0502020204030204" pitchFamily="34" charset="0"/>
                <a:cs typeface="Calibri" panose="020F0502020204030204" pitchFamily="34" charset="0"/>
              </a:rPr>
              <a:t>between pre-treatment (</a:t>
            </a:r>
            <a:r>
              <a:rPr lang="en-US" sz="2000" i="1" dirty="0">
                <a:solidFill>
                  <a:schemeClr val="tx1"/>
                </a:solidFill>
                <a:latin typeface="Calibri" panose="020F0502020204030204" pitchFamily="34" charset="0"/>
                <a:cs typeface="Calibri" panose="020F0502020204030204" pitchFamily="34" charset="0"/>
              </a:rPr>
              <a:t>M</a:t>
            </a:r>
            <a:r>
              <a:rPr lang="en-US" sz="2000" dirty="0">
                <a:solidFill>
                  <a:schemeClr val="tx1"/>
                </a:solidFill>
                <a:latin typeface="Calibri" panose="020F0502020204030204" pitchFamily="34" charset="0"/>
                <a:cs typeface="Calibri" panose="020F0502020204030204" pitchFamily="34" charset="0"/>
              </a:rPr>
              <a:t>=8.10, </a:t>
            </a:r>
            <a:r>
              <a:rPr lang="en-US" sz="2000" i="1" dirty="0">
                <a:solidFill>
                  <a:schemeClr val="tx1"/>
                </a:solidFill>
                <a:latin typeface="Calibri" panose="020F0502020204030204" pitchFamily="34" charset="0"/>
                <a:cs typeface="Calibri" panose="020F0502020204030204" pitchFamily="34" charset="0"/>
              </a:rPr>
              <a:t>SD</a:t>
            </a:r>
            <a:r>
              <a:rPr lang="en-US" sz="2000" dirty="0">
                <a:solidFill>
                  <a:schemeClr val="tx1"/>
                </a:solidFill>
                <a:latin typeface="Calibri" panose="020F0502020204030204" pitchFamily="34" charset="0"/>
                <a:cs typeface="Calibri" panose="020F0502020204030204" pitchFamily="34" charset="0"/>
              </a:rPr>
              <a:t>=2.86) and post-treatment (</a:t>
            </a:r>
            <a:r>
              <a:rPr lang="en-US" sz="2000" i="1" dirty="0">
                <a:solidFill>
                  <a:schemeClr val="tx1"/>
                </a:solidFill>
                <a:latin typeface="Calibri" panose="020F0502020204030204" pitchFamily="34" charset="0"/>
                <a:cs typeface="Calibri" panose="020F0502020204030204" pitchFamily="34" charset="0"/>
              </a:rPr>
              <a:t>M</a:t>
            </a:r>
            <a:r>
              <a:rPr lang="en-US" sz="2000" dirty="0">
                <a:solidFill>
                  <a:schemeClr val="tx1"/>
                </a:solidFill>
                <a:latin typeface="Calibri" panose="020F0502020204030204" pitchFamily="34" charset="0"/>
                <a:cs typeface="Calibri" panose="020F0502020204030204" pitchFamily="34" charset="0"/>
              </a:rPr>
              <a:t>=8.19, </a:t>
            </a:r>
            <a:r>
              <a:rPr lang="en-US" sz="2000" i="1" dirty="0">
                <a:solidFill>
                  <a:schemeClr val="tx1"/>
                </a:solidFill>
                <a:latin typeface="Calibri" panose="020F0502020204030204" pitchFamily="34" charset="0"/>
                <a:cs typeface="Calibri" panose="020F0502020204030204" pitchFamily="34" charset="0"/>
              </a:rPr>
              <a:t>SD</a:t>
            </a:r>
            <a:r>
              <a:rPr lang="en-US" sz="2000" dirty="0">
                <a:solidFill>
                  <a:schemeClr val="tx1"/>
                </a:solidFill>
                <a:latin typeface="Calibri" panose="020F0502020204030204" pitchFamily="34" charset="0"/>
                <a:cs typeface="Calibri" panose="020F0502020204030204" pitchFamily="34" charset="0"/>
              </a:rPr>
              <a:t>=2.96) motivation to change substance use as measured by the Modified Contemplation Ladder scores, </a:t>
            </a:r>
            <a:r>
              <a:rPr lang="en-US" sz="2000" i="1" dirty="0">
                <a:solidFill>
                  <a:schemeClr val="tx1"/>
                </a:solidFill>
                <a:latin typeface="Calibri" panose="020F0502020204030204" pitchFamily="34" charset="0"/>
                <a:cs typeface="Calibri" panose="020F0502020204030204" pitchFamily="34" charset="0"/>
              </a:rPr>
              <a:t>t</a:t>
            </a:r>
            <a:r>
              <a:rPr lang="en-US" sz="2000" dirty="0">
                <a:solidFill>
                  <a:schemeClr val="tx1"/>
                </a:solidFill>
                <a:latin typeface="Calibri" panose="020F0502020204030204" pitchFamily="34" charset="0"/>
                <a:cs typeface="Calibri" panose="020F0502020204030204" pitchFamily="34" charset="0"/>
              </a:rPr>
              <a:t>(20)=-0.28, </a:t>
            </a:r>
            <a:r>
              <a:rPr lang="en-US" sz="2000" i="1" dirty="0">
                <a:solidFill>
                  <a:schemeClr val="tx1"/>
                </a:solidFill>
                <a:latin typeface="Calibri" panose="020F0502020204030204" pitchFamily="34" charset="0"/>
                <a:cs typeface="Calibri" panose="020F0502020204030204" pitchFamily="34" charset="0"/>
              </a:rPr>
              <a:t>p</a:t>
            </a:r>
            <a:r>
              <a:rPr lang="en-US" sz="2000" dirty="0">
                <a:solidFill>
                  <a:schemeClr val="tx1"/>
                </a:solidFill>
                <a:latin typeface="Calibri" panose="020F0502020204030204" pitchFamily="34" charset="0"/>
                <a:cs typeface="Calibri" panose="020F0502020204030204" pitchFamily="34" charset="0"/>
              </a:rPr>
              <a:t>=.785, </a:t>
            </a:r>
            <a:r>
              <a:rPr lang="en-US" sz="2000" i="1" dirty="0">
                <a:solidFill>
                  <a:schemeClr val="tx1"/>
                </a:solidFill>
                <a:latin typeface="Calibri" panose="020F0502020204030204" pitchFamily="34" charset="0"/>
                <a:cs typeface="Calibri" panose="020F0502020204030204" pitchFamily="34" charset="0"/>
              </a:rPr>
              <a:t>d</a:t>
            </a:r>
            <a:r>
              <a:rPr lang="en-US" sz="2000" dirty="0">
                <a:solidFill>
                  <a:schemeClr val="tx1"/>
                </a:solidFill>
                <a:latin typeface="Calibri" panose="020F0502020204030204" pitchFamily="34" charset="0"/>
                <a:cs typeface="Calibri" panose="020F0502020204030204" pitchFamily="34" charset="0"/>
              </a:rPr>
              <a:t>=0.33. </a:t>
            </a:r>
          </a:p>
          <a:p>
            <a:pPr lvl="1"/>
            <a:r>
              <a:rPr lang="en-US" sz="2000" dirty="0">
                <a:solidFill>
                  <a:schemeClr val="tx1"/>
                </a:solidFill>
                <a:latin typeface="Calibri" panose="020F0502020204030204" pitchFamily="34" charset="0"/>
                <a:cs typeface="Calibri" panose="020F0502020204030204" pitchFamily="34" charset="0"/>
              </a:rPr>
              <a:t>There was a </a:t>
            </a:r>
            <a:r>
              <a:rPr lang="en-US" sz="2000" b="1" dirty="0">
                <a:solidFill>
                  <a:schemeClr val="tx1"/>
                </a:solidFill>
                <a:latin typeface="Calibri" panose="020F0502020204030204" pitchFamily="34" charset="0"/>
                <a:cs typeface="Calibri" panose="020F0502020204030204" pitchFamily="34" charset="0"/>
              </a:rPr>
              <a:t>significant decrease </a:t>
            </a:r>
            <a:r>
              <a:rPr lang="en-US" sz="2000" dirty="0">
                <a:solidFill>
                  <a:schemeClr val="tx1"/>
                </a:solidFill>
                <a:latin typeface="Calibri" panose="020F0502020204030204" pitchFamily="34" charset="0"/>
                <a:cs typeface="Calibri" panose="020F0502020204030204" pitchFamily="34" charset="0"/>
              </a:rPr>
              <a:t>between pre-treatment (</a:t>
            </a:r>
            <a:r>
              <a:rPr lang="en-US" sz="2000" i="1" dirty="0">
                <a:solidFill>
                  <a:schemeClr val="tx1"/>
                </a:solidFill>
                <a:latin typeface="Calibri" panose="020F0502020204030204" pitchFamily="34" charset="0"/>
                <a:cs typeface="Calibri" panose="020F0502020204030204" pitchFamily="34" charset="0"/>
              </a:rPr>
              <a:t>M</a:t>
            </a:r>
            <a:r>
              <a:rPr lang="en-US" sz="2000" dirty="0">
                <a:solidFill>
                  <a:schemeClr val="tx1"/>
                </a:solidFill>
                <a:latin typeface="Calibri" panose="020F0502020204030204" pitchFamily="34" charset="0"/>
                <a:cs typeface="Calibri" panose="020F0502020204030204" pitchFamily="34" charset="0"/>
              </a:rPr>
              <a:t>=6.71, </a:t>
            </a:r>
            <a:r>
              <a:rPr lang="en-US" sz="2000" i="1" dirty="0">
                <a:solidFill>
                  <a:schemeClr val="tx1"/>
                </a:solidFill>
                <a:latin typeface="Calibri" panose="020F0502020204030204" pitchFamily="34" charset="0"/>
                <a:cs typeface="Calibri" panose="020F0502020204030204" pitchFamily="34" charset="0"/>
              </a:rPr>
              <a:t>SD</a:t>
            </a:r>
            <a:r>
              <a:rPr lang="en-US" sz="2000" dirty="0">
                <a:solidFill>
                  <a:schemeClr val="tx1"/>
                </a:solidFill>
                <a:latin typeface="Calibri" panose="020F0502020204030204" pitchFamily="34" charset="0"/>
                <a:cs typeface="Calibri" panose="020F0502020204030204" pitchFamily="34" charset="0"/>
              </a:rPr>
              <a:t>=2.74) and post-treatment (</a:t>
            </a:r>
            <a:r>
              <a:rPr lang="en-US" sz="2000" i="1" dirty="0">
                <a:solidFill>
                  <a:schemeClr val="tx1"/>
                </a:solidFill>
                <a:latin typeface="Calibri" panose="020F0502020204030204" pitchFamily="34" charset="0"/>
                <a:cs typeface="Calibri" panose="020F0502020204030204" pitchFamily="34" charset="0"/>
              </a:rPr>
              <a:t>M</a:t>
            </a:r>
            <a:r>
              <a:rPr lang="en-US" sz="2000" dirty="0">
                <a:solidFill>
                  <a:schemeClr val="tx1"/>
                </a:solidFill>
                <a:latin typeface="Calibri" panose="020F0502020204030204" pitchFamily="34" charset="0"/>
                <a:cs typeface="Calibri" panose="020F0502020204030204" pitchFamily="34" charset="0"/>
              </a:rPr>
              <a:t>=5.74, </a:t>
            </a:r>
            <a:r>
              <a:rPr lang="en-US" sz="2000" i="1" dirty="0">
                <a:solidFill>
                  <a:schemeClr val="tx1"/>
                </a:solidFill>
                <a:latin typeface="Calibri" panose="020F0502020204030204" pitchFamily="34" charset="0"/>
                <a:cs typeface="Calibri" panose="020F0502020204030204" pitchFamily="34" charset="0"/>
              </a:rPr>
              <a:t>SD</a:t>
            </a:r>
            <a:r>
              <a:rPr lang="en-US" sz="2000" dirty="0">
                <a:solidFill>
                  <a:schemeClr val="tx1"/>
                </a:solidFill>
                <a:latin typeface="Calibri" panose="020F0502020204030204" pitchFamily="34" charset="0"/>
                <a:cs typeface="Calibri" panose="020F0502020204030204" pitchFamily="34" charset="0"/>
              </a:rPr>
              <a:t>=2.95) motivation to change substance use as measured by the URICA, </a:t>
            </a:r>
            <a:r>
              <a:rPr lang="en-US" sz="2000" i="1" dirty="0">
                <a:solidFill>
                  <a:schemeClr val="tx1"/>
                </a:solidFill>
                <a:latin typeface="Calibri" panose="020F0502020204030204" pitchFamily="34" charset="0"/>
                <a:cs typeface="Calibri" panose="020F0502020204030204" pitchFamily="34" charset="0"/>
              </a:rPr>
              <a:t>t</a:t>
            </a:r>
            <a:r>
              <a:rPr lang="en-US" sz="2000" dirty="0">
                <a:solidFill>
                  <a:schemeClr val="tx1"/>
                </a:solidFill>
                <a:latin typeface="Calibri" panose="020F0502020204030204" pitchFamily="34" charset="0"/>
                <a:cs typeface="Calibri" panose="020F0502020204030204" pitchFamily="34" charset="0"/>
              </a:rPr>
              <a:t>(23)=3.23, </a:t>
            </a:r>
            <a:r>
              <a:rPr lang="en-US" sz="2000" i="1" dirty="0">
                <a:solidFill>
                  <a:schemeClr val="tx1"/>
                </a:solidFill>
                <a:latin typeface="Calibri" panose="020F0502020204030204" pitchFamily="34" charset="0"/>
                <a:cs typeface="Calibri" panose="020F0502020204030204" pitchFamily="34" charset="0"/>
              </a:rPr>
              <a:t>p</a:t>
            </a:r>
            <a:r>
              <a:rPr lang="en-US" sz="2000" dirty="0">
                <a:solidFill>
                  <a:schemeClr val="tx1"/>
                </a:solidFill>
                <a:latin typeface="Calibri" panose="020F0502020204030204" pitchFamily="34" charset="0"/>
                <a:cs typeface="Calibri" panose="020F0502020204030204" pitchFamily="34" charset="0"/>
              </a:rPr>
              <a:t>=.004, </a:t>
            </a:r>
            <a:r>
              <a:rPr lang="en-US" sz="2000" i="1" dirty="0">
                <a:solidFill>
                  <a:schemeClr val="tx1"/>
                </a:solidFill>
                <a:latin typeface="Calibri" panose="020F0502020204030204" pitchFamily="34" charset="0"/>
                <a:cs typeface="Calibri" panose="020F0502020204030204" pitchFamily="34" charset="0"/>
              </a:rPr>
              <a:t>d</a:t>
            </a:r>
            <a:r>
              <a:rPr lang="en-US" sz="2000" dirty="0">
                <a:solidFill>
                  <a:schemeClr val="tx1"/>
                </a:solidFill>
                <a:latin typeface="Calibri" panose="020F0502020204030204" pitchFamily="34" charset="0"/>
                <a:cs typeface="Calibri" panose="020F0502020204030204" pitchFamily="34" charset="0"/>
              </a:rPr>
              <a:t>=0.35 </a:t>
            </a:r>
          </a:p>
        </p:txBody>
      </p:sp>
      <p:sp>
        <p:nvSpPr>
          <p:cNvPr id="4" name="Slide Number Placeholder 3">
            <a:extLst>
              <a:ext uri="{FF2B5EF4-FFF2-40B4-BE49-F238E27FC236}">
                <a16:creationId xmlns:a16="http://schemas.microsoft.com/office/drawing/2014/main" id="{F6063EF9-E420-8A40-B9FD-843CCC6EE082}"/>
              </a:ext>
            </a:extLst>
          </p:cNvPr>
          <p:cNvSpPr>
            <a:spLocks noGrp="1"/>
          </p:cNvSpPr>
          <p:nvPr>
            <p:ph type="sldNum" sz="quarter" idx="12"/>
          </p:nvPr>
        </p:nvSpPr>
        <p:spPr>
          <a:xfrm>
            <a:off x="11826240" y="6421967"/>
            <a:ext cx="365760" cy="365760"/>
          </a:xfrm>
        </p:spPr>
        <p:txBody>
          <a:bodyPr>
            <a:normAutofit/>
          </a:bodyPr>
          <a:lstStyle/>
          <a:p>
            <a:pPr>
              <a:lnSpc>
                <a:spcPct val="90000"/>
              </a:lnSpc>
              <a:spcAft>
                <a:spcPts val="600"/>
              </a:spcAft>
            </a:pPr>
            <a:fld id="{8A7A6979-0714-4377-B894-6BE4C2D6E202}" type="slidenum">
              <a:rPr lang="en-US" smtClean="0"/>
              <a:pPr>
                <a:lnSpc>
                  <a:spcPct val="90000"/>
                </a:lnSpc>
                <a:spcAft>
                  <a:spcPts val="600"/>
                </a:spcAft>
              </a:pPr>
              <a:t>9</a:t>
            </a:fld>
            <a:endParaRPr lang="en-US"/>
          </a:p>
        </p:txBody>
      </p:sp>
      <p:graphicFrame>
        <p:nvGraphicFramePr>
          <p:cNvPr id="7" name="Content Placeholder 2">
            <a:extLst>
              <a:ext uri="{FF2B5EF4-FFF2-40B4-BE49-F238E27FC236}">
                <a16:creationId xmlns:a16="http://schemas.microsoft.com/office/drawing/2014/main" id="{91B802C3-DCDB-5A47-B959-D8E4FF4DFECD}"/>
              </a:ext>
            </a:extLst>
          </p:cNvPr>
          <p:cNvGraphicFramePr>
            <a:graphicFrameLocks/>
          </p:cNvGraphicFramePr>
          <p:nvPr>
            <p:extLst>
              <p:ext uri="{D42A27DB-BD31-4B8C-83A1-F6EECF244321}">
                <p14:modId xmlns:p14="http://schemas.microsoft.com/office/powerpoint/2010/main" val="4147172803"/>
              </p:ext>
            </p:extLst>
          </p:nvPr>
        </p:nvGraphicFramePr>
        <p:xfrm>
          <a:off x="5127498" y="4924280"/>
          <a:ext cx="6591300" cy="1646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570173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A1A921-9642-4E99-8294-05EC0DCE4C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C68D2B-22EB-4EAC-935B-A95054251166}">
  <ds:schemaRefs>
    <ds:schemaRef ds:uri="http://schemas.microsoft.com/sharepoint/v3/contenttype/forms"/>
  </ds:schemaRefs>
</ds:datastoreItem>
</file>

<file path=customXml/itemProps3.xml><?xml version="1.0" encoding="utf-8"?>
<ds:datastoreItem xmlns:ds="http://schemas.openxmlformats.org/officeDocument/2006/customXml" ds:itemID="{4A714A06-6745-4063-9B97-D45B58B7C6C9}">
  <ds:schemaRefs>
    <ds:schemaRef ds:uri="http://schemas.openxmlformats.org/package/2006/metadata/core-properties"/>
    <ds:schemaRef ds:uri="http://schemas.microsoft.com/office/2006/documentManagement/types"/>
    <ds:schemaRef ds:uri="http://purl.org/dc/elements/1.1/"/>
    <ds:schemaRef ds:uri="http://purl.org/dc/dcmitype/"/>
    <ds:schemaRef ds:uri="http://www.w3.org/XML/1998/namespace"/>
    <ds:schemaRef ds:uri="8ba01db9-89e8-4dbd-b09b-f1bb22782f3e"/>
    <ds:schemaRef ds:uri="http://purl.org/dc/terms/"/>
    <ds:schemaRef ds:uri="http://schemas.microsoft.com/office/infopath/2007/PartnerControls"/>
    <ds:schemaRef ds:uri="cd8c369e-ddd6-4fee-8136-828943a0a19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30</TotalTime>
  <Words>1192</Words>
  <Application>Microsoft Office PowerPoint</Application>
  <PresentationFormat>Widescreen</PresentationFormat>
  <Paragraphs>122</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Gill Sans MT</vt:lpstr>
      <vt:lpstr>Parcel</vt:lpstr>
      <vt:lpstr>Targeting Youth’s Motivation to  Change Substance Use Behaviors:   Feasibility &amp; Preliminary Outcomes from an Open Trial Of The Free Talk Program in a Short-Term Juvenile Detention Facility</vt:lpstr>
      <vt:lpstr>Introduction &amp; background</vt:lpstr>
      <vt:lpstr>Introduction &amp; background</vt:lpstr>
      <vt:lpstr>Introduction &amp; background</vt:lpstr>
      <vt:lpstr>Introduction &amp; background</vt:lpstr>
      <vt:lpstr>Objectives &amp; Hypotheses</vt:lpstr>
      <vt:lpstr>Methods</vt:lpstr>
      <vt:lpstr>Measures</vt:lpstr>
      <vt:lpstr>Results &amp; Discussion</vt:lpstr>
      <vt:lpstr>discussion</vt:lpstr>
      <vt:lpstr>feasibility</vt:lpstr>
      <vt:lpstr>PowerPoint Presentation</vt:lpstr>
      <vt:lpstr>feasibility</vt:lpstr>
      <vt:lpstr>Limitations&amp; Future Directions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Targeting Youth’s Motivation to  Change Substance Use Behaviors:   Feasibility &amp; Preliminary Outcomes from an Open Trial Of The Free Talk Program in a Short-Term Juvenile Detention Facility</dc:title>
  <dc:creator>Tennity, Cassidy</dc:creator>
  <cp:lastModifiedBy>Smith, Andrea J</cp:lastModifiedBy>
  <cp:revision>6</cp:revision>
  <dcterms:created xsi:type="dcterms:W3CDTF">2020-04-19T19:47:43Z</dcterms:created>
  <dcterms:modified xsi:type="dcterms:W3CDTF">2020-04-20T19:10:55Z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