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4"/>
  </p:sldMasterIdLst>
  <p:sldIdLst>
    <p:sldId id="256" r:id="rId5"/>
    <p:sldId id="266" r:id="rId6"/>
    <p:sldId id="257" r:id="rId7"/>
    <p:sldId id="261" r:id="rId8"/>
    <p:sldId id="264" r:id="rId9"/>
    <p:sldId id="260" r:id="rId10"/>
    <p:sldId id="268" r:id="rId11"/>
    <p:sldId id="265" r:id="rId12"/>
    <p:sldId id="267" r:id="rId13"/>
    <p:sldId id="269" r:id="rId14"/>
    <p:sldId id="270" r:id="rId15"/>
    <p:sldId id="25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44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7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BF1917-8034-4248-B1FC-EA670698830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72E4F80-547D-45C7-B04B-2A96E3BF43C7}">
      <dgm:prSet/>
      <dgm:spPr/>
      <dgm:t>
        <a:bodyPr/>
        <a:lstStyle/>
        <a:p>
          <a:r>
            <a:rPr lang="en-US"/>
            <a:t>1.) What factors led to the Arab Spring? </a:t>
          </a:r>
        </a:p>
      </dgm:t>
    </dgm:pt>
    <dgm:pt modelId="{634C883E-BC3B-4311-9941-D95FB38EF158}" type="parTrans" cxnId="{76B730B0-2DC0-4999-97DC-8977E1E2C898}">
      <dgm:prSet/>
      <dgm:spPr/>
      <dgm:t>
        <a:bodyPr/>
        <a:lstStyle/>
        <a:p>
          <a:endParaRPr lang="en-US"/>
        </a:p>
      </dgm:t>
    </dgm:pt>
    <dgm:pt modelId="{B7D90E5A-8F3C-4144-8371-60DD59CF7174}" type="sibTrans" cxnId="{76B730B0-2DC0-4999-97DC-8977E1E2C898}">
      <dgm:prSet/>
      <dgm:spPr/>
      <dgm:t>
        <a:bodyPr/>
        <a:lstStyle/>
        <a:p>
          <a:endParaRPr lang="en-US"/>
        </a:p>
      </dgm:t>
    </dgm:pt>
    <dgm:pt modelId="{54ABCC14-30C4-4BB5-877C-7C0EB9ED27EA}">
      <dgm:prSet/>
      <dgm:spPr/>
      <dgm:t>
        <a:bodyPr/>
        <a:lstStyle/>
        <a:p>
          <a:r>
            <a:rPr lang="en-US"/>
            <a:t>2.) What factors led to Tunisia being the only democracy to result from the Arab Spring? </a:t>
          </a:r>
        </a:p>
      </dgm:t>
    </dgm:pt>
    <dgm:pt modelId="{BACD69F8-0BDB-4D3B-A54F-626347F677D6}" type="parTrans" cxnId="{1847D864-E859-4881-BC12-FDC733A99441}">
      <dgm:prSet/>
      <dgm:spPr/>
      <dgm:t>
        <a:bodyPr/>
        <a:lstStyle/>
        <a:p>
          <a:endParaRPr lang="en-US"/>
        </a:p>
      </dgm:t>
    </dgm:pt>
    <dgm:pt modelId="{F1B5ABDF-DA8D-4194-A732-4BD7390FFB89}" type="sibTrans" cxnId="{1847D864-E859-4881-BC12-FDC733A99441}">
      <dgm:prSet/>
      <dgm:spPr/>
      <dgm:t>
        <a:bodyPr/>
        <a:lstStyle/>
        <a:p>
          <a:endParaRPr lang="en-US"/>
        </a:p>
      </dgm:t>
    </dgm:pt>
    <dgm:pt modelId="{5DD99140-0B76-42EB-8A33-839234BAB47F}">
      <dgm:prSet/>
      <dgm:spPr/>
      <dgm:t>
        <a:bodyPr/>
        <a:lstStyle/>
        <a:p>
          <a:r>
            <a:rPr lang="en-US"/>
            <a:t>3.) How should western states support democratization efforts in the Arab World? </a:t>
          </a:r>
        </a:p>
      </dgm:t>
    </dgm:pt>
    <dgm:pt modelId="{1DA42004-B2B0-4CC3-A6FE-BCB65D7744A2}" type="parTrans" cxnId="{2BCD5FA2-537B-4609-85EF-E4961CB1019D}">
      <dgm:prSet/>
      <dgm:spPr/>
      <dgm:t>
        <a:bodyPr/>
        <a:lstStyle/>
        <a:p>
          <a:endParaRPr lang="en-US"/>
        </a:p>
      </dgm:t>
    </dgm:pt>
    <dgm:pt modelId="{44C7B303-2684-4A55-AA67-A900F6192B14}" type="sibTrans" cxnId="{2BCD5FA2-537B-4609-85EF-E4961CB1019D}">
      <dgm:prSet/>
      <dgm:spPr/>
      <dgm:t>
        <a:bodyPr/>
        <a:lstStyle/>
        <a:p>
          <a:endParaRPr lang="en-US"/>
        </a:p>
      </dgm:t>
    </dgm:pt>
    <dgm:pt modelId="{DECF3E79-662C-4E4F-9C3D-CAC8CE5FFE8C}" type="pres">
      <dgm:prSet presAssocID="{3ABF1917-8034-4248-B1FC-EA6706988304}" presName="linear" presStyleCnt="0">
        <dgm:presLayoutVars>
          <dgm:animLvl val="lvl"/>
          <dgm:resizeHandles val="exact"/>
        </dgm:presLayoutVars>
      </dgm:prSet>
      <dgm:spPr/>
    </dgm:pt>
    <dgm:pt modelId="{4E623891-0019-405D-8DC6-AFA525275E15}" type="pres">
      <dgm:prSet presAssocID="{772E4F80-547D-45C7-B04B-2A96E3BF43C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D05D402-84F2-4BCB-8BB9-EE3AC0D7A841}" type="pres">
      <dgm:prSet presAssocID="{B7D90E5A-8F3C-4144-8371-60DD59CF7174}" presName="spacer" presStyleCnt="0"/>
      <dgm:spPr/>
    </dgm:pt>
    <dgm:pt modelId="{5C071053-61A7-4DB7-B4EF-EF805B7619CD}" type="pres">
      <dgm:prSet presAssocID="{54ABCC14-30C4-4BB5-877C-7C0EB9ED27EA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5CE4972-2E33-4D83-ADC6-951F77E9DC90}" type="pres">
      <dgm:prSet presAssocID="{F1B5ABDF-DA8D-4194-A732-4BD7390FFB89}" presName="spacer" presStyleCnt="0"/>
      <dgm:spPr/>
    </dgm:pt>
    <dgm:pt modelId="{9CE968F1-94EE-4B3E-9635-9ACD48961FFC}" type="pres">
      <dgm:prSet presAssocID="{5DD99140-0B76-42EB-8A33-839234BAB47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1D4F83D-F5DE-4FFB-8751-DE9341E0172B}" type="presOf" srcId="{5DD99140-0B76-42EB-8A33-839234BAB47F}" destId="{9CE968F1-94EE-4B3E-9635-9ACD48961FFC}" srcOrd="0" destOrd="0" presId="urn:microsoft.com/office/officeart/2005/8/layout/vList2"/>
    <dgm:cxn modelId="{1847D864-E859-4881-BC12-FDC733A99441}" srcId="{3ABF1917-8034-4248-B1FC-EA6706988304}" destId="{54ABCC14-30C4-4BB5-877C-7C0EB9ED27EA}" srcOrd="1" destOrd="0" parTransId="{BACD69F8-0BDB-4D3B-A54F-626347F677D6}" sibTransId="{F1B5ABDF-DA8D-4194-A732-4BD7390FFB89}"/>
    <dgm:cxn modelId="{CA8B0559-0836-464C-B603-8993F2D45D78}" type="presOf" srcId="{54ABCC14-30C4-4BB5-877C-7C0EB9ED27EA}" destId="{5C071053-61A7-4DB7-B4EF-EF805B7619CD}" srcOrd="0" destOrd="0" presId="urn:microsoft.com/office/officeart/2005/8/layout/vList2"/>
    <dgm:cxn modelId="{3D1C448E-7627-438C-8D76-2890BACBD0C8}" type="presOf" srcId="{772E4F80-547D-45C7-B04B-2A96E3BF43C7}" destId="{4E623891-0019-405D-8DC6-AFA525275E15}" srcOrd="0" destOrd="0" presId="urn:microsoft.com/office/officeart/2005/8/layout/vList2"/>
    <dgm:cxn modelId="{C907749F-DA9B-478F-9ABE-212C61E42924}" type="presOf" srcId="{3ABF1917-8034-4248-B1FC-EA6706988304}" destId="{DECF3E79-662C-4E4F-9C3D-CAC8CE5FFE8C}" srcOrd="0" destOrd="0" presId="urn:microsoft.com/office/officeart/2005/8/layout/vList2"/>
    <dgm:cxn modelId="{2BCD5FA2-537B-4609-85EF-E4961CB1019D}" srcId="{3ABF1917-8034-4248-B1FC-EA6706988304}" destId="{5DD99140-0B76-42EB-8A33-839234BAB47F}" srcOrd="2" destOrd="0" parTransId="{1DA42004-B2B0-4CC3-A6FE-BCB65D7744A2}" sibTransId="{44C7B303-2684-4A55-AA67-A900F6192B14}"/>
    <dgm:cxn modelId="{76B730B0-2DC0-4999-97DC-8977E1E2C898}" srcId="{3ABF1917-8034-4248-B1FC-EA6706988304}" destId="{772E4F80-547D-45C7-B04B-2A96E3BF43C7}" srcOrd="0" destOrd="0" parTransId="{634C883E-BC3B-4311-9941-D95FB38EF158}" sibTransId="{B7D90E5A-8F3C-4144-8371-60DD59CF7174}"/>
    <dgm:cxn modelId="{F0E972E9-4704-4D26-9C2A-F22EF5C94A29}" type="presParOf" srcId="{DECF3E79-662C-4E4F-9C3D-CAC8CE5FFE8C}" destId="{4E623891-0019-405D-8DC6-AFA525275E15}" srcOrd="0" destOrd="0" presId="urn:microsoft.com/office/officeart/2005/8/layout/vList2"/>
    <dgm:cxn modelId="{AC588954-BC97-46CB-AC71-4A13F15E0B82}" type="presParOf" srcId="{DECF3E79-662C-4E4F-9C3D-CAC8CE5FFE8C}" destId="{0D05D402-84F2-4BCB-8BB9-EE3AC0D7A841}" srcOrd="1" destOrd="0" presId="urn:microsoft.com/office/officeart/2005/8/layout/vList2"/>
    <dgm:cxn modelId="{74C68861-2A3C-4564-A3BE-29BF7C849237}" type="presParOf" srcId="{DECF3E79-662C-4E4F-9C3D-CAC8CE5FFE8C}" destId="{5C071053-61A7-4DB7-B4EF-EF805B7619CD}" srcOrd="2" destOrd="0" presId="urn:microsoft.com/office/officeart/2005/8/layout/vList2"/>
    <dgm:cxn modelId="{DDFD2958-ED2A-4A39-906D-8DB0E021EE95}" type="presParOf" srcId="{DECF3E79-662C-4E4F-9C3D-CAC8CE5FFE8C}" destId="{E5CE4972-2E33-4D83-ADC6-951F77E9DC90}" srcOrd="3" destOrd="0" presId="urn:microsoft.com/office/officeart/2005/8/layout/vList2"/>
    <dgm:cxn modelId="{5197AF66-74ED-4A46-B103-771BC364187E}" type="presParOf" srcId="{DECF3E79-662C-4E4F-9C3D-CAC8CE5FFE8C}" destId="{9CE968F1-94EE-4B3E-9635-9ACD48961F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623891-0019-405D-8DC6-AFA525275E15}">
      <dsp:nvSpPr>
        <dsp:cNvPr id="0" name=""/>
        <dsp:cNvSpPr/>
      </dsp:nvSpPr>
      <dsp:spPr>
        <a:xfrm>
          <a:off x="0" y="47645"/>
          <a:ext cx="6797675" cy="17901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1.) What factors led to the Arab Spring? </a:t>
          </a:r>
        </a:p>
      </dsp:txBody>
      <dsp:txXfrm>
        <a:off x="87385" y="135030"/>
        <a:ext cx="6622905" cy="1615330"/>
      </dsp:txXfrm>
    </dsp:sp>
    <dsp:sp modelId="{5C071053-61A7-4DB7-B4EF-EF805B7619CD}">
      <dsp:nvSpPr>
        <dsp:cNvPr id="0" name=""/>
        <dsp:cNvSpPr/>
      </dsp:nvSpPr>
      <dsp:spPr>
        <a:xfrm>
          <a:off x="0" y="1929906"/>
          <a:ext cx="6797675" cy="1790100"/>
        </a:xfrm>
        <a:prstGeom prst="roundRect">
          <a:avLst/>
        </a:prstGeom>
        <a:solidFill>
          <a:schemeClr val="accent2">
            <a:hueOff val="1373170"/>
            <a:satOff val="-24404"/>
            <a:lumOff val="78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2.) What factors led to Tunisia being the only democracy to result from the Arab Spring? </a:t>
          </a:r>
        </a:p>
      </dsp:txBody>
      <dsp:txXfrm>
        <a:off x="87385" y="2017291"/>
        <a:ext cx="6622905" cy="1615330"/>
      </dsp:txXfrm>
    </dsp:sp>
    <dsp:sp modelId="{9CE968F1-94EE-4B3E-9635-9ACD48961FFC}">
      <dsp:nvSpPr>
        <dsp:cNvPr id="0" name=""/>
        <dsp:cNvSpPr/>
      </dsp:nvSpPr>
      <dsp:spPr>
        <a:xfrm>
          <a:off x="0" y="3812166"/>
          <a:ext cx="6797675" cy="1790100"/>
        </a:xfrm>
        <a:prstGeom prst="roundRect">
          <a:avLst/>
        </a:prstGeom>
        <a:solidFill>
          <a:schemeClr val="accent2">
            <a:hueOff val="2746340"/>
            <a:satOff val="-4880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3.) How should western states support democratization efforts in the Arab World? </a:t>
          </a:r>
        </a:p>
      </dsp:txBody>
      <dsp:txXfrm>
        <a:off x="87385" y="3899551"/>
        <a:ext cx="6622905" cy="1615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30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60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8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20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584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41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8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424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20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10C4875-8188-4DA5-87A4-A4108FC6A3F6}" type="datetimeFigureOut">
              <a:rPr lang="en-US" smtClean="0"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6C67FF9-6B91-495A-B5C6-C873DD93819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44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bookcentral.proquest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C3BDC-F25F-4E6F-AFDA-4E6112E27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1" y="643467"/>
            <a:ext cx="6255026" cy="5054008"/>
          </a:xfrm>
        </p:spPr>
        <p:txBody>
          <a:bodyPr anchor="ctr">
            <a:normAutofit/>
          </a:bodyPr>
          <a:lstStyle/>
          <a:p>
            <a:pPr algn="r"/>
            <a:r>
              <a:rPr lang="en-US" sz="6800" dirty="0"/>
              <a:t>Democratization Prospects In The Arab World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4384B2-5023-4B6E-835F-A292604BFA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70995" y="643467"/>
            <a:ext cx="3341488" cy="5054008"/>
          </a:xfrm>
        </p:spPr>
        <p:txBody>
          <a:bodyPr anchor="ctr">
            <a:normAutofit/>
          </a:bodyPr>
          <a:lstStyle/>
          <a:p>
            <a:r>
              <a:rPr lang="en-US" dirty="0"/>
              <a:t>Duncan Espenshade</a:t>
            </a:r>
          </a:p>
        </p:txBody>
      </p:sp>
    </p:spTree>
    <p:extLst>
      <p:ext uri="{BB962C8B-B14F-4D97-AF65-F5344CB8AC3E}">
        <p14:creationId xmlns:p14="http://schemas.microsoft.com/office/powerpoint/2010/main" val="2835897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843AFC8-D8D0-4784-B08C-6324FA88E6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4B1A56-8AFB-4D4F-8D98-1E832D6F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3478" y="0"/>
            <a:ext cx="4657389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6293C5-8DC5-484B-8E79-5418B8A3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1163" y="1111753"/>
            <a:ext cx="3720353" cy="4634494"/>
          </a:xfrm>
          <a:ln w="25400" cap="sq">
            <a:noFill/>
            <a:miter lim="800000"/>
          </a:ln>
        </p:spPr>
        <p:txBody>
          <a:bodyPr anchor="ctr"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Variables of Interest for this study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E828FC-05B4-4BA4-92D3-3DF79D42D88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53478" cy="6858000"/>
          </a:xfrm>
          <a:prstGeom prst="rect">
            <a:avLst/>
          </a:prstGeom>
          <a:solidFill>
            <a:schemeClr val="tx1">
              <a:lumMod val="75000"/>
              <a:lumOff val="2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37807-3445-4374-8C1D-0A2797C6D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0206" y="0"/>
            <a:ext cx="5057396" cy="6858000"/>
          </a:xfrm>
        </p:spPr>
        <p:txBody>
          <a:bodyPr anchor="ctr"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Levels of </a:t>
            </a:r>
            <a:r>
              <a:rPr lang="en-US" sz="28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Rentierism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Islamism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Economic Factors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Political Openness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Modernization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Levels and Types of Democracy Assistance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Human Rights Protections</a:t>
            </a:r>
          </a:p>
          <a:p>
            <a:pPr marL="0" indent="0">
              <a:buNone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84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7A9F236-ED85-44D3-91B8-E8952AD3FE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E89E1FD-9FA0-4E24-89E8-540A0AC2C6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8D1F77-20AC-463C-A15D-F38BE42073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8C6E698C-8155-4B8B-BDC9-B7299772B5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4AE6655-7179-4D29-9F77-AD0E07F66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1" y="643467"/>
            <a:ext cx="6255026" cy="50540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8000">
                <a:solidFill>
                  <a:schemeClr val="tx1">
                    <a:lumMod val="85000"/>
                    <a:lumOff val="15000"/>
                  </a:schemeClr>
                </a:solidFill>
              </a:rPr>
              <a:t>Questions?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525C9A-1972-4836-BA7A-706C946EF4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391367"/>
            <a:ext cx="0" cy="355820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D9B36-9BE7-472B-8808-7E0D681073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40942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A549DE7-671D-4575-AF43-858FD99981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1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6154A-F346-4654-A5B6-A2732281A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442DB0-86D7-469B-9C08-731C17D7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err="1"/>
              <a:t>Basora</a:t>
            </a:r>
            <a:r>
              <a:rPr lang="en-US" dirty="0"/>
              <a:t>, A., </a:t>
            </a:r>
            <a:r>
              <a:rPr lang="en-US" dirty="0" err="1"/>
              <a:t>Marcyzk</a:t>
            </a:r>
            <a:r>
              <a:rPr lang="en-US" dirty="0"/>
              <a:t>, A., &amp; </a:t>
            </a:r>
            <a:r>
              <a:rPr lang="en-US" dirty="0" err="1"/>
              <a:t>Otarashvili</a:t>
            </a:r>
            <a:r>
              <a:rPr lang="en-US" dirty="0"/>
              <a:t>, M. (2017). Does Democracy Matter? The United States and Global Democracy Support. Philadelphia: Rowman &amp; Littlefield.</a:t>
            </a:r>
          </a:p>
          <a:p>
            <a:pPr marL="0" indent="0">
              <a:buNone/>
            </a:pPr>
            <a:r>
              <a:rPr lang="en-US" dirty="0"/>
              <a:t>Beyer, P. (2006). Religions in Global Society. Routledge.</a:t>
            </a:r>
          </a:p>
          <a:p>
            <a:pPr marL="0" indent="0">
              <a:buNone/>
            </a:pPr>
            <a:r>
              <a:rPr lang="en-US" dirty="0"/>
              <a:t>Dabashi, H. (2012). </a:t>
            </a:r>
            <a:r>
              <a:rPr lang="en-US" i="1" dirty="0"/>
              <a:t>The </a:t>
            </a:r>
            <a:r>
              <a:rPr lang="en-US" i="1" dirty="0" err="1"/>
              <a:t>arab</a:t>
            </a:r>
            <a:r>
              <a:rPr lang="en-US" i="1" dirty="0"/>
              <a:t> spring : The end of postcolonialism</a:t>
            </a:r>
            <a:r>
              <a:rPr lang="en-US" dirty="0"/>
              <a:t>. Retrieved from </a:t>
            </a:r>
            <a:r>
              <a:rPr lang="en-US" u="sng" dirty="0">
                <a:hlinkClick r:id="rId2"/>
              </a:rPr>
              <a:t>https://ebookcentral.proquest.com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Fattah, M. (2006). </a:t>
            </a:r>
            <a:r>
              <a:rPr lang="en-US" i="1" dirty="0"/>
              <a:t>Democratic values in the Muslim world</a:t>
            </a:r>
            <a:r>
              <a:rPr lang="en-US" dirty="0"/>
              <a:t>. Boulder, Colo.: Lynne </a:t>
            </a:r>
            <a:r>
              <a:rPr lang="en-US" dirty="0" err="1"/>
              <a:t>Rienner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Haas, M. (2013). </a:t>
            </a:r>
            <a:r>
              <a:rPr lang="en-US" i="1" dirty="0"/>
              <a:t>The United States and the Arab Spring threats and opportunities in a revolutionary era</a:t>
            </a:r>
            <a:r>
              <a:rPr lang="en-US" dirty="0"/>
              <a:t> (Westview press spotlight). Boulder: Westview Press.</a:t>
            </a:r>
          </a:p>
          <a:p>
            <a:pPr marL="0" indent="0">
              <a:buNone/>
            </a:pPr>
            <a:r>
              <a:rPr lang="en-US" dirty="0"/>
              <a:t>Huntington, S. (1991). The third wave : Democratization in the late twentieth century (Julian J. </a:t>
            </a:r>
            <a:r>
              <a:rPr lang="en-US" dirty="0" err="1"/>
              <a:t>Rothbaum</a:t>
            </a:r>
            <a:r>
              <a:rPr lang="en-US" dirty="0"/>
              <a:t> distinguished lecture series ; v. 4). Norman: University of Oklahoma Press.</a:t>
            </a:r>
          </a:p>
          <a:p>
            <a:pPr marL="0" indent="0">
              <a:buNone/>
            </a:pPr>
            <a:r>
              <a:rPr lang="en-US" dirty="0"/>
              <a:t>Huntington, S. (1997). The clash of civilizations and the remaking of world order (1st Touchstone ed.). New York: Touchstone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Kamrava</a:t>
            </a:r>
            <a:r>
              <a:rPr lang="en-US" dirty="0"/>
              <a:t>, M., &amp; Georgetown University. Center for International Regional Studies. (2016). </a:t>
            </a:r>
            <a:r>
              <a:rPr lang="en-US" i="1" dirty="0"/>
              <a:t>Fragile politics : Weak states in the greater Middle East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 err="1"/>
              <a:t>Khakee</a:t>
            </a:r>
            <a:r>
              <a:rPr lang="en-US" dirty="0"/>
              <a:t>, A. (2017). Democracy aid or autocracy aid? Unintended effects of democracy assistance in Morocco. </a:t>
            </a:r>
            <a:r>
              <a:rPr lang="en-US" i="1" dirty="0"/>
              <a:t>The Journal of North African Studies,</a:t>
            </a:r>
            <a:r>
              <a:rPr lang="en-US" dirty="0"/>
              <a:t> </a:t>
            </a:r>
            <a:r>
              <a:rPr lang="en-US" i="1" dirty="0"/>
              <a:t>22</a:t>
            </a:r>
            <a:r>
              <a:rPr lang="en-US" dirty="0"/>
              <a:t>(2), 238-258.</a:t>
            </a:r>
          </a:p>
          <a:p>
            <a:pPr marL="0" indent="0">
              <a:buNone/>
            </a:pPr>
            <a:r>
              <a:rPr lang="en-US" dirty="0" err="1"/>
              <a:t>Mawṣilili</a:t>
            </a:r>
            <a:r>
              <a:rPr lang="en-US" dirty="0"/>
              <a:t>̄, A. (2001). </a:t>
            </a:r>
            <a:r>
              <a:rPr lang="en-US" i="1" dirty="0"/>
              <a:t>The Islamic quest for democracy, pluralism, and human rights</a:t>
            </a:r>
            <a:r>
              <a:rPr lang="en-US" dirty="0"/>
              <a:t>. Gainesville: University Press of Florida</a:t>
            </a:r>
          </a:p>
          <a:p>
            <a:pPr marL="0" indent="0">
              <a:buNone/>
            </a:pPr>
            <a:r>
              <a:rPr lang="en-US" dirty="0"/>
              <a:t>Scott, J., &amp; Carter, R. (2016). Promoting democracy in Latin America: Foreign policy change and US democracy assistance, 1975-2010. Third World Quarterly, 37(2), 299-320.</a:t>
            </a:r>
          </a:p>
          <a:p>
            <a:pPr marL="0" indent="0">
              <a:buNone/>
            </a:pPr>
            <a:r>
              <a:rPr lang="en-US" dirty="0" err="1"/>
              <a:t>Tibi</a:t>
            </a:r>
            <a:r>
              <a:rPr lang="en-US" dirty="0"/>
              <a:t>, B. (2013). </a:t>
            </a:r>
            <a:r>
              <a:rPr lang="en-US" i="1" dirty="0"/>
              <a:t>The sharia state : Arab spring and democratization</a:t>
            </a:r>
            <a:r>
              <a:rPr lang="en-US" dirty="0"/>
              <a:t>. Retrieved from </a:t>
            </a:r>
            <a:r>
              <a:rPr lang="en-US" u="sng" dirty="0">
                <a:hlinkClick r:id="rId2"/>
              </a:rPr>
              <a:t>https://ebookcentral.proquest.com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Willis, M. (2012). </a:t>
            </a:r>
            <a:r>
              <a:rPr lang="en-US" i="1" dirty="0"/>
              <a:t>Politics and Power in the </a:t>
            </a:r>
            <a:r>
              <a:rPr lang="en-US" i="1" dirty="0" err="1"/>
              <a:t>Maghred</a:t>
            </a:r>
            <a:r>
              <a:rPr lang="en-US" i="1" dirty="0"/>
              <a:t> - Algeria, Tunisia and Morocco from Independence to the Arab Spring.</a:t>
            </a:r>
            <a:r>
              <a:rPr lang="en-US" dirty="0"/>
              <a:t> New York: Columbia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395202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3FC29D54-036A-4639-B198-291BD7D620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3C07DA0-7F46-4C18-A505-27591F4AB6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A35D5A63-DC2D-4FC8-BDAE-F6C200C39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73" r="14605" b="-1"/>
          <a:stretch/>
        </p:blipFill>
        <p:spPr bwMode="auto">
          <a:xfrm>
            <a:off x="643467" y="64346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8578C8F8-BABB-448F-BAFB-D1F9348408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60" r="21325" b="-1"/>
          <a:stretch/>
        </p:blipFill>
        <p:spPr bwMode="auto">
          <a:xfrm>
            <a:off x="6176433" y="640927"/>
            <a:ext cx="537209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21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74">
            <a:extLst>
              <a:ext uri="{FF2B5EF4-FFF2-40B4-BE49-F238E27FC236}">
                <a16:creationId xmlns:a16="http://schemas.microsoft.com/office/drawing/2014/main" id="{1D1D1210-3BD3-4C6E-AD1B-07BFB5ABDD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3" name="Rectangle 76">
            <a:extLst>
              <a:ext uri="{FF2B5EF4-FFF2-40B4-BE49-F238E27FC236}">
                <a16:creationId xmlns:a16="http://schemas.microsoft.com/office/drawing/2014/main" id="{E4947F56-9DBB-4FF9-ABF2-5B7B3C7B5F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4" name="Straight Connector 78">
            <a:extLst>
              <a:ext uri="{FF2B5EF4-FFF2-40B4-BE49-F238E27FC236}">
                <a16:creationId xmlns:a16="http://schemas.microsoft.com/office/drawing/2014/main" id="{B6E21A4B-9996-44C9-AE8B-9B156A6CD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5" name="Rectangle 80">
            <a:extLst>
              <a:ext uri="{FF2B5EF4-FFF2-40B4-BE49-F238E27FC236}">
                <a16:creationId xmlns:a16="http://schemas.microsoft.com/office/drawing/2014/main" id="{CAA95A4F-6851-483E-8C86-31AA85F75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71D2AC-B570-4933-9BF9-2CF2BF693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41110" y="639097"/>
            <a:ext cx="3401961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>
                <a:solidFill>
                  <a:schemeClr val="tx1">
                    <a:lumMod val="85000"/>
                    <a:lumOff val="15000"/>
                  </a:schemeClr>
                </a:solidFill>
              </a:rPr>
              <a:t>What is the Arab Spring?</a:t>
            </a:r>
          </a:p>
        </p:txBody>
      </p:sp>
      <p:pic>
        <p:nvPicPr>
          <p:cNvPr id="1030" name="Picture 6" descr="Whatever happened to the Arab Spring? | World | The Times">
            <a:extLst>
              <a:ext uri="{FF2B5EF4-FFF2-40B4-BE49-F238E27FC236}">
                <a16:creationId xmlns:a16="http://schemas.microsoft.com/office/drawing/2014/main" id="{074EFACA-2F44-4715-B9A9-6593B7C559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999" y="860205"/>
            <a:ext cx="6912217" cy="4613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6" name="Straight Connector 82">
            <a:extLst>
              <a:ext uri="{FF2B5EF4-FFF2-40B4-BE49-F238E27FC236}">
                <a16:creationId xmlns:a16="http://schemas.microsoft.com/office/drawing/2014/main" id="{8E67B80F-DC96-4AB3-BCAC-07B698F6F6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343400"/>
            <a:ext cx="320040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7" name="Rectangle 84">
            <a:extLst>
              <a:ext uri="{FF2B5EF4-FFF2-40B4-BE49-F238E27FC236}">
                <a16:creationId xmlns:a16="http://schemas.microsoft.com/office/drawing/2014/main" id="{D102C23A-5B68-4151-A35E-69055BD516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8" name="Rectangle 86">
            <a:extLst>
              <a:ext uri="{FF2B5EF4-FFF2-40B4-BE49-F238E27FC236}">
                <a16:creationId xmlns:a16="http://schemas.microsoft.com/office/drawing/2014/main" id="{F16C535E-8900-4C12-9B34-681C17AD54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B0D31A1C-ACE6-4B08-A6E8-09EDB88082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14AF5-6E7E-40D6-957C-39AE7BAE2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/>
              <a:t>Research Questions</a:t>
            </a:r>
          </a:p>
        </p:txBody>
      </p:sp>
      <p:graphicFrame>
        <p:nvGraphicFramePr>
          <p:cNvPr id="23" name="Text Placeholder 3">
            <a:extLst>
              <a:ext uri="{FF2B5EF4-FFF2-40B4-BE49-F238E27FC236}">
                <a16:creationId xmlns:a16="http://schemas.microsoft.com/office/drawing/2014/main" id="{7CC9BD4A-B233-4102-9B63-6D030A8066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227373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8877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FD9A7A-6DA1-4CB6-90AA-CCEE3433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Why is Understanding the Arab Spring Important?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19C69-6808-4E5F-B3F4-48AD1A7229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622" y="2967377"/>
            <a:ext cx="3084844" cy="333551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Third Wave 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Clash Of Civilizations Paradigm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Democratic Peace Theory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Religious Demography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rgbClr val="FFFFFF"/>
                </a:solidFill>
              </a:rPr>
              <a:t>Democracy Assistance Programs 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  <a:p>
            <a:endParaRPr lang="en-US" sz="1500" dirty="0">
              <a:solidFill>
                <a:srgbClr val="FFFFFF"/>
              </a:solidFill>
            </a:endParaRPr>
          </a:p>
        </p:txBody>
      </p:sp>
      <p:pic>
        <p:nvPicPr>
          <p:cNvPr id="1026" name="Picture 2" descr="Background - Arab Spring - LibGuides at University of Illinois at ...">
            <a:extLst>
              <a:ext uri="{FF2B5EF4-FFF2-40B4-BE49-F238E27FC236}">
                <a16:creationId xmlns:a16="http://schemas.microsoft.com/office/drawing/2014/main" id="{9CAD55E7-025F-4ADF-B077-5A2F9BD1CF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0" r="26320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434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90FFE7-A9FE-4B3D-8A1B-A2B8B20D5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5"/>
            <a:ext cx="3100136" cy="2103875"/>
          </a:xfrm>
        </p:spPr>
        <p:txBody>
          <a:bodyPr>
            <a:normAutofit/>
          </a:bodyPr>
          <a:lstStyle/>
          <a:p>
            <a:r>
              <a:rPr lang="en-US" sz="4000" dirty="0"/>
              <a:t>The role of Islam </a:t>
            </a:r>
          </a:p>
        </p:txBody>
      </p: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7432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F08370-8F4E-4A4F-98BF-A3C1FEEF07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36574"/>
            <a:ext cx="3084844" cy="3366047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/>
              <a:t>Conflictual against other civilizations?</a:t>
            </a:r>
          </a:p>
          <a:p>
            <a:pPr>
              <a:lnSpc>
                <a:spcPct val="150000"/>
              </a:lnSpc>
            </a:pPr>
            <a:r>
              <a:rPr lang="en-US" dirty="0"/>
              <a:t>Antithetical to Human Rights?</a:t>
            </a:r>
          </a:p>
          <a:p>
            <a:pPr>
              <a:lnSpc>
                <a:spcPct val="150000"/>
              </a:lnSpc>
            </a:pPr>
            <a:r>
              <a:rPr lang="en-US" dirty="0"/>
              <a:t>Antithetical to Democracy?</a:t>
            </a:r>
          </a:p>
          <a:p>
            <a:pPr>
              <a:lnSpc>
                <a:spcPct val="150000"/>
              </a:lnSpc>
            </a:pPr>
            <a:r>
              <a:rPr lang="en-US" dirty="0"/>
              <a:t>Religion as a Global System</a:t>
            </a:r>
          </a:p>
        </p:txBody>
      </p:sp>
      <p:pic>
        <p:nvPicPr>
          <p:cNvPr id="2052" name="Picture 4" descr="Opinion | Islam and Religious Freedom - The New York Times">
            <a:extLst>
              <a:ext uri="{FF2B5EF4-FFF2-40B4-BE49-F238E27FC236}">
                <a16:creationId xmlns:a16="http://schemas.microsoft.com/office/drawing/2014/main" id="{4534817B-5AAD-44DD-B356-778D798849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2" r="21968"/>
          <a:stretch/>
        </p:blipFill>
        <p:spPr bwMode="auto">
          <a:xfrm>
            <a:off x="4075043" y="10"/>
            <a:ext cx="811127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6325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086E084-587B-4477-9A16-20D88E90A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917005F-BBD6-4572-AA66-5B53DE7619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CFCD635-C557-491A-B373-CA044B7303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58795013-E4EC-436F-8E34-F1B9849C71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3AFB1FC-6A20-46F5-A5BE-761DFB210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4B717D-7841-441A-9CCA-136F8A059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21038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/>
              <a:t>Post-Colonialism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ED384E-B39E-45D5-B01F-072727838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371" y="2653800"/>
            <a:ext cx="3084844" cy="3335519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Strong central states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Legitimacy based from nascent national identity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“</a:t>
            </a:r>
            <a:r>
              <a:rPr lang="en-US" sz="2000" dirty="0" err="1"/>
              <a:t>Stabilitocracy</a:t>
            </a:r>
            <a:r>
              <a:rPr lang="en-US" sz="2000" dirty="0"/>
              <a:t>”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Arab vs. Berber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0AB5B73F-630E-48DF-B9BF-8A2E33E2B5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146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2330E6A4-7C67-42B6-A88C-E6ABC33C0590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" r="793" b="1"/>
          <a:stretch/>
        </p:blipFill>
        <p:spPr bwMode="auto">
          <a:xfrm>
            <a:off x="4742017" y="640080"/>
            <a:ext cx="6798082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08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 store inside of a building&#10;&#10;Description automatically generated">
            <a:extLst>
              <a:ext uri="{FF2B5EF4-FFF2-40B4-BE49-F238E27FC236}">
                <a16:creationId xmlns:a16="http://schemas.microsoft.com/office/drawing/2014/main" id="{2C2491E2-24E4-4A4B-BC3B-18156AC38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46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3803206-03B2-415D-854C-2C5B62FA2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5B7E4EB-108E-4D5F-8555-55095BC82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Why Tunisia?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83DA3-3A32-477B-87CC-D3EDEE79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Modernization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Secularization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Socialism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MTI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Unpopularity of Ben Ali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FACB568-8468-4614-A6E4-261EBDA097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645FF02C-05A6-4CDB-A951-31C5BD330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99022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ectangle 142">
            <a:extLst>
              <a:ext uri="{FF2B5EF4-FFF2-40B4-BE49-F238E27FC236}">
                <a16:creationId xmlns:a16="http://schemas.microsoft.com/office/drawing/2014/main" id="{751362D6-E50C-4FD9-A14F-CFE0F92960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A0AAC9CB-DB93-4D67-9251-CCDF54EC6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EC644050-164D-47D8-B605-4063C21DEB4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9" name="Rectangle 148">
            <a:extLst>
              <a:ext uri="{FF2B5EF4-FFF2-40B4-BE49-F238E27FC236}">
                <a16:creationId xmlns:a16="http://schemas.microsoft.com/office/drawing/2014/main" id="{2C8DC9BD-9232-454D-AD7C-854E7B5C0A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6393AC-B70A-43EB-9365-5BEE91249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8459" y="634946"/>
            <a:ext cx="4821283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>
                <a:solidFill>
                  <a:schemeClr val="tx1">
                    <a:lumMod val="75000"/>
                    <a:lumOff val="25000"/>
                  </a:schemeClr>
                </a:solidFill>
              </a:rPr>
              <a:t>Democracy Assistance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3266252C-7FA7-4DF8-BC39-51DB748001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21733"/>
            <a:ext cx="3057906" cy="3408237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656CFC2-4811-442E-AD7B-217516B124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6053" y="473902"/>
            <a:ext cx="2069266" cy="31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" name="Rectangle 152">
            <a:extLst>
              <a:ext uri="{FF2B5EF4-FFF2-40B4-BE49-F238E27FC236}">
                <a16:creationId xmlns:a16="http://schemas.microsoft.com/office/drawing/2014/main" id="{10614B6B-7271-4F4D-89D5-D9F44CA0DD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12061" y="321733"/>
            <a:ext cx="2583939" cy="195525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9D417C4F-A157-4ACA-917E-486C83DAD5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40096" y="2085703"/>
            <a:ext cx="41148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>
            <a:extLst>
              <a:ext uri="{FF2B5EF4-FFF2-40B4-BE49-F238E27FC236}">
                <a16:creationId xmlns:a16="http://schemas.microsoft.com/office/drawing/2014/main" id="{B8CB8EF5-1BC1-4999-9DB7-3FB4EBE50C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733" y="3879167"/>
            <a:ext cx="3057906" cy="2104612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75A9242-AC86-4AC2-AE7D-2BA765E97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102" y="4013574"/>
            <a:ext cx="1291170" cy="181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8D27EE59-198C-4165-B821-88D7D3160E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8588" y="2451014"/>
            <a:ext cx="2567411" cy="3532765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A person holding a sign&#10;&#10;Description automatically generated">
            <a:extLst>
              <a:ext uri="{FF2B5EF4-FFF2-40B4-BE49-F238E27FC236}">
                <a16:creationId xmlns:a16="http://schemas.microsoft.com/office/drawing/2014/main" id="{B25BB12E-FC5B-4F6A-B95F-691418B10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98533" y="2601842"/>
            <a:ext cx="2027520" cy="3231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38EFB8-D565-41DC-9C9F-6B11523BA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28459" y="2198914"/>
            <a:ext cx="4821283" cy="3670180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it effective?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 it subversive?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leads to democracy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7C0C6F5B-CEE6-4206-B133-E856BA6E08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8740743E-EDDE-478E-894C-3961ADCE29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446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243AF7DC-D15B-41C0-AE81-23980D1B9FC4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37C0E9B17A44498BF592642D4ECA5" ma:contentTypeVersion="12" ma:contentTypeDescription="Create a new document." ma:contentTypeScope="" ma:versionID="b64175680337692cb2551d59f972e4fb">
  <xsd:schema xmlns:xsd="http://www.w3.org/2001/XMLSchema" xmlns:xs="http://www.w3.org/2001/XMLSchema" xmlns:p="http://schemas.microsoft.com/office/2006/metadata/properties" xmlns:ns3="8ba01db9-89e8-4dbd-b09b-f1bb22782f3e" xmlns:ns4="cd8c369e-ddd6-4fee-8136-828943a0a193" targetNamespace="http://schemas.microsoft.com/office/2006/metadata/properties" ma:root="true" ma:fieldsID="1a554bf74fdc63bcf84507267abbb033" ns3:_="" ns4:_="">
    <xsd:import namespace="8ba01db9-89e8-4dbd-b09b-f1bb22782f3e"/>
    <xsd:import namespace="cd8c369e-ddd6-4fee-8136-828943a0a19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ba01db9-89e8-4dbd-b09b-f1bb22782f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8c369e-ddd6-4fee-8136-828943a0a19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793E77-F506-49CC-B84F-FED37ED22240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  <ds:schemaRef ds:uri="cd8c369e-ddd6-4fee-8136-828943a0a193"/>
    <ds:schemaRef ds:uri="8ba01db9-89e8-4dbd-b09b-f1bb22782f3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0557BA5-FAF1-48FF-870D-11A7C5C189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ba01db9-89e8-4dbd-b09b-f1bb22782f3e"/>
    <ds:schemaRef ds:uri="cd8c369e-ddd6-4fee-8136-828943a0a19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3D3F078-1820-47A0-AB81-5D9B3CB1EC8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228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Retrospect</vt:lpstr>
      <vt:lpstr>Democratization Prospects In The Arab World </vt:lpstr>
      <vt:lpstr>PowerPoint Presentation</vt:lpstr>
      <vt:lpstr>What is the Arab Spring?</vt:lpstr>
      <vt:lpstr>Research Questions</vt:lpstr>
      <vt:lpstr>Why is Understanding the Arab Spring Important?</vt:lpstr>
      <vt:lpstr>The role of Islam </vt:lpstr>
      <vt:lpstr>Post-Colonialism</vt:lpstr>
      <vt:lpstr>Why Tunisia?</vt:lpstr>
      <vt:lpstr>Democracy Assistance</vt:lpstr>
      <vt:lpstr>Variables of Interest for this study</vt:lpstr>
      <vt:lpstr>Questions?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Democratization Prospects In The Arab World</dc:title>
  <dc:creator>Duncan Espenshade</dc:creator>
  <cp:lastModifiedBy>Smith, Andrea J</cp:lastModifiedBy>
  <cp:revision>2</cp:revision>
  <dcterms:created xsi:type="dcterms:W3CDTF">2020-04-20T17:22:57Z</dcterms:created>
  <dcterms:modified xsi:type="dcterms:W3CDTF">2020-04-20T19:46:17Z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0x010100E4E37C0E9B17A44498BF592642D4ECA5</vt:lpwstr>
  </property>
</Properties>
</file>