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57" r:id="rId5"/>
    <p:sldId id="265" r:id="rId6"/>
    <p:sldId id="308" r:id="rId7"/>
    <p:sldId id="310" r:id="rId8"/>
    <p:sldId id="309" r:id="rId9"/>
    <p:sldId id="315" r:id="rId10"/>
    <p:sldId id="316" r:id="rId11"/>
    <p:sldId id="307" r:id="rId12"/>
    <p:sldId id="311" r:id="rId13"/>
    <p:sldId id="312" r:id="rId14"/>
    <p:sldId id="313" r:id="rId15"/>
    <p:sldId id="314" r:id="rId16"/>
    <p:sldId id="319" r:id="rId17"/>
    <p:sldId id="318" r:id="rId18"/>
    <p:sldId id="320" r:id="rId19"/>
    <p:sldId id="321" r:id="rId20"/>
    <p:sldId id="323" r:id="rId21"/>
    <p:sldId id="324" r:id="rId22"/>
    <p:sldId id="325" r:id="rId23"/>
    <p:sldId id="326" r:id="rId24"/>
    <p:sldId id="327" r:id="rId25"/>
    <p:sldId id="336" r:id="rId26"/>
    <p:sldId id="329" r:id="rId27"/>
    <p:sldId id="330" r:id="rId28"/>
    <p:sldId id="331" r:id="rId29"/>
    <p:sldId id="332" r:id="rId30"/>
    <p:sldId id="337" r:id="rId31"/>
    <p:sldId id="333" r:id="rId32"/>
    <p:sldId id="334" r:id="rId33"/>
    <p:sldId id="335" r:id="rId34"/>
    <p:sldId id="338" r:id="rId35"/>
    <p:sldId id="339" r:id="rId36"/>
    <p:sldId id="340" r:id="rId37"/>
    <p:sldId id="303" r:id="rId38"/>
    <p:sldId id="322" r:id="rId39"/>
    <p:sldId id="341"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82309" autoAdjust="0"/>
  </p:normalViewPr>
  <p:slideViewPr>
    <p:cSldViewPr snapToGrid="0">
      <p:cViewPr varScale="1">
        <p:scale>
          <a:sx n="56" d="100"/>
          <a:sy n="56" d="100"/>
        </p:scale>
        <p:origin x="9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289E17CE-346B-4B21-A330-F450D2DA7C44}" type="datetimeFigureOut">
              <a:rPr lang="en-US" smtClean="0"/>
              <a:t>4/22/2020</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97670B2-E5D2-42B7-82B6-398555E3F3AD}" type="slidenum">
              <a:rPr lang="en-US" smtClean="0"/>
              <a:t>‹#›</a:t>
            </a:fld>
            <a:endParaRPr lang="en-US"/>
          </a:p>
        </p:txBody>
      </p:sp>
    </p:spTree>
    <p:extLst>
      <p:ext uri="{BB962C8B-B14F-4D97-AF65-F5344CB8AC3E}">
        <p14:creationId xmlns:p14="http://schemas.microsoft.com/office/powerpoint/2010/main" val="378902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2ECBCCE-02B7-4E0B-8E21-A7D7450176A7}" type="datetimeFigureOut">
              <a:rPr lang="en-US" smtClean="0"/>
              <a:t>4/22/2020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526A4B7-D592-40B4-B6FF-A4E988C7B50F}" type="slidenum">
              <a:rPr lang="en-US" smtClean="0"/>
              <a:t>‹#›</a:t>
            </a:fld>
            <a:endParaRPr lang="en-US"/>
          </a:p>
        </p:txBody>
      </p:sp>
    </p:spTree>
    <p:extLst>
      <p:ext uri="{BB962C8B-B14F-4D97-AF65-F5344CB8AC3E}">
        <p14:creationId xmlns:p14="http://schemas.microsoft.com/office/powerpoint/2010/main" val="381801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a:t>
            </a:fld>
            <a:endParaRPr lang="en-US"/>
          </a:p>
        </p:txBody>
      </p:sp>
    </p:spTree>
    <p:extLst>
      <p:ext uri="{BB962C8B-B14F-4D97-AF65-F5344CB8AC3E}">
        <p14:creationId xmlns:p14="http://schemas.microsoft.com/office/powerpoint/2010/main" val="312196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10</a:t>
            </a:fld>
            <a:endParaRPr lang="en-US"/>
          </a:p>
        </p:txBody>
      </p:sp>
    </p:spTree>
    <p:extLst>
      <p:ext uri="{BB962C8B-B14F-4D97-AF65-F5344CB8AC3E}">
        <p14:creationId xmlns:p14="http://schemas.microsoft.com/office/powerpoint/2010/main" val="229539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11</a:t>
            </a:fld>
            <a:endParaRPr lang="en-US"/>
          </a:p>
        </p:txBody>
      </p:sp>
    </p:spTree>
    <p:extLst>
      <p:ext uri="{BB962C8B-B14F-4D97-AF65-F5344CB8AC3E}">
        <p14:creationId xmlns:p14="http://schemas.microsoft.com/office/powerpoint/2010/main" val="187328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12</a:t>
            </a:fld>
            <a:endParaRPr lang="en-US"/>
          </a:p>
        </p:txBody>
      </p:sp>
    </p:spTree>
    <p:extLst>
      <p:ext uri="{BB962C8B-B14F-4D97-AF65-F5344CB8AC3E}">
        <p14:creationId xmlns:p14="http://schemas.microsoft.com/office/powerpoint/2010/main" val="412472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13</a:t>
            </a:fld>
            <a:endParaRPr lang="en-US"/>
          </a:p>
        </p:txBody>
      </p:sp>
    </p:spTree>
    <p:extLst>
      <p:ext uri="{BB962C8B-B14F-4D97-AF65-F5344CB8AC3E}">
        <p14:creationId xmlns:p14="http://schemas.microsoft.com/office/powerpoint/2010/main" val="262510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14</a:t>
            </a:fld>
            <a:endParaRPr lang="en-US"/>
          </a:p>
        </p:txBody>
      </p:sp>
    </p:spTree>
    <p:extLst>
      <p:ext uri="{BB962C8B-B14F-4D97-AF65-F5344CB8AC3E}">
        <p14:creationId xmlns:p14="http://schemas.microsoft.com/office/powerpoint/2010/main" val="426242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15</a:t>
            </a:fld>
            <a:endParaRPr lang="en-US"/>
          </a:p>
        </p:txBody>
      </p:sp>
    </p:spTree>
    <p:extLst>
      <p:ext uri="{BB962C8B-B14F-4D97-AF65-F5344CB8AC3E}">
        <p14:creationId xmlns:p14="http://schemas.microsoft.com/office/powerpoint/2010/main" val="212216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16</a:t>
            </a:fld>
            <a:endParaRPr lang="en-US"/>
          </a:p>
        </p:txBody>
      </p:sp>
    </p:spTree>
    <p:extLst>
      <p:ext uri="{BB962C8B-B14F-4D97-AF65-F5344CB8AC3E}">
        <p14:creationId xmlns:p14="http://schemas.microsoft.com/office/powerpoint/2010/main" val="203295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17</a:t>
            </a:fld>
            <a:endParaRPr lang="en-US"/>
          </a:p>
        </p:txBody>
      </p:sp>
    </p:spTree>
    <p:extLst>
      <p:ext uri="{BB962C8B-B14F-4D97-AF65-F5344CB8AC3E}">
        <p14:creationId xmlns:p14="http://schemas.microsoft.com/office/powerpoint/2010/main" val="283582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18</a:t>
            </a:fld>
            <a:endParaRPr lang="en-US"/>
          </a:p>
        </p:txBody>
      </p:sp>
    </p:spTree>
    <p:extLst>
      <p:ext uri="{BB962C8B-B14F-4D97-AF65-F5344CB8AC3E}">
        <p14:creationId xmlns:p14="http://schemas.microsoft.com/office/powerpoint/2010/main" val="2015155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19</a:t>
            </a:fld>
            <a:endParaRPr lang="en-US"/>
          </a:p>
        </p:txBody>
      </p:sp>
    </p:spTree>
    <p:extLst>
      <p:ext uri="{BB962C8B-B14F-4D97-AF65-F5344CB8AC3E}">
        <p14:creationId xmlns:p14="http://schemas.microsoft.com/office/powerpoint/2010/main" val="404483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a:t>
            </a:fld>
            <a:endParaRPr lang="en-US"/>
          </a:p>
        </p:txBody>
      </p:sp>
    </p:spTree>
    <p:extLst>
      <p:ext uri="{BB962C8B-B14F-4D97-AF65-F5344CB8AC3E}">
        <p14:creationId xmlns:p14="http://schemas.microsoft.com/office/powerpoint/2010/main" val="338221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20</a:t>
            </a:fld>
            <a:endParaRPr lang="en-US"/>
          </a:p>
        </p:txBody>
      </p:sp>
    </p:spTree>
    <p:extLst>
      <p:ext uri="{BB962C8B-B14F-4D97-AF65-F5344CB8AC3E}">
        <p14:creationId xmlns:p14="http://schemas.microsoft.com/office/powerpoint/2010/main" val="394266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21</a:t>
            </a:fld>
            <a:endParaRPr lang="en-US"/>
          </a:p>
        </p:txBody>
      </p:sp>
    </p:spTree>
    <p:extLst>
      <p:ext uri="{BB962C8B-B14F-4D97-AF65-F5344CB8AC3E}">
        <p14:creationId xmlns:p14="http://schemas.microsoft.com/office/powerpoint/2010/main" val="158441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22</a:t>
            </a:fld>
            <a:endParaRPr lang="en-US"/>
          </a:p>
        </p:txBody>
      </p:sp>
    </p:spTree>
    <p:extLst>
      <p:ext uri="{BB962C8B-B14F-4D97-AF65-F5344CB8AC3E}">
        <p14:creationId xmlns:p14="http://schemas.microsoft.com/office/powerpoint/2010/main" val="115450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23</a:t>
            </a:fld>
            <a:endParaRPr lang="en-US"/>
          </a:p>
        </p:txBody>
      </p:sp>
    </p:spTree>
    <p:extLst>
      <p:ext uri="{BB962C8B-B14F-4D97-AF65-F5344CB8AC3E}">
        <p14:creationId xmlns:p14="http://schemas.microsoft.com/office/powerpoint/2010/main" val="167471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24</a:t>
            </a:fld>
            <a:endParaRPr lang="en-US"/>
          </a:p>
        </p:txBody>
      </p:sp>
    </p:spTree>
    <p:extLst>
      <p:ext uri="{BB962C8B-B14F-4D97-AF65-F5344CB8AC3E}">
        <p14:creationId xmlns:p14="http://schemas.microsoft.com/office/powerpoint/2010/main" val="3970730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25</a:t>
            </a:fld>
            <a:endParaRPr lang="en-US"/>
          </a:p>
        </p:txBody>
      </p:sp>
    </p:spTree>
    <p:extLst>
      <p:ext uri="{BB962C8B-B14F-4D97-AF65-F5344CB8AC3E}">
        <p14:creationId xmlns:p14="http://schemas.microsoft.com/office/powerpoint/2010/main" val="148803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26</a:t>
            </a:fld>
            <a:endParaRPr lang="en-US"/>
          </a:p>
        </p:txBody>
      </p:sp>
    </p:spTree>
    <p:extLst>
      <p:ext uri="{BB962C8B-B14F-4D97-AF65-F5344CB8AC3E}">
        <p14:creationId xmlns:p14="http://schemas.microsoft.com/office/powerpoint/2010/main" val="284802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27</a:t>
            </a:fld>
            <a:endParaRPr lang="en-US"/>
          </a:p>
        </p:txBody>
      </p:sp>
    </p:spTree>
    <p:extLst>
      <p:ext uri="{BB962C8B-B14F-4D97-AF65-F5344CB8AC3E}">
        <p14:creationId xmlns:p14="http://schemas.microsoft.com/office/powerpoint/2010/main" val="3585926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28</a:t>
            </a:fld>
            <a:endParaRPr lang="en-US"/>
          </a:p>
        </p:txBody>
      </p:sp>
    </p:spTree>
    <p:extLst>
      <p:ext uri="{BB962C8B-B14F-4D97-AF65-F5344CB8AC3E}">
        <p14:creationId xmlns:p14="http://schemas.microsoft.com/office/powerpoint/2010/main" val="935735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29</a:t>
            </a:fld>
            <a:endParaRPr lang="en-US"/>
          </a:p>
        </p:txBody>
      </p:sp>
    </p:spTree>
    <p:extLst>
      <p:ext uri="{BB962C8B-B14F-4D97-AF65-F5344CB8AC3E}">
        <p14:creationId xmlns:p14="http://schemas.microsoft.com/office/powerpoint/2010/main" val="416659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a:t>
            </a:fld>
            <a:endParaRPr lang="en-US"/>
          </a:p>
        </p:txBody>
      </p:sp>
    </p:spTree>
    <p:extLst>
      <p:ext uri="{BB962C8B-B14F-4D97-AF65-F5344CB8AC3E}">
        <p14:creationId xmlns:p14="http://schemas.microsoft.com/office/powerpoint/2010/main" val="171424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30</a:t>
            </a:fld>
            <a:endParaRPr lang="en-US"/>
          </a:p>
        </p:txBody>
      </p:sp>
    </p:spTree>
    <p:extLst>
      <p:ext uri="{BB962C8B-B14F-4D97-AF65-F5344CB8AC3E}">
        <p14:creationId xmlns:p14="http://schemas.microsoft.com/office/powerpoint/2010/main" val="1566209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31</a:t>
            </a:fld>
            <a:endParaRPr lang="en-US"/>
          </a:p>
        </p:txBody>
      </p:sp>
    </p:spTree>
    <p:extLst>
      <p:ext uri="{BB962C8B-B14F-4D97-AF65-F5344CB8AC3E}">
        <p14:creationId xmlns:p14="http://schemas.microsoft.com/office/powerpoint/2010/main" val="3492927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32</a:t>
            </a:fld>
            <a:endParaRPr lang="en-US"/>
          </a:p>
        </p:txBody>
      </p:sp>
    </p:spTree>
    <p:extLst>
      <p:ext uri="{BB962C8B-B14F-4D97-AF65-F5344CB8AC3E}">
        <p14:creationId xmlns:p14="http://schemas.microsoft.com/office/powerpoint/2010/main" val="615415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33</a:t>
            </a:fld>
            <a:endParaRPr lang="en-US"/>
          </a:p>
        </p:txBody>
      </p:sp>
    </p:spTree>
    <p:extLst>
      <p:ext uri="{BB962C8B-B14F-4D97-AF65-F5344CB8AC3E}">
        <p14:creationId xmlns:p14="http://schemas.microsoft.com/office/powerpoint/2010/main" val="2926036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34</a:t>
            </a:fld>
            <a:endParaRPr lang="en-US"/>
          </a:p>
        </p:txBody>
      </p:sp>
    </p:spTree>
    <p:extLst>
      <p:ext uri="{BB962C8B-B14F-4D97-AF65-F5344CB8AC3E}">
        <p14:creationId xmlns:p14="http://schemas.microsoft.com/office/powerpoint/2010/main" val="3382071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35</a:t>
            </a:fld>
            <a:endParaRPr lang="en-US"/>
          </a:p>
        </p:txBody>
      </p:sp>
    </p:spTree>
    <p:extLst>
      <p:ext uri="{BB962C8B-B14F-4D97-AF65-F5344CB8AC3E}">
        <p14:creationId xmlns:p14="http://schemas.microsoft.com/office/powerpoint/2010/main" val="3979528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36</a:t>
            </a:fld>
            <a:endParaRPr lang="en-US"/>
          </a:p>
        </p:txBody>
      </p:sp>
    </p:spTree>
    <p:extLst>
      <p:ext uri="{BB962C8B-B14F-4D97-AF65-F5344CB8AC3E}">
        <p14:creationId xmlns:p14="http://schemas.microsoft.com/office/powerpoint/2010/main" val="248385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4</a:t>
            </a:fld>
            <a:endParaRPr lang="en-US"/>
          </a:p>
        </p:txBody>
      </p:sp>
    </p:spTree>
    <p:extLst>
      <p:ext uri="{BB962C8B-B14F-4D97-AF65-F5344CB8AC3E}">
        <p14:creationId xmlns:p14="http://schemas.microsoft.com/office/powerpoint/2010/main" val="24015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5</a:t>
            </a:fld>
            <a:endParaRPr lang="en-US"/>
          </a:p>
        </p:txBody>
      </p:sp>
    </p:spTree>
    <p:extLst>
      <p:ext uri="{BB962C8B-B14F-4D97-AF65-F5344CB8AC3E}">
        <p14:creationId xmlns:p14="http://schemas.microsoft.com/office/powerpoint/2010/main" val="93358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6</a:t>
            </a:fld>
            <a:endParaRPr lang="en-US"/>
          </a:p>
        </p:txBody>
      </p:sp>
    </p:spTree>
    <p:extLst>
      <p:ext uri="{BB962C8B-B14F-4D97-AF65-F5344CB8AC3E}">
        <p14:creationId xmlns:p14="http://schemas.microsoft.com/office/powerpoint/2010/main" val="146459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7</a:t>
            </a:fld>
            <a:endParaRPr lang="en-US"/>
          </a:p>
        </p:txBody>
      </p:sp>
    </p:spTree>
    <p:extLst>
      <p:ext uri="{BB962C8B-B14F-4D97-AF65-F5344CB8AC3E}">
        <p14:creationId xmlns:p14="http://schemas.microsoft.com/office/powerpoint/2010/main" val="8152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8</a:t>
            </a:fld>
            <a:endParaRPr lang="en-US"/>
          </a:p>
        </p:txBody>
      </p:sp>
    </p:spTree>
    <p:extLst>
      <p:ext uri="{BB962C8B-B14F-4D97-AF65-F5344CB8AC3E}">
        <p14:creationId xmlns:p14="http://schemas.microsoft.com/office/powerpoint/2010/main" val="115711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A4B7-D592-40B4-B6FF-A4E988C7B50F}" type="slidenum">
              <a:rPr lang="en-US" smtClean="0"/>
              <a:t>9</a:t>
            </a:fld>
            <a:endParaRPr lang="en-US"/>
          </a:p>
        </p:txBody>
      </p:sp>
    </p:spTree>
    <p:extLst>
      <p:ext uri="{BB962C8B-B14F-4D97-AF65-F5344CB8AC3E}">
        <p14:creationId xmlns:p14="http://schemas.microsoft.com/office/powerpoint/2010/main" val="262118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3"/>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9E374-9FFE-4A19-80D4-2E56E4C61ADE}"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080F9-7B33-4FF7-A104-614C2FBF8595}" type="slidenum">
              <a:rPr lang="en-US" smtClean="0"/>
              <a:t>‹#›</a:t>
            </a:fld>
            <a:endParaRPr lang="en-US"/>
          </a:p>
        </p:txBody>
      </p:sp>
    </p:spTree>
    <p:extLst>
      <p:ext uri="{BB962C8B-B14F-4D97-AF65-F5344CB8AC3E}">
        <p14:creationId xmlns:p14="http://schemas.microsoft.com/office/powerpoint/2010/main" val="7462452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9E080F9-7B33-4FF7-A104-614C2FBF8595}" type="slidenum">
              <a:rPr lang="en-US" smtClean="0"/>
              <a:t>‹#›</a:t>
            </a:fld>
            <a:endParaRPr lang="en-US"/>
          </a:p>
        </p:txBody>
      </p:sp>
      <p:sp>
        <p:nvSpPr>
          <p:cNvPr id="5" name="Footer Placeholder 4"/>
          <p:cNvSpPr>
            <a:spLocks noGrp="1"/>
          </p:cNvSpPr>
          <p:nvPr>
            <p:ph type="ftr" sz="quarter" idx="3"/>
          </p:nvPr>
        </p:nvSpPr>
        <p:spPr>
          <a:xfrm rot="16200000">
            <a:off x="10510429"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70"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EC9E374-9FFE-4A19-80D4-2E56E4C61ADE}" type="datetimeFigureOut">
              <a:rPr lang="en-US" smtClean="0"/>
              <a:t>4/22/2020</a:t>
            </a:fld>
            <a:endParaRPr lang="en-US"/>
          </a:p>
        </p:txBody>
      </p:sp>
    </p:spTree>
    <p:extLst>
      <p:ext uri="{BB962C8B-B14F-4D97-AF65-F5344CB8AC3E}">
        <p14:creationId xmlns:p14="http://schemas.microsoft.com/office/powerpoint/2010/main" val="201485584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carnegieclassifications.iu.edu/"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case.org/resources/vse-data-min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ED920082@wcupa.edu"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mailto:Kcrossney@wcup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44377" y="856770"/>
            <a:ext cx="3151372" cy="1573029"/>
          </a:xfrm>
          <a:prstGeom prst="rect">
            <a:avLst/>
          </a:prstGeom>
        </p:spPr>
      </p:pic>
      <p:sp>
        <p:nvSpPr>
          <p:cNvPr id="5" name="Rectangle 4"/>
          <p:cNvSpPr/>
          <p:nvPr/>
        </p:nvSpPr>
        <p:spPr>
          <a:xfrm>
            <a:off x="183630" y="3034314"/>
            <a:ext cx="11277600" cy="1200329"/>
          </a:xfrm>
          <a:prstGeom prst="rect">
            <a:avLst/>
          </a:prstGeom>
        </p:spPr>
        <p:txBody>
          <a:bodyPr wrap="square">
            <a:spAutoFit/>
          </a:bodyPr>
          <a:lstStyle/>
          <a:p>
            <a:pPr algn="ctr"/>
            <a:r>
              <a:rPr lang="en-US" sz="3600" b="1" dirty="0"/>
              <a:t>Carnegie Classification of Institutions of Higher Education &amp; Perceived Biases in Funding Review Processes</a:t>
            </a:r>
            <a:endParaRPr lang="en-US" sz="3600" b="1" i="1" dirty="0"/>
          </a:p>
        </p:txBody>
      </p:sp>
      <p:sp>
        <p:nvSpPr>
          <p:cNvPr id="6" name="Rectangle 5"/>
          <p:cNvSpPr/>
          <p:nvPr/>
        </p:nvSpPr>
        <p:spPr>
          <a:xfrm>
            <a:off x="779489" y="4839159"/>
            <a:ext cx="9906000" cy="1138773"/>
          </a:xfrm>
          <a:prstGeom prst="rect">
            <a:avLst/>
          </a:prstGeom>
        </p:spPr>
        <p:txBody>
          <a:bodyPr wrap="square">
            <a:spAutoFit/>
          </a:bodyPr>
          <a:lstStyle/>
          <a:p>
            <a:pPr algn="ctr"/>
            <a:r>
              <a:rPr lang="en-US" sz="3600" b="1" dirty="0">
                <a:solidFill>
                  <a:srgbClr val="000000"/>
                </a:solidFill>
              </a:rPr>
              <a:t>Emily Devereux, MPA, CRA</a:t>
            </a:r>
            <a:br>
              <a:rPr lang="en-US" sz="3600" b="1" dirty="0">
                <a:solidFill>
                  <a:srgbClr val="000000"/>
                </a:solidFill>
              </a:rPr>
            </a:br>
            <a:r>
              <a:rPr lang="en-US" sz="3200" b="1" dirty="0">
                <a:solidFill>
                  <a:srgbClr val="000000"/>
                </a:solidFill>
              </a:rPr>
              <a:t>DPA Student, College of Business &amp; Public Management</a:t>
            </a:r>
            <a:endParaRPr lang="en-US" sz="3600" b="1" dirty="0">
              <a:solidFill>
                <a:srgbClr val="000000"/>
              </a:solidFill>
            </a:endParaRPr>
          </a:p>
        </p:txBody>
      </p:sp>
    </p:spTree>
    <p:extLst>
      <p:ext uri="{BB962C8B-B14F-4D97-AF65-F5344CB8AC3E}">
        <p14:creationId xmlns:p14="http://schemas.microsoft.com/office/powerpoint/2010/main" val="118386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Hypothesis</a:t>
            </a:r>
          </a:p>
        </p:txBody>
      </p:sp>
      <p:sp>
        <p:nvSpPr>
          <p:cNvPr id="4" name="TextBox 3"/>
          <p:cNvSpPr txBox="1"/>
          <p:nvPr/>
        </p:nvSpPr>
        <p:spPr>
          <a:xfrm>
            <a:off x="657077" y="1943637"/>
            <a:ext cx="10234304" cy="1384995"/>
          </a:xfrm>
          <a:prstGeom prst="rect">
            <a:avLst/>
          </a:prstGeom>
          <a:noFill/>
        </p:spPr>
        <p:txBody>
          <a:bodyPr wrap="square" rtlCol="0">
            <a:spAutoFit/>
          </a:bodyPr>
          <a:lstStyle/>
          <a:p>
            <a:pPr algn="just" defTabSz="1713977">
              <a:defRPr/>
            </a:pPr>
            <a:r>
              <a:rPr lang="en-US" sz="2800" dirty="0">
                <a:latin typeface="Arial" panose="020B0604020202020204" pitchFamily="34" charset="0"/>
                <a:cs typeface="Arial" panose="020B0604020202020204" pitchFamily="34" charset="0"/>
              </a:rPr>
              <a:t>An institution’s Carnegie Classification ranking is a contributing factor to perceived administrative capacity and an institution’s success during the sponsored funding process. </a:t>
            </a:r>
          </a:p>
        </p:txBody>
      </p:sp>
      <p:pic>
        <p:nvPicPr>
          <p:cNvPr id="12" name="Picture 11"/>
          <p:cNvPicPr>
            <a:picLocks noChangeAspect="1"/>
          </p:cNvPicPr>
          <p:nvPr/>
        </p:nvPicPr>
        <p:blipFill>
          <a:blip r:embed="rId3"/>
          <a:stretch>
            <a:fillRect/>
          </a:stretch>
        </p:blipFill>
        <p:spPr>
          <a:xfrm>
            <a:off x="3412995" y="3770682"/>
            <a:ext cx="4899052" cy="2396110"/>
          </a:xfrm>
          <a:prstGeom prst="rect">
            <a:avLst/>
          </a:prstGeom>
          <a:effectLst>
            <a:softEdge rad="177800"/>
          </a:effectLst>
        </p:spPr>
      </p:pic>
    </p:spTree>
    <p:extLst>
      <p:ext uri="{BB962C8B-B14F-4D97-AF65-F5344CB8AC3E}">
        <p14:creationId xmlns:p14="http://schemas.microsoft.com/office/powerpoint/2010/main" val="70300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Study</a:t>
            </a:r>
          </a:p>
        </p:txBody>
      </p:sp>
      <p:sp>
        <p:nvSpPr>
          <p:cNvPr id="4" name="TextBox 3"/>
          <p:cNvSpPr txBox="1"/>
          <p:nvPr/>
        </p:nvSpPr>
        <p:spPr>
          <a:xfrm>
            <a:off x="657077" y="1786240"/>
            <a:ext cx="10234304" cy="3539430"/>
          </a:xfrm>
          <a:prstGeom prst="rect">
            <a:avLst/>
          </a:prstGeom>
          <a:noFill/>
        </p:spPr>
        <p:txBody>
          <a:bodyPr wrap="square" rtlCol="0">
            <a:spAutoFit/>
          </a:bodyPr>
          <a:lstStyle/>
          <a:p>
            <a:pPr algn="just" defTabSz="1713977">
              <a:defRPr/>
            </a:pPr>
            <a:r>
              <a:rPr lang="en-US" sz="2800" dirty="0">
                <a:latin typeface="Arial" panose="020B0604020202020204" pitchFamily="34" charset="0"/>
                <a:cs typeface="Arial" panose="020B0604020202020204" pitchFamily="34" charset="0"/>
              </a:rPr>
              <a:t>An analysis of research expenditures and secured foundation gifting reported by institutions, focusing between Carnegie Classifications and research administrative capacity, will assist in uncovering the contributing elements of reputation and administrative capacity used in research and private funding decisions.  The end goal is to assist in developing better frameworks for social equity performance of funding mechanisms.</a:t>
            </a:r>
          </a:p>
        </p:txBody>
      </p:sp>
    </p:spTree>
    <p:extLst>
      <p:ext uri="{BB962C8B-B14F-4D97-AF65-F5344CB8AC3E}">
        <p14:creationId xmlns:p14="http://schemas.microsoft.com/office/powerpoint/2010/main" val="2005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Research Methods</a:t>
            </a:r>
          </a:p>
        </p:txBody>
      </p:sp>
      <p:sp>
        <p:nvSpPr>
          <p:cNvPr id="4" name="TextBox 3"/>
          <p:cNvSpPr txBox="1"/>
          <p:nvPr/>
        </p:nvSpPr>
        <p:spPr>
          <a:xfrm>
            <a:off x="525362" y="1583873"/>
            <a:ext cx="10234304" cy="5447645"/>
          </a:xfrm>
          <a:prstGeom prst="rect">
            <a:avLst/>
          </a:prstGeom>
          <a:noFill/>
        </p:spPr>
        <p:txBody>
          <a:bodyPr wrap="square" rtlCol="0">
            <a:spAutoFit/>
          </a:bodyPr>
          <a:lstStyle/>
          <a:p>
            <a:pPr algn="just" defTabSz="1713977">
              <a:defRPr/>
            </a:pPr>
            <a:r>
              <a:rPr lang="en-US" sz="2700" dirty="0">
                <a:latin typeface="Arial" panose="020B0604020202020204" pitchFamily="34" charset="0"/>
                <a:cs typeface="Arial" panose="020B0604020202020204" pitchFamily="34" charset="0"/>
              </a:rPr>
              <a:t>A </a:t>
            </a:r>
            <a:r>
              <a:rPr lang="en-US" sz="2700" b="1" dirty="0">
                <a:latin typeface="Arial" panose="020B0604020202020204" pitchFamily="34" charset="0"/>
                <a:cs typeface="Arial" panose="020B0604020202020204" pitchFamily="34" charset="0"/>
              </a:rPr>
              <a:t>quantitative analysis </a:t>
            </a:r>
            <a:r>
              <a:rPr lang="en-US" sz="2700" dirty="0">
                <a:latin typeface="Arial" panose="020B0604020202020204" pitchFamily="34" charset="0"/>
                <a:cs typeface="Arial" panose="020B0604020202020204" pitchFamily="34" charset="0"/>
              </a:rPr>
              <a:t>will be used to analyze data from publicly available datasets for exploring the relationship between Carnegie Classification rankings, institutional control types, administrative capacity, and funding levels of institutions of higher education. </a:t>
            </a:r>
          </a:p>
          <a:p>
            <a:pPr algn="just" defTabSz="1713977">
              <a:defRPr/>
            </a:pPr>
            <a:endParaRPr lang="en-US" sz="2800" dirty="0">
              <a:latin typeface="Arial" panose="020B0604020202020204" pitchFamily="34" charset="0"/>
              <a:cs typeface="Arial" panose="020B0604020202020204" pitchFamily="34" charset="0"/>
            </a:endParaRPr>
          </a:p>
          <a:p>
            <a:pPr algn="just" defTabSz="1713977">
              <a:defRPr/>
            </a:pPr>
            <a:r>
              <a:rPr lang="en-US" sz="2700" b="1" dirty="0">
                <a:latin typeface="Arial" panose="020B0604020202020204" pitchFamily="34" charset="0"/>
                <a:cs typeface="Arial" panose="020B0604020202020204" pitchFamily="34" charset="0"/>
              </a:rPr>
              <a:t>Sample: </a:t>
            </a:r>
            <a:r>
              <a:rPr lang="en-US" sz="2700" dirty="0">
                <a:latin typeface="Arial" panose="020B0604020202020204" pitchFamily="34" charset="0"/>
                <a:cs typeface="Arial" panose="020B0604020202020204" pitchFamily="34" charset="0"/>
              </a:rPr>
              <a:t>Carnegie classifications of 4-year institutions classified as Doctoral Universities, Master’s College and Universities, Baccalaureate Colleges, &amp; Special Focus 4-Year. </a:t>
            </a:r>
          </a:p>
          <a:p>
            <a:pPr marL="457200" indent="-457200" algn="just" defTabSz="1713977">
              <a:buFont typeface="Arial" panose="020B0604020202020204" pitchFamily="34" charset="0"/>
              <a:buChar char="•"/>
              <a:defRPr/>
            </a:pPr>
            <a:endParaRPr lang="en-US" sz="2700" dirty="0">
              <a:latin typeface="Arial" panose="020B0604020202020204" pitchFamily="34" charset="0"/>
              <a:cs typeface="Arial" panose="020B0604020202020204" pitchFamily="34" charset="0"/>
            </a:endParaRP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Includes the U.S. higher education institutions who have voluntarily reported to NSF HERD and CASE VSE</a:t>
            </a:r>
            <a:endParaRPr lang="en-US" sz="2800" dirty="0">
              <a:latin typeface="Arial" panose="020B0604020202020204" pitchFamily="34" charset="0"/>
              <a:cs typeface="Arial" panose="020B0604020202020204" pitchFamily="34" charset="0"/>
            </a:endParaRPr>
          </a:p>
          <a:p>
            <a:pPr algn="just" defTabSz="1713977">
              <a:defRPr/>
            </a:pPr>
            <a:endParaRPr lang="en-US" sz="2800" dirty="0">
              <a:latin typeface="Arial" panose="020B0604020202020204" pitchFamily="34" charset="0"/>
              <a:cs typeface="Arial" panose="020B0604020202020204" pitchFamily="34" charset="0"/>
            </a:endParaRPr>
          </a:p>
          <a:p>
            <a:pPr algn="just" defTabSz="1713977">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11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Data Sets &amp; Resources</a:t>
            </a:r>
          </a:p>
        </p:txBody>
      </p:sp>
      <p:sp>
        <p:nvSpPr>
          <p:cNvPr id="4" name="TextBox 3"/>
          <p:cNvSpPr txBox="1"/>
          <p:nvPr/>
        </p:nvSpPr>
        <p:spPr>
          <a:xfrm>
            <a:off x="649582" y="1538902"/>
            <a:ext cx="10234304" cy="4401205"/>
          </a:xfrm>
          <a:prstGeom prst="rect">
            <a:avLst/>
          </a:prstGeom>
          <a:noFill/>
        </p:spPr>
        <p:txBody>
          <a:bodyPr wrap="square" rtlCol="0">
            <a:spAutoFit/>
          </a:bodyPr>
          <a:lstStyle/>
          <a:p>
            <a:pPr defTabSz="1713977">
              <a:defRPr/>
            </a:pPr>
            <a:r>
              <a:rPr lang="en-US" sz="2800" b="1" dirty="0">
                <a:latin typeface="Arial" panose="020B0604020202020204" pitchFamily="34" charset="0"/>
                <a:cs typeface="Arial" panose="020B0604020202020204" pitchFamily="34" charset="0"/>
              </a:rPr>
              <a:t>Carnegie Classification (CC) of Institutions of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Higher Education (2018 Reclassification Report;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Reflects FY2016 Data)</a:t>
            </a:r>
          </a:p>
          <a:p>
            <a:pPr algn="just" defTabSz="1713977">
              <a:defRPr/>
            </a:pPr>
            <a:endParaRPr lang="en-US" sz="2800" b="1" dirty="0">
              <a:latin typeface="Arial" panose="020B0604020202020204" pitchFamily="34" charset="0"/>
              <a:cs typeface="Arial" panose="020B0604020202020204" pitchFamily="34" charset="0"/>
            </a:endParaRP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Dominant classification system for higher education research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One of the oldest consistently published rankings recognized in classifying university programs and reputations for doctorate-granting universities (Kosar &amp; Scott, 2018).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Bases its methodology on publicly available data, including research expenditures, conferred eligible doctoral degrees, faculty composition, and research staffing. </a:t>
            </a:r>
          </a:p>
        </p:txBody>
      </p:sp>
      <p:pic>
        <p:nvPicPr>
          <p:cNvPr id="5" name="Picture 4"/>
          <p:cNvPicPr>
            <a:picLocks noChangeAspect="1"/>
          </p:cNvPicPr>
          <p:nvPr/>
        </p:nvPicPr>
        <p:blipFill>
          <a:blip r:embed="rId3"/>
          <a:stretch>
            <a:fillRect/>
          </a:stretch>
        </p:blipFill>
        <p:spPr>
          <a:xfrm>
            <a:off x="9057339" y="1222016"/>
            <a:ext cx="1706625" cy="1706625"/>
          </a:xfrm>
          <a:prstGeom prst="rect">
            <a:avLst/>
          </a:prstGeom>
        </p:spPr>
      </p:pic>
    </p:spTree>
    <p:extLst>
      <p:ext uri="{BB962C8B-B14F-4D97-AF65-F5344CB8AC3E}">
        <p14:creationId xmlns:p14="http://schemas.microsoft.com/office/powerpoint/2010/main" val="400767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Data Sets &amp; Resources</a:t>
            </a:r>
          </a:p>
        </p:txBody>
      </p:sp>
      <p:sp>
        <p:nvSpPr>
          <p:cNvPr id="4" name="TextBox 3"/>
          <p:cNvSpPr txBox="1"/>
          <p:nvPr/>
        </p:nvSpPr>
        <p:spPr>
          <a:xfrm>
            <a:off x="672067" y="1454317"/>
            <a:ext cx="10234304" cy="5139869"/>
          </a:xfrm>
          <a:prstGeom prst="rect">
            <a:avLst/>
          </a:prstGeom>
          <a:noFill/>
        </p:spPr>
        <p:txBody>
          <a:bodyPr wrap="square" rtlCol="0">
            <a:spAutoFit/>
          </a:bodyPr>
          <a:lstStyle/>
          <a:p>
            <a:pPr defTabSz="1713977">
              <a:defRPr/>
            </a:pPr>
            <a:r>
              <a:rPr lang="en-US" sz="2800" b="1" dirty="0">
                <a:latin typeface="Arial" panose="020B0604020202020204" pitchFamily="34" charset="0"/>
                <a:cs typeface="Arial" panose="020B0604020202020204" pitchFamily="34" charset="0"/>
              </a:rPr>
              <a:t>National Science Foundation’s Higher Education</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Research &amp; Development Survey (NSF HERD)</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FY2016 </a:t>
            </a:r>
          </a:p>
          <a:p>
            <a:pPr algn="just" defTabSz="1713977">
              <a:defRPr/>
            </a:pPr>
            <a:endParaRPr lang="en-US" sz="2800" b="1" dirty="0">
              <a:latin typeface="Arial" panose="020B0604020202020204" pitchFamily="34" charset="0"/>
              <a:cs typeface="Arial" panose="020B0604020202020204" pitchFamily="34" charset="0"/>
            </a:endParaRP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Primary government source of information on separately accounted for research and development expenditures within higher education institutions in the United States</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FY2017 survey cycle collected FY2016 data from 903 institutions between the months of November 2017 through June 2018 (Gibbons, 2018).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Data is solicited under the authority of both the National Science Foundation Act of 1950, as amended, and the America COMPETES Reauthorization Act of 2010. </a:t>
            </a:r>
          </a:p>
        </p:txBody>
      </p:sp>
      <p:pic>
        <p:nvPicPr>
          <p:cNvPr id="5" name="Picture 4"/>
          <p:cNvPicPr>
            <a:picLocks noChangeAspect="1"/>
          </p:cNvPicPr>
          <p:nvPr/>
        </p:nvPicPr>
        <p:blipFill>
          <a:blip r:embed="rId3"/>
          <a:stretch>
            <a:fillRect/>
          </a:stretch>
        </p:blipFill>
        <p:spPr>
          <a:xfrm>
            <a:off x="9185357" y="1222016"/>
            <a:ext cx="1646063" cy="1646063"/>
          </a:xfrm>
          <a:prstGeom prst="rect">
            <a:avLst/>
          </a:prstGeom>
          <a:effectLst>
            <a:softEdge rad="50800"/>
          </a:effectLst>
        </p:spPr>
      </p:pic>
    </p:spTree>
    <p:extLst>
      <p:ext uri="{BB962C8B-B14F-4D97-AF65-F5344CB8AC3E}">
        <p14:creationId xmlns:p14="http://schemas.microsoft.com/office/powerpoint/2010/main" val="21839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Data Sets &amp; Resources</a:t>
            </a:r>
          </a:p>
        </p:txBody>
      </p:sp>
      <p:sp>
        <p:nvSpPr>
          <p:cNvPr id="4" name="TextBox 3"/>
          <p:cNvSpPr txBox="1"/>
          <p:nvPr/>
        </p:nvSpPr>
        <p:spPr>
          <a:xfrm>
            <a:off x="525362" y="1701654"/>
            <a:ext cx="10234304" cy="4401205"/>
          </a:xfrm>
          <a:prstGeom prst="rect">
            <a:avLst/>
          </a:prstGeom>
          <a:noFill/>
        </p:spPr>
        <p:txBody>
          <a:bodyPr wrap="square" rtlCol="0">
            <a:spAutoFit/>
          </a:bodyPr>
          <a:lstStyle/>
          <a:p>
            <a:pPr defTabSz="1713977">
              <a:defRPr/>
            </a:pPr>
            <a:r>
              <a:rPr lang="en-US" sz="2800" b="1" dirty="0">
                <a:latin typeface="Arial" panose="020B0604020202020204" pitchFamily="34" charset="0"/>
                <a:cs typeface="Arial" panose="020B0604020202020204" pitchFamily="34" charset="0"/>
              </a:rPr>
              <a:t>Voluntary Support of Education FY2016 report</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(VSE, 2016) managed by the Council for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Advancement and Support of Education (CASE)</a:t>
            </a:r>
          </a:p>
          <a:p>
            <a:pPr algn="just" defTabSz="1713977">
              <a:defRPr/>
            </a:pPr>
            <a:endParaRPr lang="en-US" sz="2800" b="1" dirty="0">
              <a:latin typeface="Arial" panose="020B0604020202020204" pitchFamily="34" charset="0"/>
              <a:cs typeface="Arial" panose="020B0604020202020204" pitchFamily="34" charset="0"/>
            </a:endParaRP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Data is pulled from the VSE Survey and Data Miner, a web-based benchmarking service that provides access to more than 350 variables about charitable giving to educational institutions.</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Data is queried for variables of size, location, control, and giving totals across different engagement categories.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Considered the definitive source of information on private giving to education institutions in the United States. </a:t>
            </a:r>
          </a:p>
        </p:txBody>
      </p:sp>
      <p:pic>
        <p:nvPicPr>
          <p:cNvPr id="5" name="Picture 4"/>
          <p:cNvPicPr>
            <a:picLocks noChangeAspect="1"/>
          </p:cNvPicPr>
          <p:nvPr/>
        </p:nvPicPr>
        <p:blipFill>
          <a:blip r:embed="rId3"/>
          <a:stretch>
            <a:fillRect/>
          </a:stretch>
        </p:blipFill>
        <p:spPr>
          <a:xfrm>
            <a:off x="8959356" y="1454317"/>
            <a:ext cx="1631196" cy="1631196"/>
          </a:xfrm>
          <a:prstGeom prst="rect">
            <a:avLst/>
          </a:prstGeom>
        </p:spPr>
      </p:pic>
    </p:spTree>
    <p:extLst>
      <p:ext uri="{BB962C8B-B14F-4D97-AF65-F5344CB8AC3E}">
        <p14:creationId xmlns:p14="http://schemas.microsoft.com/office/powerpoint/2010/main" val="303287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Data Sets &amp; Resources</a:t>
            </a:r>
          </a:p>
        </p:txBody>
      </p:sp>
      <p:sp>
        <p:nvSpPr>
          <p:cNvPr id="4" name="TextBox 3"/>
          <p:cNvSpPr txBox="1"/>
          <p:nvPr/>
        </p:nvSpPr>
        <p:spPr>
          <a:xfrm>
            <a:off x="525362" y="1971477"/>
            <a:ext cx="10234304" cy="4339650"/>
          </a:xfrm>
          <a:prstGeom prst="rect">
            <a:avLst/>
          </a:prstGeom>
          <a:noFill/>
        </p:spPr>
        <p:txBody>
          <a:bodyPr wrap="square" rtlCol="0">
            <a:spAutoFit/>
          </a:bodyPr>
          <a:lstStyle/>
          <a:p>
            <a:pPr defTabSz="1713977">
              <a:defRPr/>
            </a:pPr>
            <a:r>
              <a:rPr lang="en-US" sz="2800" b="1" dirty="0">
                <a:latin typeface="Arial" panose="020B0604020202020204" pitchFamily="34" charset="0"/>
                <a:cs typeface="Arial" panose="020B0604020202020204" pitchFamily="34" charset="0"/>
              </a:rPr>
              <a:t>Integrated Postsecondary Education Data Systems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(IPEDS) </a:t>
            </a:r>
          </a:p>
          <a:p>
            <a:pPr algn="just" defTabSz="1713977">
              <a:defRPr/>
            </a:pPr>
            <a:endParaRPr lang="en-US" sz="2800" b="1" dirty="0">
              <a:latin typeface="Arial" panose="020B0604020202020204" pitchFamily="34" charset="0"/>
              <a:cs typeface="Arial" panose="020B0604020202020204" pitchFamily="34" charset="0"/>
            </a:endParaRP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Data from institutions of higher education detailing enrollment, degree conferral, and human resources infrastructure.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National Center for Education Statistics (NCES) is the primary federal entity for collecting and analyzing IPEDs data. </a:t>
            </a:r>
          </a:p>
          <a:p>
            <a:pPr marL="457200" indent="-4572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NCES is a fulfillment of a Congressional mandate to collect, collate, analyze, and report complete statistics on the condition(s) of U.S. education; validate, conduct, and publish reports; and review and report on education activities at both at the national and global levels.</a:t>
            </a:r>
          </a:p>
        </p:txBody>
      </p:sp>
      <p:pic>
        <p:nvPicPr>
          <p:cNvPr id="5" name="Picture 4"/>
          <p:cNvPicPr>
            <a:picLocks noChangeAspect="1"/>
          </p:cNvPicPr>
          <p:nvPr/>
        </p:nvPicPr>
        <p:blipFill>
          <a:blip r:embed="rId3"/>
          <a:stretch>
            <a:fillRect/>
          </a:stretch>
        </p:blipFill>
        <p:spPr>
          <a:xfrm>
            <a:off x="9249195" y="1283572"/>
            <a:ext cx="1946626" cy="1572874"/>
          </a:xfrm>
          <a:prstGeom prst="rect">
            <a:avLst/>
          </a:prstGeom>
          <a:effectLst>
            <a:softEdge rad="50800"/>
          </a:effectLst>
        </p:spPr>
      </p:pic>
    </p:spTree>
    <p:extLst>
      <p:ext uri="{BB962C8B-B14F-4D97-AF65-F5344CB8AC3E}">
        <p14:creationId xmlns:p14="http://schemas.microsoft.com/office/powerpoint/2010/main" val="80319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Study Concepts</a:t>
            </a:r>
          </a:p>
        </p:txBody>
      </p:sp>
      <p:sp>
        <p:nvSpPr>
          <p:cNvPr id="4" name="TextBox 3"/>
          <p:cNvSpPr txBox="1"/>
          <p:nvPr/>
        </p:nvSpPr>
        <p:spPr>
          <a:xfrm>
            <a:off x="525362" y="1971477"/>
            <a:ext cx="10234304" cy="3785652"/>
          </a:xfrm>
          <a:prstGeom prst="rect">
            <a:avLst/>
          </a:prstGeom>
          <a:noFill/>
        </p:spPr>
        <p:txBody>
          <a:bodyPr wrap="square" rtlCol="0">
            <a:spAutoFit/>
          </a:bodyPr>
          <a:lstStyle/>
          <a:p>
            <a:pPr algn="just" defTabSz="1713977">
              <a:defRPr/>
            </a:pPr>
            <a:r>
              <a:rPr lang="en-US" sz="2400" b="1" i="1" dirty="0">
                <a:latin typeface="Arial" panose="020B0604020202020204" pitchFamily="34" charset="0"/>
                <a:cs typeface="Arial" panose="020B0604020202020204" pitchFamily="34" charset="0"/>
              </a:rPr>
              <a:t>Institutions of higher education: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public or private educational institutions in the U.S., including universities, colleges, and institutes of technology. Must be accredited in any state to provide a program of education beyond secondary education.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Classification ranking: </a:t>
            </a:r>
            <a:r>
              <a:rPr lang="en-US" sz="2400" dirty="0">
                <a:latin typeface="Arial" panose="020B0604020202020204" pitchFamily="34" charset="0"/>
                <a:cs typeface="Arial" panose="020B0604020202020204" pitchFamily="34" charset="0"/>
              </a:rPr>
              <a:t>within the Carnegie Classification of Institutions of Higher Education is considered the “dominant classification system” for higher education research and is one of the oldest consistently published rankings that is recognized in classifying university programs and reputations for doctorate-granting universities (Kosar &amp; Scott, 2018). </a:t>
            </a:r>
          </a:p>
        </p:txBody>
      </p:sp>
    </p:spTree>
    <p:extLst>
      <p:ext uri="{BB962C8B-B14F-4D97-AF65-F5344CB8AC3E}">
        <p14:creationId xmlns:p14="http://schemas.microsoft.com/office/powerpoint/2010/main" val="230370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Study Concepts</a:t>
            </a:r>
          </a:p>
        </p:txBody>
      </p:sp>
      <p:sp>
        <p:nvSpPr>
          <p:cNvPr id="4" name="TextBox 3"/>
          <p:cNvSpPr txBox="1"/>
          <p:nvPr/>
        </p:nvSpPr>
        <p:spPr>
          <a:xfrm>
            <a:off x="525362" y="1971477"/>
            <a:ext cx="10234304" cy="4524315"/>
          </a:xfrm>
          <a:prstGeom prst="rect">
            <a:avLst/>
          </a:prstGeom>
          <a:noFill/>
        </p:spPr>
        <p:txBody>
          <a:bodyPr wrap="square" rtlCol="0">
            <a:spAutoFit/>
          </a:bodyPr>
          <a:lstStyle/>
          <a:p>
            <a:pPr algn="just" defTabSz="1713977">
              <a:defRPr/>
            </a:pPr>
            <a:r>
              <a:rPr lang="en-US" sz="2400" b="1" i="1" dirty="0">
                <a:latin typeface="Arial" panose="020B0604020202020204" pitchFamily="34" charset="0"/>
                <a:cs typeface="Arial" panose="020B0604020202020204" pitchFamily="34" charset="0"/>
              </a:rPr>
              <a:t>Administrative capacity</a:t>
            </a:r>
            <a:r>
              <a:rPr lang="en-US" sz="2400" dirty="0">
                <a:latin typeface="Arial" panose="020B0604020202020204" pitchFamily="34" charset="0"/>
                <a:cs typeface="Arial" panose="020B0604020202020204" pitchFamily="34" charset="0"/>
              </a:rPr>
              <a:t>: an institution’s ability to carry out administrative responsibility necessitated by a sponsored program or project with adequate human infrastructure, organizational structure or processes, and resources for achieving outcomes.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Control type: </a:t>
            </a:r>
            <a:r>
              <a:rPr lang="en-US" sz="2400" dirty="0">
                <a:latin typeface="Arial" panose="020B0604020202020204" pitchFamily="34" charset="0"/>
                <a:cs typeface="Arial" panose="020B0604020202020204" pitchFamily="34" charset="0"/>
              </a:rPr>
              <a:t>categorized into public, private not-for-profit, and private for-profit institutions.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Review panels: </a:t>
            </a:r>
            <a:r>
              <a:rPr lang="en-US" sz="2400" dirty="0">
                <a:latin typeface="Arial" panose="020B0604020202020204" pitchFamily="34" charset="0"/>
                <a:cs typeface="Arial" panose="020B0604020202020204" pitchFamily="34" charset="0"/>
              </a:rPr>
              <a:t>agency appointed panels or boards made up of individuals of expertise or mission consensus to review and critique funding proposals and rank or recommend them for funding to the federal or state funding agencies.  This also includes foundation agencies. </a:t>
            </a:r>
          </a:p>
        </p:txBody>
      </p:sp>
    </p:spTree>
    <p:extLst>
      <p:ext uri="{BB962C8B-B14F-4D97-AF65-F5344CB8AC3E}">
        <p14:creationId xmlns:p14="http://schemas.microsoft.com/office/powerpoint/2010/main" val="264542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Study Concepts</a:t>
            </a:r>
          </a:p>
        </p:txBody>
      </p:sp>
      <p:sp>
        <p:nvSpPr>
          <p:cNvPr id="4" name="TextBox 3"/>
          <p:cNvSpPr txBox="1"/>
          <p:nvPr/>
        </p:nvSpPr>
        <p:spPr>
          <a:xfrm>
            <a:off x="525362" y="1971477"/>
            <a:ext cx="10234304" cy="4524315"/>
          </a:xfrm>
          <a:prstGeom prst="rect">
            <a:avLst/>
          </a:prstGeom>
          <a:noFill/>
        </p:spPr>
        <p:txBody>
          <a:bodyPr wrap="square" rtlCol="0">
            <a:spAutoFit/>
          </a:bodyPr>
          <a:lstStyle/>
          <a:p>
            <a:pPr algn="just" defTabSz="1713977">
              <a:defRPr/>
            </a:pPr>
            <a:r>
              <a:rPr lang="en-US" sz="2400" b="1" i="1" dirty="0">
                <a:latin typeface="Arial" panose="020B0604020202020204" pitchFamily="34" charset="0"/>
                <a:cs typeface="Arial" panose="020B0604020202020204" pitchFamily="34" charset="0"/>
              </a:rPr>
              <a:t>Administrative capacity</a:t>
            </a:r>
            <a:r>
              <a:rPr lang="en-US" sz="2400" dirty="0">
                <a:latin typeface="Arial" panose="020B0604020202020204" pitchFamily="34" charset="0"/>
                <a:cs typeface="Arial" panose="020B0604020202020204" pitchFamily="34" charset="0"/>
              </a:rPr>
              <a:t>: an institution’s ability to carry out administrative responsibility necessitated by a sponsored program or project with adequate human infrastructure, organizational structure or processes, and resources for achieving outcomes.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Control type: </a:t>
            </a:r>
            <a:r>
              <a:rPr lang="en-US" sz="2400" dirty="0">
                <a:latin typeface="Arial" panose="020B0604020202020204" pitchFamily="34" charset="0"/>
                <a:cs typeface="Arial" panose="020B0604020202020204" pitchFamily="34" charset="0"/>
              </a:rPr>
              <a:t>categorized into public, private not-for-profit, and private for-profit institutions.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Review panels: </a:t>
            </a:r>
            <a:r>
              <a:rPr lang="en-US" sz="2400" dirty="0">
                <a:latin typeface="Arial" panose="020B0604020202020204" pitchFamily="34" charset="0"/>
                <a:cs typeface="Arial" panose="020B0604020202020204" pitchFamily="34" charset="0"/>
              </a:rPr>
              <a:t>agency appointed panels or boards made up of individuals of expertise or mission consensus to review and critique funding proposals and rank or recommend them for funding to the federal or state funding agencies.  This also includes foundation agencies. </a:t>
            </a:r>
          </a:p>
        </p:txBody>
      </p:sp>
    </p:spTree>
    <p:extLst>
      <p:ext uri="{BB962C8B-B14F-4D97-AF65-F5344CB8AC3E}">
        <p14:creationId xmlns:p14="http://schemas.microsoft.com/office/powerpoint/2010/main" val="34508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Problem Statement</a:t>
            </a:r>
          </a:p>
        </p:txBody>
      </p:sp>
      <p:sp>
        <p:nvSpPr>
          <p:cNvPr id="4" name="TextBox 3"/>
          <p:cNvSpPr txBox="1"/>
          <p:nvPr/>
        </p:nvSpPr>
        <p:spPr>
          <a:xfrm>
            <a:off x="706686" y="1791595"/>
            <a:ext cx="10234304" cy="3970318"/>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2800" spc="-5" dirty="0">
                <a:latin typeface="Arial" panose="020B0604020202020204" pitchFamily="34" charset="0"/>
                <a:ea typeface="Times New Roman" panose="02020603050405020304" pitchFamily="18" charset="0"/>
                <a:cs typeface="Arial" panose="020B0604020202020204" pitchFamily="34" charset="0"/>
              </a:rPr>
              <a:t>Disparities of federal and philanthropic funding distribution across institutions of higher education results in social inequities at multiple levels, jeopardizing opportunities for the institution’s development and impairing the development of its communities and individuals. Closing the gap on funding distribution by identifying elements of bias in the funding process is crucial to the professions of public administration and higher education for social equity performance in federal and philanthropic funding.</a:t>
            </a:r>
            <a:endParaRPr lang="en-US" sz="28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2348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Study Concepts</a:t>
            </a:r>
          </a:p>
        </p:txBody>
      </p:sp>
      <p:sp>
        <p:nvSpPr>
          <p:cNvPr id="4" name="TextBox 3"/>
          <p:cNvSpPr txBox="1"/>
          <p:nvPr/>
        </p:nvSpPr>
        <p:spPr>
          <a:xfrm>
            <a:off x="525362" y="1971477"/>
            <a:ext cx="10234304" cy="4524315"/>
          </a:xfrm>
          <a:prstGeom prst="rect">
            <a:avLst/>
          </a:prstGeom>
          <a:noFill/>
        </p:spPr>
        <p:txBody>
          <a:bodyPr wrap="square" rtlCol="0">
            <a:spAutoFit/>
          </a:bodyPr>
          <a:lstStyle/>
          <a:p>
            <a:pPr algn="just" defTabSz="1713977">
              <a:defRPr/>
            </a:pPr>
            <a:r>
              <a:rPr lang="en-US" sz="2400" b="1" i="1" dirty="0">
                <a:latin typeface="Arial" panose="020B0604020202020204" pitchFamily="34" charset="0"/>
                <a:cs typeface="Arial" panose="020B0604020202020204" pitchFamily="34" charset="0"/>
              </a:rPr>
              <a:t>Philanthropic sponsors: </a:t>
            </a:r>
            <a:r>
              <a:rPr lang="en-US" sz="2400" dirty="0">
                <a:latin typeface="Arial" panose="020B0604020202020204" pitchFamily="34" charset="0"/>
                <a:cs typeface="Arial" panose="020B0604020202020204" pitchFamily="34" charset="0"/>
              </a:rPr>
              <a:t>includes organizations or individuals that make gifts, such as foundations and donors, to an institution of higher education to support research, programming, or institutional desires, causes, or needs.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i="1" dirty="0">
                <a:latin typeface="Arial" panose="020B0604020202020204" pitchFamily="34" charset="0"/>
                <a:cs typeface="Arial" panose="020B0604020202020204" pitchFamily="34" charset="0"/>
              </a:rPr>
              <a:t>Sponsored funding process: </a:t>
            </a:r>
            <a:r>
              <a:rPr lang="en-US" sz="2400" dirty="0">
                <a:latin typeface="Arial" panose="020B0604020202020204" pitchFamily="34" charset="0"/>
                <a:cs typeface="Arial" panose="020B0604020202020204" pitchFamily="34" charset="0"/>
              </a:rPr>
              <a:t>the organized process in which funding is obtained by institutions responding to a funding opportunity released by an agency or foundation.  It is carried out by submission of a funding proposal or application to the sponsor, a review process carried out by the review panel, and the rejection or awarding of funds to the institution. The process also incorporates the steps in which foundations or individuals engage with an institution to gift or to endow funds.</a:t>
            </a:r>
          </a:p>
        </p:txBody>
      </p:sp>
    </p:spTree>
    <p:extLst>
      <p:ext uri="{BB962C8B-B14F-4D97-AF65-F5344CB8AC3E}">
        <p14:creationId xmlns:p14="http://schemas.microsoft.com/office/powerpoint/2010/main" val="215412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Methods &amp; Analysis </a:t>
            </a:r>
          </a:p>
        </p:txBody>
      </p:sp>
      <p:sp>
        <p:nvSpPr>
          <p:cNvPr id="4" name="TextBox 3"/>
          <p:cNvSpPr txBox="1"/>
          <p:nvPr/>
        </p:nvSpPr>
        <p:spPr>
          <a:xfrm>
            <a:off x="525362" y="1971477"/>
            <a:ext cx="4683720" cy="3785652"/>
          </a:xfrm>
          <a:prstGeom prst="rect">
            <a:avLst/>
          </a:prstGeom>
          <a:noFill/>
        </p:spPr>
        <p:txBody>
          <a:bodyPr wrap="square" rtlCol="0">
            <a:spAutoFit/>
          </a:bodyPr>
          <a:lstStyle/>
          <a:p>
            <a:pPr algn="just" defTabSz="1713977">
              <a:defRPr/>
            </a:pPr>
            <a:r>
              <a:rPr lang="en-US" sz="2400" b="1" dirty="0">
                <a:latin typeface="Arial" panose="020B0604020202020204" pitchFamily="34" charset="0"/>
                <a:cs typeface="Arial" panose="020B0604020202020204" pitchFamily="34" charset="0"/>
              </a:rPr>
              <a:t>Independent Variables:</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Carnegie Classification</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Administrative Capacity</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Control Type</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b="1" dirty="0">
                <a:latin typeface="Arial" panose="020B0604020202020204" pitchFamily="34" charset="0"/>
                <a:cs typeface="Arial" panose="020B0604020202020204" pitchFamily="34" charset="0"/>
              </a:rPr>
              <a:t>Dependent Variables:</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Research Expenditures</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Foundation Funding</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Administrative Capacity</a:t>
            </a:r>
          </a:p>
          <a:p>
            <a:pPr lvl="1" algn="just" defTabSz="1713977">
              <a:defRPr/>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444634" y="1971477"/>
            <a:ext cx="5265838" cy="2308324"/>
          </a:xfrm>
          <a:prstGeom prst="rect">
            <a:avLst/>
          </a:prstGeom>
          <a:noFill/>
        </p:spPr>
        <p:txBody>
          <a:bodyPr wrap="square" rtlCol="0">
            <a:spAutoFit/>
          </a:bodyPr>
          <a:lstStyle/>
          <a:p>
            <a:pPr algn="just" defTabSz="1713977">
              <a:defRPr/>
            </a:pPr>
            <a:r>
              <a:rPr lang="en-US" sz="2400" b="1" dirty="0">
                <a:latin typeface="Arial" panose="020B0604020202020204" pitchFamily="34" charset="0"/>
                <a:cs typeface="Arial" panose="020B0604020202020204" pitchFamily="34" charset="0"/>
              </a:rPr>
              <a:t>Statistical Analysis:</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Pearson’s Correlations</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ANOVA</a:t>
            </a:r>
          </a:p>
          <a:p>
            <a:pPr marL="800100" lvl="1"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2X2 MANOVAs</a:t>
            </a:r>
          </a:p>
          <a:p>
            <a:pPr algn="just" defTabSz="1713977">
              <a:defRPr/>
            </a:pPr>
            <a:endParaRPr lang="en-US" sz="2400" dirty="0">
              <a:latin typeface="Arial" panose="020B0604020202020204" pitchFamily="34" charset="0"/>
              <a:cs typeface="Arial" panose="020B0604020202020204" pitchFamily="34" charset="0"/>
            </a:endParaRPr>
          </a:p>
          <a:p>
            <a:pPr lvl="1" algn="just" defTabSz="1713977">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35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6" name="TextBox 5"/>
          <p:cNvSpPr txBox="1"/>
          <p:nvPr/>
        </p:nvSpPr>
        <p:spPr>
          <a:xfrm>
            <a:off x="971107" y="358773"/>
            <a:ext cx="10044223" cy="461665"/>
          </a:xfrm>
          <a:prstGeom prst="rect">
            <a:avLst/>
          </a:prstGeom>
          <a:noFill/>
        </p:spPr>
        <p:txBody>
          <a:bodyPr wrap="square" rtlCol="0">
            <a:spAutoFit/>
          </a:bodyPr>
          <a:lstStyle/>
          <a:p>
            <a:r>
              <a:rPr lang="en-US" sz="2400" b="1" dirty="0"/>
              <a:t>Relationship of Carnegie Classifications &amp; Research Administrative Capacity </a:t>
            </a:r>
          </a:p>
        </p:txBody>
      </p:sp>
      <p:pic>
        <p:nvPicPr>
          <p:cNvPr id="7" name="Picture 6"/>
          <p:cNvPicPr>
            <a:picLocks noChangeAspect="1"/>
          </p:cNvPicPr>
          <p:nvPr/>
        </p:nvPicPr>
        <p:blipFill rotWithShape="1">
          <a:blip r:embed="rId3"/>
          <a:srcRect t="12354"/>
          <a:stretch/>
        </p:blipFill>
        <p:spPr>
          <a:xfrm>
            <a:off x="500796" y="1488831"/>
            <a:ext cx="5349630" cy="1940170"/>
          </a:xfrm>
          <a:prstGeom prst="rect">
            <a:avLst/>
          </a:prstGeom>
        </p:spPr>
      </p:pic>
      <p:pic>
        <p:nvPicPr>
          <p:cNvPr id="9" name="Picture 8"/>
          <p:cNvPicPr>
            <a:picLocks noChangeAspect="1"/>
          </p:cNvPicPr>
          <p:nvPr/>
        </p:nvPicPr>
        <p:blipFill>
          <a:blip r:embed="rId4"/>
          <a:stretch>
            <a:fillRect/>
          </a:stretch>
        </p:blipFill>
        <p:spPr>
          <a:xfrm>
            <a:off x="537361" y="4477329"/>
            <a:ext cx="10210307" cy="2277208"/>
          </a:xfrm>
          <a:prstGeom prst="rect">
            <a:avLst/>
          </a:prstGeom>
        </p:spPr>
      </p:pic>
      <p:pic>
        <p:nvPicPr>
          <p:cNvPr id="8" name="Picture 7"/>
          <p:cNvPicPr>
            <a:picLocks noChangeAspect="1"/>
          </p:cNvPicPr>
          <p:nvPr/>
        </p:nvPicPr>
        <p:blipFill>
          <a:blip r:embed="rId5"/>
          <a:stretch>
            <a:fillRect/>
          </a:stretch>
        </p:blipFill>
        <p:spPr>
          <a:xfrm>
            <a:off x="6597977" y="816003"/>
            <a:ext cx="4507599" cy="3896595"/>
          </a:xfrm>
          <a:prstGeom prst="rect">
            <a:avLst/>
          </a:prstGeom>
        </p:spPr>
      </p:pic>
    </p:spTree>
    <p:extLst>
      <p:ext uri="{BB962C8B-B14F-4D97-AF65-F5344CB8AC3E}">
        <p14:creationId xmlns:p14="http://schemas.microsoft.com/office/powerpoint/2010/main" val="2564669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7" name="TextBox 6"/>
          <p:cNvSpPr txBox="1"/>
          <p:nvPr/>
        </p:nvSpPr>
        <p:spPr>
          <a:xfrm>
            <a:off x="6761270" y="1939791"/>
            <a:ext cx="4683720" cy="3046988"/>
          </a:xfrm>
          <a:prstGeom prst="rect">
            <a:avLst/>
          </a:prstGeom>
          <a:noFill/>
        </p:spPr>
        <p:txBody>
          <a:bodyPr wrap="square" rtlCol="0">
            <a:spAutoFit/>
          </a:bodyPr>
          <a:lstStyle/>
          <a:p>
            <a:pPr defTabSz="1713977">
              <a:defRPr/>
            </a:pPr>
            <a:r>
              <a:rPr lang="en-US" sz="2400" b="1" dirty="0">
                <a:latin typeface="Arial" panose="020B0604020202020204" pitchFamily="34" charset="0"/>
                <a:cs typeface="Arial" panose="020B0604020202020204" pitchFamily="34" charset="0"/>
              </a:rPr>
              <a:t>Correlation is found:</a:t>
            </a:r>
          </a:p>
          <a:p>
            <a:pPr defTabSz="1713977">
              <a:defRPr/>
            </a:pPr>
            <a:endParaRPr lang="en-US" sz="2400" b="1" dirty="0">
              <a:latin typeface="Arial" panose="020B0604020202020204" pitchFamily="34" charset="0"/>
              <a:cs typeface="Arial" panose="020B0604020202020204" pitchFamily="34" charset="0"/>
            </a:endParaRPr>
          </a:p>
          <a:p>
            <a:pPr defTabSz="1713977">
              <a:defRPr/>
            </a:pPr>
            <a:r>
              <a:rPr lang="en-US" sz="2400" b="1" dirty="0">
                <a:latin typeface="Arial" panose="020B0604020202020204" pitchFamily="34" charset="0"/>
                <a:cs typeface="Arial" panose="020B0604020202020204" pitchFamily="34" charset="0"/>
              </a:rPr>
              <a:t>Administrative Capacity &amp; Research Funding (Expenditure) Levels</a:t>
            </a:r>
          </a:p>
          <a:p>
            <a:pPr defTabSz="1713977">
              <a:defRPr/>
            </a:pPr>
            <a:endParaRPr lang="en-US" sz="2400" b="1" dirty="0">
              <a:latin typeface="Arial" panose="020B0604020202020204" pitchFamily="34" charset="0"/>
              <a:cs typeface="Arial" panose="020B0604020202020204" pitchFamily="34" charset="0"/>
            </a:endParaRPr>
          </a:p>
          <a:p>
            <a:pPr defTabSz="1713977">
              <a:defRPr/>
            </a:pPr>
            <a:r>
              <a:rPr lang="en-US" sz="2400" dirty="0">
                <a:latin typeface="Arial" panose="020B0604020202020204" pitchFamily="34" charset="0"/>
                <a:cs typeface="Arial" panose="020B0604020202020204" pitchFamily="34" charset="0"/>
              </a:rPr>
              <a:t>r =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949**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a:t>
            </a:r>
          </a:p>
          <a:p>
            <a:pPr lvl="1" algn="just" defTabSz="1713977">
              <a:defRPr/>
            </a:pPr>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28503" y="1828942"/>
            <a:ext cx="6432767" cy="3799865"/>
          </a:xfrm>
          <a:prstGeom prst="rect">
            <a:avLst/>
          </a:prstGeom>
        </p:spPr>
      </p:pic>
      <p:sp>
        <p:nvSpPr>
          <p:cNvPr id="10" name="TextBox 9"/>
          <p:cNvSpPr txBox="1"/>
          <p:nvPr/>
        </p:nvSpPr>
        <p:spPr>
          <a:xfrm>
            <a:off x="730103" y="297218"/>
            <a:ext cx="10044223" cy="461665"/>
          </a:xfrm>
          <a:prstGeom prst="rect">
            <a:avLst/>
          </a:prstGeom>
          <a:noFill/>
        </p:spPr>
        <p:txBody>
          <a:bodyPr wrap="square" rtlCol="0">
            <a:spAutoFit/>
          </a:bodyPr>
          <a:lstStyle/>
          <a:p>
            <a:r>
              <a:rPr lang="en-US" sz="2400" b="1" dirty="0"/>
              <a:t>Relationship of Research Administrative Capacity &amp; Research Funding </a:t>
            </a:r>
          </a:p>
        </p:txBody>
      </p:sp>
    </p:spTree>
    <p:extLst>
      <p:ext uri="{BB962C8B-B14F-4D97-AF65-F5344CB8AC3E}">
        <p14:creationId xmlns:p14="http://schemas.microsoft.com/office/powerpoint/2010/main" val="68306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pic>
        <p:nvPicPr>
          <p:cNvPr id="6" name="Picture 5"/>
          <p:cNvPicPr>
            <a:picLocks noChangeAspect="1"/>
          </p:cNvPicPr>
          <p:nvPr/>
        </p:nvPicPr>
        <p:blipFill>
          <a:blip r:embed="rId3"/>
          <a:stretch>
            <a:fillRect/>
          </a:stretch>
        </p:blipFill>
        <p:spPr>
          <a:xfrm>
            <a:off x="422621" y="1644612"/>
            <a:ext cx="6796590" cy="4006679"/>
          </a:xfrm>
          <a:prstGeom prst="rect">
            <a:avLst/>
          </a:prstGeom>
        </p:spPr>
      </p:pic>
      <p:sp>
        <p:nvSpPr>
          <p:cNvPr id="7" name="TextBox 6"/>
          <p:cNvSpPr txBox="1"/>
          <p:nvPr/>
        </p:nvSpPr>
        <p:spPr>
          <a:xfrm>
            <a:off x="6761270" y="1939791"/>
            <a:ext cx="4683720" cy="2677656"/>
          </a:xfrm>
          <a:prstGeom prst="rect">
            <a:avLst/>
          </a:prstGeom>
          <a:noFill/>
        </p:spPr>
        <p:txBody>
          <a:bodyPr wrap="square" rtlCol="0">
            <a:spAutoFit/>
          </a:bodyPr>
          <a:lstStyle/>
          <a:p>
            <a:pPr defTabSz="1713977">
              <a:defRPr/>
            </a:pPr>
            <a:r>
              <a:rPr lang="en-US" sz="2400" b="1" dirty="0">
                <a:latin typeface="Arial" panose="020B0604020202020204" pitchFamily="34" charset="0"/>
                <a:cs typeface="Arial" panose="020B0604020202020204" pitchFamily="34" charset="0"/>
              </a:rPr>
              <a:t>Correlation is found:</a:t>
            </a:r>
          </a:p>
          <a:p>
            <a:pPr defTabSz="1713977">
              <a:defRPr/>
            </a:pPr>
            <a:endParaRPr lang="en-US" sz="2400" b="1" dirty="0">
              <a:latin typeface="Arial" panose="020B0604020202020204" pitchFamily="34" charset="0"/>
              <a:cs typeface="Arial" panose="020B0604020202020204" pitchFamily="34" charset="0"/>
            </a:endParaRPr>
          </a:p>
          <a:p>
            <a:pPr defTabSz="1713977">
              <a:defRPr/>
            </a:pPr>
            <a:r>
              <a:rPr lang="en-US" sz="2400" b="1" dirty="0">
                <a:latin typeface="Arial" panose="020B0604020202020204" pitchFamily="34" charset="0"/>
                <a:cs typeface="Arial" panose="020B0604020202020204" pitchFamily="34" charset="0"/>
              </a:rPr>
              <a:t>Administrative Capacity &amp; Foundation Funding Levels</a:t>
            </a:r>
          </a:p>
          <a:p>
            <a:pPr defTabSz="1713977">
              <a:defRPr/>
            </a:pPr>
            <a:endParaRPr lang="en-US" sz="2400" b="1" dirty="0">
              <a:latin typeface="Arial" panose="020B0604020202020204" pitchFamily="34" charset="0"/>
              <a:cs typeface="Arial" panose="020B0604020202020204" pitchFamily="34" charset="0"/>
            </a:endParaRPr>
          </a:p>
          <a:p>
            <a:pPr defTabSz="1713977">
              <a:defRPr/>
            </a:pPr>
            <a:r>
              <a:rPr lang="en-US" sz="2400" dirty="0">
                <a:latin typeface="Arial" panose="020B0604020202020204" pitchFamily="34" charset="0"/>
                <a:cs typeface="Arial" panose="020B0604020202020204" pitchFamily="34" charset="0"/>
              </a:rPr>
              <a:t>r =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.737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&lt; .05</a:t>
            </a:r>
          </a:p>
          <a:p>
            <a:pPr lvl="1" algn="just" defTabSz="1713977">
              <a:defRPr/>
            </a:pP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730103" y="297218"/>
            <a:ext cx="10044223" cy="461665"/>
          </a:xfrm>
          <a:prstGeom prst="rect">
            <a:avLst/>
          </a:prstGeom>
          <a:noFill/>
        </p:spPr>
        <p:txBody>
          <a:bodyPr wrap="square" rtlCol="0">
            <a:spAutoFit/>
          </a:bodyPr>
          <a:lstStyle/>
          <a:p>
            <a:r>
              <a:rPr lang="en-US" sz="2400" b="1" dirty="0"/>
              <a:t>Relationship of Research Administrative Capacity &amp; Foundation Funding</a:t>
            </a:r>
          </a:p>
        </p:txBody>
      </p:sp>
    </p:spTree>
    <p:extLst>
      <p:ext uri="{BB962C8B-B14F-4D97-AF65-F5344CB8AC3E}">
        <p14:creationId xmlns:p14="http://schemas.microsoft.com/office/powerpoint/2010/main" val="710954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523220"/>
          </a:xfrm>
          <a:prstGeom prst="rect">
            <a:avLst/>
          </a:prstGeom>
          <a:noFill/>
        </p:spPr>
        <p:txBody>
          <a:bodyPr wrap="square" rtlCol="0">
            <a:spAutoFit/>
          </a:bodyPr>
          <a:lstStyle/>
          <a:p>
            <a:pPr algn="ctr"/>
            <a:r>
              <a:rPr lang="en-US" sz="2800" b="1" dirty="0"/>
              <a:t>Effects of Institutional Control on Admin Capacity/ Research Funding</a:t>
            </a:r>
          </a:p>
        </p:txBody>
      </p:sp>
      <p:pic>
        <p:nvPicPr>
          <p:cNvPr id="4" name="Picture 3"/>
          <p:cNvPicPr>
            <a:picLocks noChangeAspect="1"/>
          </p:cNvPicPr>
          <p:nvPr/>
        </p:nvPicPr>
        <p:blipFill>
          <a:blip r:embed="rId3"/>
          <a:stretch>
            <a:fillRect/>
          </a:stretch>
        </p:blipFill>
        <p:spPr>
          <a:xfrm>
            <a:off x="496740" y="1729624"/>
            <a:ext cx="5952613" cy="2932315"/>
          </a:xfrm>
          <a:prstGeom prst="rect">
            <a:avLst/>
          </a:prstGeom>
        </p:spPr>
      </p:pic>
      <p:sp>
        <p:nvSpPr>
          <p:cNvPr id="5" name="Oval 4"/>
          <p:cNvSpPr/>
          <p:nvPr/>
        </p:nvSpPr>
        <p:spPr>
          <a:xfrm>
            <a:off x="4197245" y="2368446"/>
            <a:ext cx="712033" cy="1918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6532465" y="1997381"/>
            <a:ext cx="4256037" cy="937001"/>
          </a:xfrm>
          <a:prstGeom prst="borderCallout1">
            <a:avLst>
              <a:gd name="adj1" fmla="val 47697"/>
              <a:gd name="adj2" fmla="val 408"/>
              <a:gd name="adj3" fmla="val 112500"/>
              <a:gd name="adj4" fmla="val -383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681696" y="2083170"/>
            <a:ext cx="3957574" cy="830997"/>
          </a:xfrm>
          <a:prstGeom prst="rect">
            <a:avLst/>
          </a:prstGeom>
          <a:noFill/>
        </p:spPr>
        <p:txBody>
          <a:bodyPr wrap="square" rtlCol="0">
            <a:spAutoFit/>
          </a:bodyPr>
          <a:lstStyle/>
          <a:p>
            <a:r>
              <a:rPr lang="en-US" sz="2400" dirty="0"/>
              <a:t>No Significance Found for Institutional Control</a:t>
            </a:r>
          </a:p>
        </p:txBody>
      </p:sp>
      <p:sp>
        <p:nvSpPr>
          <p:cNvPr id="10" name="TextBox 9"/>
          <p:cNvSpPr txBox="1"/>
          <p:nvPr/>
        </p:nvSpPr>
        <p:spPr>
          <a:xfrm>
            <a:off x="418687" y="5009366"/>
            <a:ext cx="10610819" cy="2308324"/>
          </a:xfrm>
          <a:prstGeom prst="rect">
            <a:avLst/>
          </a:prstGeom>
          <a:noFill/>
        </p:spPr>
        <p:txBody>
          <a:bodyPr wrap="square" rtlCol="0">
            <a:spAutoFit/>
          </a:bodyPr>
          <a:lstStyle/>
          <a:p>
            <a:pPr algn="just" defTabSz="1713977">
              <a:defRPr/>
            </a:pPr>
            <a:r>
              <a:rPr lang="en-US" sz="2400" dirty="0">
                <a:latin typeface="Arial" panose="020B0604020202020204" pitchFamily="34" charset="0"/>
                <a:cs typeface="Arial" panose="020B0604020202020204" pitchFamily="34" charset="0"/>
              </a:rPr>
              <a:t>A 2x2 MANOVA is utilized to examine mean differences between Carnegie Classification and Control of Institution on Research Funding Expenditures and Administrative Capacity. </a:t>
            </a:r>
          </a:p>
          <a:p>
            <a:pPr algn="just" defTabSz="1713977">
              <a:defRPr/>
            </a:pPr>
            <a:endParaRPr lang="en-US" sz="2400" b="1" dirty="0">
              <a:latin typeface="Arial" panose="020B0604020202020204" pitchFamily="34" charset="0"/>
              <a:cs typeface="Arial" panose="020B0604020202020204" pitchFamily="34" charset="0"/>
            </a:endParaRPr>
          </a:p>
          <a:p>
            <a:pPr algn="just" defTabSz="1713977">
              <a:defRPr/>
            </a:pPr>
            <a:endParaRPr lang="en-US" sz="2400" b="1" dirty="0">
              <a:latin typeface="Arial" panose="020B0604020202020204" pitchFamily="34" charset="0"/>
              <a:cs typeface="Arial" panose="020B0604020202020204" pitchFamily="34" charset="0"/>
            </a:endParaRPr>
          </a:p>
          <a:p>
            <a:pPr lvl="1" algn="just" defTabSz="1713977">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91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5" name="Oval 4"/>
          <p:cNvSpPr/>
          <p:nvPr/>
        </p:nvSpPr>
        <p:spPr>
          <a:xfrm>
            <a:off x="6650376" y="1345000"/>
            <a:ext cx="1248338" cy="4067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97045" y="1371872"/>
            <a:ext cx="6930044" cy="4554546"/>
          </a:xfrm>
          <a:prstGeom prst="rect">
            <a:avLst/>
          </a:prstGeom>
        </p:spPr>
      </p:pic>
      <p:sp>
        <p:nvSpPr>
          <p:cNvPr id="7" name="TextBox 6"/>
          <p:cNvSpPr txBox="1"/>
          <p:nvPr/>
        </p:nvSpPr>
        <p:spPr>
          <a:xfrm>
            <a:off x="8000218" y="1543231"/>
            <a:ext cx="3025484" cy="3816429"/>
          </a:xfrm>
          <a:prstGeom prst="rect">
            <a:avLst/>
          </a:prstGeom>
          <a:noFill/>
        </p:spPr>
        <p:txBody>
          <a:bodyPr wrap="square" rtlCol="0">
            <a:spAutoFit/>
          </a:bodyPr>
          <a:lstStyle/>
          <a:p>
            <a:r>
              <a:rPr lang="en-US" sz="2200" b="1" dirty="0"/>
              <a:t>Significant difference in means is found:</a:t>
            </a:r>
          </a:p>
          <a:p>
            <a:endParaRPr lang="en-US" sz="2200" dirty="0"/>
          </a:p>
          <a:p>
            <a:pPr marL="342900" indent="-342900">
              <a:buFont typeface="Arial" panose="020B0604020202020204" pitchFamily="34" charset="0"/>
              <a:buChar char="•"/>
            </a:pPr>
            <a:r>
              <a:rPr lang="en-US" sz="2200" dirty="0"/>
              <a:t>Carnegie &amp; Research Funding Expenditures</a:t>
            </a:r>
          </a:p>
          <a:p>
            <a:endParaRPr lang="en-US" sz="2200" dirty="0"/>
          </a:p>
          <a:p>
            <a:pPr marL="342900" indent="-342900">
              <a:buFont typeface="Arial" panose="020B0604020202020204" pitchFamily="34" charset="0"/>
              <a:buChar char="•"/>
            </a:pPr>
            <a:r>
              <a:rPr lang="en-US" sz="2200" dirty="0"/>
              <a:t>Carnegie &amp; Administrative Capacity</a:t>
            </a:r>
          </a:p>
          <a:p>
            <a:endParaRPr lang="en-US" sz="2200" dirty="0"/>
          </a:p>
          <a:p>
            <a:endParaRPr lang="en-US" sz="2200" dirty="0"/>
          </a:p>
        </p:txBody>
      </p:sp>
      <p:sp>
        <p:nvSpPr>
          <p:cNvPr id="11" name="TextBox 10"/>
          <p:cNvSpPr txBox="1"/>
          <p:nvPr/>
        </p:nvSpPr>
        <p:spPr>
          <a:xfrm>
            <a:off x="268896" y="388940"/>
            <a:ext cx="10874829" cy="523220"/>
          </a:xfrm>
          <a:prstGeom prst="rect">
            <a:avLst/>
          </a:prstGeom>
          <a:noFill/>
        </p:spPr>
        <p:txBody>
          <a:bodyPr wrap="square" rtlCol="0">
            <a:spAutoFit/>
          </a:bodyPr>
          <a:lstStyle/>
          <a:p>
            <a:pPr algn="ctr"/>
            <a:r>
              <a:rPr lang="en-US" sz="2800" b="1" dirty="0"/>
              <a:t>Effects of Carnegie on Admin Capacity/Research Funding</a:t>
            </a:r>
          </a:p>
        </p:txBody>
      </p:sp>
    </p:spTree>
    <p:extLst>
      <p:ext uri="{BB962C8B-B14F-4D97-AF65-F5344CB8AC3E}">
        <p14:creationId xmlns:p14="http://schemas.microsoft.com/office/powerpoint/2010/main" val="246192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Findings</a:t>
            </a:r>
          </a:p>
        </p:txBody>
      </p:sp>
      <p:sp>
        <p:nvSpPr>
          <p:cNvPr id="4" name="TextBox 3"/>
          <p:cNvSpPr txBox="1"/>
          <p:nvPr/>
        </p:nvSpPr>
        <p:spPr>
          <a:xfrm>
            <a:off x="468655" y="1454317"/>
            <a:ext cx="10234304" cy="4893647"/>
          </a:xfrm>
          <a:prstGeom prst="rect">
            <a:avLst/>
          </a:prstGeom>
          <a:noFill/>
        </p:spPr>
        <p:txBody>
          <a:bodyPr wrap="square" rtlCol="0">
            <a:spAutoFit/>
          </a:bodyPr>
          <a:lstStyle/>
          <a:p>
            <a:pPr algn="just" defTabSz="1713977">
              <a:defRPr/>
            </a:pPr>
            <a:r>
              <a:rPr lang="en-US" sz="2400" b="1" dirty="0">
                <a:latin typeface="Arial" panose="020B0604020202020204" pitchFamily="34" charset="0"/>
                <a:cs typeface="Arial" panose="020B0604020202020204" pitchFamily="34" charset="0"/>
              </a:rPr>
              <a:t>Correlations and linear relationships are found between:</a:t>
            </a:r>
          </a:p>
          <a:p>
            <a:pPr marL="342900" indent="-342900" algn="just" defTabSz="1713977">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342900"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Carnegie Classifications of 4-year institutions &amp; administrative capacity</a:t>
            </a:r>
          </a:p>
          <a:p>
            <a:pPr marL="342900"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Administrative Capacity &amp; Research Funding Levels</a:t>
            </a:r>
          </a:p>
          <a:p>
            <a:pPr marL="342900" indent="-342900" algn="just" defTabSz="1713977">
              <a:buFont typeface="Arial" panose="020B0604020202020204" pitchFamily="34" charset="0"/>
              <a:buChar char="•"/>
              <a:defRPr/>
            </a:pPr>
            <a:r>
              <a:rPr lang="en-US" sz="2400" dirty="0">
                <a:latin typeface="Arial" panose="020B0604020202020204" pitchFamily="34" charset="0"/>
                <a:cs typeface="Arial" panose="020B0604020202020204" pitchFamily="34" charset="0"/>
              </a:rPr>
              <a:t>Administrative Capacity &amp; Foundation Funding Levels</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The 2x2 MANOVA model tells us there is a statistically significant difference in means between Carnegie Classifications and both administrative capacity and research funding levels, but there is not a significant difference in means from the institutional control variable. </a:t>
            </a:r>
          </a:p>
          <a:p>
            <a:pPr algn="just" defTabSz="1713977">
              <a:defRPr/>
            </a:pPr>
            <a:endParaRPr lang="en-US" sz="2400" i="1" dirty="0">
              <a:latin typeface="Arial" panose="020B0604020202020204" pitchFamily="34" charset="0"/>
              <a:cs typeface="Arial" panose="020B0604020202020204" pitchFamily="34" charset="0"/>
            </a:endParaRPr>
          </a:p>
          <a:p>
            <a:pPr algn="just" defTabSz="1713977">
              <a:defRPr/>
            </a:pPr>
            <a:r>
              <a:rPr lang="en-US" sz="2400" i="1" dirty="0">
                <a:latin typeface="Arial" panose="020B0604020202020204" pitchFamily="34" charset="0"/>
                <a:cs typeface="Arial" panose="020B0604020202020204" pitchFamily="34" charset="0"/>
              </a:rPr>
              <a:t>**Doctoral Classifications show a significantly higher means than the other Carnegie 4-year classifications.</a:t>
            </a:r>
          </a:p>
        </p:txBody>
      </p:sp>
    </p:spTree>
    <p:extLst>
      <p:ext uri="{BB962C8B-B14F-4D97-AF65-F5344CB8AC3E}">
        <p14:creationId xmlns:p14="http://schemas.microsoft.com/office/powerpoint/2010/main" val="321929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5" name="Oval 4"/>
          <p:cNvSpPr/>
          <p:nvPr/>
        </p:nvSpPr>
        <p:spPr>
          <a:xfrm>
            <a:off x="6060838" y="1581594"/>
            <a:ext cx="1218920" cy="2356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6723" y="5717670"/>
            <a:ext cx="10610819" cy="1815882"/>
          </a:xfrm>
          <a:prstGeom prst="rect">
            <a:avLst/>
          </a:prstGeom>
          <a:noFill/>
        </p:spPr>
        <p:txBody>
          <a:bodyPr wrap="square" rtlCol="0">
            <a:spAutoFit/>
          </a:bodyPr>
          <a:lstStyle/>
          <a:p>
            <a:pPr algn="just" defTabSz="1713977">
              <a:defRPr/>
            </a:pPr>
            <a:r>
              <a:rPr lang="en-US" sz="2000" dirty="0">
                <a:latin typeface="Arial" panose="020B0604020202020204" pitchFamily="34" charset="0"/>
                <a:cs typeface="Arial" panose="020B0604020202020204" pitchFamily="34" charset="0"/>
              </a:rPr>
              <a:t>A 2x2 MANOVA is utilized to examine mean differences between Carnegie Classification and Control of Institution on Foundation Funding and Administrative Capacity. </a:t>
            </a:r>
          </a:p>
          <a:p>
            <a:pPr algn="just" defTabSz="1713977">
              <a:defRPr/>
            </a:pPr>
            <a:endParaRPr lang="en-US" sz="2400" b="1" dirty="0">
              <a:latin typeface="Arial" panose="020B0604020202020204" pitchFamily="34" charset="0"/>
              <a:cs typeface="Arial" panose="020B0604020202020204" pitchFamily="34" charset="0"/>
            </a:endParaRPr>
          </a:p>
          <a:p>
            <a:pPr algn="just" defTabSz="1713977">
              <a:defRPr/>
            </a:pPr>
            <a:endParaRPr lang="en-US" sz="2400" b="1" dirty="0">
              <a:latin typeface="Arial" panose="020B0604020202020204" pitchFamily="34" charset="0"/>
              <a:cs typeface="Arial" panose="020B0604020202020204" pitchFamily="34" charset="0"/>
            </a:endParaRPr>
          </a:p>
          <a:p>
            <a:pPr lvl="1" algn="just" defTabSz="1713977">
              <a:defRPr/>
            </a:pP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35013" y="1368075"/>
            <a:ext cx="7945105" cy="4032791"/>
          </a:xfrm>
          <a:prstGeom prst="rect">
            <a:avLst/>
          </a:prstGeom>
        </p:spPr>
      </p:pic>
      <p:sp>
        <p:nvSpPr>
          <p:cNvPr id="11" name="TextBox 10"/>
          <p:cNvSpPr txBox="1"/>
          <p:nvPr/>
        </p:nvSpPr>
        <p:spPr>
          <a:xfrm>
            <a:off x="8672267" y="1368075"/>
            <a:ext cx="2615705" cy="4493538"/>
          </a:xfrm>
          <a:prstGeom prst="rect">
            <a:avLst/>
          </a:prstGeom>
          <a:noFill/>
        </p:spPr>
        <p:txBody>
          <a:bodyPr wrap="square" rtlCol="0">
            <a:spAutoFit/>
          </a:bodyPr>
          <a:lstStyle/>
          <a:p>
            <a:r>
              <a:rPr lang="en-US" sz="2200" b="1" dirty="0"/>
              <a:t>Significant difference in means is found:</a:t>
            </a:r>
          </a:p>
          <a:p>
            <a:pPr marL="342900" indent="-342900">
              <a:buFont typeface="Arial" panose="020B0604020202020204" pitchFamily="34" charset="0"/>
              <a:buChar char="•"/>
            </a:pPr>
            <a:r>
              <a:rPr lang="en-US" sz="2200" dirty="0"/>
              <a:t>Carnegie &amp; Foundation Funding</a:t>
            </a:r>
          </a:p>
          <a:p>
            <a:pPr marL="342900" indent="-342900">
              <a:buFont typeface="Arial" panose="020B0604020202020204" pitchFamily="34" charset="0"/>
              <a:buChar char="•"/>
            </a:pPr>
            <a:r>
              <a:rPr lang="en-US" sz="2200" dirty="0"/>
              <a:t>Interaction Effect of Carnegie &amp; Control on Foundation Funding</a:t>
            </a:r>
          </a:p>
          <a:p>
            <a:endParaRPr lang="en-US" sz="2200" dirty="0"/>
          </a:p>
          <a:p>
            <a:endParaRPr lang="en-US" sz="2200" dirty="0"/>
          </a:p>
        </p:txBody>
      </p:sp>
      <p:sp>
        <p:nvSpPr>
          <p:cNvPr id="12" name="TextBox 11"/>
          <p:cNvSpPr txBox="1"/>
          <p:nvPr/>
        </p:nvSpPr>
        <p:spPr>
          <a:xfrm>
            <a:off x="268896" y="388940"/>
            <a:ext cx="10874829" cy="461665"/>
          </a:xfrm>
          <a:prstGeom prst="rect">
            <a:avLst/>
          </a:prstGeom>
          <a:noFill/>
        </p:spPr>
        <p:txBody>
          <a:bodyPr wrap="square" rtlCol="0">
            <a:spAutoFit/>
          </a:bodyPr>
          <a:lstStyle/>
          <a:p>
            <a:pPr algn="ctr"/>
            <a:r>
              <a:rPr lang="en-US" sz="2400" b="1" dirty="0"/>
              <a:t>Interaction of Carnegie &amp; Control on Admin Capacity/Foundation Funding</a:t>
            </a:r>
          </a:p>
        </p:txBody>
      </p:sp>
    </p:spTree>
    <p:extLst>
      <p:ext uri="{BB962C8B-B14F-4D97-AF65-F5344CB8AC3E}">
        <p14:creationId xmlns:p14="http://schemas.microsoft.com/office/powerpoint/2010/main" val="291217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5" name="Oval 4"/>
          <p:cNvSpPr/>
          <p:nvPr/>
        </p:nvSpPr>
        <p:spPr>
          <a:xfrm>
            <a:off x="5642515" y="1881072"/>
            <a:ext cx="1291615" cy="3836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13588" y="1416753"/>
            <a:ext cx="3888328" cy="6186309"/>
          </a:xfrm>
          <a:prstGeom prst="rect">
            <a:avLst/>
          </a:prstGeom>
          <a:noFill/>
        </p:spPr>
        <p:txBody>
          <a:bodyPr wrap="square" rtlCol="0">
            <a:spAutoFit/>
          </a:bodyPr>
          <a:lstStyle/>
          <a:p>
            <a:r>
              <a:rPr lang="en-US" sz="2200" b="1" dirty="0"/>
              <a:t>Significant difference in means is found:</a:t>
            </a:r>
          </a:p>
          <a:p>
            <a:pPr marL="342900" indent="-342900">
              <a:buFont typeface="Arial" panose="020B0604020202020204" pitchFamily="34" charset="0"/>
              <a:buChar char="•"/>
            </a:pPr>
            <a:r>
              <a:rPr lang="en-US" sz="2200" dirty="0"/>
              <a:t>Carnegie Doctoral Classifications Mean Differences in Administrative Capacity are higher than the other 4-year classifications except for Special Focus 4-year</a:t>
            </a:r>
          </a:p>
          <a:p>
            <a:pPr marL="342900" indent="-342900">
              <a:buFont typeface="Arial" panose="020B0604020202020204" pitchFamily="34" charset="0"/>
              <a:buChar char="•"/>
            </a:pPr>
            <a:r>
              <a:rPr lang="en-US" sz="2200" dirty="0"/>
              <a:t>Carnegie Doctoral Classifications Mean Differences in Foundation Funding are higher than Masters and </a:t>
            </a:r>
            <a:r>
              <a:rPr lang="en-US" sz="2200" dirty="0" err="1"/>
              <a:t>Baccalureates</a:t>
            </a:r>
            <a:r>
              <a:rPr lang="en-US" sz="2200" dirty="0"/>
              <a:t>, &amp; Special 4-year is higher than Masters.</a:t>
            </a:r>
          </a:p>
          <a:p>
            <a:endParaRPr lang="en-US" sz="2200" dirty="0"/>
          </a:p>
          <a:p>
            <a:endParaRPr lang="en-US" sz="2200" dirty="0"/>
          </a:p>
        </p:txBody>
      </p:sp>
      <p:pic>
        <p:nvPicPr>
          <p:cNvPr id="4" name="Picture 3"/>
          <p:cNvPicPr>
            <a:picLocks noChangeAspect="1"/>
          </p:cNvPicPr>
          <p:nvPr/>
        </p:nvPicPr>
        <p:blipFill>
          <a:blip r:embed="rId3"/>
          <a:stretch>
            <a:fillRect/>
          </a:stretch>
        </p:blipFill>
        <p:spPr>
          <a:xfrm>
            <a:off x="813765" y="1348613"/>
            <a:ext cx="5863481" cy="4147553"/>
          </a:xfrm>
          <a:prstGeom prst="rect">
            <a:avLst/>
          </a:prstGeom>
        </p:spPr>
      </p:pic>
      <p:sp>
        <p:nvSpPr>
          <p:cNvPr id="7" name="TextBox 6"/>
          <p:cNvSpPr txBox="1"/>
          <p:nvPr/>
        </p:nvSpPr>
        <p:spPr>
          <a:xfrm>
            <a:off x="4494027" y="5843959"/>
            <a:ext cx="2899145" cy="369332"/>
          </a:xfrm>
          <a:prstGeom prst="rect">
            <a:avLst/>
          </a:prstGeom>
          <a:noFill/>
        </p:spPr>
        <p:txBody>
          <a:bodyPr wrap="square" rtlCol="0">
            <a:spAutoFit/>
          </a:bodyPr>
          <a:lstStyle/>
          <a:p>
            <a:r>
              <a:rPr lang="en-US" dirty="0"/>
              <a:t>** See chart on next slide</a:t>
            </a:r>
          </a:p>
        </p:txBody>
      </p:sp>
      <p:sp>
        <p:nvSpPr>
          <p:cNvPr id="12" name="TextBox 11"/>
          <p:cNvSpPr txBox="1"/>
          <p:nvPr/>
        </p:nvSpPr>
        <p:spPr>
          <a:xfrm>
            <a:off x="268896" y="388940"/>
            <a:ext cx="10874829" cy="523220"/>
          </a:xfrm>
          <a:prstGeom prst="rect">
            <a:avLst/>
          </a:prstGeom>
          <a:noFill/>
        </p:spPr>
        <p:txBody>
          <a:bodyPr wrap="square" rtlCol="0">
            <a:spAutoFit/>
          </a:bodyPr>
          <a:lstStyle/>
          <a:p>
            <a:pPr algn="ctr"/>
            <a:r>
              <a:rPr lang="en-US" sz="2800" b="1" dirty="0"/>
              <a:t>Effects of Carnegie on Admin Capacity/Foundation Funding</a:t>
            </a:r>
          </a:p>
        </p:txBody>
      </p:sp>
    </p:spTree>
    <p:extLst>
      <p:ext uri="{BB962C8B-B14F-4D97-AF65-F5344CB8AC3E}">
        <p14:creationId xmlns:p14="http://schemas.microsoft.com/office/powerpoint/2010/main" val="138143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57077" y="1943637"/>
            <a:ext cx="10234304" cy="2862322"/>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3000" dirty="0">
                <a:solidFill>
                  <a:prstClr val="black"/>
                </a:solidFill>
                <a:latin typeface="Arial" panose="020B0604020202020204" pitchFamily="34" charset="0"/>
                <a:ea typeface="ＭＳ Ｐゴシック" panose="020B0600070205080204" pitchFamily="34" charset="-128"/>
              </a:rPr>
              <a:t>Forty-one percent of all federal research and development funding went to 20 academic research institutions prior to 1982, therefore leaving the remaining fifty-nine percent distributed between the remaining 570 institutions according to a study conducted by the California Institute of Technology (</a:t>
            </a:r>
            <a:r>
              <a:rPr lang="en-US" sz="3000" dirty="0" err="1">
                <a:solidFill>
                  <a:prstClr val="black"/>
                </a:solidFill>
                <a:latin typeface="Arial" panose="020B0604020202020204" pitchFamily="34" charset="0"/>
                <a:ea typeface="ＭＳ Ｐゴシック" panose="020B0600070205080204" pitchFamily="34" charset="-128"/>
              </a:rPr>
              <a:t>McGarity</a:t>
            </a:r>
            <a:r>
              <a:rPr lang="en-US" sz="3000" dirty="0">
                <a:solidFill>
                  <a:prstClr val="black"/>
                </a:solidFill>
                <a:latin typeface="Arial" panose="020B0604020202020204" pitchFamily="34" charset="0"/>
                <a:ea typeface="ＭＳ Ｐゴシック" panose="020B0600070205080204" pitchFamily="34" charset="-128"/>
              </a:rPr>
              <a:t>, 1994).</a:t>
            </a:r>
          </a:p>
        </p:txBody>
      </p:sp>
      <p:pic>
        <p:nvPicPr>
          <p:cNvPr id="5" name="Picture 4"/>
          <p:cNvPicPr>
            <a:picLocks noChangeAspect="1"/>
          </p:cNvPicPr>
          <p:nvPr/>
        </p:nvPicPr>
        <p:blipFill>
          <a:blip r:embed="rId3"/>
          <a:stretch>
            <a:fillRect/>
          </a:stretch>
        </p:blipFill>
        <p:spPr>
          <a:xfrm>
            <a:off x="6441553" y="4590542"/>
            <a:ext cx="3585381" cy="1982644"/>
          </a:xfrm>
          <a:prstGeom prst="rect">
            <a:avLst/>
          </a:prstGeom>
        </p:spPr>
      </p:pic>
    </p:spTree>
    <p:extLst>
      <p:ext uri="{BB962C8B-B14F-4D97-AF65-F5344CB8AC3E}">
        <p14:creationId xmlns:p14="http://schemas.microsoft.com/office/powerpoint/2010/main" val="1836016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pic>
        <p:nvPicPr>
          <p:cNvPr id="6" name="Picture 5"/>
          <p:cNvPicPr>
            <a:picLocks noChangeAspect="1"/>
          </p:cNvPicPr>
          <p:nvPr/>
        </p:nvPicPr>
        <p:blipFill>
          <a:blip r:embed="rId3"/>
          <a:stretch>
            <a:fillRect/>
          </a:stretch>
        </p:blipFill>
        <p:spPr>
          <a:xfrm>
            <a:off x="535180" y="466496"/>
            <a:ext cx="10379641" cy="6125690"/>
          </a:xfrm>
          <a:prstGeom prst="rect">
            <a:avLst/>
          </a:prstGeom>
        </p:spPr>
      </p:pic>
      <p:sp>
        <p:nvSpPr>
          <p:cNvPr id="7" name="Oval 6"/>
          <p:cNvSpPr/>
          <p:nvPr/>
        </p:nvSpPr>
        <p:spPr>
          <a:xfrm>
            <a:off x="4621620" y="2601432"/>
            <a:ext cx="361507" cy="404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88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6" y="344853"/>
            <a:ext cx="11106615" cy="584775"/>
          </a:xfrm>
        </p:spPr>
        <p:txBody>
          <a:bodyPr/>
          <a:lstStyle/>
          <a:p>
            <a:br>
              <a:rPr lang="en-US" dirty="0"/>
            </a:br>
            <a:endParaRPr lang="en-US" dirty="0"/>
          </a:p>
        </p:txBody>
      </p:sp>
      <p:sp>
        <p:nvSpPr>
          <p:cNvPr id="3" name="TextBox 2"/>
          <p:cNvSpPr txBox="1"/>
          <p:nvPr/>
        </p:nvSpPr>
        <p:spPr>
          <a:xfrm>
            <a:off x="89206" y="545641"/>
            <a:ext cx="10874829" cy="646331"/>
          </a:xfrm>
          <a:prstGeom prst="rect">
            <a:avLst/>
          </a:prstGeom>
          <a:noFill/>
        </p:spPr>
        <p:txBody>
          <a:bodyPr wrap="square" rtlCol="0">
            <a:spAutoFit/>
          </a:bodyPr>
          <a:lstStyle/>
          <a:p>
            <a:pPr algn="ctr"/>
            <a:r>
              <a:rPr lang="en-US" sz="3600" b="1" dirty="0"/>
              <a:t>Findings</a:t>
            </a:r>
          </a:p>
        </p:txBody>
      </p:sp>
      <p:sp>
        <p:nvSpPr>
          <p:cNvPr id="4" name="TextBox 3"/>
          <p:cNvSpPr txBox="1"/>
          <p:nvPr/>
        </p:nvSpPr>
        <p:spPr>
          <a:xfrm>
            <a:off x="468655" y="1191972"/>
            <a:ext cx="10234304" cy="5632311"/>
          </a:xfrm>
          <a:prstGeom prst="rect">
            <a:avLst/>
          </a:prstGeom>
          <a:noFill/>
        </p:spPr>
        <p:txBody>
          <a:bodyPr wrap="square" rtlCol="0">
            <a:spAutoFit/>
          </a:bodyPr>
          <a:lstStyle/>
          <a:p>
            <a:pPr algn="just" defTabSz="1713977">
              <a:defRPr/>
            </a:pPr>
            <a:r>
              <a:rPr lang="en-US" sz="2400" dirty="0">
                <a:latin typeface="Arial" panose="020B0604020202020204" pitchFamily="34" charset="0"/>
                <a:cs typeface="Arial" panose="020B0604020202020204" pitchFamily="34" charset="0"/>
              </a:rPr>
              <a:t>The 2x2 MANOVA model tells us there is a statistically significant difference in means between Carnegie Classifications and foundation funding levels, as well as an interaction effect of Carnegie and institutional control on foundation funding.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Carnegie Doctoral classifications have means in administrative capacity that are significantly higher than the other 4-year classifications except for the Special Focus 4-year institutions.  </a:t>
            </a:r>
          </a:p>
          <a:p>
            <a:pPr algn="just" defTabSz="1713977">
              <a:defRPr/>
            </a:pPr>
            <a:endParaRPr lang="en-US" sz="2400" i="1"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Carnegie Doctoral classifications have means in foundation funding that are higher than the Masters and Baccalaureate classifications, but not the Special Focus 4-year institutions.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**Note the intersection point of the Doctoral and Special Focus classifications.</a:t>
            </a:r>
          </a:p>
        </p:txBody>
      </p:sp>
    </p:spTree>
    <p:extLst>
      <p:ext uri="{BB962C8B-B14F-4D97-AF65-F5344CB8AC3E}">
        <p14:creationId xmlns:p14="http://schemas.microsoft.com/office/powerpoint/2010/main" val="211043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6" y="344853"/>
            <a:ext cx="11106615" cy="584775"/>
          </a:xfrm>
        </p:spPr>
        <p:txBody>
          <a:bodyPr/>
          <a:lstStyle/>
          <a:p>
            <a:br>
              <a:rPr lang="en-US" dirty="0"/>
            </a:br>
            <a:endParaRPr lang="en-US" dirty="0"/>
          </a:p>
        </p:txBody>
      </p:sp>
      <p:sp>
        <p:nvSpPr>
          <p:cNvPr id="3" name="TextBox 2"/>
          <p:cNvSpPr txBox="1"/>
          <p:nvPr/>
        </p:nvSpPr>
        <p:spPr>
          <a:xfrm>
            <a:off x="89206" y="545641"/>
            <a:ext cx="10874829" cy="646331"/>
          </a:xfrm>
          <a:prstGeom prst="rect">
            <a:avLst/>
          </a:prstGeom>
          <a:noFill/>
        </p:spPr>
        <p:txBody>
          <a:bodyPr wrap="square" rtlCol="0">
            <a:spAutoFit/>
          </a:bodyPr>
          <a:lstStyle/>
          <a:p>
            <a:pPr algn="ctr"/>
            <a:r>
              <a:rPr lang="en-US" sz="3600" b="1" dirty="0"/>
              <a:t>Conclusion</a:t>
            </a:r>
          </a:p>
        </p:txBody>
      </p:sp>
      <p:sp>
        <p:nvSpPr>
          <p:cNvPr id="4" name="TextBox 3"/>
          <p:cNvSpPr txBox="1"/>
          <p:nvPr/>
        </p:nvSpPr>
        <p:spPr>
          <a:xfrm>
            <a:off x="409468" y="1392760"/>
            <a:ext cx="10234304" cy="4893647"/>
          </a:xfrm>
          <a:prstGeom prst="rect">
            <a:avLst/>
          </a:prstGeom>
          <a:noFill/>
        </p:spPr>
        <p:txBody>
          <a:bodyPr wrap="square" rtlCol="0">
            <a:spAutoFit/>
          </a:bodyPr>
          <a:lstStyle/>
          <a:p>
            <a:pPr algn="just" defTabSz="1713977">
              <a:defRPr/>
            </a:pPr>
            <a:r>
              <a:rPr lang="en-US" sz="2400" dirty="0">
                <a:latin typeface="Arial" panose="020B0604020202020204" pitchFamily="34" charset="0"/>
                <a:cs typeface="Arial" panose="020B0604020202020204" pitchFamily="34" charset="0"/>
              </a:rPr>
              <a:t>Carnegie Classifications and research administrative capacity are correlated. Finding within this study supports the hypothesis that an institution’s classification ranking is a contributing factor to perceived administrative capacity and an institution’s success during the sponsored funding process.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Closing the gap on funding distribution by identifying competitive elements to better qualify institutions that have less resources for funding competitiveness is crucial for social equity performance. </a:t>
            </a:r>
          </a:p>
          <a:p>
            <a:pPr algn="just" defTabSz="1713977">
              <a:defRPr/>
            </a:pPr>
            <a:endParaRPr lang="en-US" sz="2400" dirty="0">
              <a:latin typeface="Arial" panose="020B0604020202020204" pitchFamily="34" charset="0"/>
              <a:cs typeface="Arial" panose="020B0604020202020204" pitchFamily="34" charset="0"/>
            </a:endParaRPr>
          </a:p>
          <a:p>
            <a:pPr algn="just" defTabSz="1713977">
              <a:defRPr/>
            </a:pPr>
            <a:r>
              <a:rPr lang="en-US" sz="2400" dirty="0">
                <a:latin typeface="Arial" panose="020B0604020202020204" pitchFamily="34" charset="0"/>
                <a:cs typeface="Arial" panose="020B0604020202020204" pitchFamily="34" charset="0"/>
              </a:rPr>
              <a:t>Sustainability of higher education institutions over the next two decades is dependent on social equity performance of competitive funding models and processes.</a:t>
            </a:r>
          </a:p>
        </p:txBody>
      </p:sp>
    </p:spTree>
    <p:extLst>
      <p:ext uri="{BB962C8B-B14F-4D97-AF65-F5344CB8AC3E}">
        <p14:creationId xmlns:p14="http://schemas.microsoft.com/office/powerpoint/2010/main" val="140079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6" y="344853"/>
            <a:ext cx="11106615" cy="584775"/>
          </a:xfrm>
        </p:spPr>
        <p:txBody>
          <a:bodyPr/>
          <a:lstStyle/>
          <a:p>
            <a:br>
              <a:rPr lang="en-US" dirty="0"/>
            </a:br>
            <a:endParaRPr lang="en-US" dirty="0"/>
          </a:p>
        </p:txBody>
      </p:sp>
      <p:sp>
        <p:nvSpPr>
          <p:cNvPr id="3" name="TextBox 2"/>
          <p:cNvSpPr txBox="1"/>
          <p:nvPr/>
        </p:nvSpPr>
        <p:spPr>
          <a:xfrm>
            <a:off x="138825" y="687409"/>
            <a:ext cx="10874829" cy="646331"/>
          </a:xfrm>
          <a:prstGeom prst="rect">
            <a:avLst/>
          </a:prstGeom>
          <a:noFill/>
        </p:spPr>
        <p:txBody>
          <a:bodyPr wrap="square" rtlCol="0">
            <a:spAutoFit/>
          </a:bodyPr>
          <a:lstStyle/>
          <a:p>
            <a:pPr algn="ctr"/>
            <a:r>
              <a:rPr lang="en-US" sz="3600" b="1" dirty="0"/>
              <a:t>Conclusion</a:t>
            </a:r>
          </a:p>
        </p:txBody>
      </p:sp>
      <p:sp>
        <p:nvSpPr>
          <p:cNvPr id="4" name="TextBox 3"/>
          <p:cNvSpPr txBox="1"/>
          <p:nvPr/>
        </p:nvSpPr>
        <p:spPr>
          <a:xfrm>
            <a:off x="459087" y="2023625"/>
            <a:ext cx="10234304" cy="2308324"/>
          </a:xfrm>
          <a:prstGeom prst="rect">
            <a:avLst/>
          </a:prstGeom>
          <a:noFill/>
        </p:spPr>
        <p:txBody>
          <a:bodyPr wrap="square" rtlCol="0">
            <a:spAutoFit/>
          </a:bodyPr>
          <a:lstStyle/>
          <a:p>
            <a:pPr algn="just" defTabSz="1713977">
              <a:defRPr/>
            </a:pPr>
            <a:r>
              <a:rPr lang="en-US" sz="2400" dirty="0">
                <a:latin typeface="Arial" panose="020B0604020202020204" pitchFamily="34" charset="0"/>
                <a:cs typeface="Arial" panose="020B0604020202020204" pitchFamily="34" charset="0"/>
              </a:rPr>
              <a:t>Next steps include a survey to chief research officers and chief fundraising officers of 2018 Carnegie reclassifications to gain insight of perceptions on capacity, funding levels, and institutional change.  This should follow with a focus group of select institutions to further identify a framework for institutions to address administrative capacity in anticipation of classification changes such as Carnegie and research designations. </a:t>
            </a:r>
          </a:p>
        </p:txBody>
      </p:sp>
    </p:spTree>
    <p:extLst>
      <p:ext uri="{BB962C8B-B14F-4D97-AF65-F5344CB8AC3E}">
        <p14:creationId xmlns:p14="http://schemas.microsoft.com/office/powerpoint/2010/main" val="348478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17714" y="466496"/>
            <a:ext cx="10874829" cy="584775"/>
          </a:xfrm>
          <a:prstGeom prst="rect">
            <a:avLst/>
          </a:prstGeom>
          <a:noFill/>
        </p:spPr>
        <p:txBody>
          <a:bodyPr wrap="square" rtlCol="0">
            <a:spAutoFit/>
          </a:bodyPr>
          <a:lstStyle/>
          <a:p>
            <a:pPr algn="ctr"/>
            <a:r>
              <a:rPr lang="en-US" sz="3200" b="1" dirty="0"/>
              <a:t>References</a:t>
            </a:r>
          </a:p>
        </p:txBody>
      </p:sp>
      <p:sp>
        <p:nvSpPr>
          <p:cNvPr id="4" name="TextBox 3"/>
          <p:cNvSpPr txBox="1"/>
          <p:nvPr/>
        </p:nvSpPr>
        <p:spPr>
          <a:xfrm>
            <a:off x="717038" y="1486437"/>
            <a:ext cx="10234304" cy="6186309"/>
          </a:xfrm>
          <a:prstGeom prst="rect">
            <a:avLst/>
          </a:prstGeom>
          <a:noFill/>
        </p:spPr>
        <p:txBody>
          <a:bodyPr wrap="square" rtlCol="0">
            <a:spAutoFit/>
          </a:bodyPr>
          <a:lstStyle/>
          <a:p>
            <a:r>
              <a:rPr lang="en-US" sz="2400" b="1" dirty="0" err="1"/>
              <a:t>Bastedo</a:t>
            </a:r>
            <a:r>
              <a:rPr lang="en-US" sz="2400" b="1" dirty="0"/>
              <a:t>, M. N., Bowman, N. A. (2011). College rankings as an </a:t>
            </a:r>
            <a:r>
              <a:rPr lang="en-US" sz="2400" b="1" dirty="0" err="1"/>
              <a:t>interorganizational</a:t>
            </a:r>
            <a:r>
              <a:rPr lang="en-US" sz="2400" b="1" dirty="0"/>
              <a:t> dependency: Establishing the foundation for strategic and institutional accounts. Research in Higher Education, 52(1), 3-23.</a:t>
            </a:r>
          </a:p>
          <a:p>
            <a:endParaRPr lang="en-US" sz="2400" b="1" dirty="0"/>
          </a:p>
          <a:p>
            <a:r>
              <a:rPr lang="en-US" sz="2400" b="1" dirty="0"/>
              <a:t>Collins, B. K., Gerber, B. J. (2008). Taken for granted? Managing for social equity in grant programs. Public Management Review, 68, 1128-1141.</a:t>
            </a:r>
          </a:p>
          <a:p>
            <a:endParaRPr lang="en-US" sz="2400" b="1" dirty="0"/>
          </a:p>
          <a:p>
            <a:r>
              <a:rPr lang="en-US" sz="2400" b="1" dirty="0"/>
              <a:t>Gibbons, M. T. National Science Foundation. (2018). National Center for Science and Engineering Statistics, Higher Education Research and Development Survey, FY2016. (Science and Engineering Indicators, 2018). Publisher: National Science Foundation.</a:t>
            </a:r>
          </a:p>
          <a:p>
            <a:endParaRPr lang="en-US" sz="2400" b="1" dirty="0"/>
          </a:p>
          <a:p>
            <a:endParaRPr lang="en-US" sz="2800" b="1" dirty="0"/>
          </a:p>
          <a:p>
            <a:endParaRPr lang="en-US" sz="2800" b="1" dirty="0"/>
          </a:p>
          <a:p>
            <a:pPr marL="457200" indent="-457200">
              <a:buFont typeface="Arial" panose="020B0604020202020204" pitchFamily="34" charset="0"/>
              <a:buChar char="•"/>
            </a:pPr>
            <a:endParaRPr lang="en-US" sz="2800" b="1" dirty="0"/>
          </a:p>
          <a:p>
            <a:endParaRPr lang="en-US" sz="2400" b="1" dirty="0"/>
          </a:p>
        </p:txBody>
      </p:sp>
    </p:spTree>
    <p:extLst>
      <p:ext uri="{BB962C8B-B14F-4D97-AF65-F5344CB8AC3E}">
        <p14:creationId xmlns:p14="http://schemas.microsoft.com/office/powerpoint/2010/main" val="3032875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17714" y="466496"/>
            <a:ext cx="10874829" cy="584775"/>
          </a:xfrm>
          <a:prstGeom prst="rect">
            <a:avLst/>
          </a:prstGeom>
          <a:noFill/>
        </p:spPr>
        <p:txBody>
          <a:bodyPr wrap="square" rtlCol="0">
            <a:spAutoFit/>
          </a:bodyPr>
          <a:lstStyle/>
          <a:p>
            <a:pPr algn="ctr"/>
            <a:r>
              <a:rPr lang="en-US" sz="3200" b="1" dirty="0"/>
              <a:t>References</a:t>
            </a:r>
          </a:p>
        </p:txBody>
      </p:sp>
      <p:sp>
        <p:nvSpPr>
          <p:cNvPr id="4" name="TextBox 3"/>
          <p:cNvSpPr txBox="1"/>
          <p:nvPr/>
        </p:nvSpPr>
        <p:spPr>
          <a:xfrm>
            <a:off x="717038" y="1486437"/>
            <a:ext cx="10234304" cy="6124754"/>
          </a:xfrm>
          <a:prstGeom prst="rect">
            <a:avLst/>
          </a:prstGeom>
          <a:noFill/>
        </p:spPr>
        <p:txBody>
          <a:bodyPr wrap="square" rtlCol="0">
            <a:spAutoFit/>
          </a:bodyPr>
          <a:lstStyle/>
          <a:p>
            <a:r>
              <a:rPr lang="en-US" sz="2400" b="1" dirty="0"/>
              <a:t>Kosar, R., Scott, D. W. (2018). Examining the Carnegie Classification methodology for research universities. Statistics and public policy, 5 (1), 1-12.</a:t>
            </a:r>
          </a:p>
          <a:p>
            <a:endParaRPr lang="en-US" sz="2400" b="1" dirty="0"/>
          </a:p>
          <a:p>
            <a:r>
              <a:rPr lang="en-US" sz="2400" b="1" dirty="0" err="1"/>
              <a:t>McGarity</a:t>
            </a:r>
            <a:r>
              <a:rPr lang="en-US" sz="2400" b="1" dirty="0"/>
              <a:t>, T. O. (1994). Peer review in awarding federal grants in the arts and sciences. High Technology Law Journal, 9 (1), 1-91.</a:t>
            </a:r>
          </a:p>
          <a:p>
            <a:endParaRPr lang="en-US" sz="2400" b="1" dirty="0"/>
          </a:p>
          <a:p>
            <a:r>
              <a:rPr lang="en-US" sz="2400" b="1" dirty="0"/>
              <a:t>The Carnegie Classification of Institutions of Higher Education (</a:t>
            </a:r>
            <a:r>
              <a:rPr lang="en-US" sz="2400" b="1" dirty="0" err="1"/>
              <a:t>n.d.</a:t>
            </a:r>
            <a:r>
              <a:rPr lang="en-US" sz="2400" b="1" dirty="0"/>
              <a:t>). About Carnegie Classification. Retrieved (April 2019) from </a:t>
            </a:r>
            <a:r>
              <a:rPr lang="en-US" sz="2400" b="1" dirty="0">
                <a:hlinkClick r:id="rId3"/>
              </a:rPr>
              <a:t>http://carnegieclassifications.iu.edu/</a:t>
            </a:r>
            <a:r>
              <a:rPr lang="en-US" sz="2400" b="1" dirty="0"/>
              <a:t>. </a:t>
            </a:r>
          </a:p>
          <a:p>
            <a:endParaRPr lang="en-US" sz="2000" b="1" dirty="0"/>
          </a:p>
          <a:p>
            <a:r>
              <a:rPr lang="en-US" sz="2400" b="1" dirty="0"/>
              <a:t>The Voluntary Support of Education. (2016) The Voluntary Support of Education Survey. Retrieved from </a:t>
            </a:r>
            <a:r>
              <a:rPr lang="en-US" sz="2400" b="1" dirty="0">
                <a:hlinkClick r:id="rId4"/>
              </a:rPr>
              <a:t>https://www.case.org/resources/vse-data-miner</a:t>
            </a:r>
            <a:r>
              <a:rPr lang="en-US" sz="2400" b="1" dirty="0"/>
              <a:t>   </a:t>
            </a:r>
          </a:p>
          <a:p>
            <a:endParaRPr lang="en-US" sz="2800" b="1" dirty="0"/>
          </a:p>
          <a:p>
            <a:endParaRPr lang="en-US" sz="2800" b="1" dirty="0"/>
          </a:p>
          <a:p>
            <a:pPr marL="457200" indent="-457200">
              <a:buFont typeface="Arial" panose="020B0604020202020204" pitchFamily="34" charset="0"/>
              <a:buChar char="•"/>
            </a:pPr>
            <a:endParaRPr lang="en-US" sz="2800" b="1" dirty="0"/>
          </a:p>
          <a:p>
            <a:endParaRPr lang="en-US" sz="2400" b="1" dirty="0"/>
          </a:p>
        </p:txBody>
      </p:sp>
    </p:spTree>
    <p:extLst>
      <p:ext uri="{BB962C8B-B14F-4D97-AF65-F5344CB8AC3E}">
        <p14:creationId xmlns:p14="http://schemas.microsoft.com/office/powerpoint/2010/main" val="3292246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4" name="TextBox 3"/>
          <p:cNvSpPr txBox="1"/>
          <p:nvPr/>
        </p:nvSpPr>
        <p:spPr>
          <a:xfrm>
            <a:off x="717038" y="1486437"/>
            <a:ext cx="10234304" cy="5693866"/>
          </a:xfrm>
          <a:prstGeom prst="rect">
            <a:avLst/>
          </a:prstGeom>
          <a:noFill/>
        </p:spPr>
        <p:txBody>
          <a:bodyPr wrap="square" rtlCol="0">
            <a:spAutoFit/>
          </a:bodyPr>
          <a:lstStyle/>
          <a:p>
            <a:pPr algn="ctr"/>
            <a:r>
              <a:rPr lang="en-US" sz="3200" b="1" dirty="0"/>
              <a:t>Contact Information:</a:t>
            </a:r>
          </a:p>
          <a:p>
            <a:pPr algn="ctr"/>
            <a:endParaRPr lang="en-US" sz="3200" b="1" dirty="0"/>
          </a:p>
          <a:p>
            <a:pPr algn="ctr"/>
            <a:r>
              <a:rPr lang="en-US" sz="3200" b="1" dirty="0"/>
              <a:t>Emily Devereux</a:t>
            </a:r>
          </a:p>
          <a:p>
            <a:pPr algn="ctr"/>
            <a:r>
              <a:rPr lang="en-US" sz="3200" b="1" dirty="0">
                <a:hlinkClick r:id="rId3"/>
              </a:rPr>
              <a:t>ED920082@wcupa.edu</a:t>
            </a:r>
            <a:endParaRPr lang="en-US" sz="3200" b="1" dirty="0"/>
          </a:p>
          <a:p>
            <a:pPr algn="ctr"/>
            <a:endParaRPr lang="en-US" sz="3200" b="1" dirty="0"/>
          </a:p>
          <a:p>
            <a:pPr algn="ctr"/>
            <a:r>
              <a:rPr lang="en-US" sz="3200" b="1" dirty="0"/>
              <a:t>Dr. Kristen </a:t>
            </a:r>
            <a:r>
              <a:rPr lang="en-US" sz="3200" b="1" dirty="0" err="1"/>
              <a:t>Crossney</a:t>
            </a:r>
            <a:r>
              <a:rPr lang="en-US" sz="3200" b="1" dirty="0"/>
              <a:t>, Advisor</a:t>
            </a:r>
          </a:p>
          <a:p>
            <a:pPr algn="ctr"/>
            <a:r>
              <a:rPr lang="en-US" sz="3200" b="1" dirty="0">
                <a:hlinkClick r:id="rId4"/>
              </a:rPr>
              <a:t>Kcrossney@wcupa.edu</a:t>
            </a:r>
            <a:r>
              <a:rPr lang="en-US" sz="3200" b="1" dirty="0"/>
              <a:t> </a:t>
            </a:r>
          </a:p>
          <a:p>
            <a:pPr algn="ctr"/>
            <a:endParaRPr lang="en-US" sz="3200" b="1" dirty="0"/>
          </a:p>
          <a:p>
            <a:endParaRPr lang="en-US" sz="2800" b="1" dirty="0"/>
          </a:p>
          <a:p>
            <a:endParaRPr lang="en-US" sz="2800" b="1" dirty="0"/>
          </a:p>
          <a:p>
            <a:pPr marL="457200" indent="-457200">
              <a:buFont typeface="Arial" panose="020B0604020202020204" pitchFamily="34" charset="0"/>
              <a:buChar char="•"/>
            </a:pPr>
            <a:endParaRPr lang="en-US" sz="2800" b="1" dirty="0"/>
          </a:p>
          <a:p>
            <a:endParaRPr lang="en-US" sz="2400" b="1" dirty="0"/>
          </a:p>
        </p:txBody>
      </p:sp>
    </p:spTree>
    <p:extLst>
      <p:ext uri="{BB962C8B-B14F-4D97-AF65-F5344CB8AC3E}">
        <p14:creationId xmlns:p14="http://schemas.microsoft.com/office/powerpoint/2010/main" val="51619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57077" y="1454317"/>
            <a:ext cx="10234304" cy="3785652"/>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3000" dirty="0">
                <a:solidFill>
                  <a:prstClr val="black"/>
                </a:solidFill>
                <a:latin typeface="Arial" panose="020B0604020202020204" pitchFamily="34" charset="0"/>
                <a:ea typeface="ＭＳ Ｐゴシック" panose="020B0600070205080204" pitchFamily="34" charset="-128"/>
              </a:rPr>
              <a:t>The </a:t>
            </a:r>
            <a:r>
              <a:rPr lang="en-US" sz="3000" b="1" dirty="0">
                <a:solidFill>
                  <a:prstClr val="black"/>
                </a:solidFill>
                <a:latin typeface="Arial" panose="020B0604020202020204" pitchFamily="34" charset="0"/>
                <a:ea typeface="ＭＳ Ｐゴシック" panose="020B0600070205080204" pitchFamily="34" charset="-128"/>
              </a:rPr>
              <a:t>most recent </a:t>
            </a:r>
            <a:r>
              <a:rPr lang="en-US" sz="3000" dirty="0">
                <a:solidFill>
                  <a:prstClr val="black"/>
                </a:solidFill>
                <a:latin typeface="Arial" panose="020B0604020202020204" pitchFamily="34" charset="0"/>
                <a:ea typeface="ＭＳ Ｐゴシック" panose="020B0600070205080204" pitchFamily="34" charset="-128"/>
              </a:rPr>
              <a:t>National Science Foundation’s Higher Education Research and Development Survey (NSF HERD), based on FY2016 data, reports that </a:t>
            </a:r>
            <a:r>
              <a:rPr lang="en-US" sz="3000" b="1" dirty="0">
                <a:solidFill>
                  <a:prstClr val="black"/>
                </a:solidFill>
                <a:latin typeface="Arial" panose="020B0604020202020204" pitchFamily="34" charset="0"/>
                <a:ea typeface="ＭＳ Ｐゴシック" panose="020B0600070205080204" pitchFamily="34" charset="-128"/>
              </a:rPr>
              <a:t>71%</a:t>
            </a:r>
            <a:r>
              <a:rPr lang="en-US" sz="3000" dirty="0">
                <a:solidFill>
                  <a:prstClr val="black"/>
                </a:solidFill>
                <a:latin typeface="Arial" panose="020B0604020202020204" pitchFamily="34" charset="0"/>
                <a:ea typeface="ＭＳ Ｐゴシック" panose="020B0600070205080204" pitchFamily="34" charset="-128"/>
              </a:rPr>
              <a:t> of all national research and development expenditures are generated from research universities of very high research activity, leaving all other universities and colleges representing the </a:t>
            </a:r>
            <a:r>
              <a:rPr lang="en-US" sz="3000" b="1" dirty="0">
                <a:solidFill>
                  <a:prstClr val="black"/>
                </a:solidFill>
                <a:latin typeface="Arial" panose="020B0604020202020204" pitchFamily="34" charset="0"/>
                <a:ea typeface="ＭＳ Ｐゴシック" panose="020B0600070205080204" pitchFamily="34" charset="-128"/>
              </a:rPr>
              <a:t>remaining 29% </a:t>
            </a:r>
            <a:r>
              <a:rPr lang="en-US" sz="3000" dirty="0">
                <a:solidFill>
                  <a:prstClr val="black"/>
                </a:solidFill>
                <a:latin typeface="Arial" panose="020B0604020202020204" pitchFamily="34" charset="0"/>
                <a:ea typeface="ＭＳ Ｐゴシック" panose="020B0600070205080204" pitchFamily="34" charset="-128"/>
              </a:rPr>
              <a:t>of expenditures</a:t>
            </a:r>
            <a:br>
              <a:rPr lang="en-US" sz="3000" dirty="0">
                <a:solidFill>
                  <a:prstClr val="black"/>
                </a:solidFill>
                <a:latin typeface="Arial" panose="020B0604020202020204" pitchFamily="34" charset="0"/>
                <a:ea typeface="ＭＳ Ｐゴシック" panose="020B0600070205080204" pitchFamily="34" charset="-128"/>
              </a:rPr>
            </a:br>
            <a:r>
              <a:rPr lang="en-US" sz="3000" dirty="0">
                <a:solidFill>
                  <a:prstClr val="black"/>
                </a:solidFill>
                <a:latin typeface="Arial" panose="020B0604020202020204" pitchFamily="34" charset="0"/>
                <a:ea typeface="ＭＳ Ｐゴシック" panose="020B0600070205080204" pitchFamily="34" charset="-128"/>
              </a:rPr>
              <a:t>(Gibbons, 2018).</a:t>
            </a:r>
          </a:p>
        </p:txBody>
      </p:sp>
      <p:pic>
        <p:nvPicPr>
          <p:cNvPr id="6" name="Picture 5"/>
          <p:cNvPicPr>
            <a:picLocks noChangeAspect="1"/>
          </p:cNvPicPr>
          <p:nvPr/>
        </p:nvPicPr>
        <p:blipFill>
          <a:blip r:embed="rId3"/>
          <a:stretch>
            <a:fillRect/>
          </a:stretch>
        </p:blipFill>
        <p:spPr>
          <a:xfrm>
            <a:off x="7553402" y="4725747"/>
            <a:ext cx="2927705" cy="2132253"/>
          </a:xfrm>
          <a:prstGeom prst="rect">
            <a:avLst/>
          </a:prstGeom>
          <a:effectLst>
            <a:softEdge rad="101600"/>
          </a:effectLst>
        </p:spPr>
      </p:pic>
    </p:spTree>
    <p:extLst>
      <p:ext uri="{BB962C8B-B14F-4D97-AF65-F5344CB8AC3E}">
        <p14:creationId xmlns:p14="http://schemas.microsoft.com/office/powerpoint/2010/main" val="128279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49582" y="1606358"/>
            <a:ext cx="10234304" cy="2862322"/>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3000" dirty="0">
                <a:solidFill>
                  <a:prstClr val="black"/>
                </a:solidFill>
                <a:latin typeface="Arial" panose="020B0604020202020204" pitchFamily="34" charset="0"/>
                <a:ea typeface="ＭＳ Ｐゴシック" panose="020B0600070205080204" pitchFamily="34" charset="-128"/>
              </a:rPr>
              <a:t>Previous research on social equity performance in the distribution of funding mechanisms in institutions of higher education has found </a:t>
            </a:r>
            <a:r>
              <a:rPr lang="en-US" sz="3000" b="1" dirty="0">
                <a:solidFill>
                  <a:prstClr val="black"/>
                </a:solidFill>
                <a:latin typeface="Arial" panose="020B0604020202020204" pitchFamily="34" charset="0"/>
                <a:ea typeface="ＭＳ Ｐゴシック" panose="020B0600070205080204" pitchFamily="34" charset="-128"/>
              </a:rPr>
              <a:t>administrative capacity </a:t>
            </a:r>
            <a:r>
              <a:rPr lang="en-US" sz="3000" dirty="0">
                <a:solidFill>
                  <a:prstClr val="black"/>
                </a:solidFill>
                <a:latin typeface="Arial" panose="020B0604020202020204" pitchFamily="34" charset="0"/>
                <a:ea typeface="ＭＳ Ｐゴシック" panose="020B0600070205080204" pitchFamily="34" charset="-128"/>
              </a:rPr>
              <a:t>and </a:t>
            </a:r>
            <a:r>
              <a:rPr lang="en-US" sz="3000" b="1" dirty="0">
                <a:solidFill>
                  <a:prstClr val="black"/>
                </a:solidFill>
                <a:latin typeface="Arial" panose="020B0604020202020204" pitchFamily="34" charset="0"/>
                <a:ea typeface="ＭＳ Ｐゴシック" panose="020B0600070205080204" pitchFamily="34" charset="-128"/>
              </a:rPr>
              <a:t>reputation </a:t>
            </a:r>
            <a:r>
              <a:rPr lang="en-US" sz="3000" dirty="0">
                <a:solidFill>
                  <a:prstClr val="black"/>
                </a:solidFill>
                <a:latin typeface="Arial" panose="020B0604020202020204" pitchFamily="34" charset="0"/>
                <a:ea typeface="ＭＳ Ｐゴシック" panose="020B0600070205080204" pitchFamily="34" charset="-128"/>
              </a:rPr>
              <a:t>to be significant contributors considered by peer reviews and panels during the funding process (Collins &amp; Gerber, 2008).</a:t>
            </a:r>
          </a:p>
        </p:txBody>
      </p:sp>
      <p:pic>
        <p:nvPicPr>
          <p:cNvPr id="7" name="Picture 6"/>
          <p:cNvPicPr>
            <a:picLocks noChangeAspect="1"/>
          </p:cNvPicPr>
          <p:nvPr/>
        </p:nvPicPr>
        <p:blipFill>
          <a:blip r:embed="rId3"/>
          <a:stretch>
            <a:fillRect/>
          </a:stretch>
        </p:blipFill>
        <p:spPr>
          <a:xfrm>
            <a:off x="4466847" y="4359638"/>
            <a:ext cx="3657912" cy="2251023"/>
          </a:xfrm>
          <a:prstGeom prst="rect">
            <a:avLst/>
          </a:prstGeom>
        </p:spPr>
      </p:pic>
    </p:spTree>
    <p:extLst>
      <p:ext uri="{BB962C8B-B14F-4D97-AF65-F5344CB8AC3E}">
        <p14:creationId xmlns:p14="http://schemas.microsoft.com/office/powerpoint/2010/main" val="324080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49582" y="1606358"/>
            <a:ext cx="10234304" cy="3785652"/>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3000" dirty="0">
                <a:solidFill>
                  <a:prstClr val="black"/>
                </a:solidFill>
                <a:latin typeface="Arial" panose="020B0604020202020204" pitchFamily="34" charset="0"/>
                <a:ea typeface="ＭＳ Ｐゴシック" panose="020B0600070205080204" pitchFamily="34" charset="-128"/>
              </a:rPr>
              <a:t>Higher education administrators have also been found to correlate financial resources linked to college rankings, especially administrators at research universities. </a:t>
            </a:r>
          </a:p>
          <a:p>
            <a:pPr lvl="0" algn="just" defTabSz="1713977" eaLnBrk="0" fontAlgn="base" hangingPunct="0">
              <a:spcBef>
                <a:spcPct val="0"/>
              </a:spcBef>
              <a:spcAft>
                <a:spcPct val="0"/>
              </a:spcAft>
              <a:defRPr/>
            </a:pPr>
            <a:endParaRPr lang="en-US" sz="3000" dirty="0">
              <a:solidFill>
                <a:prstClr val="black"/>
              </a:solidFill>
              <a:latin typeface="Arial" panose="020B0604020202020204" pitchFamily="34" charset="0"/>
              <a:ea typeface="ＭＳ Ｐゴシック" panose="020B0600070205080204" pitchFamily="34" charset="-128"/>
            </a:endParaRPr>
          </a:p>
          <a:p>
            <a:pPr marL="457200" lvl="0" indent="-457200" algn="just" defTabSz="1713977" eaLnBrk="0" fontAlgn="base" hangingPunct="0">
              <a:spcBef>
                <a:spcPct val="0"/>
              </a:spcBef>
              <a:spcAft>
                <a:spcPct val="0"/>
              </a:spcAft>
              <a:buFont typeface="Arial" panose="020B0604020202020204" pitchFamily="34" charset="0"/>
              <a:buChar char="•"/>
              <a:defRPr/>
            </a:pPr>
            <a:r>
              <a:rPr lang="en-US" sz="3000" dirty="0">
                <a:solidFill>
                  <a:prstClr val="black"/>
                </a:solidFill>
                <a:latin typeface="Arial" panose="020B0604020202020204" pitchFamily="34" charset="0"/>
                <a:ea typeface="ＭＳ Ｐゴシック" panose="020B0600070205080204" pitchFamily="34" charset="-128"/>
              </a:rPr>
              <a:t>Resource dependency theories of organization, combined with the impacts of university rankings on external actors, suggests that third-party resource providers are sensitive to shifts in rankings over time.</a:t>
            </a:r>
          </a:p>
        </p:txBody>
      </p:sp>
    </p:spTree>
    <p:extLst>
      <p:ext uri="{BB962C8B-B14F-4D97-AF65-F5344CB8AC3E}">
        <p14:creationId xmlns:p14="http://schemas.microsoft.com/office/powerpoint/2010/main" val="278034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72067" y="1381505"/>
            <a:ext cx="10234304" cy="5170646"/>
          </a:xfrm>
          <a:prstGeom prst="rect">
            <a:avLst/>
          </a:prstGeom>
          <a:noFill/>
        </p:spPr>
        <p:txBody>
          <a:bodyPr wrap="square" rtlCol="0">
            <a:spAutoFit/>
          </a:bodyPr>
          <a:lstStyle/>
          <a:p>
            <a:pPr lvl="0" algn="just" defTabSz="1713977" eaLnBrk="0" fontAlgn="base" hangingPunct="0">
              <a:spcBef>
                <a:spcPct val="0"/>
              </a:spcBef>
              <a:spcAft>
                <a:spcPct val="0"/>
              </a:spcAft>
              <a:defRPr/>
            </a:pPr>
            <a:r>
              <a:rPr lang="en-US" sz="3000" dirty="0" err="1">
                <a:solidFill>
                  <a:prstClr val="black"/>
                </a:solidFill>
                <a:latin typeface="Arial" panose="020B0604020202020204" pitchFamily="34" charset="0"/>
                <a:ea typeface="ＭＳ Ｐゴシック" panose="020B0600070205080204" pitchFamily="34" charset="-128"/>
              </a:rPr>
              <a:t>Bastedo</a:t>
            </a:r>
            <a:r>
              <a:rPr lang="en-US" sz="3000" dirty="0">
                <a:solidFill>
                  <a:prstClr val="black"/>
                </a:solidFill>
                <a:latin typeface="Arial" panose="020B0604020202020204" pitchFamily="34" charset="0"/>
                <a:ea typeface="ＭＳ Ｐゴシック" panose="020B0600070205080204" pitchFamily="34" charset="-128"/>
              </a:rPr>
              <a:t> and Bowman (2011) conducted an empirical study of the influence of </a:t>
            </a:r>
            <a:r>
              <a:rPr lang="en-US" sz="3000" i="1" dirty="0">
                <a:solidFill>
                  <a:prstClr val="black"/>
                </a:solidFill>
                <a:latin typeface="Arial" panose="020B0604020202020204" pitchFamily="34" charset="0"/>
                <a:ea typeface="ＭＳ Ｐゴシック" panose="020B0600070205080204" pitchFamily="34" charset="-128"/>
              </a:rPr>
              <a:t>US News </a:t>
            </a:r>
            <a:r>
              <a:rPr lang="en-US" sz="3000" dirty="0">
                <a:solidFill>
                  <a:prstClr val="black"/>
                </a:solidFill>
                <a:latin typeface="Arial" panose="020B0604020202020204" pitchFamily="34" charset="0"/>
                <a:ea typeface="ＭＳ Ｐゴシック" panose="020B0600070205080204" pitchFamily="34" charset="-128"/>
              </a:rPr>
              <a:t>rankings on future research and development giving by government, foundations, and industry, and if alumni more readily donated to their alma mater.  </a:t>
            </a:r>
          </a:p>
          <a:p>
            <a:pPr lvl="0" algn="just" defTabSz="1713977" eaLnBrk="0" fontAlgn="base" hangingPunct="0">
              <a:spcBef>
                <a:spcPct val="0"/>
              </a:spcBef>
              <a:spcAft>
                <a:spcPct val="0"/>
              </a:spcAft>
              <a:defRPr/>
            </a:pPr>
            <a:endParaRPr lang="en-US" sz="3000" dirty="0">
              <a:solidFill>
                <a:prstClr val="black"/>
              </a:solidFill>
              <a:latin typeface="Arial" panose="020B0604020202020204" pitchFamily="34" charset="0"/>
              <a:ea typeface="ＭＳ Ｐゴシック" panose="020B0600070205080204" pitchFamily="34" charset="-128"/>
            </a:endParaRPr>
          </a:p>
          <a:p>
            <a:pPr marL="457200" lvl="0" indent="-457200" algn="just" defTabSz="1713977" eaLnBrk="0" fontAlgn="base" hangingPunct="0">
              <a:spcBef>
                <a:spcPct val="0"/>
              </a:spcBef>
              <a:spcAft>
                <a:spcPct val="0"/>
              </a:spcAft>
              <a:buFont typeface="Arial" panose="020B0604020202020204" pitchFamily="34" charset="0"/>
              <a:buChar char="•"/>
              <a:defRPr/>
            </a:pPr>
            <a:r>
              <a:rPr lang="en-US" sz="3000" dirty="0">
                <a:solidFill>
                  <a:prstClr val="black"/>
                </a:solidFill>
                <a:latin typeface="Arial" panose="020B0604020202020204" pitchFamily="34" charset="0"/>
                <a:ea typeface="ＭＳ Ｐゴシック" panose="020B0600070205080204" pitchFamily="34" charset="-128"/>
              </a:rPr>
              <a:t>Predictions were tested using structural equation models and found published college rankings had significant impact on future giving by resource providers, independent of organizational change in quality and performance. </a:t>
            </a:r>
          </a:p>
        </p:txBody>
      </p:sp>
    </p:spTree>
    <p:extLst>
      <p:ext uri="{BB962C8B-B14F-4D97-AF65-F5344CB8AC3E}">
        <p14:creationId xmlns:p14="http://schemas.microsoft.com/office/powerpoint/2010/main" val="407556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Background</a:t>
            </a:r>
          </a:p>
        </p:txBody>
      </p:sp>
      <p:sp>
        <p:nvSpPr>
          <p:cNvPr id="4" name="TextBox 3"/>
          <p:cNvSpPr txBox="1"/>
          <p:nvPr/>
        </p:nvSpPr>
        <p:spPr>
          <a:xfrm>
            <a:off x="657077" y="1943637"/>
            <a:ext cx="10234304" cy="2400657"/>
          </a:xfrm>
          <a:prstGeom prst="rect">
            <a:avLst/>
          </a:prstGeom>
          <a:noFill/>
        </p:spPr>
        <p:txBody>
          <a:bodyPr wrap="square" rtlCol="0">
            <a:spAutoFit/>
          </a:bodyPr>
          <a:lstStyle/>
          <a:p>
            <a:pPr algn="just" defTabSz="1713977">
              <a:defRPr/>
            </a:pPr>
            <a:r>
              <a:rPr lang="en-US" sz="3000" dirty="0">
                <a:latin typeface="Arial" panose="020B0604020202020204" pitchFamily="34" charset="0"/>
                <a:cs typeface="Arial" panose="020B0604020202020204" pitchFamily="34" charset="0"/>
              </a:rPr>
              <a:t>Further research is necessary to identify what contributes to perceived administrative capacities by review panels.  This will enable administration and public entities to work toward qualifying institutions affected by the funding distribution disparity.</a:t>
            </a:r>
          </a:p>
        </p:txBody>
      </p:sp>
      <p:pic>
        <p:nvPicPr>
          <p:cNvPr id="5" name="Picture 4"/>
          <p:cNvPicPr>
            <a:picLocks noChangeAspect="1"/>
          </p:cNvPicPr>
          <p:nvPr/>
        </p:nvPicPr>
        <p:blipFill>
          <a:blip r:embed="rId3"/>
          <a:stretch>
            <a:fillRect/>
          </a:stretch>
        </p:blipFill>
        <p:spPr>
          <a:xfrm>
            <a:off x="4310141" y="4209034"/>
            <a:ext cx="3904470" cy="2329218"/>
          </a:xfrm>
          <a:prstGeom prst="rect">
            <a:avLst/>
          </a:prstGeom>
          <a:effectLst>
            <a:glow rad="50800">
              <a:schemeClr val="accent6">
                <a:lumMod val="75000"/>
                <a:alpha val="40000"/>
              </a:schemeClr>
            </a:glow>
            <a:softEdge rad="165100"/>
          </a:effectLst>
        </p:spPr>
      </p:pic>
    </p:spTree>
    <p:extLst>
      <p:ext uri="{BB962C8B-B14F-4D97-AF65-F5344CB8AC3E}">
        <p14:creationId xmlns:p14="http://schemas.microsoft.com/office/powerpoint/2010/main" val="293806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8" y="466496"/>
            <a:ext cx="11106615" cy="584775"/>
          </a:xfrm>
        </p:spPr>
        <p:txBody>
          <a:bodyPr/>
          <a:lstStyle/>
          <a:p>
            <a:br>
              <a:rPr lang="en-US" dirty="0"/>
            </a:br>
            <a:endParaRPr lang="en-US" dirty="0"/>
          </a:p>
        </p:txBody>
      </p:sp>
      <p:sp>
        <p:nvSpPr>
          <p:cNvPr id="3" name="TextBox 2"/>
          <p:cNvSpPr txBox="1"/>
          <p:nvPr/>
        </p:nvSpPr>
        <p:spPr>
          <a:xfrm>
            <a:off x="205100" y="637241"/>
            <a:ext cx="10874829" cy="646331"/>
          </a:xfrm>
          <a:prstGeom prst="rect">
            <a:avLst/>
          </a:prstGeom>
          <a:noFill/>
        </p:spPr>
        <p:txBody>
          <a:bodyPr wrap="square" rtlCol="0">
            <a:spAutoFit/>
          </a:bodyPr>
          <a:lstStyle/>
          <a:p>
            <a:pPr algn="ctr"/>
            <a:r>
              <a:rPr lang="en-US" sz="3600" b="1" dirty="0"/>
              <a:t>Research Question</a:t>
            </a:r>
          </a:p>
        </p:txBody>
      </p:sp>
      <p:sp>
        <p:nvSpPr>
          <p:cNvPr id="4" name="TextBox 3"/>
          <p:cNvSpPr txBox="1"/>
          <p:nvPr/>
        </p:nvSpPr>
        <p:spPr>
          <a:xfrm>
            <a:off x="784493" y="1786240"/>
            <a:ext cx="10234304" cy="1938992"/>
          </a:xfrm>
          <a:prstGeom prst="rect">
            <a:avLst/>
          </a:prstGeom>
          <a:noFill/>
        </p:spPr>
        <p:txBody>
          <a:bodyPr wrap="square" rtlCol="0">
            <a:spAutoFit/>
          </a:bodyPr>
          <a:lstStyle/>
          <a:p>
            <a:pPr algn="just" defTabSz="1713977">
              <a:defRPr/>
            </a:pPr>
            <a:r>
              <a:rPr lang="en-US" sz="3000" dirty="0">
                <a:latin typeface="Arial" panose="020B0604020202020204" pitchFamily="34" charset="0"/>
                <a:cs typeface="Arial" panose="020B0604020202020204" pitchFamily="34" charset="0"/>
              </a:rPr>
              <a:t>Does an institution’s ranking in the Carnegie Classification system contribute to perceived administrative capacity bias considered by review panels and philanthropic sponsors during the sponsored funding process?</a:t>
            </a:r>
          </a:p>
        </p:txBody>
      </p:sp>
      <p:pic>
        <p:nvPicPr>
          <p:cNvPr id="7" name="Picture 6"/>
          <p:cNvPicPr>
            <a:picLocks noChangeAspect="1"/>
          </p:cNvPicPr>
          <p:nvPr/>
        </p:nvPicPr>
        <p:blipFill>
          <a:blip r:embed="rId3"/>
          <a:stretch>
            <a:fillRect/>
          </a:stretch>
        </p:blipFill>
        <p:spPr>
          <a:xfrm>
            <a:off x="566058" y="4456584"/>
            <a:ext cx="1543760" cy="1543760"/>
          </a:xfrm>
          <a:prstGeom prst="rect">
            <a:avLst/>
          </a:prstGeom>
          <a:effectLst>
            <a:softEdge rad="76200"/>
          </a:effectLst>
        </p:spPr>
      </p:pic>
      <p:sp>
        <p:nvSpPr>
          <p:cNvPr id="8" name="Rectangle 7"/>
          <p:cNvSpPr/>
          <p:nvPr/>
        </p:nvSpPr>
        <p:spPr>
          <a:xfrm>
            <a:off x="2198526" y="4984681"/>
            <a:ext cx="8332065" cy="1015663"/>
          </a:xfrm>
          <a:prstGeom prst="rect">
            <a:avLst/>
          </a:prstGeom>
        </p:spPr>
        <p:txBody>
          <a:bodyPr wrap="square">
            <a:spAutoFit/>
          </a:bodyPr>
          <a:lstStyle/>
          <a:p>
            <a:endParaRPr lang="en-US" dirty="0"/>
          </a:p>
          <a:p>
            <a:endParaRPr lang="en-US" dirty="0"/>
          </a:p>
          <a:p>
            <a:r>
              <a:rPr lang="en-US" sz="2400" dirty="0"/>
              <a:t>The Carnegie Classification of Institutions of Higher Education ®</a:t>
            </a:r>
          </a:p>
        </p:txBody>
      </p:sp>
    </p:spTree>
    <p:extLst>
      <p:ext uri="{BB962C8B-B14F-4D97-AF65-F5344CB8AC3E}">
        <p14:creationId xmlns:p14="http://schemas.microsoft.com/office/powerpoint/2010/main" val="2785810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CU theme">
      <a:dk1>
        <a:sysClr val="windowText" lastClr="000000"/>
      </a:dk1>
      <a:lt1>
        <a:sysClr val="window" lastClr="FFFFFF"/>
      </a:lt1>
      <a:dk2>
        <a:srgbClr val="512D6D"/>
      </a:dk2>
      <a:lt2>
        <a:srgbClr val="DEDEDE"/>
      </a:lt2>
      <a:accent1>
        <a:srgbClr val="FFC72C"/>
      </a:accent1>
      <a:accent2>
        <a:srgbClr val="8B5D3D"/>
      </a:accent2>
      <a:accent3>
        <a:srgbClr val="C4652D"/>
      </a:accent3>
      <a:accent4>
        <a:srgbClr val="C4652D"/>
      </a:accent4>
      <a:accent5>
        <a:srgbClr val="8B5D3D"/>
      </a:accent5>
      <a:accent6>
        <a:srgbClr val="5C92B5"/>
      </a:accent6>
      <a:hlink>
        <a:srgbClr val="0070C0"/>
      </a:hlink>
      <a:folHlink>
        <a:srgbClr val="C2A87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C8CC7-4A2C-44BA-B9A7-AB03BB396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A549E-9F34-4EF0-B378-4FAB347EBB6E}">
  <ds:schemaRefs>
    <ds:schemaRef ds:uri="http://schemas.microsoft.com/sharepoint/v3/contenttype/forms"/>
  </ds:schemaRefs>
</ds:datastoreItem>
</file>

<file path=customXml/itemProps3.xml><?xml version="1.0" encoding="utf-8"?>
<ds:datastoreItem xmlns:ds="http://schemas.openxmlformats.org/officeDocument/2006/customXml" ds:itemID="{9CDD4B13-47B5-4805-AE6D-F0AF2FA66CF0}">
  <ds:schemaRefs>
    <ds:schemaRef ds:uri="http://schemas.microsoft.com/office/2006/metadata/properties"/>
    <ds:schemaRef ds:uri="http://purl.org/dc/elements/1.1/"/>
    <ds:schemaRef ds:uri="8ba01db9-89e8-4dbd-b09b-f1bb22782f3e"/>
    <ds:schemaRef ds:uri="http://schemas.microsoft.com/office/2006/documentManagement/types"/>
    <ds:schemaRef ds:uri="cd8c369e-ddd6-4fee-8136-828943a0a193"/>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ppt8AB7.tmp</Template>
  <TotalTime>4262</TotalTime>
  <Words>1991</Words>
  <Application>Microsoft Office PowerPoint</Application>
  <PresentationFormat>Widescreen</PresentationFormat>
  <Paragraphs>253</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Cambria</vt:lpstr>
      <vt:lpstr>Times New Roman</vt:lpstr>
      <vt:lpstr>Adjacency</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West Chester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Lentz, Frank</dc:creator>
  <cp:lastModifiedBy>Smith, Andrea J</cp:lastModifiedBy>
  <cp:revision>359</cp:revision>
  <cp:lastPrinted>2020-04-22T05:30:14Z</cp:lastPrinted>
  <dcterms:created xsi:type="dcterms:W3CDTF">2016-08-15T18:08:23Z</dcterms:created>
  <dcterms:modified xsi:type="dcterms:W3CDTF">2020-04-22T13:02:04Z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