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5143500" type="screen16x9"/>
  <p:notesSz cx="6858000" cy="9144000"/>
  <p:embeddedFontLst>
    <p:embeddedFont>
      <p:font typeface="Average" panose="020B0604020202020204" charset="0"/>
      <p:regular r:id="rId20"/>
    </p:embeddedFont>
    <p:embeddedFont>
      <p:font typeface="Oswald" panose="020B0604020202020204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2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1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3.fntdata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fc7838a2d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fc7838a2d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fc7838a2d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fc7838a2d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fc7838a2d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fc7838a2d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0c7b297ce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70c7b297ce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0c7b297ce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0c7b297ce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fc7838a2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fc7838a2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0c7b297ce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0c7b297ce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0ca580e63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0ca580e63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0c7b297ce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0c7b297ce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0c7b297ce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0c7b297ce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fc7838a2d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fc7838a2d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0c7b297ce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0c7b297ce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0c7b297ce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0c7b297ce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Demographics of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Opioid Prescriptions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Isaac Linton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Faculty Mentor: Dr. Simon Condliffe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Department of Economics and Finance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West Chester University of Pennsylvania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Interpreting Results (Linear Probability Model)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832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Gender: males are 1.5% less likely than females to receive an opioid prescription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Surprising as the opioid epidemic has been reported as mainly a white male problem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Race/Ethnicity: Asians are 2.67% less likely than whites to receive a prescription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Educational attainment: Bachelor’s degree 0.9% less likely, Master’s 1.59% less likely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Region: South 1% more likely to receive opioid prescription than Northeast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Interpreting Results cont’d (Linear Probability Model)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832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Military Service: positive but not significant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Poverty Category: Near-poor 2.1% more likely than middle income to receive Rx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Age: Positive and significant; aging people might have more need for opioids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Public Insurance: 4.71% more likely to receive opioid prescription than someone without insurance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Private Insurance: 2.79% more likely to receive opioid prescription than without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Insurance coverage gives greater access to doctors and prescriptions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Potential need to review insurance prescription policies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Interpreting Results (Logistic Regression)</a:t>
            </a:r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832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Vast majority of same variables significant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Regression statistics (model fit)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Akaike Information Criterion: 10395.4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Schwarz Criterion: 10403.77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Insurance variables again significant at 1% level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Odds Ratio Estimates: Private Insurance 2.491; Public Insurance 3.289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To find the change in odds, subtract 1 from odds ratio estimates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Interpretation: the odds that someone with private insurance will receive an opioid prescription are 149% higher than someone without insurance; public insurance 229% higher than without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Key takeaways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Public Insurance holders more likely to be prescribed an opioid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Demographics of those receiving opioids are largely white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Questioning assumption of problem largely being male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Further research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Multiple years of data to include fixed effects over time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Drill down into high-frequency patients (34)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 more variables (unemployment, pain level experienced)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Look state- or county-level for specific local demographics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Applications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Government and healthcare sectors as they try to combat the opioid epidemic: knowing who is at risk will allow for better preventive care and more careful prescribing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Insurance providers evaluate opioid prescription policies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Hollingsworth, A., Ruhm, C. J., &amp; Simon, K. (2017). Macroeconomic conditions and opioid abuse. </a:t>
            </a:r>
            <a:r>
              <a:rPr lang="en" sz="1400" i="1"/>
              <a:t>Journal of Health Economics</a:t>
            </a:r>
            <a:r>
              <a:rPr lang="en" sz="1400"/>
              <a:t>, </a:t>
            </a:r>
            <a:r>
              <a:rPr lang="en" sz="1400" i="1"/>
              <a:t>56</a:t>
            </a:r>
            <a:r>
              <a:rPr lang="en" sz="1400"/>
              <a:t>, 222–233.</a:t>
            </a:r>
            <a:endParaRPr sz="1400"/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Krueger, A. B. (2017). Where Have All the Workers Gone? An Inquiry into the Decline of the U.S. Labor Force Participation Rate. </a:t>
            </a:r>
            <a:r>
              <a:rPr lang="en" sz="1400" i="1"/>
              <a:t>Brookings Papers on Economic Activity</a:t>
            </a:r>
            <a:r>
              <a:rPr lang="en" sz="1400"/>
              <a:t>, 1–59.</a:t>
            </a:r>
            <a:r>
              <a:rPr lang="en" sz="1400" b="1"/>
              <a:t> </a:t>
            </a:r>
            <a:endParaRPr sz="1400" b="1"/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Tong, S. T., Hochheimer, C. J., Brooks, E. M., Sabo, R. T., Jiang, V., Day, T., … Krist, A. H. (2019). Chronic Opioid Prescribing in Primary Care: Factors and Perspectives. </a:t>
            </a:r>
            <a:r>
              <a:rPr lang="en" sz="1400" i="1"/>
              <a:t>Annals of Family Medicine</a:t>
            </a:r>
            <a:r>
              <a:rPr lang="en" sz="1400"/>
              <a:t>, </a:t>
            </a:r>
            <a:r>
              <a:rPr lang="en" sz="1400" i="1"/>
              <a:t>17</a:t>
            </a:r>
            <a:r>
              <a:rPr lang="en" sz="1400"/>
              <a:t>(3), 200–206.</a:t>
            </a:r>
            <a:endParaRPr sz="1400"/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April 19, 2020</a:t>
            </a:r>
            <a:endParaRPr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Question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What?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Do/how do race and socioeconomic status predict opioid abuse? How do prescription and overprescription, and poverty and unemployment interact across race and SES?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 do racial and socioeconomic factors affect initial prescription?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Why?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Opioid epidemic is a pressing issue (spiking overdose deaths)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Missions trips Spring and Summer 2018 in Philadelphia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Understanding the gravity of the issue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Interested in working on the issue, to improve quality of life and find solutions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Literature Review	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Journal of Health Economics: Macroeconomic Conditions and Opioid Abuse (2017)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Unemployment rate: proxy for macroeconomic conditions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Emergency Department visits and mortality data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Change in drug deaths has affected whites, while hispanic and black overdose rates held constant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“1% increase in unemployment increases predicted opioid-involved mortality rates by [3.6%]”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Strength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Demographics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Limitation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Mortality data → symptom, not cause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Prescription: source of epidemic, gateway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Literature Review (cont’d)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Brookings Papers on Economic Activity: Where Have All the Workers Gone? (2017)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Declining labor force participation rate “has fallen more in U.S. counties where relatively more opioid pain medication is prescribed”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Prime-age men are not in the labor force due to pain that causes them to miss work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Strength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Demographic affected: working males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Limitation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Drills down to counties, but not individual demographics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Need for more demographic info to determine causal link between opioids and labor force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See if the same demographics out of labor force are the ones receiving opioids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Yp = f(Xa, Xa2, Xs, Xr, Xi, Xreg, Xe, Xm, Xpov)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Where Yp = Patient received Opioid Prescription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X= Age, age^2, sex, race, insurance status, region, educ. attainment, military status, poverty index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Prediction: differences in opioid prescriptions across races and income levels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Expect to see white, low education, low income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Looking at a cause of the opioid epidemic to stop it at the source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 Set: Medical Expenditures Panel Survey (2017)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Nationwide, representative cross-section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Prescribed Medicines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Variable: Poverty Index: essentially income per capita for households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Regression Models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Linear Probability Model: adults; similar to Ordinary Least Squares, for binary dependent variable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Logistic Regression: all survey participants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Descriptive Statistics	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8200" y="1236650"/>
            <a:ext cx="7267575" cy="324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Descriptive Statistic Observations 		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373200" cy="33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outlier in the data set had 34 opioid prescriptions in the year 2017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Average: 0.2 prescriptions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Relative spike at 24; could be explained by allocation of two prescriptions/month</a:t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8100" y="1152475"/>
            <a:ext cx="5314200" cy="32260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Regression Statistics (Linear Probability Model)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Dependent Variable: Received Opioid Prescription (Y/N) (Dummy Variable)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Observations: Adults only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R-square: can be explained by cross-sectional data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More years of data would dramatically improve R-square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7313" y="2571750"/>
            <a:ext cx="7269375" cy="160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3100" y="290500"/>
            <a:ext cx="5257800" cy="456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76713" y="4280275"/>
            <a:ext cx="179373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37C0E9B17A44498BF592642D4ECA5" ma:contentTypeVersion="12" ma:contentTypeDescription="Create a new document." ma:contentTypeScope="" ma:versionID="b64175680337692cb2551d59f972e4fb">
  <xsd:schema xmlns:xsd="http://www.w3.org/2001/XMLSchema" xmlns:xs="http://www.w3.org/2001/XMLSchema" xmlns:p="http://schemas.microsoft.com/office/2006/metadata/properties" xmlns:ns3="8ba01db9-89e8-4dbd-b09b-f1bb22782f3e" xmlns:ns4="cd8c369e-ddd6-4fee-8136-828943a0a193" targetNamespace="http://schemas.microsoft.com/office/2006/metadata/properties" ma:root="true" ma:fieldsID="1a554bf74fdc63bcf84507267abbb033" ns3:_="" ns4:_="">
    <xsd:import namespace="8ba01db9-89e8-4dbd-b09b-f1bb22782f3e"/>
    <xsd:import namespace="cd8c369e-ddd6-4fee-8136-828943a0a1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01db9-89e8-4dbd-b09b-f1bb22782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c369e-ddd6-4fee-8136-828943a0a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615C61-904F-4BD8-9E30-0695F4730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a01db9-89e8-4dbd-b09b-f1bb22782f3e"/>
    <ds:schemaRef ds:uri="cd8c369e-ddd6-4fee-8136-828943a0a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8C0017-DAA6-4BE7-A4B5-1E80FA9373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4186B7-4ABD-4D64-A85F-CC4BF78419C3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cd8c369e-ddd6-4fee-8136-828943a0a193"/>
    <ds:schemaRef ds:uri="8ba01db9-89e8-4dbd-b09b-f1bb22782f3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1009</Words>
  <Application>Microsoft Office PowerPoint</Application>
  <PresentationFormat>On-screen Show (16:9)</PresentationFormat>
  <Paragraphs>104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Average</vt:lpstr>
      <vt:lpstr>Oswald</vt:lpstr>
      <vt:lpstr>Arial</vt:lpstr>
      <vt:lpstr>Slate</vt:lpstr>
      <vt:lpstr>Demographics of  Opioid Prescriptions</vt:lpstr>
      <vt:lpstr>Research Question</vt:lpstr>
      <vt:lpstr>Literature Review </vt:lpstr>
      <vt:lpstr>Literature Review (cont’d)</vt:lpstr>
      <vt:lpstr>Methods</vt:lpstr>
      <vt:lpstr>Descriptive Statistics </vt:lpstr>
      <vt:lpstr>Descriptive Statistic Observations   </vt:lpstr>
      <vt:lpstr>Regression Statistics (Linear Probability Model)</vt:lpstr>
      <vt:lpstr>Results</vt:lpstr>
      <vt:lpstr>Interpreting Results (Linear Probability Model)</vt:lpstr>
      <vt:lpstr>Interpreting Results cont’d (Linear Probability Model)</vt:lpstr>
      <vt:lpstr>Interpreting Results (Logistic Regression)</vt:lpstr>
      <vt:lpstr>Conclusions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Demographics of  Opioid Prescriptions</dc:title>
  <dc:creator>Smith, Andrea J</dc:creator>
  <cp:lastModifiedBy>Smith, Andrea J</cp:lastModifiedBy>
  <cp:revision>1</cp:revision>
  <dcterms:modified xsi:type="dcterms:W3CDTF">2020-04-20T19:49:16Z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0x010100E4E37C0E9B17A44498BF592642D4ECA5</vt:lpwstr>
  </property>
</Properties>
</file>