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6" r:id="rId4"/>
  </p:sldMasterIdLst>
  <p:sldIdLst>
    <p:sldId id="256" r:id="rId5"/>
    <p:sldId id="260" r:id="rId6"/>
    <p:sldId id="262" r:id="rId7"/>
    <p:sldId id="259" r:id="rId8"/>
    <p:sldId id="266" r:id="rId9"/>
    <p:sldId id="257" r:id="rId10"/>
    <p:sldId id="271" r:id="rId11"/>
    <p:sldId id="261" r:id="rId12"/>
    <p:sldId id="272" r:id="rId13"/>
    <p:sldId id="265" r:id="rId14"/>
    <p:sldId id="263" r:id="rId15"/>
    <p:sldId id="264" r:id="rId16"/>
    <p:sldId id="269" r:id="rId17"/>
    <p:sldId id="267" r:id="rId18"/>
    <p:sldId id="25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6"/>
    <p:restoredTop sz="94657"/>
  </p:normalViewPr>
  <p:slideViewPr>
    <p:cSldViewPr snapToGrid="0" snapToObjects="1">
      <p:cViewPr varScale="1">
        <p:scale>
          <a:sx n="68" d="100"/>
          <a:sy n="68" d="100"/>
        </p:scale>
        <p:origin x="59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4EAE89-15D4-4EC9-A831-484C7ED46B8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7AA2C5C6-B1C4-4348-BFAB-0B606D7A202F}">
      <dgm:prSet/>
      <dgm:spPr/>
      <dgm:t>
        <a:bodyPr/>
        <a:lstStyle/>
        <a:p>
          <a:r>
            <a:rPr lang="en-US"/>
            <a:t>One of the most niche sub-arenas of public administration, higher education administration, involves preparing future leaders and scholars for global perspectives</a:t>
          </a:r>
        </a:p>
      </dgm:t>
    </dgm:pt>
    <dgm:pt modelId="{61F7D592-2833-4416-BE38-EDA370123B89}" type="parTrans" cxnId="{11E4C276-5242-4905-ADA0-4080FA96AE40}">
      <dgm:prSet/>
      <dgm:spPr/>
      <dgm:t>
        <a:bodyPr/>
        <a:lstStyle/>
        <a:p>
          <a:endParaRPr lang="en-US"/>
        </a:p>
      </dgm:t>
    </dgm:pt>
    <dgm:pt modelId="{0FA68C13-9744-4BAB-ACDE-4737097E75C9}" type="sibTrans" cxnId="{11E4C276-5242-4905-ADA0-4080FA96AE40}">
      <dgm:prSet/>
      <dgm:spPr/>
      <dgm:t>
        <a:bodyPr/>
        <a:lstStyle/>
        <a:p>
          <a:endParaRPr lang="en-US"/>
        </a:p>
      </dgm:t>
    </dgm:pt>
    <dgm:pt modelId="{5F489EE6-683E-4C5D-9B93-622D4B09EE54}">
      <dgm:prSet/>
      <dgm:spPr/>
      <dgm:t>
        <a:bodyPr/>
        <a:lstStyle/>
        <a:p>
          <a:r>
            <a:rPr lang="en-US"/>
            <a:t>U.S. higher education institutions send over 300,000 U.S. American college students to embark on a study abroad journey annually (Farrugia &amp; Bhandari, 2014)</a:t>
          </a:r>
        </a:p>
      </dgm:t>
    </dgm:pt>
    <dgm:pt modelId="{35AD05C5-C710-4CFA-86C4-E9566B490D78}" type="parTrans" cxnId="{45E261EB-10C7-4A91-B04A-3D48E72F2A0D}">
      <dgm:prSet/>
      <dgm:spPr/>
      <dgm:t>
        <a:bodyPr/>
        <a:lstStyle/>
        <a:p>
          <a:endParaRPr lang="en-US"/>
        </a:p>
      </dgm:t>
    </dgm:pt>
    <dgm:pt modelId="{16E07590-39F6-4134-B8CB-263C9D3BA79D}" type="sibTrans" cxnId="{45E261EB-10C7-4A91-B04A-3D48E72F2A0D}">
      <dgm:prSet/>
      <dgm:spPr/>
      <dgm:t>
        <a:bodyPr/>
        <a:lstStyle/>
        <a:p>
          <a:endParaRPr lang="en-US"/>
        </a:p>
      </dgm:t>
    </dgm:pt>
    <dgm:pt modelId="{A6ECAE12-0B7C-448A-A38E-54CB796C153C}">
      <dgm:prSet/>
      <dgm:spPr/>
      <dgm:t>
        <a:bodyPr/>
        <a:lstStyle/>
        <a:p>
          <a:r>
            <a:rPr lang="en-US" dirty="0"/>
            <a:t>The higher education sub-fields of study abroad, international education, health promotion, student conduct, and risk management have begun to quantify the risky decisions made by U.S. American undergraduate students both in the home, collegiate environment and during the study abroad experience (American Health Association, 2015; The Forum on Education Abroad, 2016; Leigh, 1999; Pedersen, </a:t>
          </a:r>
          <a:r>
            <a:rPr lang="en-US" dirty="0" err="1"/>
            <a:t>LaBrie</a:t>
          </a:r>
          <a:r>
            <a:rPr lang="en-US" dirty="0"/>
            <a:t>, Hummer, Larimer, &amp; Lee, 2010; Van Tine, 2011)</a:t>
          </a:r>
        </a:p>
      </dgm:t>
    </dgm:pt>
    <dgm:pt modelId="{C26564B9-16C9-4EE4-B2ED-62202F302F20}" type="parTrans" cxnId="{26BEFFE8-14BA-4CB3-AF01-F1255EC5F4BD}">
      <dgm:prSet/>
      <dgm:spPr/>
      <dgm:t>
        <a:bodyPr/>
        <a:lstStyle/>
        <a:p>
          <a:endParaRPr lang="en-US"/>
        </a:p>
      </dgm:t>
    </dgm:pt>
    <dgm:pt modelId="{17F98A1A-F5E0-43D2-A709-19E453BA6B88}" type="sibTrans" cxnId="{26BEFFE8-14BA-4CB3-AF01-F1255EC5F4BD}">
      <dgm:prSet/>
      <dgm:spPr/>
      <dgm:t>
        <a:bodyPr/>
        <a:lstStyle/>
        <a:p>
          <a:endParaRPr lang="en-US"/>
        </a:p>
      </dgm:t>
    </dgm:pt>
    <dgm:pt modelId="{903E4893-DE66-411D-8EA8-B453DA57E40A}">
      <dgm:prSet/>
      <dgm:spPr/>
      <dgm:t>
        <a:bodyPr/>
        <a:lstStyle/>
        <a:p>
          <a:r>
            <a:rPr lang="en-US"/>
            <a:t>A significant gap in the literature exists to explain the context and rationale for such risky behaviors.   Students seem to be engaging in riskier behaviors while studying abroad compared to how they behave while at their home institutions (Pedersen et al, 2010)</a:t>
          </a:r>
        </a:p>
      </dgm:t>
    </dgm:pt>
    <dgm:pt modelId="{AA283C6A-9B82-40D9-AB3E-1C9C4DB9B77F}" type="parTrans" cxnId="{CE93DB35-720D-4BB1-8B09-80BDDAE02822}">
      <dgm:prSet/>
      <dgm:spPr/>
      <dgm:t>
        <a:bodyPr/>
        <a:lstStyle/>
        <a:p>
          <a:endParaRPr lang="en-US"/>
        </a:p>
      </dgm:t>
    </dgm:pt>
    <dgm:pt modelId="{7B1404A4-6297-4AD7-9121-CEEA43DE7814}" type="sibTrans" cxnId="{CE93DB35-720D-4BB1-8B09-80BDDAE02822}">
      <dgm:prSet/>
      <dgm:spPr/>
      <dgm:t>
        <a:bodyPr/>
        <a:lstStyle/>
        <a:p>
          <a:endParaRPr lang="en-US"/>
        </a:p>
      </dgm:t>
    </dgm:pt>
    <dgm:pt modelId="{CD9479FE-155D-4D77-A553-E8B5EC980CAD}">
      <dgm:prSet/>
      <dgm:spPr/>
      <dgm:t>
        <a:bodyPr/>
        <a:lstStyle/>
        <a:p>
          <a:r>
            <a:rPr lang="en-US"/>
            <a:t>The goal of this research was to learn whether or not the study abroad experience explained changes in undergraduate students’ engagement in risky behaviors. </a:t>
          </a:r>
        </a:p>
      </dgm:t>
    </dgm:pt>
    <dgm:pt modelId="{4C34CAD3-0409-4836-BD89-4BABD2565EF3}" type="parTrans" cxnId="{79B7D3B4-B7CA-473B-887F-BBF7764614EE}">
      <dgm:prSet/>
      <dgm:spPr/>
      <dgm:t>
        <a:bodyPr/>
        <a:lstStyle/>
        <a:p>
          <a:endParaRPr lang="en-US"/>
        </a:p>
      </dgm:t>
    </dgm:pt>
    <dgm:pt modelId="{52956697-0F68-4E21-BBD5-6BB530C875AD}" type="sibTrans" cxnId="{79B7D3B4-B7CA-473B-887F-BBF7764614EE}">
      <dgm:prSet/>
      <dgm:spPr/>
      <dgm:t>
        <a:bodyPr/>
        <a:lstStyle/>
        <a:p>
          <a:endParaRPr lang="en-US"/>
        </a:p>
      </dgm:t>
    </dgm:pt>
    <dgm:pt modelId="{F041F328-C711-4761-9E88-B6ACB3CDF9D2}" type="pres">
      <dgm:prSet presAssocID="{014EAE89-15D4-4EC9-A831-484C7ED46B8D}" presName="root" presStyleCnt="0">
        <dgm:presLayoutVars>
          <dgm:dir/>
          <dgm:resizeHandles val="exact"/>
        </dgm:presLayoutVars>
      </dgm:prSet>
      <dgm:spPr/>
    </dgm:pt>
    <dgm:pt modelId="{CDB22809-422C-4076-9438-A9494BF7829B}" type="pres">
      <dgm:prSet presAssocID="{7AA2C5C6-B1C4-4348-BFAB-0B606D7A202F}" presName="compNode" presStyleCnt="0"/>
      <dgm:spPr/>
    </dgm:pt>
    <dgm:pt modelId="{3A60EAC9-E91F-40A5-9433-E5F75482300A}" type="pres">
      <dgm:prSet presAssocID="{7AA2C5C6-B1C4-4348-BFAB-0B606D7A202F}" presName="bgRect" presStyleLbl="bgShp" presStyleIdx="0" presStyleCnt="4" custScaleY="134847"/>
      <dgm:spPr/>
    </dgm:pt>
    <dgm:pt modelId="{32101318-B9D3-4B77-AFA2-C907416A391A}" type="pres">
      <dgm:prSet presAssocID="{7AA2C5C6-B1C4-4348-BFAB-0B606D7A202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ducation"/>
        </a:ext>
      </dgm:extLst>
    </dgm:pt>
    <dgm:pt modelId="{F09D999F-CB54-4AA5-B20B-313518C7A957}" type="pres">
      <dgm:prSet presAssocID="{7AA2C5C6-B1C4-4348-BFAB-0B606D7A202F}" presName="spaceRect" presStyleCnt="0"/>
      <dgm:spPr/>
    </dgm:pt>
    <dgm:pt modelId="{B871389A-E7FF-4A92-8DA9-0B60B1D866D1}" type="pres">
      <dgm:prSet presAssocID="{7AA2C5C6-B1C4-4348-BFAB-0B606D7A202F}" presName="parTx" presStyleLbl="revTx" presStyleIdx="0" presStyleCnt="5">
        <dgm:presLayoutVars>
          <dgm:chMax val="0"/>
          <dgm:chPref val="0"/>
        </dgm:presLayoutVars>
      </dgm:prSet>
      <dgm:spPr/>
    </dgm:pt>
    <dgm:pt modelId="{C86143E3-9645-4DF7-B811-13298993A3F3}" type="pres">
      <dgm:prSet presAssocID="{7AA2C5C6-B1C4-4348-BFAB-0B606D7A202F}" presName="desTx" presStyleLbl="revTx" presStyleIdx="1" presStyleCnt="5">
        <dgm:presLayoutVars/>
      </dgm:prSet>
      <dgm:spPr/>
    </dgm:pt>
    <dgm:pt modelId="{56284161-E7BA-4975-AE27-539467D6F472}" type="pres">
      <dgm:prSet presAssocID="{0FA68C13-9744-4BAB-ACDE-4737097E75C9}" presName="sibTrans" presStyleCnt="0"/>
      <dgm:spPr/>
    </dgm:pt>
    <dgm:pt modelId="{268D820B-E41E-462D-A2AF-716AFA9219F4}" type="pres">
      <dgm:prSet presAssocID="{A6ECAE12-0B7C-448A-A38E-54CB796C153C}" presName="compNode" presStyleCnt="0"/>
      <dgm:spPr/>
    </dgm:pt>
    <dgm:pt modelId="{D6ED6CC5-1C2E-4B00-B04A-B4CDB83D0AC7}" type="pres">
      <dgm:prSet presAssocID="{A6ECAE12-0B7C-448A-A38E-54CB796C153C}" presName="bgRect" presStyleLbl="bgShp" presStyleIdx="1" presStyleCnt="4"/>
      <dgm:spPr/>
    </dgm:pt>
    <dgm:pt modelId="{209A59AD-077D-4BBB-A07E-01B2B862F156}" type="pres">
      <dgm:prSet presAssocID="{A6ECAE12-0B7C-448A-A38E-54CB796C153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ngerprint"/>
        </a:ext>
      </dgm:extLst>
    </dgm:pt>
    <dgm:pt modelId="{978662A2-04B6-46B3-9F4D-46FCD5D9270B}" type="pres">
      <dgm:prSet presAssocID="{A6ECAE12-0B7C-448A-A38E-54CB796C153C}" presName="spaceRect" presStyleCnt="0"/>
      <dgm:spPr/>
    </dgm:pt>
    <dgm:pt modelId="{D16C5FB2-BCCF-4C6B-A6C0-3552410532B5}" type="pres">
      <dgm:prSet presAssocID="{A6ECAE12-0B7C-448A-A38E-54CB796C153C}" presName="parTx" presStyleLbl="revTx" presStyleIdx="2" presStyleCnt="5">
        <dgm:presLayoutVars>
          <dgm:chMax val="0"/>
          <dgm:chPref val="0"/>
        </dgm:presLayoutVars>
      </dgm:prSet>
      <dgm:spPr/>
    </dgm:pt>
    <dgm:pt modelId="{D44BD8AE-F0D4-474B-B253-9394B167C975}" type="pres">
      <dgm:prSet presAssocID="{17F98A1A-F5E0-43D2-A709-19E453BA6B88}" presName="sibTrans" presStyleCnt="0"/>
      <dgm:spPr/>
    </dgm:pt>
    <dgm:pt modelId="{D65F3269-C9F5-4F3E-A72F-40371584D694}" type="pres">
      <dgm:prSet presAssocID="{903E4893-DE66-411D-8EA8-B453DA57E40A}" presName="compNode" presStyleCnt="0"/>
      <dgm:spPr/>
    </dgm:pt>
    <dgm:pt modelId="{8803CA2E-EA91-4144-BE9D-1373A10D9CE8}" type="pres">
      <dgm:prSet presAssocID="{903E4893-DE66-411D-8EA8-B453DA57E40A}" presName="bgRect" presStyleLbl="bgShp" presStyleIdx="2" presStyleCnt="4"/>
      <dgm:spPr/>
    </dgm:pt>
    <dgm:pt modelId="{859E3A3E-D2BA-4701-ADCE-B9961B39B2CE}" type="pres">
      <dgm:prSet presAssocID="{903E4893-DE66-411D-8EA8-B453DA57E40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nboarding"/>
        </a:ext>
      </dgm:extLst>
    </dgm:pt>
    <dgm:pt modelId="{ED388F16-C629-47E7-9BB6-6878230505E6}" type="pres">
      <dgm:prSet presAssocID="{903E4893-DE66-411D-8EA8-B453DA57E40A}" presName="spaceRect" presStyleCnt="0"/>
      <dgm:spPr/>
    </dgm:pt>
    <dgm:pt modelId="{BCF0755A-64BF-40F2-8BE6-351595C65C6C}" type="pres">
      <dgm:prSet presAssocID="{903E4893-DE66-411D-8EA8-B453DA57E40A}" presName="parTx" presStyleLbl="revTx" presStyleIdx="3" presStyleCnt="5">
        <dgm:presLayoutVars>
          <dgm:chMax val="0"/>
          <dgm:chPref val="0"/>
        </dgm:presLayoutVars>
      </dgm:prSet>
      <dgm:spPr/>
    </dgm:pt>
    <dgm:pt modelId="{E30E0373-F98B-453A-9BA4-2818B6A3EDE9}" type="pres">
      <dgm:prSet presAssocID="{7B1404A4-6297-4AD7-9121-CEEA43DE7814}" presName="sibTrans" presStyleCnt="0"/>
      <dgm:spPr/>
    </dgm:pt>
    <dgm:pt modelId="{5A7C2410-26A4-4731-AC1C-16F8E5C66382}" type="pres">
      <dgm:prSet presAssocID="{CD9479FE-155D-4D77-A553-E8B5EC980CAD}" presName="compNode" presStyleCnt="0"/>
      <dgm:spPr/>
    </dgm:pt>
    <dgm:pt modelId="{E85281CB-7C36-40AE-BC10-9E048FBB2368}" type="pres">
      <dgm:prSet presAssocID="{CD9479FE-155D-4D77-A553-E8B5EC980CAD}" presName="bgRect" presStyleLbl="bgShp" presStyleIdx="3" presStyleCnt="4"/>
      <dgm:spPr/>
    </dgm:pt>
    <dgm:pt modelId="{5A3DE150-E4B3-48E2-B3EF-3815B79DB067}" type="pres">
      <dgm:prSet presAssocID="{CD9479FE-155D-4D77-A553-E8B5EC980CA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lay"/>
        </a:ext>
      </dgm:extLst>
    </dgm:pt>
    <dgm:pt modelId="{98C1292F-F03F-451A-B066-FFBE2D18E93D}" type="pres">
      <dgm:prSet presAssocID="{CD9479FE-155D-4D77-A553-E8B5EC980CAD}" presName="spaceRect" presStyleCnt="0"/>
      <dgm:spPr/>
    </dgm:pt>
    <dgm:pt modelId="{BFC82166-F92F-44B7-9630-C6D0A3A8EBF7}" type="pres">
      <dgm:prSet presAssocID="{CD9479FE-155D-4D77-A553-E8B5EC980CAD}" presName="parTx" presStyleLbl="revTx" presStyleIdx="4" presStyleCnt="5">
        <dgm:presLayoutVars>
          <dgm:chMax val="0"/>
          <dgm:chPref val="0"/>
        </dgm:presLayoutVars>
      </dgm:prSet>
      <dgm:spPr/>
    </dgm:pt>
  </dgm:ptLst>
  <dgm:cxnLst>
    <dgm:cxn modelId="{79502C06-236F-45A0-937E-44911FE5D3CF}" type="presOf" srcId="{A6ECAE12-0B7C-448A-A38E-54CB796C153C}" destId="{D16C5FB2-BCCF-4C6B-A6C0-3552410532B5}" srcOrd="0" destOrd="0" presId="urn:microsoft.com/office/officeart/2018/2/layout/IconVerticalSolidList"/>
    <dgm:cxn modelId="{CE93DB35-720D-4BB1-8B09-80BDDAE02822}" srcId="{014EAE89-15D4-4EC9-A831-484C7ED46B8D}" destId="{903E4893-DE66-411D-8EA8-B453DA57E40A}" srcOrd="2" destOrd="0" parTransId="{AA283C6A-9B82-40D9-AB3E-1C9C4DB9B77F}" sibTransId="{7B1404A4-6297-4AD7-9121-CEEA43DE7814}"/>
    <dgm:cxn modelId="{26AB5070-6106-4137-8065-F167B3BA949A}" type="presOf" srcId="{903E4893-DE66-411D-8EA8-B453DA57E40A}" destId="{BCF0755A-64BF-40F2-8BE6-351595C65C6C}" srcOrd="0" destOrd="0" presId="urn:microsoft.com/office/officeart/2018/2/layout/IconVerticalSolidList"/>
    <dgm:cxn modelId="{11E4C276-5242-4905-ADA0-4080FA96AE40}" srcId="{014EAE89-15D4-4EC9-A831-484C7ED46B8D}" destId="{7AA2C5C6-B1C4-4348-BFAB-0B606D7A202F}" srcOrd="0" destOrd="0" parTransId="{61F7D592-2833-4416-BE38-EDA370123B89}" sibTransId="{0FA68C13-9744-4BAB-ACDE-4737097E75C9}"/>
    <dgm:cxn modelId="{79B7D3B4-B7CA-473B-887F-BBF7764614EE}" srcId="{014EAE89-15D4-4EC9-A831-484C7ED46B8D}" destId="{CD9479FE-155D-4D77-A553-E8B5EC980CAD}" srcOrd="3" destOrd="0" parTransId="{4C34CAD3-0409-4836-BD89-4BABD2565EF3}" sibTransId="{52956697-0F68-4E21-BBD5-6BB530C875AD}"/>
    <dgm:cxn modelId="{D1BCA9B9-CB16-4EC9-BAD5-D6649E454F3C}" type="presOf" srcId="{CD9479FE-155D-4D77-A553-E8B5EC980CAD}" destId="{BFC82166-F92F-44B7-9630-C6D0A3A8EBF7}" srcOrd="0" destOrd="0" presId="urn:microsoft.com/office/officeart/2018/2/layout/IconVerticalSolidList"/>
    <dgm:cxn modelId="{ADA017DC-73E2-4E92-AC24-AD429FBD8943}" type="presOf" srcId="{5F489EE6-683E-4C5D-9B93-622D4B09EE54}" destId="{C86143E3-9645-4DF7-B811-13298993A3F3}" srcOrd="0" destOrd="0" presId="urn:microsoft.com/office/officeart/2018/2/layout/IconVerticalSolidList"/>
    <dgm:cxn modelId="{F26918E0-C052-4B49-8AC6-7FD8FDB6126A}" type="presOf" srcId="{014EAE89-15D4-4EC9-A831-484C7ED46B8D}" destId="{F041F328-C711-4761-9E88-B6ACB3CDF9D2}" srcOrd="0" destOrd="0" presId="urn:microsoft.com/office/officeart/2018/2/layout/IconVerticalSolidList"/>
    <dgm:cxn modelId="{26BEFFE8-14BA-4CB3-AF01-F1255EC5F4BD}" srcId="{014EAE89-15D4-4EC9-A831-484C7ED46B8D}" destId="{A6ECAE12-0B7C-448A-A38E-54CB796C153C}" srcOrd="1" destOrd="0" parTransId="{C26564B9-16C9-4EE4-B2ED-62202F302F20}" sibTransId="{17F98A1A-F5E0-43D2-A709-19E453BA6B88}"/>
    <dgm:cxn modelId="{45E261EB-10C7-4A91-B04A-3D48E72F2A0D}" srcId="{7AA2C5C6-B1C4-4348-BFAB-0B606D7A202F}" destId="{5F489EE6-683E-4C5D-9B93-622D4B09EE54}" srcOrd="0" destOrd="0" parTransId="{35AD05C5-C710-4CFA-86C4-E9566B490D78}" sibTransId="{16E07590-39F6-4134-B8CB-263C9D3BA79D}"/>
    <dgm:cxn modelId="{AF23E8F8-8860-4131-B81A-4BE6B863E745}" type="presOf" srcId="{7AA2C5C6-B1C4-4348-BFAB-0B606D7A202F}" destId="{B871389A-E7FF-4A92-8DA9-0B60B1D866D1}" srcOrd="0" destOrd="0" presId="urn:microsoft.com/office/officeart/2018/2/layout/IconVerticalSolidList"/>
    <dgm:cxn modelId="{D08DFFFA-8452-482D-94D4-40DAC91B5755}" type="presParOf" srcId="{F041F328-C711-4761-9E88-B6ACB3CDF9D2}" destId="{CDB22809-422C-4076-9438-A9494BF7829B}" srcOrd="0" destOrd="0" presId="urn:microsoft.com/office/officeart/2018/2/layout/IconVerticalSolidList"/>
    <dgm:cxn modelId="{ABB7CFAA-15FF-4D12-8C13-3FA95CFC2F55}" type="presParOf" srcId="{CDB22809-422C-4076-9438-A9494BF7829B}" destId="{3A60EAC9-E91F-40A5-9433-E5F75482300A}" srcOrd="0" destOrd="0" presId="urn:microsoft.com/office/officeart/2018/2/layout/IconVerticalSolidList"/>
    <dgm:cxn modelId="{124C7AE0-BE72-4BBC-BA7B-F3F4BF79849F}" type="presParOf" srcId="{CDB22809-422C-4076-9438-A9494BF7829B}" destId="{32101318-B9D3-4B77-AFA2-C907416A391A}" srcOrd="1" destOrd="0" presId="urn:microsoft.com/office/officeart/2018/2/layout/IconVerticalSolidList"/>
    <dgm:cxn modelId="{97A37ADD-F490-46EB-A6E4-7A562858E459}" type="presParOf" srcId="{CDB22809-422C-4076-9438-A9494BF7829B}" destId="{F09D999F-CB54-4AA5-B20B-313518C7A957}" srcOrd="2" destOrd="0" presId="urn:microsoft.com/office/officeart/2018/2/layout/IconVerticalSolidList"/>
    <dgm:cxn modelId="{F4551E5C-CD2C-436F-A10F-51CA06301F82}" type="presParOf" srcId="{CDB22809-422C-4076-9438-A9494BF7829B}" destId="{B871389A-E7FF-4A92-8DA9-0B60B1D866D1}" srcOrd="3" destOrd="0" presId="urn:microsoft.com/office/officeart/2018/2/layout/IconVerticalSolidList"/>
    <dgm:cxn modelId="{242F219D-170E-4756-B3FD-C7D40BC5D82C}" type="presParOf" srcId="{CDB22809-422C-4076-9438-A9494BF7829B}" destId="{C86143E3-9645-4DF7-B811-13298993A3F3}" srcOrd="4" destOrd="0" presId="urn:microsoft.com/office/officeart/2018/2/layout/IconVerticalSolidList"/>
    <dgm:cxn modelId="{3553FD06-B5B8-4D4B-A27F-DAB378C510A7}" type="presParOf" srcId="{F041F328-C711-4761-9E88-B6ACB3CDF9D2}" destId="{56284161-E7BA-4975-AE27-539467D6F472}" srcOrd="1" destOrd="0" presId="urn:microsoft.com/office/officeart/2018/2/layout/IconVerticalSolidList"/>
    <dgm:cxn modelId="{C1B3948A-1880-4688-8AD9-C02E9E1B551A}" type="presParOf" srcId="{F041F328-C711-4761-9E88-B6ACB3CDF9D2}" destId="{268D820B-E41E-462D-A2AF-716AFA9219F4}" srcOrd="2" destOrd="0" presId="urn:microsoft.com/office/officeart/2018/2/layout/IconVerticalSolidList"/>
    <dgm:cxn modelId="{BE70756F-5295-47E5-8B5F-A38D0341427D}" type="presParOf" srcId="{268D820B-E41E-462D-A2AF-716AFA9219F4}" destId="{D6ED6CC5-1C2E-4B00-B04A-B4CDB83D0AC7}" srcOrd="0" destOrd="0" presId="urn:microsoft.com/office/officeart/2018/2/layout/IconVerticalSolidList"/>
    <dgm:cxn modelId="{4762297F-CA24-4A2D-9831-6F8FD1404569}" type="presParOf" srcId="{268D820B-E41E-462D-A2AF-716AFA9219F4}" destId="{209A59AD-077D-4BBB-A07E-01B2B862F156}" srcOrd="1" destOrd="0" presId="urn:microsoft.com/office/officeart/2018/2/layout/IconVerticalSolidList"/>
    <dgm:cxn modelId="{78BB3428-42F7-416A-999E-591A8D2F6B35}" type="presParOf" srcId="{268D820B-E41E-462D-A2AF-716AFA9219F4}" destId="{978662A2-04B6-46B3-9F4D-46FCD5D9270B}" srcOrd="2" destOrd="0" presId="urn:microsoft.com/office/officeart/2018/2/layout/IconVerticalSolidList"/>
    <dgm:cxn modelId="{FD7CF864-03F4-4E4D-8A35-C94460382D80}" type="presParOf" srcId="{268D820B-E41E-462D-A2AF-716AFA9219F4}" destId="{D16C5FB2-BCCF-4C6B-A6C0-3552410532B5}" srcOrd="3" destOrd="0" presId="urn:microsoft.com/office/officeart/2018/2/layout/IconVerticalSolidList"/>
    <dgm:cxn modelId="{5F3DDC33-72CF-4E66-822B-B01F9B0E62F0}" type="presParOf" srcId="{F041F328-C711-4761-9E88-B6ACB3CDF9D2}" destId="{D44BD8AE-F0D4-474B-B253-9394B167C975}" srcOrd="3" destOrd="0" presId="urn:microsoft.com/office/officeart/2018/2/layout/IconVerticalSolidList"/>
    <dgm:cxn modelId="{FCE83608-D1E3-48FF-8E50-59BE7B82568D}" type="presParOf" srcId="{F041F328-C711-4761-9E88-B6ACB3CDF9D2}" destId="{D65F3269-C9F5-4F3E-A72F-40371584D694}" srcOrd="4" destOrd="0" presId="urn:microsoft.com/office/officeart/2018/2/layout/IconVerticalSolidList"/>
    <dgm:cxn modelId="{7DABAF5C-8D18-4725-AEB1-745AC0AE32CF}" type="presParOf" srcId="{D65F3269-C9F5-4F3E-A72F-40371584D694}" destId="{8803CA2E-EA91-4144-BE9D-1373A10D9CE8}" srcOrd="0" destOrd="0" presId="urn:microsoft.com/office/officeart/2018/2/layout/IconVerticalSolidList"/>
    <dgm:cxn modelId="{4B2D88CD-8F33-48E0-B215-256B5CA1E9E0}" type="presParOf" srcId="{D65F3269-C9F5-4F3E-A72F-40371584D694}" destId="{859E3A3E-D2BA-4701-ADCE-B9961B39B2CE}" srcOrd="1" destOrd="0" presId="urn:microsoft.com/office/officeart/2018/2/layout/IconVerticalSolidList"/>
    <dgm:cxn modelId="{95B679D5-D831-4DB5-B76F-15E2F1649B01}" type="presParOf" srcId="{D65F3269-C9F5-4F3E-A72F-40371584D694}" destId="{ED388F16-C629-47E7-9BB6-6878230505E6}" srcOrd="2" destOrd="0" presId="urn:microsoft.com/office/officeart/2018/2/layout/IconVerticalSolidList"/>
    <dgm:cxn modelId="{52BF2DCF-4CEC-4539-9265-3AE48B7A48E4}" type="presParOf" srcId="{D65F3269-C9F5-4F3E-A72F-40371584D694}" destId="{BCF0755A-64BF-40F2-8BE6-351595C65C6C}" srcOrd="3" destOrd="0" presId="urn:microsoft.com/office/officeart/2018/2/layout/IconVerticalSolidList"/>
    <dgm:cxn modelId="{87D1AE31-837A-477E-9DEA-E00231F93AD4}" type="presParOf" srcId="{F041F328-C711-4761-9E88-B6ACB3CDF9D2}" destId="{E30E0373-F98B-453A-9BA4-2818B6A3EDE9}" srcOrd="5" destOrd="0" presId="urn:microsoft.com/office/officeart/2018/2/layout/IconVerticalSolidList"/>
    <dgm:cxn modelId="{4DB15C0E-A925-4664-A9C4-5C6B6DEA5F98}" type="presParOf" srcId="{F041F328-C711-4761-9E88-B6ACB3CDF9D2}" destId="{5A7C2410-26A4-4731-AC1C-16F8E5C66382}" srcOrd="6" destOrd="0" presId="urn:microsoft.com/office/officeart/2018/2/layout/IconVerticalSolidList"/>
    <dgm:cxn modelId="{D051DA5E-777D-4A15-A94A-85CF2C4BDB81}" type="presParOf" srcId="{5A7C2410-26A4-4731-AC1C-16F8E5C66382}" destId="{E85281CB-7C36-40AE-BC10-9E048FBB2368}" srcOrd="0" destOrd="0" presId="urn:microsoft.com/office/officeart/2018/2/layout/IconVerticalSolidList"/>
    <dgm:cxn modelId="{EFE398C9-9378-4CE0-B995-498A1958FA78}" type="presParOf" srcId="{5A7C2410-26A4-4731-AC1C-16F8E5C66382}" destId="{5A3DE150-E4B3-48E2-B3EF-3815B79DB067}" srcOrd="1" destOrd="0" presId="urn:microsoft.com/office/officeart/2018/2/layout/IconVerticalSolidList"/>
    <dgm:cxn modelId="{6E186045-0CD4-4ED8-BBEF-1B4D87BAC9F6}" type="presParOf" srcId="{5A7C2410-26A4-4731-AC1C-16F8E5C66382}" destId="{98C1292F-F03F-451A-B066-FFBE2D18E93D}" srcOrd="2" destOrd="0" presId="urn:microsoft.com/office/officeart/2018/2/layout/IconVerticalSolidList"/>
    <dgm:cxn modelId="{5950B30B-C665-4F10-82D5-6F08719244BD}" type="presParOf" srcId="{5A7C2410-26A4-4731-AC1C-16F8E5C66382}" destId="{BFC82166-F92F-44B7-9630-C6D0A3A8EBF7}"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E87FC6-9843-415A-9672-3AB15FA6118A}" type="doc">
      <dgm:prSet loTypeId="urn:microsoft.com/office/officeart/2018/5/layout/CenteredIconLabelDescription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3D42229F-FE67-4FBF-AD6C-599D682A3B5B}">
      <dgm:prSet/>
      <dgm:spPr/>
      <dgm:t>
        <a:bodyPr/>
        <a:lstStyle/>
        <a:p>
          <a:pPr algn="ctr">
            <a:defRPr b="1"/>
          </a:pPr>
          <a:r>
            <a:rPr lang="en-US" dirty="0"/>
            <a:t>Epistemology: </a:t>
          </a:r>
        </a:p>
        <a:p>
          <a:pPr algn="ctr">
            <a:defRPr b="1"/>
          </a:pPr>
          <a:r>
            <a:rPr lang="en-US" dirty="0"/>
            <a:t>Post-positivist</a:t>
          </a:r>
        </a:p>
      </dgm:t>
    </dgm:pt>
    <dgm:pt modelId="{30C3E5D0-78C7-4A38-BED9-508D14879F95}" type="parTrans" cxnId="{B22774FF-E9B1-492A-9389-E4D0575BA267}">
      <dgm:prSet/>
      <dgm:spPr/>
      <dgm:t>
        <a:bodyPr/>
        <a:lstStyle/>
        <a:p>
          <a:endParaRPr lang="en-US"/>
        </a:p>
      </dgm:t>
    </dgm:pt>
    <dgm:pt modelId="{9482DE83-EEFD-46DF-BFE6-0CA1EBC01654}" type="sibTrans" cxnId="{B22774FF-E9B1-492A-9389-E4D0575BA267}">
      <dgm:prSet/>
      <dgm:spPr/>
      <dgm:t>
        <a:bodyPr/>
        <a:lstStyle/>
        <a:p>
          <a:endParaRPr lang="en-US"/>
        </a:p>
      </dgm:t>
    </dgm:pt>
    <dgm:pt modelId="{16DCDFD8-E247-4CFB-BD56-35186F66E66A}">
      <dgm:prSet/>
      <dgm:spPr/>
      <dgm:t>
        <a:bodyPr/>
        <a:lstStyle/>
        <a:p>
          <a:pPr algn="l">
            <a:defRPr b="1"/>
          </a:pPr>
          <a:r>
            <a:rPr lang="en-US" dirty="0"/>
            <a:t>Methodology:</a:t>
          </a:r>
        </a:p>
        <a:p>
          <a:pPr algn="l">
            <a:defRPr b="1"/>
          </a:pPr>
          <a:r>
            <a:rPr lang="en-US" dirty="0"/>
            <a:t>Quantitative</a:t>
          </a:r>
        </a:p>
        <a:p>
          <a:pPr algn="l">
            <a:defRPr b="1"/>
          </a:pPr>
          <a:r>
            <a:rPr lang="en-US" dirty="0"/>
            <a:t>Non-experimental design</a:t>
          </a:r>
        </a:p>
      </dgm:t>
    </dgm:pt>
    <dgm:pt modelId="{B5CF0C24-69E3-4A13-BDA3-1980F9DB00E8}" type="parTrans" cxnId="{6F22C9C4-8503-4C90-B409-9CF381309CC0}">
      <dgm:prSet/>
      <dgm:spPr/>
      <dgm:t>
        <a:bodyPr/>
        <a:lstStyle/>
        <a:p>
          <a:endParaRPr lang="en-US"/>
        </a:p>
      </dgm:t>
    </dgm:pt>
    <dgm:pt modelId="{0EB0CAF1-6BAA-442D-B9A2-7C86FF0DA7A1}" type="sibTrans" cxnId="{6F22C9C4-8503-4C90-B409-9CF381309CC0}">
      <dgm:prSet/>
      <dgm:spPr/>
      <dgm:t>
        <a:bodyPr/>
        <a:lstStyle/>
        <a:p>
          <a:endParaRPr lang="en-US"/>
        </a:p>
      </dgm:t>
    </dgm:pt>
    <dgm:pt modelId="{CE5F4A7C-EE39-452A-ABDE-9114987B1AC4}">
      <dgm:prSet/>
      <dgm:spPr/>
      <dgm:t>
        <a:bodyPr/>
        <a:lstStyle/>
        <a:p>
          <a:pPr algn="l">
            <a:defRPr b="1"/>
          </a:pPr>
          <a:r>
            <a:rPr lang="en-US" dirty="0"/>
            <a:t>Methods: Original survey created, analyzed using descriptive and inferential statistics</a:t>
          </a:r>
        </a:p>
      </dgm:t>
    </dgm:pt>
    <dgm:pt modelId="{60937FC1-F9BB-4D16-84D9-35CE70591FE4}" type="parTrans" cxnId="{5EF40877-4281-4B43-9B70-7D132126E037}">
      <dgm:prSet/>
      <dgm:spPr/>
      <dgm:t>
        <a:bodyPr/>
        <a:lstStyle/>
        <a:p>
          <a:endParaRPr lang="en-US"/>
        </a:p>
      </dgm:t>
    </dgm:pt>
    <dgm:pt modelId="{68DB15DD-2646-4CF4-97A4-BFA575CA266E}" type="sibTrans" cxnId="{5EF40877-4281-4B43-9B70-7D132126E037}">
      <dgm:prSet/>
      <dgm:spPr/>
      <dgm:t>
        <a:bodyPr/>
        <a:lstStyle/>
        <a:p>
          <a:endParaRPr lang="en-US"/>
        </a:p>
      </dgm:t>
    </dgm:pt>
    <dgm:pt modelId="{A7AC1EDF-6003-441B-A7D0-6C35EEE65B56}">
      <dgm:prSet custT="1"/>
      <dgm:spPr/>
      <dgm:t>
        <a:bodyPr/>
        <a:lstStyle/>
        <a:p>
          <a:pPr algn="l"/>
          <a:r>
            <a:rPr lang="en-US" sz="1600" dirty="0"/>
            <a:t>14 multiple choice questions, one open-ended survey question asked participants to share a story about risk taking during their study abroad experience</a:t>
          </a:r>
        </a:p>
      </dgm:t>
    </dgm:pt>
    <dgm:pt modelId="{0476EFB4-3F29-4747-9F9B-987CC610651D}" type="parTrans" cxnId="{71BEC880-9732-4765-A98A-622605BCC013}">
      <dgm:prSet/>
      <dgm:spPr/>
      <dgm:t>
        <a:bodyPr/>
        <a:lstStyle/>
        <a:p>
          <a:endParaRPr lang="en-US"/>
        </a:p>
      </dgm:t>
    </dgm:pt>
    <dgm:pt modelId="{38EDF31E-A52A-4700-A647-E423AA1137B4}" type="sibTrans" cxnId="{71BEC880-9732-4765-A98A-622605BCC013}">
      <dgm:prSet/>
      <dgm:spPr/>
      <dgm:t>
        <a:bodyPr/>
        <a:lstStyle/>
        <a:p>
          <a:endParaRPr lang="en-US"/>
        </a:p>
      </dgm:t>
    </dgm:pt>
    <dgm:pt modelId="{4E6FFA9A-DB17-4889-A096-24316E89CCF4}">
      <dgm:prSet/>
      <dgm:spPr/>
      <dgm:t>
        <a:bodyPr/>
        <a:lstStyle/>
        <a:p>
          <a:pPr algn="l">
            <a:defRPr b="1"/>
          </a:pPr>
          <a:r>
            <a:rPr lang="en-US" dirty="0"/>
            <a:t>Participants identified through non-probability sampling in partnership with a public higher education institution located on the east coast of the United States, aka “the site”</a:t>
          </a:r>
        </a:p>
      </dgm:t>
    </dgm:pt>
    <dgm:pt modelId="{033398B8-B070-4C8D-86F7-16B574FA7535}" type="parTrans" cxnId="{62B4C4CB-7A72-4F94-B5B2-7D778695030C}">
      <dgm:prSet/>
      <dgm:spPr/>
      <dgm:t>
        <a:bodyPr/>
        <a:lstStyle/>
        <a:p>
          <a:endParaRPr lang="en-US"/>
        </a:p>
      </dgm:t>
    </dgm:pt>
    <dgm:pt modelId="{75B1AEE6-81A2-4FCB-93A6-BD338A213713}" type="sibTrans" cxnId="{62B4C4CB-7A72-4F94-B5B2-7D778695030C}">
      <dgm:prSet/>
      <dgm:spPr/>
      <dgm:t>
        <a:bodyPr/>
        <a:lstStyle/>
        <a:p>
          <a:endParaRPr lang="en-US"/>
        </a:p>
      </dgm:t>
    </dgm:pt>
    <dgm:pt modelId="{3FD05FD6-E587-4CD5-AD36-814D5F4400EF}">
      <dgm:prSet/>
      <dgm:spPr/>
      <dgm:t>
        <a:bodyPr/>
        <a:lstStyle/>
        <a:p>
          <a:pPr algn="l">
            <a:defRPr b="1"/>
          </a:pPr>
          <a:r>
            <a:rPr lang="en-US" dirty="0"/>
            <a:t>Study participant inclusion criteria</a:t>
          </a:r>
        </a:p>
      </dgm:t>
    </dgm:pt>
    <dgm:pt modelId="{55FFB235-71ED-4888-887B-931EACA97EDA}" type="parTrans" cxnId="{41C10B7C-E29A-4CF2-AB61-DE06360DD4A0}">
      <dgm:prSet/>
      <dgm:spPr/>
      <dgm:t>
        <a:bodyPr/>
        <a:lstStyle/>
        <a:p>
          <a:endParaRPr lang="en-US"/>
        </a:p>
      </dgm:t>
    </dgm:pt>
    <dgm:pt modelId="{397B5D5C-A2F5-43A9-AE01-B4AFF779B680}" type="sibTrans" cxnId="{41C10B7C-E29A-4CF2-AB61-DE06360DD4A0}">
      <dgm:prSet/>
      <dgm:spPr/>
      <dgm:t>
        <a:bodyPr/>
        <a:lstStyle/>
        <a:p>
          <a:endParaRPr lang="en-US"/>
        </a:p>
      </dgm:t>
    </dgm:pt>
    <dgm:pt modelId="{7EFB45B6-ED48-407A-8EC5-F641F362E252}">
      <dgm:prSet custT="1"/>
      <dgm:spPr/>
      <dgm:t>
        <a:bodyPr/>
        <a:lstStyle/>
        <a:p>
          <a:pPr algn="l"/>
          <a:r>
            <a:rPr lang="en-US" sz="1400"/>
            <a:t>Must have departed between 2017-2019</a:t>
          </a:r>
        </a:p>
      </dgm:t>
    </dgm:pt>
    <dgm:pt modelId="{72316837-ED82-48D5-B286-B5DA5C4F6A1F}" type="parTrans" cxnId="{AED526CC-C035-4072-A63A-9CBCB59FB53A}">
      <dgm:prSet/>
      <dgm:spPr/>
      <dgm:t>
        <a:bodyPr/>
        <a:lstStyle/>
        <a:p>
          <a:endParaRPr lang="en-US"/>
        </a:p>
      </dgm:t>
    </dgm:pt>
    <dgm:pt modelId="{1B98A64C-BD32-44F3-AF9C-A1B1205FC7F6}" type="sibTrans" cxnId="{AED526CC-C035-4072-A63A-9CBCB59FB53A}">
      <dgm:prSet/>
      <dgm:spPr/>
      <dgm:t>
        <a:bodyPr/>
        <a:lstStyle/>
        <a:p>
          <a:endParaRPr lang="en-US"/>
        </a:p>
      </dgm:t>
    </dgm:pt>
    <dgm:pt modelId="{42CB4768-4C7E-4E63-BBE2-A49384DA4753}">
      <dgm:prSet custT="1"/>
      <dgm:spPr/>
      <dgm:t>
        <a:bodyPr/>
        <a:lstStyle/>
        <a:p>
          <a:pPr algn="l"/>
          <a:r>
            <a:rPr lang="en-US" sz="1400" dirty="0"/>
            <a:t>Study abroad duration was short-term (one semester or less) to retain sense of liminal space</a:t>
          </a:r>
        </a:p>
      </dgm:t>
    </dgm:pt>
    <dgm:pt modelId="{E7E01288-21A4-47E3-8C14-E9866FC0E134}" type="parTrans" cxnId="{AA3609C1-2C30-43B1-8686-64DBB574697C}">
      <dgm:prSet/>
      <dgm:spPr/>
      <dgm:t>
        <a:bodyPr/>
        <a:lstStyle/>
        <a:p>
          <a:endParaRPr lang="en-US"/>
        </a:p>
      </dgm:t>
    </dgm:pt>
    <dgm:pt modelId="{CBE8E9A7-13E2-48CC-8C1F-8AC6B83BCEDF}" type="sibTrans" cxnId="{AA3609C1-2C30-43B1-8686-64DBB574697C}">
      <dgm:prSet/>
      <dgm:spPr/>
      <dgm:t>
        <a:bodyPr/>
        <a:lstStyle/>
        <a:p>
          <a:endParaRPr lang="en-US"/>
        </a:p>
      </dgm:t>
    </dgm:pt>
    <dgm:pt modelId="{8DACEFB0-4A04-4ED3-9E57-BC80D50C96AC}">
      <dgm:prSet custT="1"/>
      <dgm:spPr/>
      <dgm:t>
        <a:bodyPr/>
        <a:lstStyle/>
        <a:p>
          <a:pPr algn="l"/>
          <a:r>
            <a:rPr lang="en-US" sz="1400" dirty="0"/>
            <a:t>Participant must be traditionally-aged (18-24) and pursuing first bachelor’s degree</a:t>
          </a:r>
        </a:p>
      </dgm:t>
    </dgm:pt>
    <dgm:pt modelId="{AE5AB5EC-71B3-488E-A105-B152F7F6F936}" type="parTrans" cxnId="{8B001403-EC47-4744-88A4-F2066192D2CA}">
      <dgm:prSet/>
      <dgm:spPr/>
      <dgm:t>
        <a:bodyPr/>
        <a:lstStyle/>
        <a:p>
          <a:endParaRPr lang="en-US"/>
        </a:p>
      </dgm:t>
    </dgm:pt>
    <dgm:pt modelId="{F8DC1AE4-38F9-4CF2-A42B-38EDC184CF69}" type="sibTrans" cxnId="{8B001403-EC47-4744-88A4-F2066192D2CA}">
      <dgm:prSet/>
      <dgm:spPr/>
      <dgm:t>
        <a:bodyPr/>
        <a:lstStyle/>
        <a:p>
          <a:endParaRPr lang="en-US"/>
        </a:p>
      </dgm:t>
    </dgm:pt>
    <dgm:pt modelId="{F35E25DE-CC3E-4F03-9689-DDC382C6E74E}">
      <dgm:prSet custT="1"/>
      <dgm:spPr/>
      <dgm:t>
        <a:bodyPr/>
        <a:lstStyle/>
        <a:p>
          <a:pPr algn="l"/>
          <a:r>
            <a:rPr lang="en-US" sz="1400" dirty="0"/>
            <a:t>Self-identify as U.S. American by culture regardless of citizenship or documentation status</a:t>
          </a:r>
        </a:p>
      </dgm:t>
    </dgm:pt>
    <dgm:pt modelId="{F897B967-3632-46D5-8B39-0BF2161A8FCC}" type="parTrans" cxnId="{FFBCDB53-2F4E-4997-B446-18F5D952F685}">
      <dgm:prSet/>
      <dgm:spPr/>
      <dgm:t>
        <a:bodyPr/>
        <a:lstStyle/>
        <a:p>
          <a:endParaRPr lang="en-US"/>
        </a:p>
      </dgm:t>
    </dgm:pt>
    <dgm:pt modelId="{3DE5D711-4E2E-459D-929A-B6044B2DF8A0}" type="sibTrans" cxnId="{FFBCDB53-2F4E-4997-B446-18F5D952F685}">
      <dgm:prSet/>
      <dgm:spPr/>
      <dgm:t>
        <a:bodyPr/>
        <a:lstStyle/>
        <a:p>
          <a:endParaRPr lang="en-US"/>
        </a:p>
      </dgm:t>
    </dgm:pt>
    <dgm:pt modelId="{EFB60978-C9DE-43BF-A60F-7F65C9497BA9}" type="pres">
      <dgm:prSet presAssocID="{BBE87FC6-9843-415A-9672-3AB15FA6118A}" presName="root" presStyleCnt="0">
        <dgm:presLayoutVars>
          <dgm:dir/>
          <dgm:resizeHandles val="exact"/>
        </dgm:presLayoutVars>
      </dgm:prSet>
      <dgm:spPr/>
    </dgm:pt>
    <dgm:pt modelId="{F1C653BF-8B45-4C48-A173-7E07CE3DD232}" type="pres">
      <dgm:prSet presAssocID="{3D42229F-FE67-4FBF-AD6C-599D682A3B5B}" presName="compNode" presStyleCnt="0"/>
      <dgm:spPr/>
    </dgm:pt>
    <dgm:pt modelId="{47F354F7-3A9D-4136-ADF7-600B9F60F81D}" type="pres">
      <dgm:prSet presAssocID="{3D42229F-FE67-4FBF-AD6C-599D682A3B5B}"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84E45BB7-F214-4AB1-B596-777A06FCF3CA}" type="pres">
      <dgm:prSet presAssocID="{3D42229F-FE67-4FBF-AD6C-599D682A3B5B}" presName="iconSpace" presStyleCnt="0"/>
      <dgm:spPr/>
    </dgm:pt>
    <dgm:pt modelId="{D68A350F-9A09-489D-8B53-AE569EB46A70}" type="pres">
      <dgm:prSet presAssocID="{3D42229F-FE67-4FBF-AD6C-599D682A3B5B}" presName="parTx" presStyleLbl="revTx" presStyleIdx="0" presStyleCnt="10">
        <dgm:presLayoutVars>
          <dgm:chMax val="0"/>
          <dgm:chPref val="0"/>
        </dgm:presLayoutVars>
      </dgm:prSet>
      <dgm:spPr/>
    </dgm:pt>
    <dgm:pt modelId="{B3EFF3CE-F4DE-4719-8118-4A8B15097DD1}" type="pres">
      <dgm:prSet presAssocID="{3D42229F-FE67-4FBF-AD6C-599D682A3B5B}" presName="txSpace" presStyleCnt="0"/>
      <dgm:spPr/>
    </dgm:pt>
    <dgm:pt modelId="{B7F66048-D6C2-46D6-BEA0-708EE47F0EA1}" type="pres">
      <dgm:prSet presAssocID="{3D42229F-FE67-4FBF-AD6C-599D682A3B5B}" presName="desTx" presStyleLbl="revTx" presStyleIdx="1" presStyleCnt="10">
        <dgm:presLayoutVars/>
      </dgm:prSet>
      <dgm:spPr/>
    </dgm:pt>
    <dgm:pt modelId="{5D4EC838-7CBB-4969-A944-BE292A1BCEF5}" type="pres">
      <dgm:prSet presAssocID="{9482DE83-EEFD-46DF-BFE6-0CA1EBC01654}" presName="sibTrans" presStyleCnt="0"/>
      <dgm:spPr/>
    </dgm:pt>
    <dgm:pt modelId="{8C776F52-F7DB-4D5F-9415-7208AC84B2C5}" type="pres">
      <dgm:prSet presAssocID="{16DCDFD8-E247-4CFB-BD56-35186F66E66A}" presName="compNode" presStyleCnt="0"/>
      <dgm:spPr/>
    </dgm:pt>
    <dgm:pt modelId="{FBD6FD88-5480-405D-8F05-3A34CF67D2D0}" type="pres">
      <dgm:prSet presAssocID="{16DCDFD8-E247-4CFB-BD56-35186F66E66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at"/>
        </a:ext>
      </dgm:extLst>
    </dgm:pt>
    <dgm:pt modelId="{119A4D89-F4A3-4A7C-AA9D-DC136A092507}" type="pres">
      <dgm:prSet presAssocID="{16DCDFD8-E247-4CFB-BD56-35186F66E66A}" presName="iconSpace" presStyleCnt="0"/>
      <dgm:spPr/>
    </dgm:pt>
    <dgm:pt modelId="{595949D5-05C1-4F8A-A8E4-5BDDD1B51F89}" type="pres">
      <dgm:prSet presAssocID="{16DCDFD8-E247-4CFB-BD56-35186F66E66A}" presName="parTx" presStyleLbl="revTx" presStyleIdx="2" presStyleCnt="10">
        <dgm:presLayoutVars>
          <dgm:chMax val="0"/>
          <dgm:chPref val="0"/>
        </dgm:presLayoutVars>
      </dgm:prSet>
      <dgm:spPr/>
    </dgm:pt>
    <dgm:pt modelId="{9C9B5A93-CC96-4BE9-B123-56B55F6F9813}" type="pres">
      <dgm:prSet presAssocID="{16DCDFD8-E247-4CFB-BD56-35186F66E66A}" presName="txSpace" presStyleCnt="0"/>
      <dgm:spPr/>
    </dgm:pt>
    <dgm:pt modelId="{05CDA246-AE1A-43D2-9282-AADE67DEA5F3}" type="pres">
      <dgm:prSet presAssocID="{16DCDFD8-E247-4CFB-BD56-35186F66E66A}" presName="desTx" presStyleLbl="revTx" presStyleIdx="3" presStyleCnt="10">
        <dgm:presLayoutVars/>
      </dgm:prSet>
      <dgm:spPr/>
    </dgm:pt>
    <dgm:pt modelId="{0B86367F-B53C-4DF7-BD74-F150823FA4C5}" type="pres">
      <dgm:prSet presAssocID="{0EB0CAF1-6BAA-442D-B9A2-7C86FF0DA7A1}" presName="sibTrans" presStyleCnt="0"/>
      <dgm:spPr/>
    </dgm:pt>
    <dgm:pt modelId="{F9BB5407-3BA2-434F-90A6-C297B6A175A6}" type="pres">
      <dgm:prSet presAssocID="{CE5F4A7C-EE39-452A-ABDE-9114987B1AC4}" presName="compNode" presStyleCnt="0"/>
      <dgm:spPr/>
    </dgm:pt>
    <dgm:pt modelId="{264EC6D9-E3C0-4A54-A8D5-1DBAAD43F92F}" type="pres">
      <dgm:prSet presAssocID="{CE5F4A7C-EE39-452A-ABDE-9114987B1AC4}"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gnifying glass"/>
        </a:ext>
      </dgm:extLst>
    </dgm:pt>
    <dgm:pt modelId="{0C7013A6-4FBF-4EE1-B1FF-7D93DE95778D}" type="pres">
      <dgm:prSet presAssocID="{CE5F4A7C-EE39-452A-ABDE-9114987B1AC4}" presName="iconSpace" presStyleCnt="0"/>
      <dgm:spPr/>
    </dgm:pt>
    <dgm:pt modelId="{3F5854E8-6ED4-4585-B606-7C397B5CF1A4}" type="pres">
      <dgm:prSet presAssocID="{CE5F4A7C-EE39-452A-ABDE-9114987B1AC4}" presName="parTx" presStyleLbl="revTx" presStyleIdx="4" presStyleCnt="10">
        <dgm:presLayoutVars>
          <dgm:chMax val="0"/>
          <dgm:chPref val="0"/>
        </dgm:presLayoutVars>
      </dgm:prSet>
      <dgm:spPr/>
    </dgm:pt>
    <dgm:pt modelId="{1D337F1F-4A56-4DAD-B23F-8A1D45F85DCE}" type="pres">
      <dgm:prSet presAssocID="{CE5F4A7C-EE39-452A-ABDE-9114987B1AC4}" presName="txSpace" presStyleCnt="0"/>
      <dgm:spPr/>
    </dgm:pt>
    <dgm:pt modelId="{876516EB-DFA2-4A34-93B4-5677E493B523}" type="pres">
      <dgm:prSet presAssocID="{CE5F4A7C-EE39-452A-ABDE-9114987B1AC4}" presName="desTx" presStyleLbl="revTx" presStyleIdx="5" presStyleCnt="10" custLinFactNeighborX="-3774" custLinFactNeighborY="-5701">
        <dgm:presLayoutVars/>
      </dgm:prSet>
      <dgm:spPr/>
    </dgm:pt>
    <dgm:pt modelId="{1457AE12-DC69-4A48-80D3-7CF89E9F329C}" type="pres">
      <dgm:prSet presAssocID="{68DB15DD-2646-4CF4-97A4-BFA575CA266E}" presName="sibTrans" presStyleCnt="0"/>
      <dgm:spPr/>
    </dgm:pt>
    <dgm:pt modelId="{D9A78BB2-35C9-464C-96BF-1CD5B0D57586}" type="pres">
      <dgm:prSet presAssocID="{4E6FFA9A-DB17-4889-A096-24316E89CCF4}" presName="compNode" presStyleCnt="0"/>
      <dgm:spPr/>
    </dgm:pt>
    <dgm:pt modelId="{5E41A656-82BC-49E4-ACC4-FD777868066A}" type="pres">
      <dgm:prSet presAssocID="{4E6FFA9A-DB17-4889-A096-24316E89CCF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rker"/>
        </a:ext>
      </dgm:extLst>
    </dgm:pt>
    <dgm:pt modelId="{F865C0CE-98CA-478E-BDB8-23533FAE963D}" type="pres">
      <dgm:prSet presAssocID="{4E6FFA9A-DB17-4889-A096-24316E89CCF4}" presName="iconSpace" presStyleCnt="0"/>
      <dgm:spPr/>
    </dgm:pt>
    <dgm:pt modelId="{B5B1F495-6718-4F5A-A30C-4C18320DD1F9}" type="pres">
      <dgm:prSet presAssocID="{4E6FFA9A-DB17-4889-A096-24316E89CCF4}" presName="parTx" presStyleLbl="revTx" presStyleIdx="6" presStyleCnt="10">
        <dgm:presLayoutVars>
          <dgm:chMax val="0"/>
          <dgm:chPref val="0"/>
        </dgm:presLayoutVars>
      </dgm:prSet>
      <dgm:spPr/>
    </dgm:pt>
    <dgm:pt modelId="{18C792B2-7665-4FF7-8C0E-CEF670204BD6}" type="pres">
      <dgm:prSet presAssocID="{4E6FFA9A-DB17-4889-A096-24316E89CCF4}" presName="txSpace" presStyleCnt="0"/>
      <dgm:spPr/>
    </dgm:pt>
    <dgm:pt modelId="{75548D59-01F4-40DA-98FC-5F1C22C98E49}" type="pres">
      <dgm:prSet presAssocID="{4E6FFA9A-DB17-4889-A096-24316E89CCF4}" presName="desTx" presStyleLbl="revTx" presStyleIdx="7" presStyleCnt="10">
        <dgm:presLayoutVars/>
      </dgm:prSet>
      <dgm:spPr/>
    </dgm:pt>
    <dgm:pt modelId="{C979B3D8-522C-498D-948D-191A53CA3757}" type="pres">
      <dgm:prSet presAssocID="{75B1AEE6-81A2-4FCB-93A6-BD338A213713}" presName="sibTrans" presStyleCnt="0"/>
      <dgm:spPr/>
    </dgm:pt>
    <dgm:pt modelId="{13162940-5CEF-4945-8F60-8C628DA009FC}" type="pres">
      <dgm:prSet presAssocID="{3FD05FD6-E587-4CD5-AD36-814D5F4400EF}" presName="compNode" presStyleCnt="0"/>
      <dgm:spPr/>
    </dgm:pt>
    <dgm:pt modelId="{7FDCF711-2AB2-4532-96A7-4430CF43FC1C}" type="pres">
      <dgm:prSet presAssocID="{3FD05FD6-E587-4CD5-AD36-814D5F4400EF}"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ooks"/>
        </a:ext>
      </dgm:extLst>
    </dgm:pt>
    <dgm:pt modelId="{94FCADC8-70E0-4C3C-B94E-A964456D3923}" type="pres">
      <dgm:prSet presAssocID="{3FD05FD6-E587-4CD5-AD36-814D5F4400EF}" presName="iconSpace" presStyleCnt="0"/>
      <dgm:spPr/>
    </dgm:pt>
    <dgm:pt modelId="{7E2142D9-8973-4509-B4EB-B9465398724B}" type="pres">
      <dgm:prSet presAssocID="{3FD05FD6-E587-4CD5-AD36-814D5F4400EF}" presName="parTx" presStyleLbl="revTx" presStyleIdx="8" presStyleCnt="10">
        <dgm:presLayoutVars>
          <dgm:chMax val="0"/>
          <dgm:chPref val="0"/>
        </dgm:presLayoutVars>
      </dgm:prSet>
      <dgm:spPr/>
    </dgm:pt>
    <dgm:pt modelId="{13B92E81-2E57-4C4F-B8B4-330C45F817A2}" type="pres">
      <dgm:prSet presAssocID="{3FD05FD6-E587-4CD5-AD36-814D5F4400EF}" presName="txSpace" presStyleCnt="0"/>
      <dgm:spPr/>
    </dgm:pt>
    <dgm:pt modelId="{F0285240-6F32-40E9-8C5D-BBA615F75C90}" type="pres">
      <dgm:prSet presAssocID="{3FD05FD6-E587-4CD5-AD36-814D5F4400EF}" presName="desTx" presStyleLbl="revTx" presStyleIdx="9" presStyleCnt="10" custLinFactNeighborX="664" custLinFactNeighborY="-64296">
        <dgm:presLayoutVars/>
      </dgm:prSet>
      <dgm:spPr/>
    </dgm:pt>
  </dgm:ptLst>
  <dgm:cxnLst>
    <dgm:cxn modelId="{8B001403-EC47-4744-88A4-F2066192D2CA}" srcId="{3FD05FD6-E587-4CD5-AD36-814D5F4400EF}" destId="{8DACEFB0-4A04-4ED3-9E57-BC80D50C96AC}" srcOrd="2" destOrd="0" parTransId="{AE5AB5EC-71B3-488E-A105-B152F7F6F936}" sibTransId="{F8DC1AE4-38F9-4CF2-A42B-38EDC184CF69}"/>
    <dgm:cxn modelId="{F978E635-E0E3-4708-B4E6-F0EFB3643549}" type="presOf" srcId="{3FD05FD6-E587-4CD5-AD36-814D5F4400EF}" destId="{7E2142D9-8973-4509-B4EB-B9465398724B}" srcOrd="0" destOrd="0" presId="urn:microsoft.com/office/officeart/2018/5/layout/CenteredIconLabelDescriptionList"/>
    <dgm:cxn modelId="{B960453E-DB14-4C4B-98B0-0F0B18022DB7}" type="presOf" srcId="{4E6FFA9A-DB17-4889-A096-24316E89CCF4}" destId="{B5B1F495-6718-4F5A-A30C-4C18320DD1F9}" srcOrd="0" destOrd="0" presId="urn:microsoft.com/office/officeart/2018/5/layout/CenteredIconLabelDescriptionList"/>
    <dgm:cxn modelId="{FFBCDB53-2F4E-4997-B446-18F5D952F685}" srcId="{3FD05FD6-E587-4CD5-AD36-814D5F4400EF}" destId="{F35E25DE-CC3E-4F03-9689-DDC382C6E74E}" srcOrd="3" destOrd="0" parTransId="{F897B967-3632-46D5-8B39-0BF2161A8FCC}" sibTransId="{3DE5D711-4E2E-459D-929A-B6044B2DF8A0}"/>
    <dgm:cxn modelId="{5EF40877-4281-4B43-9B70-7D132126E037}" srcId="{BBE87FC6-9843-415A-9672-3AB15FA6118A}" destId="{CE5F4A7C-EE39-452A-ABDE-9114987B1AC4}" srcOrd="2" destOrd="0" parTransId="{60937FC1-F9BB-4D16-84D9-35CE70591FE4}" sibTransId="{68DB15DD-2646-4CF4-97A4-BFA575CA266E}"/>
    <dgm:cxn modelId="{AFBB7158-D5F2-4346-90A7-E3AA1F431EB3}" type="presOf" srcId="{7EFB45B6-ED48-407A-8EC5-F641F362E252}" destId="{F0285240-6F32-40E9-8C5D-BBA615F75C90}" srcOrd="0" destOrd="0" presId="urn:microsoft.com/office/officeart/2018/5/layout/CenteredIconLabelDescriptionList"/>
    <dgm:cxn modelId="{CC13E158-106F-4624-8503-D9CCC27E96E8}" type="presOf" srcId="{16DCDFD8-E247-4CFB-BD56-35186F66E66A}" destId="{595949D5-05C1-4F8A-A8E4-5BDDD1B51F89}" srcOrd="0" destOrd="0" presId="urn:microsoft.com/office/officeart/2018/5/layout/CenteredIconLabelDescriptionList"/>
    <dgm:cxn modelId="{41C10B7C-E29A-4CF2-AB61-DE06360DD4A0}" srcId="{BBE87FC6-9843-415A-9672-3AB15FA6118A}" destId="{3FD05FD6-E587-4CD5-AD36-814D5F4400EF}" srcOrd="4" destOrd="0" parTransId="{55FFB235-71ED-4888-887B-931EACA97EDA}" sibTransId="{397B5D5C-A2F5-43A9-AE01-B4AFF779B680}"/>
    <dgm:cxn modelId="{71BEC880-9732-4765-A98A-622605BCC013}" srcId="{CE5F4A7C-EE39-452A-ABDE-9114987B1AC4}" destId="{A7AC1EDF-6003-441B-A7D0-6C35EEE65B56}" srcOrd="0" destOrd="0" parTransId="{0476EFB4-3F29-4747-9F9B-987CC610651D}" sibTransId="{38EDF31E-A52A-4700-A647-E423AA1137B4}"/>
    <dgm:cxn modelId="{B557948C-7514-4D5D-82A3-78F3BE0A1AC1}" type="presOf" srcId="{42CB4768-4C7E-4E63-BBE2-A49384DA4753}" destId="{F0285240-6F32-40E9-8C5D-BBA615F75C90}" srcOrd="0" destOrd="1" presId="urn:microsoft.com/office/officeart/2018/5/layout/CenteredIconLabelDescriptionList"/>
    <dgm:cxn modelId="{4608D790-77A0-4013-B1CD-4F76857556BD}" type="presOf" srcId="{8DACEFB0-4A04-4ED3-9E57-BC80D50C96AC}" destId="{F0285240-6F32-40E9-8C5D-BBA615F75C90}" srcOrd="0" destOrd="2" presId="urn:microsoft.com/office/officeart/2018/5/layout/CenteredIconLabelDescriptionList"/>
    <dgm:cxn modelId="{0F84E692-50B4-46B6-8FBF-0324B37419E4}" type="presOf" srcId="{BBE87FC6-9843-415A-9672-3AB15FA6118A}" destId="{EFB60978-C9DE-43BF-A60F-7F65C9497BA9}" srcOrd="0" destOrd="0" presId="urn:microsoft.com/office/officeart/2018/5/layout/CenteredIconLabelDescriptionList"/>
    <dgm:cxn modelId="{AA3609C1-2C30-43B1-8686-64DBB574697C}" srcId="{3FD05FD6-E587-4CD5-AD36-814D5F4400EF}" destId="{42CB4768-4C7E-4E63-BBE2-A49384DA4753}" srcOrd="1" destOrd="0" parTransId="{E7E01288-21A4-47E3-8C14-E9866FC0E134}" sibTransId="{CBE8E9A7-13E2-48CC-8C1F-8AC6B83BCEDF}"/>
    <dgm:cxn modelId="{6F22C9C4-8503-4C90-B409-9CF381309CC0}" srcId="{BBE87FC6-9843-415A-9672-3AB15FA6118A}" destId="{16DCDFD8-E247-4CFB-BD56-35186F66E66A}" srcOrd="1" destOrd="0" parTransId="{B5CF0C24-69E3-4A13-BDA3-1980F9DB00E8}" sibTransId="{0EB0CAF1-6BAA-442D-B9A2-7C86FF0DA7A1}"/>
    <dgm:cxn modelId="{6ABA13C8-C2FA-4862-9A02-5AFC59BF5712}" type="presOf" srcId="{A7AC1EDF-6003-441B-A7D0-6C35EEE65B56}" destId="{876516EB-DFA2-4A34-93B4-5677E493B523}" srcOrd="0" destOrd="0" presId="urn:microsoft.com/office/officeart/2018/5/layout/CenteredIconLabelDescriptionList"/>
    <dgm:cxn modelId="{5CFE5DC8-5C58-476E-9DD9-CCA1F005CB41}" type="presOf" srcId="{3D42229F-FE67-4FBF-AD6C-599D682A3B5B}" destId="{D68A350F-9A09-489D-8B53-AE569EB46A70}" srcOrd="0" destOrd="0" presId="urn:microsoft.com/office/officeart/2018/5/layout/CenteredIconLabelDescriptionList"/>
    <dgm:cxn modelId="{62B4C4CB-7A72-4F94-B5B2-7D778695030C}" srcId="{BBE87FC6-9843-415A-9672-3AB15FA6118A}" destId="{4E6FFA9A-DB17-4889-A096-24316E89CCF4}" srcOrd="3" destOrd="0" parTransId="{033398B8-B070-4C8D-86F7-16B574FA7535}" sibTransId="{75B1AEE6-81A2-4FCB-93A6-BD338A213713}"/>
    <dgm:cxn modelId="{AED526CC-C035-4072-A63A-9CBCB59FB53A}" srcId="{3FD05FD6-E587-4CD5-AD36-814D5F4400EF}" destId="{7EFB45B6-ED48-407A-8EC5-F641F362E252}" srcOrd="0" destOrd="0" parTransId="{72316837-ED82-48D5-B286-B5DA5C4F6A1F}" sibTransId="{1B98A64C-BD32-44F3-AF9C-A1B1205FC7F6}"/>
    <dgm:cxn modelId="{48A378F1-7C40-49F5-B15D-0F0CE0981544}" type="presOf" srcId="{CE5F4A7C-EE39-452A-ABDE-9114987B1AC4}" destId="{3F5854E8-6ED4-4585-B606-7C397B5CF1A4}" srcOrd="0" destOrd="0" presId="urn:microsoft.com/office/officeart/2018/5/layout/CenteredIconLabelDescriptionList"/>
    <dgm:cxn modelId="{BA0EBAF9-50F5-488C-8533-4555E8C94ABB}" type="presOf" srcId="{F35E25DE-CC3E-4F03-9689-DDC382C6E74E}" destId="{F0285240-6F32-40E9-8C5D-BBA615F75C90}" srcOrd="0" destOrd="3" presId="urn:microsoft.com/office/officeart/2018/5/layout/CenteredIconLabelDescriptionList"/>
    <dgm:cxn modelId="{B22774FF-E9B1-492A-9389-E4D0575BA267}" srcId="{BBE87FC6-9843-415A-9672-3AB15FA6118A}" destId="{3D42229F-FE67-4FBF-AD6C-599D682A3B5B}" srcOrd="0" destOrd="0" parTransId="{30C3E5D0-78C7-4A38-BED9-508D14879F95}" sibTransId="{9482DE83-EEFD-46DF-BFE6-0CA1EBC01654}"/>
    <dgm:cxn modelId="{42B6895E-A138-48DF-A253-B93319AF5B9A}" type="presParOf" srcId="{EFB60978-C9DE-43BF-A60F-7F65C9497BA9}" destId="{F1C653BF-8B45-4C48-A173-7E07CE3DD232}" srcOrd="0" destOrd="0" presId="urn:microsoft.com/office/officeart/2018/5/layout/CenteredIconLabelDescriptionList"/>
    <dgm:cxn modelId="{5FBCF6C7-DEDA-4F6C-8169-45A23C82A1DA}" type="presParOf" srcId="{F1C653BF-8B45-4C48-A173-7E07CE3DD232}" destId="{47F354F7-3A9D-4136-ADF7-600B9F60F81D}" srcOrd="0" destOrd="0" presId="urn:microsoft.com/office/officeart/2018/5/layout/CenteredIconLabelDescriptionList"/>
    <dgm:cxn modelId="{8628AF84-B80F-40DB-8258-DB7CBEA8375C}" type="presParOf" srcId="{F1C653BF-8B45-4C48-A173-7E07CE3DD232}" destId="{84E45BB7-F214-4AB1-B596-777A06FCF3CA}" srcOrd="1" destOrd="0" presId="urn:microsoft.com/office/officeart/2018/5/layout/CenteredIconLabelDescriptionList"/>
    <dgm:cxn modelId="{0AB6D6A9-8563-428C-BAFC-45239E6B0A40}" type="presParOf" srcId="{F1C653BF-8B45-4C48-A173-7E07CE3DD232}" destId="{D68A350F-9A09-489D-8B53-AE569EB46A70}" srcOrd="2" destOrd="0" presId="urn:microsoft.com/office/officeart/2018/5/layout/CenteredIconLabelDescriptionList"/>
    <dgm:cxn modelId="{55831323-C467-4B5B-B6E1-D492663481CB}" type="presParOf" srcId="{F1C653BF-8B45-4C48-A173-7E07CE3DD232}" destId="{B3EFF3CE-F4DE-4719-8118-4A8B15097DD1}" srcOrd="3" destOrd="0" presId="urn:microsoft.com/office/officeart/2018/5/layout/CenteredIconLabelDescriptionList"/>
    <dgm:cxn modelId="{0D5E2CAB-AE84-4F33-A9E9-F69659A2B530}" type="presParOf" srcId="{F1C653BF-8B45-4C48-A173-7E07CE3DD232}" destId="{B7F66048-D6C2-46D6-BEA0-708EE47F0EA1}" srcOrd="4" destOrd="0" presId="urn:microsoft.com/office/officeart/2018/5/layout/CenteredIconLabelDescriptionList"/>
    <dgm:cxn modelId="{BFBA24C1-497C-404D-A237-BF7DFBA46EC5}" type="presParOf" srcId="{EFB60978-C9DE-43BF-A60F-7F65C9497BA9}" destId="{5D4EC838-7CBB-4969-A944-BE292A1BCEF5}" srcOrd="1" destOrd="0" presId="urn:microsoft.com/office/officeart/2018/5/layout/CenteredIconLabelDescriptionList"/>
    <dgm:cxn modelId="{42AF3C84-222F-4B52-A983-3C4BA3D7805D}" type="presParOf" srcId="{EFB60978-C9DE-43BF-A60F-7F65C9497BA9}" destId="{8C776F52-F7DB-4D5F-9415-7208AC84B2C5}" srcOrd="2" destOrd="0" presId="urn:microsoft.com/office/officeart/2018/5/layout/CenteredIconLabelDescriptionList"/>
    <dgm:cxn modelId="{F12212FE-31C8-4E85-96F8-B311F5B6B8DF}" type="presParOf" srcId="{8C776F52-F7DB-4D5F-9415-7208AC84B2C5}" destId="{FBD6FD88-5480-405D-8F05-3A34CF67D2D0}" srcOrd="0" destOrd="0" presId="urn:microsoft.com/office/officeart/2018/5/layout/CenteredIconLabelDescriptionList"/>
    <dgm:cxn modelId="{4D91E09B-8C0B-4B8E-86D3-F199364223E2}" type="presParOf" srcId="{8C776F52-F7DB-4D5F-9415-7208AC84B2C5}" destId="{119A4D89-F4A3-4A7C-AA9D-DC136A092507}" srcOrd="1" destOrd="0" presId="urn:microsoft.com/office/officeart/2018/5/layout/CenteredIconLabelDescriptionList"/>
    <dgm:cxn modelId="{CFEFBE04-B5E9-41E1-984F-0E4E6E52AA38}" type="presParOf" srcId="{8C776F52-F7DB-4D5F-9415-7208AC84B2C5}" destId="{595949D5-05C1-4F8A-A8E4-5BDDD1B51F89}" srcOrd="2" destOrd="0" presId="urn:microsoft.com/office/officeart/2018/5/layout/CenteredIconLabelDescriptionList"/>
    <dgm:cxn modelId="{3965AF89-9D7B-4C80-A444-9C5B914A3836}" type="presParOf" srcId="{8C776F52-F7DB-4D5F-9415-7208AC84B2C5}" destId="{9C9B5A93-CC96-4BE9-B123-56B55F6F9813}" srcOrd="3" destOrd="0" presId="urn:microsoft.com/office/officeart/2018/5/layout/CenteredIconLabelDescriptionList"/>
    <dgm:cxn modelId="{6718EA25-EFEE-4450-A752-2C8400E4942E}" type="presParOf" srcId="{8C776F52-F7DB-4D5F-9415-7208AC84B2C5}" destId="{05CDA246-AE1A-43D2-9282-AADE67DEA5F3}" srcOrd="4" destOrd="0" presId="urn:microsoft.com/office/officeart/2018/5/layout/CenteredIconLabelDescriptionList"/>
    <dgm:cxn modelId="{FA437C40-46A7-4510-92E4-1DD90751BC97}" type="presParOf" srcId="{EFB60978-C9DE-43BF-A60F-7F65C9497BA9}" destId="{0B86367F-B53C-4DF7-BD74-F150823FA4C5}" srcOrd="3" destOrd="0" presId="urn:microsoft.com/office/officeart/2018/5/layout/CenteredIconLabelDescriptionList"/>
    <dgm:cxn modelId="{EA14E706-1FA9-4C11-8233-B234EA6A9794}" type="presParOf" srcId="{EFB60978-C9DE-43BF-A60F-7F65C9497BA9}" destId="{F9BB5407-3BA2-434F-90A6-C297B6A175A6}" srcOrd="4" destOrd="0" presId="urn:microsoft.com/office/officeart/2018/5/layout/CenteredIconLabelDescriptionList"/>
    <dgm:cxn modelId="{EEF2C9FF-6623-4F28-920E-C46654C69885}" type="presParOf" srcId="{F9BB5407-3BA2-434F-90A6-C297B6A175A6}" destId="{264EC6D9-E3C0-4A54-A8D5-1DBAAD43F92F}" srcOrd="0" destOrd="0" presId="urn:microsoft.com/office/officeart/2018/5/layout/CenteredIconLabelDescriptionList"/>
    <dgm:cxn modelId="{2A4F0CA2-F462-4EC7-98A4-6F49118BED52}" type="presParOf" srcId="{F9BB5407-3BA2-434F-90A6-C297B6A175A6}" destId="{0C7013A6-4FBF-4EE1-B1FF-7D93DE95778D}" srcOrd="1" destOrd="0" presId="urn:microsoft.com/office/officeart/2018/5/layout/CenteredIconLabelDescriptionList"/>
    <dgm:cxn modelId="{0CBDAAD5-E30A-46F0-BBD0-36A18D7DD256}" type="presParOf" srcId="{F9BB5407-3BA2-434F-90A6-C297B6A175A6}" destId="{3F5854E8-6ED4-4585-B606-7C397B5CF1A4}" srcOrd="2" destOrd="0" presId="urn:microsoft.com/office/officeart/2018/5/layout/CenteredIconLabelDescriptionList"/>
    <dgm:cxn modelId="{D6316323-9D1C-43A1-99EC-A7C23B52E78E}" type="presParOf" srcId="{F9BB5407-3BA2-434F-90A6-C297B6A175A6}" destId="{1D337F1F-4A56-4DAD-B23F-8A1D45F85DCE}" srcOrd="3" destOrd="0" presId="urn:microsoft.com/office/officeart/2018/5/layout/CenteredIconLabelDescriptionList"/>
    <dgm:cxn modelId="{EF9E8966-2670-4ED3-A2E3-83C23115757A}" type="presParOf" srcId="{F9BB5407-3BA2-434F-90A6-C297B6A175A6}" destId="{876516EB-DFA2-4A34-93B4-5677E493B523}" srcOrd="4" destOrd="0" presId="urn:microsoft.com/office/officeart/2018/5/layout/CenteredIconLabelDescriptionList"/>
    <dgm:cxn modelId="{226D51ED-92BC-4FB0-9151-EA60ECAEE4DF}" type="presParOf" srcId="{EFB60978-C9DE-43BF-A60F-7F65C9497BA9}" destId="{1457AE12-DC69-4A48-80D3-7CF89E9F329C}" srcOrd="5" destOrd="0" presId="urn:microsoft.com/office/officeart/2018/5/layout/CenteredIconLabelDescriptionList"/>
    <dgm:cxn modelId="{C3917362-1EA7-458C-8892-49B0C433DC0D}" type="presParOf" srcId="{EFB60978-C9DE-43BF-A60F-7F65C9497BA9}" destId="{D9A78BB2-35C9-464C-96BF-1CD5B0D57586}" srcOrd="6" destOrd="0" presId="urn:microsoft.com/office/officeart/2018/5/layout/CenteredIconLabelDescriptionList"/>
    <dgm:cxn modelId="{00A8F1A7-3064-4B8C-BD17-2BA2845970B0}" type="presParOf" srcId="{D9A78BB2-35C9-464C-96BF-1CD5B0D57586}" destId="{5E41A656-82BC-49E4-ACC4-FD777868066A}" srcOrd="0" destOrd="0" presId="urn:microsoft.com/office/officeart/2018/5/layout/CenteredIconLabelDescriptionList"/>
    <dgm:cxn modelId="{52FB143A-0D17-4DFD-A854-ACB06C49E266}" type="presParOf" srcId="{D9A78BB2-35C9-464C-96BF-1CD5B0D57586}" destId="{F865C0CE-98CA-478E-BDB8-23533FAE963D}" srcOrd="1" destOrd="0" presId="urn:microsoft.com/office/officeart/2018/5/layout/CenteredIconLabelDescriptionList"/>
    <dgm:cxn modelId="{13A757A5-EEF7-4B53-BE1B-49AB4540CEFC}" type="presParOf" srcId="{D9A78BB2-35C9-464C-96BF-1CD5B0D57586}" destId="{B5B1F495-6718-4F5A-A30C-4C18320DD1F9}" srcOrd="2" destOrd="0" presId="urn:microsoft.com/office/officeart/2018/5/layout/CenteredIconLabelDescriptionList"/>
    <dgm:cxn modelId="{538DC7D9-230D-43C7-872E-A3772F8F2689}" type="presParOf" srcId="{D9A78BB2-35C9-464C-96BF-1CD5B0D57586}" destId="{18C792B2-7665-4FF7-8C0E-CEF670204BD6}" srcOrd="3" destOrd="0" presId="urn:microsoft.com/office/officeart/2018/5/layout/CenteredIconLabelDescriptionList"/>
    <dgm:cxn modelId="{EB4599B6-A25D-4542-BE10-7E01F46EC7CD}" type="presParOf" srcId="{D9A78BB2-35C9-464C-96BF-1CD5B0D57586}" destId="{75548D59-01F4-40DA-98FC-5F1C22C98E49}" srcOrd="4" destOrd="0" presId="urn:microsoft.com/office/officeart/2018/5/layout/CenteredIconLabelDescriptionList"/>
    <dgm:cxn modelId="{B42A4C93-3F7B-4AB3-B969-3F39B9877681}" type="presParOf" srcId="{EFB60978-C9DE-43BF-A60F-7F65C9497BA9}" destId="{C979B3D8-522C-498D-948D-191A53CA3757}" srcOrd="7" destOrd="0" presId="urn:microsoft.com/office/officeart/2018/5/layout/CenteredIconLabelDescriptionList"/>
    <dgm:cxn modelId="{48A0AA68-B2F6-41D3-B015-DEC55FF55115}" type="presParOf" srcId="{EFB60978-C9DE-43BF-A60F-7F65C9497BA9}" destId="{13162940-5CEF-4945-8F60-8C628DA009FC}" srcOrd="8" destOrd="0" presId="urn:microsoft.com/office/officeart/2018/5/layout/CenteredIconLabelDescriptionList"/>
    <dgm:cxn modelId="{E6A30047-DED2-4094-AB3A-27DBD5199FCC}" type="presParOf" srcId="{13162940-5CEF-4945-8F60-8C628DA009FC}" destId="{7FDCF711-2AB2-4532-96A7-4430CF43FC1C}" srcOrd="0" destOrd="0" presId="urn:microsoft.com/office/officeart/2018/5/layout/CenteredIconLabelDescriptionList"/>
    <dgm:cxn modelId="{0797A3F5-8366-40F0-96C7-B034FE942289}" type="presParOf" srcId="{13162940-5CEF-4945-8F60-8C628DA009FC}" destId="{94FCADC8-70E0-4C3C-B94E-A964456D3923}" srcOrd="1" destOrd="0" presId="urn:microsoft.com/office/officeart/2018/5/layout/CenteredIconLabelDescriptionList"/>
    <dgm:cxn modelId="{81E4E53C-4945-49FD-9C3C-57861D6C6EB6}" type="presParOf" srcId="{13162940-5CEF-4945-8F60-8C628DA009FC}" destId="{7E2142D9-8973-4509-B4EB-B9465398724B}" srcOrd="2" destOrd="0" presId="urn:microsoft.com/office/officeart/2018/5/layout/CenteredIconLabelDescriptionList"/>
    <dgm:cxn modelId="{A5599344-396F-4977-B0B5-C3B1AD49B128}" type="presParOf" srcId="{13162940-5CEF-4945-8F60-8C628DA009FC}" destId="{13B92E81-2E57-4C4F-B8B4-330C45F817A2}" srcOrd="3" destOrd="0" presId="urn:microsoft.com/office/officeart/2018/5/layout/CenteredIconLabelDescriptionList"/>
    <dgm:cxn modelId="{EC80DB25-0582-4FAC-B495-89255F6F3BE1}" type="presParOf" srcId="{13162940-5CEF-4945-8F60-8C628DA009FC}" destId="{F0285240-6F32-40E9-8C5D-BBA615F75C90}"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E3F68D6-DD17-4FA0-945A-8D61217DD51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100620EB-5C97-4920-800C-8458CFB95732}">
      <dgm:prSet/>
      <dgm:spPr/>
      <dgm:t>
        <a:bodyPr/>
        <a:lstStyle/>
        <a:p>
          <a:r>
            <a:rPr lang="en-US" dirty="0"/>
            <a:t>Non-experimental design results in correlations, but not causations</a:t>
          </a:r>
        </a:p>
      </dgm:t>
    </dgm:pt>
    <dgm:pt modelId="{C1544A71-ADD2-4DB9-AE18-CEAE6F425510}" type="parTrans" cxnId="{95134305-9614-4DA9-91FD-F0A48762C2ED}">
      <dgm:prSet/>
      <dgm:spPr/>
      <dgm:t>
        <a:bodyPr/>
        <a:lstStyle/>
        <a:p>
          <a:endParaRPr lang="en-US"/>
        </a:p>
      </dgm:t>
    </dgm:pt>
    <dgm:pt modelId="{9F105D17-0CE7-4C40-9DB7-099EC733F9B7}" type="sibTrans" cxnId="{95134305-9614-4DA9-91FD-F0A48762C2ED}">
      <dgm:prSet/>
      <dgm:spPr/>
      <dgm:t>
        <a:bodyPr/>
        <a:lstStyle/>
        <a:p>
          <a:endParaRPr lang="en-US"/>
        </a:p>
      </dgm:t>
    </dgm:pt>
    <dgm:pt modelId="{356CCB30-5157-4169-80FF-BCB7A1D880D1}">
      <dgm:prSet/>
      <dgm:spPr/>
      <dgm:t>
        <a:bodyPr/>
        <a:lstStyle/>
        <a:p>
          <a:r>
            <a:rPr lang="en-US"/>
            <a:t>No cause and effect results available</a:t>
          </a:r>
        </a:p>
      </dgm:t>
    </dgm:pt>
    <dgm:pt modelId="{A8FA85F0-E637-4F95-91D6-2BF3A4577547}" type="parTrans" cxnId="{3EA70972-46EA-41E1-A203-7B499722EB1C}">
      <dgm:prSet/>
      <dgm:spPr/>
      <dgm:t>
        <a:bodyPr/>
        <a:lstStyle/>
        <a:p>
          <a:endParaRPr lang="en-US"/>
        </a:p>
      </dgm:t>
    </dgm:pt>
    <dgm:pt modelId="{2A4D8E3A-7248-48E9-84E1-2189B6BA54DA}" type="sibTrans" cxnId="{3EA70972-46EA-41E1-A203-7B499722EB1C}">
      <dgm:prSet/>
      <dgm:spPr/>
      <dgm:t>
        <a:bodyPr/>
        <a:lstStyle/>
        <a:p>
          <a:endParaRPr lang="en-US"/>
        </a:p>
      </dgm:t>
    </dgm:pt>
    <dgm:pt modelId="{104946B4-E987-4A21-AF78-A2C525B30665}">
      <dgm:prSet/>
      <dgm:spPr/>
      <dgm:t>
        <a:bodyPr/>
        <a:lstStyle/>
        <a:p>
          <a:r>
            <a:rPr lang="en-US"/>
            <a:t>Original survey not yet validated</a:t>
          </a:r>
        </a:p>
      </dgm:t>
    </dgm:pt>
    <dgm:pt modelId="{05A347A7-AF29-4869-88AD-ECA0C488FF41}" type="parTrans" cxnId="{87EE2EBB-F5C9-4558-A34D-B868F9972DD9}">
      <dgm:prSet/>
      <dgm:spPr/>
      <dgm:t>
        <a:bodyPr/>
        <a:lstStyle/>
        <a:p>
          <a:endParaRPr lang="en-US"/>
        </a:p>
      </dgm:t>
    </dgm:pt>
    <dgm:pt modelId="{5204B900-864D-4ED3-96BB-F3296B334F48}" type="sibTrans" cxnId="{87EE2EBB-F5C9-4558-A34D-B868F9972DD9}">
      <dgm:prSet/>
      <dgm:spPr/>
      <dgm:t>
        <a:bodyPr/>
        <a:lstStyle/>
        <a:p>
          <a:endParaRPr lang="en-US"/>
        </a:p>
      </dgm:t>
    </dgm:pt>
    <dgm:pt modelId="{9820236A-1B45-4CA3-B752-96E016D4BA20}">
      <dgm:prSet/>
      <dgm:spPr/>
      <dgm:t>
        <a:bodyPr/>
        <a:lstStyle/>
        <a:p>
          <a:r>
            <a:rPr lang="en-US"/>
            <a:t>Study results generalizable only to the site and to those falling within the study’s inclusion criteria</a:t>
          </a:r>
        </a:p>
      </dgm:t>
    </dgm:pt>
    <dgm:pt modelId="{5F0A067C-2D82-4775-9381-A6FE30111D4B}" type="parTrans" cxnId="{BD7FBB6C-2377-4E18-9539-4E895BDED907}">
      <dgm:prSet/>
      <dgm:spPr/>
      <dgm:t>
        <a:bodyPr/>
        <a:lstStyle/>
        <a:p>
          <a:endParaRPr lang="en-US"/>
        </a:p>
      </dgm:t>
    </dgm:pt>
    <dgm:pt modelId="{30DCE62D-9FF0-4BF9-9655-4004C0D17787}" type="sibTrans" cxnId="{BD7FBB6C-2377-4E18-9539-4E895BDED907}">
      <dgm:prSet/>
      <dgm:spPr/>
      <dgm:t>
        <a:bodyPr/>
        <a:lstStyle/>
        <a:p>
          <a:endParaRPr lang="en-US"/>
        </a:p>
      </dgm:t>
    </dgm:pt>
    <dgm:pt modelId="{D3B0AEC9-D236-4026-9C25-80E615A00166}">
      <dgm:prSet/>
      <dgm:spPr/>
      <dgm:t>
        <a:bodyPr/>
        <a:lstStyle/>
        <a:p>
          <a:r>
            <a:rPr lang="en-US"/>
            <a:t>Cannot be extrapolated to students over 25 or students originating their study abroad experience from any other country</a:t>
          </a:r>
        </a:p>
      </dgm:t>
    </dgm:pt>
    <dgm:pt modelId="{13895E24-F74C-4286-AE7C-5D61D7030D2A}" type="parTrans" cxnId="{5811E1BA-29D5-46FE-B877-72BCCA8CA807}">
      <dgm:prSet/>
      <dgm:spPr/>
      <dgm:t>
        <a:bodyPr/>
        <a:lstStyle/>
        <a:p>
          <a:endParaRPr lang="en-US"/>
        </a:p>
      </dgm:t>
    </dgm:pt>
    <dgm:pt modelId="{8B400262-C7CB-4E0E-B557-9D966B1D1136}" type="sibTrans" cxnId="{5811E1BA-29D5-46FE-B877-72BCCA8CA807}">
      <dgm:prSet/>
      <dgm:spPr/>
      <dgm:t>
        <a:bodyPr/>
        <a:lstStyle/>
        <a:p>
          <a:endParaRPr lang="en-US"/>
        </a:p>
      </dgm:t>
    </dgm:pt>
    <dgm:pt modelId="{8FDA3C84-B29A-4BAA-9B25-592E34BB0485}">
      <dgm:prSet/>
      <dgm:spPr/>
      <dgm:t>
        <a:bodyPr/>
        <a:lstStyle/>
        <a:p>
          <a:r>
            <a:rPr lang="en-US"/>
            <a:t>Many study abroad participants come from privileged socioeconomic strata and other privileged identities</a:t>
          </a:r>
        </a:p>
      </dgm:t>
    </dgm:pt>
    <dgm:pt modelId="{C1CE78D2-DECB-4693-A257-D569C68F15BF}" type="parTrans" cxnId="{97B1DF85-0D83-4DED-8C54-23BCB0487059}">
      <dgm:prSet/>
      <dgm:spPr/>
      <dgm:t>
        <a:bodyPr/>
        <a:lstStyle/>
        <a:p>
          <a:endParaRPr lang="en-US"/>
        </a:p>
      </dgm:t>
    </dgm:pt>
    <dgm:pt modelId="{341E83A3-22CA-4FF2-B8BA-50F6C813B79A}" type="sibTrans" cxnId="{97B1DF85-0D83-4DED-8C54-23BCB0487059}">
      <dgm:prSet/>
      <dgm:spPr/>
      <dgm:t>
        <a:bodyPr/>
        <a:lstStyle/>
        <a:p>
          <a:endParaRPr lang="en-US"/>
        </a:p>
      </dgm:t>
    </dgm:pt>
    <dgm:pt modelId="{610AA699-5461-441F-AB04-89695D0BDC88}">
      <dgm:prSet/>
      <dgm:spPr/>
      <dgm:t>
        <a:bodyPr/>
        <a:lstStyle/>
        <a:p>
          <a:r>
            <a:rPr lang="en-US"/>
            <a:t>Study does not disaggregate what impact socioeconomic status might have on risky behavior</a:t>
          </a:r>
        </a:p>
      </dgm:t>
    </dgm:pt>
    <dgm:pt modelId="{95E186AD-DA55-49E5-A147-CACC5B7B1FD2}" type="parTrans" cxnId="{82550625-B5F8-4F01-8ECB-E4C899151768}">
      <dgm:prSet/>
      <dgm:spPr/>
      <dgm:t>
        <a:bodyPr/>
        <a:lstStyle/>
        <a:p>
          <a:endParaRPr lang="en-US"/>
        </a:p>
      </dgm:t>
    </dgm:pt>
    <dgm:pt modelId="{D4380658-BA97-454A-AA6B-F93C2A7690CF}" type="sibTrans" cxnId="{82550625-B5F8-4F01-8ECB-E4C899151768}">
      <dgm:prSet/>
      <dgm:spPr/>
      <dgm:t>
        <a:bodyPr/>
        <a:lstStyle/>
        <a:p>
          <a:endParaRPr lang="en-US"/>
        </a:p>
      </dgm:t>
    </dgm:pt>
    <dgm:pt modelId="{E05A99F4-A42E-4F48-B70C-AE26D6395A51}">
      <dgm:prSet/>
      <dgm:spPr/>
      <dgm:t>
        <a:bodyPr/>
        <a:lstStyle/>
        <a:p>
          <a:r>
            <a:rPr lang="en-US" dirty="0"/>
            <a:t>Does not dive into the social equity and inclusion components of the study abroad experience</a:t>
          </a:r>
        </a:p>
      </dgm:t>
    </dgm:pt>
    <dgm:pt modelId="{C40E9E12-C146-4601-9C29-5B32E8C0CCF3}" type="parTrans" cxnId="{EBB78F4B-E247-4665-8CF8-FAB36A18DE1F}">
      <dgm:prSet/>
      <dgm:spPr/>
      <dgm:t>
        <a:bodyPr/>
        <a:lstStyle/>
        <a:p>
          <a:endParaRPr lang="en-US"/>
        </a:p>
      </dgm:t>
    </dgm:pt>
    <dgm:pt modelId="{09920A5E-59E5-4313-AC08-7BFB0A633A23}" type="sibTrans" cxnId="{EBB78F4B-E247-4665-8CF8-FAB36A18DE1F}">
      <dgm:prSet/>
      <dgm:spPr/>
      <dgm:t>
        <a:bodyPr/>
        <a:lstStyle/>
        <a:p>
          <a:endParaRPr lang="en-US"/>
        </a:p>
      </dgm:t>
    </dgm:pt>
    <dgm:pt modelId="{C55DC6B1-B04F-C346-97D9-29C30368E72E}">
      <dgm:prSet/>
      <dgm:spPr/>
      <dgm:t>
        <a:bodyPr/>
        <a:lstStyle/>
        <a:p>
          <a:r>
            <a:rPr lang="en-US" dirty="0"/>
            <a:t>Experiences of students of color, students identifying gender as non-binary, students identifying as LGBTQQIA+, etc., may have critically different experiences</a:t>
          </a:r>
        </a:p>
      </dgm:t>
    </dgm:pt>
    <dgm:pt modelId="{8A7EA04B-2F59-244E-B864-A18D926408A0}" type="parTrans" cxnId="{D30586CF-674B-F842-BEC7-B6A997F1022D}">
      <dgm:prSet/>
      <dgm:spPr/>
      <dgm:t>
        <a:bodyPr/>
        <a:lstStyle/>
        <a:p>
          <a:endParaRPr lang="en-US"/>
        </a:p>
      </dgm:t>
    </dgm:pt>
    <dgm:pt modelId="{30466EA1-FB4C-4D43-A15D-40142ECC5915}" type="sibTrans" cxnId="{D30586CF-674B-F842-BEC7-B6A997F1022D}">
      <dgm:prSet/>
      <dgm:spPr/>
      <dgm:t>
        <a:bodyPr/>
        <a:lstStyle/>
        <a:p>
          <a:endParaRPr lang="en-US"/>
        </a:p>
      </dgm:t>
    </dgm:pt>
    <dgm:pt modelId="{07108A9B-C808-664B-8BF6-C05E0C498516}" type="pres">
      <dgm:prSet presAssocID="{CE3F68D6-DD17-4FA0-945A-8D61217DD51F}" presName="Name0" presStyleCnt="0">
        <dgm:presLayoutVars>
          <dgm:dir/>
          <dgm:animLvl val="lvl"/>
          <dgm:resizeHandles val="exact"/>
        </dgm:presLayoutVars>
      </dgm:prSet>
      <dgm:spPr/>
    </dgm:pt>
    <dgm:pt modelId="{09CE8923-613C-C745-B1A8-3F47C96E4DA9}" type="pres">
      <dgm:prSet presAssocID="{100620EB-5C97-4920-800C-8458CFB95732}" presName="linNode" presStyleCnt="0"/>
      <dgm:spPr/>
    </dgm:pt>
    <dgm:pt modelId="{0BCDF057-4E6C-D24C-91DB-5D0625B8A6FA}" type="pres">
      <dgm:prSet presAssocID="{100620EB-5C97-4920-800C-8458CFB95732}" presName="parentText" presStyleLbl="node1" presStyleIdx="0" presStyleCnt="4">
        <dgm:presLayoutVars>
          <dgm:chMax val="1"/>
          <dgm:bulletEnabled val="1"/>
        </dgm:presLayoutVars>
      </dgm:prSet>
      <dgm:spPr/>
    </dgm:pt>
    <dgm:pt modelId="{3C5844A7-A1D6-1D4B-9F0D-B1AC020F2994}" type="pres">
      <dgm:prSet presAssocID="{100620EB-5C97-4920-800C-8458CFB95732}" presName="descendantText" presStyleLbl="alignAccFollowNode1" presStyleIdx="0" presStyleCnt="4">
        <dgm:presLayoutVars>
          <dgm:bulletEnabled val="1"/>
        </dgm:presLayoutVars>
      </dgm:prSet>
      <dgm:spPr/>
    </dgm:pt>
    <dgm:pt modelId="{124AF8E3-0FD1-2D42-B3EB-FCA19F20E90E}" type="pres">
      <dgm:prSet presAssocID="{9F105D17-0CE7-4C40-9DB7-099EC733F9B7}" presName="sp" presStyleCnt="0"/>
      <dgm:spPr/>
    </dgm:pt>
    <dgm:pt modelId="{1EF03ADC-875C-D440-91C6-9B3ED8579C9A}" type="pres">
      <dgm:prSet presAssocID="{9820236A-1B45-4CA3-B752-96E016D4BA20}" presName="linNode" presStyleCnt="0"/>
      <dgm:spPr/>
    </dgm:pt>
    <dgm:pt modelId="{6C3F2D4F-C970-2845-A6E7-35EE3530966C}" type="pres">
      <dgm:prSet presAssocID="{9820236A-1B45-4CA3-B752-96E016D4BA20}" presName="parentText" presStyleLbl="node1" presStyleIdx="1" presStyleCnt="4">
        <dgm:presLayoutVars>
          <dgm:chMax val="1"/>
          <dgm:bulletEnabled val="1"/>
        </dgm:presLayoutVars>
      </dgm:prSet>
      <dgm:spPr/>
    </dgm:pt>
    <dgm:pt modelId="{8CE92D73-1429-C842-B649-A1D4444F3F12}" type="pres">
      <dgm:prSet presAssocID="{9820236A-1B45-4CA3-B752-96E016D4BA20}" presName="descendantText" presStyleLbl="alignAccFollowNode1" presStyleIdx="1" presStyleCnt="4">
        <dgm:presLayoutVars>
          <dgm:bulletEnabled val="1"/>
        </dgm:presLayoutVars>
      </dgm:prSet>
      <dgm:spPr/>
    </dgm:pt>
    <dgm:pt modelId="{157201C5-271B-5946-BFFD-C73BC51281B2}" type="pres">
      <dgm:prSet presAssocID="{30DCE62D-9FF0-4BF9-9655-4004C0D17787}" presName="sp" presStyleCnt="0"/>
      <dgm:spPr/>
    </dgm:pt>
    <dgm:pt modelId="{28CD55A4-9543-974B-946D-83DA876EA08A}" type="pres">
      <dgm:prSet presAssocID="{8FDA3C84-B29A-4BAA-9B25-592E34BB0485}" presName="linNode" presStyleCnt="0"/>
      <dgm:spPr/>
    </dgm:pt>
    <dgm:pt modelId="{F7A93EBD-42A9-AF4D-A1D3-BE58BE5B101F}" type="pres">
      <dgm:prSet presAssocID="{8FDA3C84-B29A-4BAA-9B25-592E34BB0485}" presName="parentText" presStyleLbl="node1" presStyleIdx="2" presStyleCnt="4">
        <dgm:presLayoutVars>
          <dgm:chMax val="1"/>
          <dgm:bulletEnabled val="1"/>
        </dgm:presLayoutVars>
      </dgm:prSet>
      <dgm:spPr/>
    </dgm:pt>
    <dgm:pt modelId="{6C62299A-6F65-BF45-BCA0-4A06C20B7C54}" type="pres">
      <dgm:prSet presAssocID="{8FDA3C84-B29A-4BAA-9B25-592E34BB0485}" presName="descendantText" presStyleLbl="alignAccFollowNode1" presStyleIdx="2" presStyleCnt="4">
        <dgm:presLayoutVars>
          <dgm:bulletEnabled val="1"/>
        </dgm:presLayoutVars>
      </dgm:prSet>
      <dgm:spPr/>
    </dgm:pt>
    <dgm:pt modelId="{D8994326-FC90-FB4E-80CD-ACEBCA6FF7A7}" type="pres">
      <dgm:prSet presAssocID="{341E83A3-22CA-4FF2-B8BA-50F6C813B79A}" presName="sp" presStyleCnt="0"/>
      <dgm:spPr/>
    </dgm:pt>
    <dgm:pt modelId="{8E422DBB-A0A7-F24F-BD42-6F4B7403C0FA}" type="pres">
      <dgm:prSet presAssocID="{E05A99F4-A42E-4F48-B70C-AE26D6395A51}" presName="linNode" presStyleCnt="0"/>
      <dgm:spPr/>
    </dgm:pt>
    <dgm:pt modelId="{1EA70FC3-2063-A945-A435-A15E979660F8}" type="pres">
      <dgm:prSet presAssocID="{E05A99F4-A42E-4F48-B70C-AE26D6395A51}" presName="parentText" presStyleLbl="node1" presStyleIdx="3" presStyleCnt="4">
        <dgm:presLayoutVars>
          <dgm:chMax val="1"/>
          <dgm:bulletEnabled val="1"/>
        </dgm:presLayoutVars>
      </dgm:prSet>
      <dgm:spPr/>
    </dgm:pt>
    <dgm:pt modelId="{4FEF1961-40E5-D845-A9AB-837F6D7CBBA1}" type="pres">
      <dgm:prSet presAssocID="{E05A99F4-A42E-4F48-B70C-AE26D6395A51}" presName="descendantText" presStyleLbl="alignAccFollowNode1" presStyleIdx="3" presStyleCnt="4">
        <dgm:presLayoutVars>
          <dgm:bulletEnabled val="1"/>
        </dgm:presLayoutVars>
      </dgm:prSet>
      <dgm:spPr/>
    </dgm:pt>
  </dgm:ptLst>
  <dgm:cxnLst>
    <dgm:cxn modelId="{95134305-9614-4DA9-91FD-F0A48762C2ED}" srcId="{CE3F68D6-DD17-4FA0-945A-8D61217DD51F}" destId="{100620EB-5C97-4920-800C-8458CFB95732}" srcOrd="0" destOrd="0" parTransId="{C1544A71-ADD2-4DB9-AE18-CEAE6F425510}" sibTransId="{9F105D17-0CE7-4C40-9DB7-099EC733F9B7}"/>
    <dgm:cxn modelId="{C4411610-B25E-754D-867E-BDB37DE15476}" type="presOf" srcId="{356CCB30-5157-4169-80FF-BCB7A1D880D1}" destId="{3C5844A7-A1D6-1D4B-9F0D-B1AC020F2994}" srcOrd="0" destOrd="0" presId="urn:microsoft.com/office/officeart/2005/8/layout/vList5"/>
    <dgm:cxn modelId="{82550625-B5F8-4F01-8ECB-E4C899151768}" srcId="{8FDA3C84-B29A-4BAA-9B25-592E34BB0485}" destId="{610AA699-5461-441F-AB04-89695D0BDC88}" srcOrd="0" destOrd="0" parTransId="{95E186AD-DA55-49E5-A147-CACC5B7B1FD2}" sibTransId="{D4380658-BA97-454A-AA6B-F93C2A7690CF}"/>
    <dgm:cxn modelId="{AD1D692D-2967-514C-9B55-05227E6F29DA}" type="presOf" srcId="{9820236A-1B45-4CA3-B752-96E016D4BA20}" destId="{6C3F2D4F-C970-2845-A6E7-35EE3530966C}" srcOrd="0" destOrd="0" presId="urn:microsoft.com/office/officeart/2005/8/layout/vList5"/>
    <dgm:cxn modelId="{BC5D0231-F7CF-AE44-89E5-2085A05B80AE}" type="presOf" srcId="{C55DC6B1-B04F-C346-97D9-29C30368E72E}" destId="{4FEF1961-40E5-D845-A9AB-837F6D7CBBA1}" srcOrd="0" destOrd="0" presId="urn:microsoft.com/office/officeart/2005/8/layout/vList5"/>
    <dgm:cxn modelId="{52BE8D38-2DA3-8942-BB8F-66C536531FD4}" type="presOf" srcId="{E05A99F4-A42E-4F48-B70C-AE26D6395A51}" destId="{1EA70FC3-2063-A945-A435-A15E979660F8}" srcOrd="0" destOrd="0" presId="urn:microsoft.com/office/officeart/2005/8/layout/vList5"/>
    <dgm:cxn modelId="{6955575F-A823-2440-A120-24D1B3A487DC}" type="presOf" srcId="{CE3F68D6-DD17-4FA0-945A-8D61217DD51F}" destId="{07108A9B-C808-664B-8BF6-C05E0C498516}" srcOrd="0" destOrd="0" presId="urn:microsoft.com/office/officeart/2005/8/layout/vList5"/>
    <dgm:cxn modelId="{EBB78F4B-E247-4665-8CF8-FAB36A18DE1F}" srcId="{CE3F68D6-DD17-4FA0-945A-8D61217DD51F}" destId="{E05A99F4-A42E-4F48-B70C-AE26D6395A51}" srcOrd="3" destOrd="0" parTransId="{C40E9E12-C146-4601-9C29-5B32E8C0CCF3}" sibTransId="{09920A5E-59E5-4313-AC08-7BFB0A633A23}"/>
    <dgm:cxn modelId="{BD7FBB6C-2377-4E18-9539-4E895BDED907}" srcId="{CE3F68D6-DD17-4FA0-945A-8D61217DD51F}" destId="{9820236A-1B45-4CA3-B752-96E016D4BA20}" srcOrd="1" destOrd="0" parTransId="{5F0A067C-2D82-4775-9381-A6FE30111D4B}" sibTransId="{30DCE62D-9FF0-4BF9-9655-4004C0D17787}"/>
    <dgm:cxn modelId="{13ED4B70-5281-1D42-B52D-27B36A3B664F}" type="presOf" srcId="{D3B0AEC9-D236-4026-9C25-80E615A00166}" destId="{8CE92D73-1429-C842-B649-A1D4444F3F12}" srcOrd="0" destOrd="0" presId="urn:microsoft.com/office/officeart/2005/8/layout/vList5"/>
    <dgm:cxn modelId="{3EA70972-46EA-41E1-A203-7B499722EB1C}" srcId="{100620EB-5C97-4920-800C-8458CFB95732}" destId="{356CCB30-5157-4169-80FF-BCB7A1D880D1}" srcOrd="0" destOrd="0" parTransId="{A8FA85F0-E637-4F95-91D6-2BF3A4577547}" sibTransId="{2A4D8E3A-7248-48E9-84E1-2189B6BA54DA}"/>
    <dgm:cxn modelId="{97B1DF85-0D83-4DED-8C54-23BCB0487059}" srcId="{CE3F68D6-DD17-4FA0-945A-8D61217DD51F}" destId="{8FDA3C84-B29A-4BAA-9B25-592E34BB0485}" srcOrd="2" destOrd="0" parTransId="{C1CE78D2-DECB-4693-A257-D569C68F15BF}" sibTransId="{341E83A3-22CA-4FF2-B8BA-50F6C813B79A}"/>
    <dgm:cxn modelId="{E481E29D-1F7C-B240-8C2B-A3CCA238E010}" type="presOf" srcId="{100620EB-5C97-4920-800C-8458CFB95732}" destId="{0BCDF057-4E6C-D24C-91DB-5D0625B8A6FA}" srcOrd="0" destOrd="0" presId="urn:microsoft.com/office/officeart/2005/8/layout/vList5"/>
    <dgm:cxn modelId="{5811E1BA-29D5-46FE-B877-72BCCA8CA807}" srcId="{9820236A-1B45-4CA3-B752-96E016D4BA20}" destId="{D3B0AEC9-D236-4026-9C25-80E615A00166}" srcOrd="0" destOrd="0" parTransId="{13895E24-F74C-4286-AE7C-5D61D7030D2A}" sibTransId="{8B400262-C7CB-4E0E-B557-9D966B1D1136}"/>
    <dgm:cxn modelId="{87EE2EBB-F5C9-4558-A34D-B868F9972DD9}" srcId="{100620EB-5C97-4920-800C-8458CFB95732}" destId="{104946B4-E987-4A21-AF78-A2C525B30665}" srcOrd="1" destOrd="0" parTransId="{05A347A7-AF29-4869-88AD-ECA0C488FF41}" sibTransId="{5204B900-864D-4ED3-96BB-F3296B334F48}"/>
    <dgm:cxn modelId="{B6CF10C4-6F5F-AC4D-AE97-7AE8D59E7D70}" type="presOf" srcId="{8FDA3C84-B29A-4BAA-9B25-592E34BB0485}" destId="{F7A93EBD-42A9-AF4D-A1D3-BE58BE5B101F}" srcOrd="0" destOrd="0" presId="urn:microsoft.com/office/officeart/2005/8/layout/vList5"/>
    <dgm:cxn modelId="{D30586CF-674B-F842-BEC7-B6A997F1022D}" srcId="{E05A99F4-A42E-4F48-B70C-AE26D6395A51}" destId="{C55DC6B1-B04F-C346-97D9-29C30368E72E}" srcOrd="0" destOrd="0" parTransId="{8A7EA04B-2F59-244E-B864-A18D926408A0}" sibTransId="{30466EA1-FB4C-4D43-A15D-40142ECC5915}"/>
    <dgm:cxn modelId="{7EA29CDA-5675-D344-A73D-1882B8ACB637}" type="presOf" srcId="{104946B4-E987-4A21-AF78-A2C525B30665}" destId="{3C5844A7-A1D6-1D4B-9F0D-B1AC020F2994}" srcOrd="0" destOrd="1" presId="urn:microsoft.com/office/officeart/2005/8/layout/vList5"/>
    <dgm:cxn modelId="{7E72EDDC-8180-DC4F-9EE3-C2FCCF5B8095}" type="presOf" srcId="{610AA699-5461-441F-AB04-89695D0BDC88}" destId="{6C62299A-6F65-BF45-BCA0-4A06C20B7C54}" srcOrd="0" destOrd="0" presId="urn:microsoft.com/office/officeart/2005/8/layout/vList5"/>
    <dgm:cxn modelId="{6EF08177-04C7-6349-BADF-E93DC954F2DE}" type="presParOf" srcId="{07108A9B-C808-664B-8BF6-C05E0C498516}" destId="{09CE8923-613C-C745-B1A8-3F47C96E4DA9}" srcOrd="0" destOrd="0" presId="urn:microsoft.com/office/officeart/2005/8/layout/vList5"/>
    <dgm:cxn modelId="{6CA9EC8A-D640-B745-86FC-A24E46B5A707}" type="presParOf" srcId="{09CE8923-613C-C745-B1A8-3F47C96E4DA9}" destId="{0BCDF057-4E6C-D24C-91DB-5D0625B8A6FA}" srcOrd="0" destOrd="0" presId="urn:microsoft.com/office/officeart/2005/8/layout/vList5"/>
    <dgm:cxn modelId="{E55E7091-B4F7-FA47-8D42-1E007991D30B}" type="presParOf" srcId="{09CE8923-613C-C745-B1A8-3F47C96E4DA9}" destId="{3C5844A7-A1D6-1D4B-9F0D-B1AC020F2994}" srcOrd="1" destOrd="0" presId="urn:microsoft.com/office/officeart/2005/8/layout/vList5"/>
    <dgm:cxn modelId="{15FF4A91-13EB-BC41-B9B2-0F52FA01E966}" type="presParOf" srcId="{07108A9B-C808-664B-8BF6-C05E0C498516}" destId="{124AF8E3-0FD1-2D42-B3EB-FCA19F20E90E}" srcOrd="1" destOrd="0" presId="urn:microsoft.com/office/officeart/2005/8/layout/vList5"/>
    <dgm:cxn modelId="{8C74263A-CCE6-E247-B8E2-E1F6562A279E}" type="presParOf" srcId="{07108A9B-C808-664B-8BF6-C05E0C498516}" destId="{1EF03ADC-875C-D440-91C6-9B3ED8579C9A}" srcOrd="2" destOrd="0" presId="urn:microsoft.com/office/officeart/2005/8/layout/vList5"/>
    <dgm:cxn modelId="{35A5D646-C399-F04A-B1AE-02D38E1FD519}" type="presParOf" srcId="{1EF03ADC-875C-D440-91C6-9B3ED8579C9A}" destId="{6C3F2D4F-C970-2845-A6E7-35EE3530966C}" srcOrd="0" destOrd="0" presId="urn:microsoft.com/office/officeart/2005/8/layout/vList5"/>
    <dgm:cxn modelId="{1D574D75-6CD2-744B-ACA1-88639B2EBCF2}" type="presParOf" srcId="{1EF03ADC-875C-D440-91C6-9B3ED8579C9A}" destId="{8CE92D73-1429-C842-B649-A1D4444F3F12}" srcOrd="1" destOrd="0" presId="urn:microsoft.com/office/officeart/2005/8/layout/vList5"/>
    <dgm:cxn modelId="{2ABCD773-80C1-CC4A-BAE6-2C4992D23FFD}" type="presParOf" srcId="{07108A9B-C808-664B-8BF6-C05E0C498516}" destId="{157201C5-271B-5946-BFFD-C73BC51281B2}" srcOrd="3" destOrd="0" presId="urn:microsoft.com/office/officeart/2005/8/layout/vList5"/>
    <dgm:cxn modelId="{E0E200B7-312B-5C4C-9C47-BD005DF75FC9}" type="presParOf" srcId="{07108A9B-C808-664B-8BF6-C05E0C498516}" destId="{28CD55A4-9543-974B-946D-83DA876EA08A}" srcOrd="4" destOrd="0" presId="urn:microsoft.com/office/officeart/2005/8/layout/vList5"/>
    <dgm:cxn modelId="{587EB809-70DB-F248-95B8-5BC397B2B8A2}" type="presParOf" srcId="{28CD55A4-9543-974B-946D-83DA876EA08A}" destId="{F7A93EBD-42A9-AF4D-A1D3-BE58BE5B101F}" srcOrd="0" destOrd="0" presId="urn:microsoft.com/office/officeart/2005/8/layout/vList5"/>
    <dgm:cxn modelId="{84A519C0-9C0B-F244-83DD-28A691F1801D}" type="presParOf" srcId="{28CD55A4-9543-974B-946D-83DA876EA08A}" destId="{6C62299A-6F65-BF45-BCA0-4A06C20B7C54}" srcOrd="1" destOrd="0" presId="urn:microsoft.com/office/officeart/2005/8/layout/vList5"/>
    <dgm:cxn modelId="{B7B0910E-035C-A044-A4AE-D4ADCA291A0D}" type="presParOf" srcId="{07108A9B-C808-664B-8BF6-C05E0C498516}" destId="{D8994326-FC90-FB4E-80CD-ACEBCA6FF7A7}" srcOrd="5" destOrd="0" presId="urn:microsoft.com/office/officeart/2005/8/layout/vList5"/>
    <dgm:cxn modelId="{51EC0CE5-9898-534C-A3FF-13F3DA93996A}" type="presParOf" srcId="{07108A9B-C808-664B-8BF6-C05E0C498516}" destId="{8E422DBB-A0A7-F24F-BD42-6F4B7403C0FA}" srcOrd="6" destOrd="0" presId="urn:microsoft.com/office/officeart/2005/8/layout/vList5"/>
    <dgm:cxn modelId="{D90E3F18-4371-A048-9A41-B45F27370905}" type="presParOf" srcId="{8E422DBB-A0A7-F24F-BD42-6F4B7403C0FA}" destId="{1EA70FC3-2063-A945-A435-A15E979660F8}" srcOrd="0" destOrd="0" presId="urn:microsoft.com/office/officeart/2005/8/layout/vList5"/>
    <dgm:cxn modelId="{4C79D904-E7F2-3B4C-869B-257C4C94B232}" type="presParOf" srcId="{8E422DBB-A0A7-F24F-BD42-6F4B7403C0FA}" destId="{4FEF1961-40E5-D845-A9AB-837F6D7CBBA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D7C3C5-A2A4-42E4-8A51-89160A6D6C84}" type="doc">
      <dgm:prSet loTypeId="urn:microsoft.com/office/officeart/2005/8/layout/process4" loCatId="icon" qsTypeId="urn:microsoft.com/office/officeart/2005/8/quickstyle/simple1" qsCatId="simple" csTypeId="urn:microsoft.com/office/officeart/2005/8/colors/colorful5" csCatId="colorful" phldr="1"/>
      <dgm:spPr/>
      <dgm:t>
        <a:bodyPr/>
        <a:lstStyle/>
        <a:p>
          <a:endParaRPr lang="en-US"/>
        </a:p>
      </dgm:t>
    </dgm:pt>
    <dgm:pt modelId="{B9FF8CD4-FEE3-481E-8DF0-FC1BD89CAD47}">
      <dgm:prSet/>
      <dgm:spPr/>
      <dgm:t>
        <a:bodyPr/>
        <a:lstStyle/>
        <a:p>
          <a:r>
            <a:rPr lang="en-US" dirty="0"/>
            <a:t>Research Question 1: Is there a correlation between pre-study abroad and during study abroad risky behavior patterns among students? </a:t>
          </a:r>
        </a:p>
      </dgm:t>
    </dgm:pt>
    <dgm:pt modelId="{FDD4E19E-2D47-4B69-BB3C-7B8BDCE6D481}" type="parTrans" cxnId="{9ADBCD67-7D39-4B76-925E-AE6DBB4D1EA5}">
      <dgm:prSet/>
      <dgm:spPr/>
      <dgm:t>
        <a:bodyPr/>
        <a:lstStyle/>
        <a:p>
          <a:endParaRPr lang="en-US"/>
        </a:p>
      </dgm:t>
    </dgm:pt>
    <dgm:pt modelId="{0BB81020-94C9-42DE-B2C1-FF73EA0BFB15}" type="sibTrans" cxnId="{9ADBCD67-7D39-4B76-925E-AE6DBB4D1EA5}">
      <dgm:prSet/>
      <dgm:spPr/>
      <dgm:t>
        <a:bodyPr/>
        <a:lstStyle/>
        <a:p>
          <a:endParaRPr lang="en-US"/>
        </a:p>
      </dgm:t>
    </dgm:pt>
    <dgm:pt modelId="{A4EE2DF0-DA4B-453E-9853-15FD597E923E}">
      <dgm:prSet custT="1"/>
      <dgm:spPr/>
      <dgm:t>
        <a:bodyPr/>
        <a:lstStyle/>
        <a:p>
          <a:pPr algn="l"/>
          <a:r>
            <a:rPr lang="en-US" sz="1600" dirty="0"/>
            <a:t>Sub-Question 1.1: Does the variable of age matter in identifying higher risk behavior during study abroad? </a:t>
          </a:r>
        </a:p>
      </dgm:t>
    </dgm:pt>
    <dgm:pt modelId="{B301A522-B38F-44F0-9996-F736845F41CE}" type="parTrans" cxnId="{E6E28BFF-1590-4481-A3EB-CEF430C0E38C}">
      <dgm:prSet/>
      <dgm:spPr/>
      <dgm:t>
        <a:bodyPr/>
        <a:lstStyle/>
        <a:p>
          <a:endParaRPr lang="en-US"/>
        </a:p>
      </dgm:t>
    </dgm:pt>
    <dgm:pt modelId="{F04F59EF-A020-4FBA-AFE4-C16037722BC5}" type="sibTrans" cxnId="{E6E28BFF-1590-4481-A3EB-CEF430C0E38C}">
      <dgm:prSet/>
      <dgm:spPr/>
      <dgm:t>
        <a:bodyPr/>
        <a:lstStyle/>
        <a:p>
          <a:endParaRPr lang="en-US"/>
        </a:p>
      </dgm:t>
    </dgm:pt>
    <dgm:pt modelId="{1BD0D9F1-D9CF-4964-B20D-0AC1BCB3A116}">
      <dgm:prSet custT="1"/>
      <dgm:spPr/>
      <dgm:t>
        <a:bodyPr/>
        <a:lstStyle/>
        <a:p>
          <a:pPr algn="l"/>
          <a:r>
            <a:rPr lang="en-US" sz="1600" dirty="0"/>
            <a:t>Sub-Question 1.2: Does the variable gender matter in identifying higher risk behavior during study abroad?</a:t>
          </a:r>
        </a:p>
      </dgm:t>
    </dgm:pt>
    <dgm:pt modelId="{6758E09B-FFBB-47A4-A033-5B26FF3EF872}" type="parTrans" cxnId="{E0C40A11-716B-4C53-865A-EC66ECD0A577}">
      <dgm:prSet/>
      <dgm:spPr/>
      <dgm:t>
        <a:bodyPr/>
        <a:lstStyle/>
        <a:p>
          <a:endParaRPr lang="en-US"/>
        </a:p>
      </dgm:t>
    </dgm:pt>
    <dgm:pt modelId="{A5157210-4977-4D98-B1F9-91B70E0A497A}" type="sibTrans" cxnId="{E0C40A11-716B-4C53-865A-EC66ECD0A577}">
      <dgm:prSet/>
      <dgm:spPr/>
      <dgm:t>
        <a:bodyPr/>
        <a:lstStyle/>
        <a:p>
          <a:endParaRPr lang="en-US"/>
        </a:p>
      </dgm:t>
    </dgm:pt>
    <dgm:pt modelId="{44F588B7-CE6A-4FCF-8CF1-9A740C406ED0}">
      <dgm:prSet/>
      <dgm:spPr/>
      <dgm:t>
        <a:bodyPr/>
        <a:lstStyle/>
        <a:p>
          <a:pPr algn="l"/>
          <a:r>
            <a:rPr lang="en-US" dirty="0"/>
            <a:t>Sub-Question 1.3: Does engagement in alcohol-related pre-study abroad risky behavior matter in identifying higher risk behavior during study abroad?</a:t>
          </a:r>
        </a:p>
      </dgm:t>
    </dgm:pt>
    <dgm:pt modelId="{DFA915A1-8512-46CD-B4E3-940EE7F342F8}" type="parTrans" cxnId="{A67D28EA-8861-45AE-A3EE-10B5A67FEF5D}">
      <dgm:prSet/>
      <dgm:spPr/>
      <dgm:t>
        <a:bodyPr/>
        <a:lstStyle/>
        <a:p>
          <a:endParaRPr lang="en-US"/>
        </a:p>
      </dgm:t>
    </dgm:pt>
    <dgm:pt modelId="{11786328-9B69-49C2-92BC-24372C1E40C4}" type="sibTrans" cxnId="{A67D28EA-8861-45AE-A3EE-10B5A67FEF5D}">
      <dgm:prSet/>
      <dgm:spPr/>
      <dgm:t>
        <a:bodyPr/>
        <a:lstStyle/>
        <a:p>
          <a:endParaRPr lang="en-US"/>
        </a:p>
      </dgm:t>
    </dgm:pt>
    <dgm:pt modelId="{C535625C-CE36-4D13-B043-D6C11D21B6FB}">
      <dgm:prSet/>
      <dgm:spPr/>
      <dgm:t>
        <a:bodyPr/>
        <a:lstStyle/>
        <a:p>
          <a:r>
            <a:rPr lang="en-US"/>
            <a:t>Research Question 2: Does a relationship exist between students reporting engaging in risky behaviors during study abroad and the tenets of liminality (boundarylessness, feeling free to try new behaviors, feeling like the rules of everyday life did not apply, and/or the betwixt and between)?</a:t>
          </a:r>
        </a:p>
      </dgm:t>
    </dgm:pt>
    <dgm:pt modelId="{A2136440-0F9C-4A3C-914D-85E428A32C43}" type="parTrans" cxnId="{BE0968FE-8BEC-43B0-AB36-5D94E97C404E}">
      <dgm:prSet/>
      <dgm:spPr/>
      <dgm:t>
        <a:bodyPr/>
        <a:lstStyle/>
        <a:p>
          <a:endParaRPr lang="en-US"/>
        </a:p>
      </dgm:t>
    </dgm:pt>
    <dgm:pt modelId="{034FA2A9-3629-4126-B3EA-712BCCAEA31F}" type="sibTrans" cxnId="{BE0968FE-8BEC-43B0-AB36-5D94E97C404E}">
      <dgm:prSet/>
      <dgm:spPr/>
      <dgm:t>
        <a:bodyPr/>
        <a:lstStyle/>
        <a:p>
          <a:endParaRPr lang="en-US"/>
        </a:p>
      </dgm:t>
    </dgm:pt>
    <dgm:pt modelId="{D264B427-BC82-4D48-A3E7-DEA355E1C981}" type="pres">
      <dgm:prSet presAssocID="{ADD7C3C5-A2A4-42E4-8A51-89160A6D6C84}" presName="Name0" presStyleCnt="0">
        <dgm:presLayoutVars>
          <dgm:dir/>
          <dgm:animLvl val="lvl"/>
          <dgm:resizeHandles val="exact"/>
        </dgm:presLayoutVars>
      </dgm:prSet>
      <dgm:spPr/>
    </dgm:pt>
    <dgm:pt modelId="{E0D2897F-B4B1-DC47-81C1-623F144007CB}" type="pres">
      <dgm:prSet presAssocID="{C535625C-CE36-4D13-B043-D6C11D21B6FB}" presName="boxAndChildren" presStyleCnt="0"/>
      <dgm:spPr/>
    </dgm:pt>
    <dgm:pt modelId="{FB6DF65E-0117-3249-B5B4-0F7C0EA50D30}" type="pres">
      <dgm:prSet presAssocID="{C535625C-CE36-4D13-B043-D6C11D21B6FB}" presName="parentTextBox" presStyleLbl="node1" presStyleIdx="0" presStyleCnt="2"/>
      <dgm:spPr/>
    </dgm:pt>
    <dgm:pt modelId="{386F0822-C10A-F141-93AA-8839DC0E4ACE}" type="pres">
      <dgm:prSet presAssocID="{0BB81020-94C9-42DE-B2C1-FF73EA0BFB15}" presName="sp" presStyleCnt="0"/>
      <dgm:spPr/>
    </dgm:pt>
    <dgm:pt modelId="{6A07EB71-9CDC-DC41-8E8D-D5A6250CC3B8}" type="pres">
      <dgm:prSet presAssocID="{B9FF8CD4-FEE3-481E-8DF0-FC1BD89CAD47}" presName="arrowAndChildren" presStyleCnt="0"/>
      <dgm:spPr/>
    </dgm:pt>
    <dgm:pt modelId="{9E6F2FD5-5093-084B-B8E5-B017CCCE7318}" type="pres">
      <dgm:prSet presAssocID="{B9FF8CD4-FEE3-481E-8DF0-FC1BD89CAD47}" presName="parentTextArrow" presStyleLbl="node1" presStyleIdx="0" presStyleCnt="2"/>
      <dgm:spPr/>
    </dgm:pt>
    <dgm:pt modelId="{80B5E711-8C38-6B46-A4E2-6579F4C840E1}" type="pres">
      <dgm:prSet presAssocID="{B9FF8CD4-FEE3-481E-8DF0-FC1BD89CAD47}" presName="arrow" presStyleLbl="node1" presStyleIdx="1" presStyleCnt="2"/>
      <dgm:spPr/>
    </dgm:pt>
    <dgm:pt modelId="{66641B79-D8B6-7247-B147-AB804F4772E5}" type="pres">
      <dgm:prSet presAssocID="{B9FF8CD4-FEE3-481E-8DF0-FC1BD89CAD47}" presName="descendantArrow" presStyleCnt="0"/>
      <dgm:spPr/>
    </dgm:pt>
    <dgm:pt modelId="{94DE0CA4-FBEF-904A-A09E-9E4A2DC3057C}" type="pres">
      <dgm:prSet presAssocID="{A4EE2DF0-DA4B-453E-9853-15FD597E923E}" presName="childTextArrow" presStyleLbl="fgAccFollowNode1" presStyleIdx="0" presStyleCnt="3">
        <dgm:presLayoutVars>
          <dgm:bulletEnabled val="1"/>
        </dgm:presLayoutVars>
      </dgm:prSet>
      <dgm:spPr/>
    </dgm:pt>
    <dgm:pt modelId="{4338DCD2-DCBE-AE47-8EE2-3537539200A3}" type="pres">
      <dgm:prSet presAssocID="{1BD0D9F1-D9CF-4964-B20D-0AC1BCB3A116}" presName="childTextArrow" presStyleLbl="fgAccFollowNode1" presStyleIdx="1" presStyleCnt="3">
        <dgm:presLayoutVars>
          <dgm:bulletEnabled val="1"/>
        </dgm:presLayoutVars>
      </dgm:prSet>
      <dgm:spPr/>
    </dgm:pt>
    <dgm:pt modelId="{FA3CD229-6622-B448-85B8-B9096B45BD14}" type="pres">
      <dgm:prSet presAssocID="{44F588B7-CE6A-4FCF-8CF1-9A740C406ED0}" presName="childTextArrow" presStyleLbl="fgAccFollowNode1" presStyleIdx="2" presStyleCnt="3">
        <dgm:presLayoutVars>
          <dgm:bulletEnabled val="1"/>
        </dgm:presLayoutVars>
      </dgm:prSet>
      <dgm:spPr/>
    </dgm:pt>
  </dgm:ptLst>
  <dgm:cxnLst>
    <dgm:cxn modelId="{B7A3C40D-1CE0-8644-AC43-FDC3170B541B}" type="presOf" srcId="{C535625C-CE36-4D13-B043-D6C11D21B6FB}" destId="{FB6DF65E-0117-3249-B5B4-0F7C0EA50D30}" srcOrd="0" destOrd="0" presId="urn:microsoft.com/office/officeart/2005/8/layout/process4"/>
    <dgm:cxn modelId="{E0C40A11-716B-4C53-865A-EC66ECD0A577}" srcId="{B9FF8CD4-FEE3-481E-8DF0-FC1BD89CAD47}" destId="{1BD0D9F1-D9CF-4964-B20D-0AC1BCB3A116}" srcOrd="1" destOrd="0" parTransId="{6758E09B-FFBB-47A4-A033-5B26FF3EF872}" sibTransId="{A5157210-4977-4D98-B1F9-91B70E0A497A}"/>
    <dgm:cxn modelId="{EF587F34-3455-B046-BF7B-B604BE016CE6}" type="presOf" srcId="{B9FF8CD4-FEE3-481E-8DF0-FC1BD89CAD47}" destId="{80B5E711-8C38-6B46-A4E2-6579F4C840E1}" srcOrd="1" destOrd="0" presId="urn:microsoft.com/office/officeart/2005/8/layout/process4"/>
    <dgm:cxn modelId="{CE2DB65F-E21B-5346-AAF6-0352A649143C}" type="presOf" srcId="{ADD7C3C5-A2A4-42E4-8A51-89160A6D6C84}" destId="{D264B427-BC82-4D48-A3E7-DEA355E1C981}" srcOrd="0" destOrd="0" presId="urn:microsoft.com/office/officeart/2005/8/layout/process4"/>
    <dgm:cxn modelId="{9ADBCD67-7D39-4B76-925E-AE6DBB4D1EA5}" srcId="{ADD7C3C5-A2A4-42E4-8A51-89160A6D6C84}" destId="{B9FF8CD4-FEE3-481E-8DF0-FC1BD89CAD47}" srcOrd="0" destOrd="0" parTransId="{FDD4E19E-2D47-4B69-BB3C-7B8BDCE6D481}" sibTransId="{0BB81020-94C9-42DE-B2C1-FF73EA0BFB15}"/>
    <dgm:cxn modelId="{73F4C887-5656-1244-B254-A07F55AF9C7F}" type="presOf" srcId="{A4EE2DF0-DA4B-453E-9853-15FD597E923E}" destId="{94DE0CA4-FBEF-904A-A09E-9E4A2DC3057C}" srcOrd="0" destOrd="0" presId="urn:microsoft.com/office/officeart/2005/8/layout/process4"/>
    <dgm:cxn modelId="{00A6608A-3307-E842-A22D-4F9495D9FEF2}" type="presOf" srcId="{B9FF8CD4-FEE3-481E-8DF0-FC1BD89CAD47}" destId="{9E6F2FD5-5093-084B-B8E5-B017CCCE7318}" srcOrd="0" destOrd="0" presId="urn:microsoft.com/office/officeart/2005/8/layout/process4"/>
    <dgm:cxn modelId="{2685F18B-20FD-A74B-AC52-865F96F4C8D6}" type="presOf" srcId="{1BD0D9F1-D9CF-4964-B20D-0AC1BCB3A116}" destId="{4338DCD2-DCBE-AE47-8EE2-3537539200A3}" srcOrd="0" destOrd="0" presId="urn:microsoft.com/office/officeart/2005/8/layout/process4"/>
    <dgm:cxn modelId="{1540FDE1-2814-B542-BF13-D9193F2A9D72}" type="presOf" srcId="{44F588B7-CE6A-4FCF-8CF1-9A740C406ED0}" destId="{FA3CD229-6622-B448-85B8-B9096B45BD14}" srcOrd="0" destOrd="0" presId="urn:microsoft.com/office/officeart/2005/8/layout/process4"/>
    <dgm:cxn modelId="{A67D28EA-8861-45AE-A3EE-10B5A67FEF5D}" srcId="{B9FF8CD4-FEE3-481E-8DF0-FC1BD89CAD47}" destId="{44F588B7-CE6A-4FCF-8CF1-9A740C406ED0}" srcOrd="2" destOrd="0" parTransId="{DFA915A1-8512-46CD-B4E3-940EE7F342F8}" sibTransId="{11786328-9B69-49C2-92BC-24372C1E40C4}"/>
    <dgm:cxn modelId="{BE0968FE-8BEC-43B0-AB36-5D94E97C404E}" srcId="{ADD7C3C5-A2A4-42E4-8A51-89160A6D6C84}" destId="{C535625C-CE36-4D13-B043-D6C11D21B6FB}" srcOrd="1" destOrd="0" parTransId="{A2136440-0F9C-4A3C-914D-85E428A32C43}" sibTransId="{034FA2A9-3629-4126-B3EA-712BCCAEA31F}"/>
    <dgm:cxn modelId="{E6E28BFF-1590-4481-A3EB-CEF430C0E38C}" srcId="{B9FF8CD4-FEE3-481E-8DF0-FC1BD89CAD47}" destId="{A4EE2DF0-DA4B-453E-9853-15FD597E923E}" srcOrd="0" destOrd="0" parTransId="{B301A522-B38F-44F0-9996-F736845F41CE}" sibTransId="{F04F59EF-A020-4FBA-AFE4-C16037722BC5}"/>
    <dgm:cxn modelId="{7C406490-477F-CF47-A93A-350CF9CBB144}" type="presParOf" srcId="{D264B427-BC82-4D48-A3E7-DEA355E1C981}" destId="{E0D2897F-B4B1-DC47-81C1-623F144007CB}" srcOrd="0" destOrd="0" presId="urn:microsoft.com/office/officeart/2005/8/layout/process4"/>
    <dgm:cxn modelId="{D6928CE6-BF50-6845-AE98-EA243FDB8C71}" type="presParOf" srcId="{E0D2897F-B4B1-DC47-81C1-623F144007CB}" destId="{FB6DF65E-0117-3249-B5B4-0F7C0EA50D30}" srcOrd="0" destOrd="0" presId="urn:microsoft.com/office/officeart/2005/8/layout/process4"/>
    <dgm:cxn modelId="{78CA2B3C-8820-2648-AAB4-94082B3C5569}" type="presParOf" srcId="{D264B427-BC82-4D48-A3E7-DEA355E1C981}" destId="{386F0822-C10A-F141-93AA-8839DC0E4ACE}" srcOrd="1" destOrd="0" presId="urn:microsoft.com/office/officeart/2005/8/layout/process4"/>
    <dgm:cxn modelId="{D8C4567B-1FF3-3143-BED9-F77E7BF3BCF6}" type="presParOf" srcId="{D264B427-BC82-4D48-A3E7-DEA355E1C981}" destId="{6A07EB71-9CDC-DC41-8E8D-D5A6250CC3B8}" srcOrd="2" destOrd="0" presId="urn:microsoft.com/office/officeart/2005/8/layout/process4"/>
    <dgm:cxn modelId="{3DAC6E32-1608-F743-B7ED-B36074B92420}" type="presParOf" srcId="{6A07EB71-9CDC-DC41-8E8D-D5A6250CC3B8}" destId="{9E6F2FD5-5093-084B-B8E5-B017CCCE7318}" srcOrd="0" destOrd="0" presId="urn:microsoft.com/office/officeart/2005/8/layout/process4"/>
    <dgm:cxn modelId="{264A5228-D2FB-4D4C-9C2C-A03E5A90294C}" type="presParOf" srcId="{6A07EB71-9CDC-DC41-8E8D-D5A6250CC3B8}" destId="{80B5E711-8C38-6B46-A4E2-6579F4C840E1}" srcOrd="1" destOrd="0" presId="urn:microsoft.com/office/officeart/2005/8/layout/process4"/>
    <dgm:cxn modelId="{E89886B2-C6C9-6343-A37F-E55B96587A75}" type="presParOf" srcId="{6A07EB71-9CDC-DC41-8E8D-D5A6250CC3B8}" destId="{66641B79-D8B6-7247-B147-AB804F4772E5}" srcOrd="2" destOrd="0" presId="urn:microsoft.com/office/officeart/2005/8/layout/process4"/>
    <dgm:cxn modelId="{1F3F56C7-EBD6-1045-A4A0-D6D63F785E97}" type="presParOf" srcId="{66641B79-D8B6-7247-B147-AB804F4772E5}" destId="{94DE0CA4-FBEF-904A-A09E-9E4A2DC3057C}" srcOrd="0" destOrd="0" presId="urn:microsoft.com/office/officeart/2005/8/layout/process4"/>
    <dgm:cxn modelId="{F76A8D26-9B8E-C544-8467-8DEF8382B632}" type="presParOf" srcId="{66641B79-D8B6-7247-B147-AB804F4772E5}" destId="{4338DCD2-DCBE-AE47-8EE2-3537539200A3}" srcOrd="1" destOrd="0" presId="urn:microsoft.com/office/officeart/2005/8/layout/process4"/>
    <dgm:cxn modelId="{0413005E-B3C8-E547-BDA0-A71076D2A947}" type="presParOf" srcId="{66641B79-D8B6-7247-B147-AB804F4772E5}" destId="{FA3CD229-6622-B448-85B8-B9096B45BD14}"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DF3824-67D5-4444-A245-28C4D3B12E0D}" type="doc">
      <dgm:prSet loTypeId="urn:microsoft.com/office/officeart/2016/7/layout/VerticalDownArrowProcess" loCatId="process" qsTypeId="urn:microsoft.com/office/officeart/2005/8/quickstyle/simple1" qsCatId="simple" csTypeId="urn:microsoft.com/office/officeart/2005/8/colors/colorful2" csCatId="colorful"/>
      <dgm:spPr/>
      <dgm:t>
        <a:bodyPr/>
        <a:lstStyle/>
        <a:p>
          <a:endParaRPr lang="en-US"/>
        </a:p>
      </dgm:t>
    </dgm:pt>
    <dgm:pt modelId="{D6AE73EF-4EB7-43ED-96E6-1C48F867A307}">
      <dgm:prSet/>
      <dgm:spPr/>
      <dgm:t>
        <a:bodyPr/>
        <a:lstStyle/>
        <a:p>
          <a:r>
            <a:rPr lang="en-US"/>
            <a:t>Practice</a:t>
          </a:r>
        </a:p>
      </dgm:t>
    </dgm:pt>
    <dgm:pt modelId="{1A5E8048-401B-44A0-8B2D-7745133B2D7F}" type="parTrans" cxnId="{9D6CF501-F780-4EA3-8441-197FDAC135F3}">
      <dgm:prSet/>
      <dgm:spPr/>
      <dgm:t>
        <a:bodyPr/>
        <a:lstStyle/>
        <a:p>
          <a:endParaRPr lang="en-US"/>
        </a:p>
      </dgm:t>
    </dgm:pt>
    <dgm:pt modelId="{78A675A4-CDC2-4FC5-BD24-8511808D7797}" type="sibTrans" cxnId="{9D6CF501-F780-4EA3-8441-197FDAC135F3}">
      <dgm:prSet/>
      <dgm:spPr/>
      <dgm:t>
        <a:bodyPr/>
        <a:lstStyle/>
        <a:p>
          <a:endParaRPr lang="en-US"/>
        </a:p>
      </dgm:t>
    </dgm:pt>
    <dgm:pt modelId="{FCF18B94-F11D-4173-A789-775B2F1DF6B8}">
      <dgm:prSet/>
      <dgm:spPr/>
      <dgm:t>
        <a:bodyPr/>
        <a:lstStyle/>
        <a:p>
          <a:r>
            <a:rPr lang="en-US" dirty="0"/>
            <a:t>Practice Recommendation 1: Expand existing Pre-Departure Education on Harm Reduction Related to Risky Behaviors Across all Risk Domains</a:t>
          </a:r>
        </a:p>
      </dgm:t>
    </dgm:pt>
    <dgm:pt modelId="{7A51B26F-8326-49E9-AE7F-B8DB01411E39}" type="parTrans" cxnId="{23BFB596-D9C9-4D91-9372-BCE9CA1BD773}">
      <dgm:prSet/>
      <dgm:spPr/>
      <dgm:t>
        <a:bodyPr/>
        <a:lstStyle/>
        <a:p>
          <a:endParaRPr lang="en-US"/>
        </a:p>
      </dgm:t>
    </dgm:pt>
    <dgm:pt modelId="{CEF7242A-D123-4789-8146-4796CE7C34A2}" type="sibTrans" cxnId="{23BFB596-D9C9-4D91-9372-BCE9CA1BD773}">
      <dgm:prSet/>
      <dgm:spPr/>
      <dgm:t>
        <a:bodyPr/>
        <a:lstStyle/>
        <a:p>
          <a:endParaRPr lang="en-US"/>
        </a:p>
      </dgm:t>
    </dgm:pt>
    <dgm:pt modelId="{F75C61C6-E135-4430-A500-A1A2A7919EF8}">
      <dgm:prSet/>
      <dgm:spPr/>
      <dgm:t>
        <a:bodyPr/>
        <a:lstStyle/>
        <a:p>
          <a:r>
            <a:rPr lang="en-US"/>
            <a:t>Practice</a:t>
          </a:r>
        </a:p>
      </dgm:t>
    </dgm:pt>
    <dgm:pt modelId="{544E9B81-7C3F-4939-95C9-1CFDED2EBFA9}" type="parTrans" cxnId="{15D8B122-77BA-4133-92D4-4AF6DB91252F}">
      <dgm:prSet/>
      <dgm:spPr/>
      <dgm:t>
        <a:bodyPr/>
        <a:lstStyle/>
        <a:p>
          <a:endParaRPr lang="en-US"/>
        </a:p>
      </dgm:t>
    </dgm:pt>
    <dgm:pt modelId="{ED83A6F8-9A89-4F92-987A-0135446171C0}" type="sibTrans" cxnId="{15D8B122-77BA-4133-92D4-4AF6DB91252F}">
      <dgm:prSet/>
      <dgm:spPr/>
      <dgm:t>
        <a:bodyPr/>
        <a:lstStyle/>
        <a:p>
          <a:endParaRPr lang="en-US"/>
        </a:p>
      </dgm:t>
    </dgm:pt>
    <dgm:pt modelId="{9F2C398B-FE4B-4343-A173-79D496550FF0}">
      <dgm:prSet/>
      <dgm:spPr/>
      <dgm:t>
        <a:bodyPr/>
        <a:lstStyle/>
        <a:p>
          <a:r>
            <a:rPr lang="en-US" dirty="0"/>
            <a:t>Practice Recommendation 2: Study Abroad Administrators and Student Conduct Administrators Build Pre-Departure Communication Bridges to Engage in Risk Prevention</a:t>
          </a:r>
        </a:p>
      </dgm:t>
    </dgm:pt>
    <dgm:pt modelId="{BE256D9A-554B-4BC5-9196-D6AE9E7C479E}" type="parTrans" cxnId="{5C3C8CF0-E8C4-479A-8EE7-6471B3DFE0C5}">
      <dgm:prSet/>
      <dgm:spPr/>
      <dgm:t>
        <a:bodyPr/>
        <a:lstStyle/>
        <a:p>
          <a:endParaRPr lang="en-US"/>
        </a:p>
      </dgm:t>
    </dgm:pt>
    <dgm:pt modelId="{A1182AAF-223F-4046-B9A7-A3696EA8E336}" type="sibTrans" cxnId="{5C3C8CF0-E8C4-479A-8EE7-6471B3DFE0C5}">
      <dgm:prSet/>
      <dgm:spPr/>
      <dgm:t>
        <a:bodyPr/>
        <a:lstStyle/>
        <a:p>
          <a:endParaRPr lang="en-US"/>
        </a:p>
      </dgm:t>
    </dgm:pt>
    <dgm:pt modelId="{8B702136-128D-45B7-B31A-AC9B3222155A}">
      <dgm:prSet/>
      <dgm:spPr/>
      <dgm:t>
        <a:bodyPr/>
        <a:lstStyle/>
        <a:p>
          <a:r>
            <a:rPr lang="en-US"/>
            <a:t>Practice</a:t>
          </a:r>
        </a:p>
      </dgm:t>
    </dgm:pt>
    <dgm:pt modelId="{F8F19382-91E4-4FC4-A93B-D348FAE87A44}" type="parTrans" cxnId="{A2AD3FA0-667C-4FF4-9917-198B0FBB5AA9}">
      <dgm:prSet/>
      <dgm:spPr/>
      <dgm:t>
        <a:bodyPr/>
        <a:lstStyle/>
        <a:p>
          <a:endParaRPr lang="en-US"/>
        </a:p>
      </dgm:t>
    </dgm:pt>
    <dgm:pt modelId="{A694139A-46B6-4DF4-A9A6-281D27B13BD8}" type="sibTrans" cxnId="{A2AD3FA0-667C-4FF4-9917-198B0FBB5AA9}">
      <dgm:prSet/>
      <dgm:spPr/>
      <dgm:t>
        <a:bodyPr/>
        <a:lstStyle/>
        <a:p>
          <a:endParaRPr lang="en-US"/>
        </a:p>
      </dgm:t>
    </dgm:pt>
    <dgm:pt modelId="{E1A1CDE4-4E26-4BBB-801E-F90ED23E3013}">
      <dgm:prSet/>
      <dgm:spPr/>
      <dgm:t>
        <a:bodyPr/>
        <a:lstStyle/>
        <a:p>
          <a:r>
            <a:rPr lang="en-US" dirty="0"/>
            <a:t>Practice Recommendation 3: Normalize Liminality and Provide Opportunities for Students to Share their Decision-Making within Liminal Space</a:t>
          </a:r>
        </a:p>
      </dgm:t>
    </dgm:pt>
    <dgm:pt modelId="{87755297-4C58-4AE9-B2C2-A3783B5E3D82}" type="parTrans" cxnId="{8F67FD63-48D4-4AF0-84B5-CA511298D976}">
      <dgm:prSet/>
      <dgm:spPr/>
      <dgm:t>
        <a:bodyPr/>
        <a:lstStyle/>
        <a:p>
          <a:endParaRPr lang="en-US"/>
        </a:p>
      </dgm:t>
    </dgm:pt>
    <dgm:pt modelId="{8794B698-44C9-4985-A704-FA8B09D4D440}" type="sibTrans" cxnId="{8F67FD63-48D4-4AF0-84B5-CA511298D976}">
      <dgm:prSet/>
      <dgm:spPr/>
      <dgm:t>
        <a:bodyPr/>
        <a:lstStyle/>
        <a:p>
          <a:endParaRPr lang="en-US"/>
        </a:p>
      </dgm:t>
    </dgm:pt>
    <dgm:pt modelId="{FBD22805-BD13-49FC-AAA8-BE54A367E072}">
      <dgm:prSet/>
      <dgm:spPr/>
      <dgm:t>
        <a:bodyPr/>
        <a:lstStyle/>
        <a:p>
          <a:r>
            <a:rPr lang="en-US"/>
            <a:t>Repeat</a:t>
          </a:r>
        </a:p>
      </dgm:t>
    </dgm:pt>
    <dgm:pt modelId="{4A6D34DD-83DD-4782-9279-08A78F376BF5}" type="parTrans" cxnId="{ACCB5293-D895-404A-9702-9D2F72657529}">
      <dgm:prSet/>
      <dgm:spPr/>
      <dgm:t>
        <a:bodyPr/>
        <a:lstStyle/>
        <a:p>
          <a:endParaRPr lang="en-US"/>
        </a:p>
      </dgm:t>
    </dgm:pt>
    <dgm:pt modelId="{6736F7D1-EECA-49F5-8D13-6FF0DAE8876E}" type="sibTrans" cxnId="{ACCB5293-D895-404A-9702-9D2F72657529}">
      <dgm:prSet/>
      <dgm:spPr/>
      <dgm:t>
        <a:bodyPr/>
        <a:lstStyle/>
        <a:p>
          <a:endParaRPr lang="en-US"/>
        </a:p>
      </dgm:t>
    </dgm:pt>
    <dgm:pt modelId="{C0AD4DB7-64F4-428C-B4B9-CDD707F7AE90}">
      <dgm:prSet/>
      <dgm:spPr/>
      <dgm:t>
        <a:bodyPr/>
        <a:lstStyle/>
        <a:p>
          <a:r>
            <a:rPr lang="en-US"/>
            <a:t>Future Research Recommendation 1: Repeat this Study Using a Repeated Measures, Longitudinal Design  </a:t>
          </a:r>
        </a:p>
      </dgm:t>
    </dgm:pt>
    <dgm:pt modelId="{D19C5991-CCFB-4A66-A8EC-74ABB8D17394}" type="parTrans" cxnId="{6B252B06-79F4-4074-A030-5C7527FC54BC}">
      <dgm:prSet/>
      <dgm:spPr/>
      <dgm:t>
        <a:bodyPr/>
        <a:lstStyle/>
        <a:p>
          <a:endParaRPr lang="en-US"/>
        </a:p>
      </dgm:t>
    </dgm:pt>
    <dgm:pt modelId="{C2D83F72-67ED-4AD0-8A1C-834811F9F133}" type="sibTrans" cxnId="{6B252B06-79F4-4074-A030-5C7527FC54BC}">
      <dgm:prSet/>
      <dgm:spPr/>
      <dgm:t>
        <a:bodyPr/>
        <a:lstStyle/>
        <a:p>
          <a:endParaRPr lang="en-US"/>
        </a:p>
      </dgm:t>
    </dgm:pt>
    <dgm:pt modelId="{37A190C5-E402-443E-91AF-1252605A66FA}">
      <dgm:prSet/>
      <dgm:spPr/>
      <dgm:t>
        <a:bodyPr/>
        <a:lstStyle/>
        <a:p>
          <a:r>
            <a:rPr lang="en-US"/>
            <a:t>Use</a:t>
          </a:r>
        </a:p>
      </dgm:t>
    </dgm:pt>
    <dgm:pt modelId="{9B3FF9D8-0DDA-41F5-9538-24425D08E2DE}" type="parTrans" cxnId="{CDD1250B-BC1F-413B-92D4-196358A6E347}">
      <dgm:prSet/>
      <dgm:spPr/>
      <dgm:t>
        <a:bodyPr/>
        <a:lstStyle/>
        <a:p>
          <a:endParaRPr lang="en-US"/>
        </a:p>
      </dgm:t>
    </dgm:pt>
    <dgm:pt modelId="{E5CA8F14-110F-4563-95D7-01AB55AB4D88}" type="sibTrans" cxnId="{CDD1250B-BC1F-413B-92D4-196358A6E347}">
      <dgm:prSet/>
      <dgm:spPr/>
      <dgm:t>
        <a:bodyPr/>
        <a:lstStyle/>
        <a:p>
          <a:endParaRPr lang="en-US"/>
        </a:p>
      </dgm:t>
    </dgm:pt>
    <dgm:pt modelId="{C9EF5037-2CFE-4B19-98D0-080E55D818FD}">
      <dgm:prSet/>
      <dgm:spPr/>
      <dgm:t>
        <a:bodyPr/>
        <a:lstStyle/>
        <a:p>
          <a:r>
            <a:rPr lang="en-US"/>
            <a:t>Future Research Recommendation 2: Use an Experimental Design with Two Cohorts – the First with Study Abroad as the Intervention and the Second with Those Staying Home as a Control Group</a:t>
          </a:r>
        </a:p>
      </dgm:t>
    </dgm:pt>
    <dgm:pt modelId="{BE622F1F-F99E-4882-9BB2-4B7F72B0697F}" type="parTrans" cxnId="{F77A339A-79A6-460C-BD6E-0C2DFE9BCCCD}">
      <dgm:prSet/>
      <dgm:spPr/>
      <dgm:t>
        <a:bodyPr/>
        <a:lstStyle/>
        <a:p>
          <a:endParaRPr lang="en-US"/>
        </a:p>
      </dgm:t>
    </dgm:pt>
    <dgm:pt modelId="{11EB51FD-306F-4202-B3E7-74FADDF6C62D}" type="sibTrans" cxnId="{F77A339A-79A6-460C-BD6E-0C2DFE9BCCCD}">
      <dgm:prSet/>
      <dgm:spPr/>
      <dgm:t>
        <a:bodyPr/>
        <a:lstStyle/>
        <a:p>
          <a:endParaRPr lang="en-US"/>
        </a:p>
      </dgm:t>
    </dgm:pt>
    <dgm:pt modelId="{F963508F-044D-47B6-8669-6030F6E97366}">
      <dgm:prSet/>
      <dgm:spPr/>
      <dgm:t>
        <a:bodyPr/>
        <a:lstStyle/>
        <a:p>
          <a:r>
            <a:rPr lang="en-US"/>
            <a:t>Strengthen</a:t>
          </a:r>
        </a:p>
      </dgm:t>
    </dgm:pt>
    <dgm:pt modelId="{513F5A46-B80F-44FA-8649-7F657F4F5F66}" type="parTrans" cxnId="{875AE8C4-907F-4B7D-ACEB-6A9EC4BF1C6C}">
      <dgm:prSet/>
      <dgm:spPr/>
      <dgm:t>
        <a:bodyPr/>
        <a:lstStyle/>
        <a:p>
          <a:endParaRPr lang="en-US"/>
        </a:p>
      </dgm:t>
    </dgm:pt>
    <dgm:pt modelId="{156D15D3-5B19-4FC3-BFA3-2C5B15885015}" type="sibTrans" cxnId="{875AE8C4-907F-4B7D-ACEB-6A9EC4BF1C6C}">
      <dgm:prSet/>
      <dgm:spPr/>
      <dgm:t>
        <a:bodyPr/>
        <a:lstStyle/>
        <a:p>
          <a:endParaRPr lang="en-US"/>
        </a:p>
      </dgm:t>
    </dgm:pt>
    <dgm:pt modelId="{EE0AFE1E-B0C7-45C7-89F6-169167186BAB}">
      <dgm:prSet/>
      <dgm:spPr/>
      <dgm:t>
        <a:bodyPr/>
        <a:lstStyle/>
        <a:p>
          <a:r>
            <a:rPr lang="en-US"/>
            <a:t>Future Research Recommendation 3: Strengthen the Definition of Students’ Conceptualization of Risk and Risky Behavior </a:t>
          </a:r>
        </a:p>
      </dgm:t>
    </dgm:pt>
    <dgm:pt modelId="{5C00A465-909D-4650-AD70-B26E44BF2341}" type="parTrans" cxnId="{31894AB3-FD14-47CE-9EF2-5D98EFF0D091}">
      <dgm:prSet/>
      <dgm:spPr/>
      <dgm:t>
        <a:bodyPr/>
        <a:lstStyle/>
        <a:p>
          <a:endParaRPr lang="en-US"/>
        </a:p>
      </dgm:t>
    </dgm:pt>
    <dgm:pt modelId="{68D98668-49E9-439F-9E93-7602E88144F6}" type="sibTrans" cxnId="{31894AB3-FD14-47CE-9EF2-5D98EFF0D091}">
      <dgm:prSet/>
      <dgm:spPr/>
      <dgm:t>
        <a:bodyPr/>
        <a:lstStyle/>
        <a:p>
          <a:endParaRPr lang="en-US"/>
        </a:p>
      </dgm:t>
    </dgm:pt>
    <dgm:pt modelId="{21375DFC-BF02-41AF-833B-6E1DA0671D9B}">
      <dgm:prSet/>
      <dgm:spPr/>
      <dgm:t>
        <a:bodyPr/>
        <a:lstStyle/>
        <a:p>
          <a:r>
            <a:rPr lang="en-US"/>
            <a:t>Investigate</a:t>
          </a:r>
        </a:p>
      </dgm:t>
    </dgm:pt>
    <dgm:pt modelId="{BB39CC06-0D3E-47C9-AC40-9AB7C97472B5}" type="parTrans" cxnId="{E0B00B6A-473F-4AEB-A35E-085CB999E197}">
      <dgm:prSet/>
      <dgm:spPr/>
      <dgm:t>
        <a:bodyPr/>
        <a:lstStyle/>
        <a:p>
          <a:endParaRPr lang="en-US"/>
        </a:p>
      </dgm:t>
    </dgm:pt>
    <dgm:pt modelId="{FE4DA2F8-5412-4B36-AF88-610C3C8E5B06}" type="sibTrans" cxnId="{E0B00B6A-473F-4AEB-A35E-085CB999E197}">
      <dgm:prSet/>
      <dgm:spPr/>
      <dgm:t>
        <a:bodyPr/>
        <a:lstStyle/>
        <a:p>
          <a:endParaRPr lang="en-US"/>
        </a:p>
      </dgm:t>
    </dgm:pt>
    <dgm:pt modelId="{008296FB-8BE9-44C7-9658-4B825FF5AA9F}">
      <dgm:prSet/>
      <dgm:spPr/>
      <dgm:t>
        <a:bodyPr/>
        <a:lstStyle/>
        <a:p>
          <a:r>
            <a:rPr lang="en-US"/>
            <a:t>Future Research Recommendation 4: Investigate Further a Stronger Understanding of how to Study the Phenomenon of how People Experience Liminality and Liminal Space </a:t>
          </a:r>
        </a:p>
      </dgm:t>
    </dgm:pt>
    <dgm:pt modelId="{B873A2EC-68EC-4503-BD85-A793CA5544FA}" type="parTrans" cxnId="{B08A8416-58A8-46EF-BFF3-F3893D46A495}">
      <dgm:prSet/>
      <dgm:spPr/>
      <dgm:t>
        <a:bodyPr/>
        <a:lstStyle/>
        <a:p>
          <a:endParaRPr lang="en-US"/>
        </a:p>
      </dgm:t>
    </dgm:pt>
    <dgm:pt modelId="{8F8FBC07-8642-4ECF-BD7B-015D613E5460}" type="sibTrans" cxnId="{B08A8416-58A8-46EF-BFF3-F3893D46A495}">
      <dgm:prSet/>
      <dgm:spPr/>
      <dgm:t>
        <a:bodyPr/>
        <a:lstStyle/>
        <a:p>
          <a:endParaRPr lang="en-US"/>
        </a:p>
      </dgm:t>
    </dgm:pt>
    <dgm:pt modelId="{0EDB4B00-B3BE-4F32-A261-AE723CDECFF1}">
      <dgm:prSet/>
      <dgm:spPr/>
      <dgm:t>
        <a:bodyPr/>
        <a:lstStyle/>
        <a:p>
          <a:r>
            <a:rPr lang="en-US"/>
            <a:t>Include</a:t>
          </a:r>
        </a:p>
      </dgm:t>
    </dgm:pt>
    <dgm:pt modelId="{ADE2FCBD-F01F-42D4-B6DF-064112463287}" type="parTrans" cxnId="{536AAED4-FB97-464A-A07D-19060267A6EB}">
      <dgm:prSet/>
      <dgm:spPr/>
      <dgm:t>
        <a:bodyPr/>
        <a:lstStyle/>
        <a:p>
          <a:endParaRPr lang="en-US"/>
        </a:p>
      </dgm:t>
    </dgm:pt>
    <dgm:pt modelId="{DB36E541-CEF9-42A9-B7C1-FB307970EC20}" type="sibTrans" cxnId="{536AAED4-FB97-464A-A07D-19060267A6EB}">
      <dgm:prSet/>
      <dgm:spPr/>
      <dgm:t>
        <a:bodyPr/>
        <a:lstStyle/>
        <a:p>
          <a:endParaRPr lang="en-US"/>
        </a:p>
      </dgm:t>
    </dgm:pt>
    <dgm:pt modelId="{867984D1-701F-473F-89B8-A40B1A35E447}">
      <dgm:prSet/>
      <dgm:spPr/>
      <dgm:t>
        <a:bodyPr/>
        <a:lstStyle/>
        <a:p>
          <a:r>
            <a:rPr lang="en-US"/>
            <a:t>Future Research Recommendation 5: Include Race Identity as a Component of the Study Abroad Experience and Apply a Critical Theory Perspective </a:t>
          </a:r>
        </a:p>
      </dgm:t>
    </dgm:pt>
    <dgm:pt modelId="{C6601411-0060-4C24-AF7B-85575934BAC8}" type="parTrans" cxnId="{6B07949A-42C2-46D4-A3A1-4417EBFF414E}">
      <dgm:prSet/>
      <dgm:spPr/>
      <dgm:t>
        <a:bodyPr/>
        <a:lstStyle/>
        <a:p>
          <a:endParaRPr lang="en-US"/>
        </a:p>
      </dgm:t>
    </dgm:pt>
    <dgm:pt modelId="{652BB62B-D147-40E6-80A0-ED135D97B8BA}" type="sibTrans" cxnId="{6B07949A-42C2-46D4-A3A1-4417EBFF414E}">
      <dgm:prSet/>
      <dgm:spPr/>
      <dgm:t>
        <a:bodyPr/>
        <a:lstStyle/>
        <a:p>
          <a:endParaRPr lang="en-US"/>
        </a:p>
      </dgm:t>
    </dgm:pt>
    <dgm:pt modelId="{EEF101D3-A0ED-46A8-95CC-231B6C03D5F3}">
      <dgm:prSet/>
      <dgm:spPr/>
      <dgm:t>
        <a:bodyPr/>
        <a:lstStyle/>
        <a:p>
          <a:r>
            <a:rPr lang="en-US"/>
            <a:t>Focus</a:t>
          </a:r>
        </a:p>
      </dgm:t>
    </dgm:pt>
    <dgm:pt modelId="{3EDC6EAF-B98A-48CE-A6CF-AA8317489246}" type="parTrans" cxnId="{CE335B88-2D81-4512-A996-941852EC64FC}">
      <dgm:prSet/>
      <dgm:spPr/>
      <dgm:t>
        <a:bodyPr/>
        <a:lstStyle/>
        <a:p>
          <a:endParaRPr lang="en-US"/>
        </a:p>
      </dgm:t>
    </dgm:pt>
    <dgm:pt modelId="{0CED10CD-5929-49C5-9604-81840C11ED32}" type="sibTrans" cxnId="{CE335B88-2D81-4512-A996-941852EC64FC}">
      <dgm:prSet/>
      <dgm:spPr/>
      <dgm:t>
        <a:bodyPr/>
        <a:lstStyle/>
        <a:p>
          <a:endParaRPr lang="en-US"/>
        </a:p>
      </dgm:t>
    </dgm:pt>
    <dgm:pt modelId="{1DBB1D3A-0A8B-47D7-9858-D69CFBD6AB3C}">
      <dgm:prSet/>
      <dgm:spPr/>
      <dgm:t>
        <a:bodyPr/>
        <a:lstStyle/>
        <a:p>
          <a:r>
            <a:rPr lang="en-US" dirty="0"/>
            <a:t>Future Research Recommendation 6: Focus Research on The Experiences of Cis-Gender Women, Transgender, Gender Non-Binary, Gender Fluid, and Other Gender Identities Through a Critical Lens</a:t>
          </a:r>
        </a:p>
      </dgm:t>
    </dgm:pt>
    <dgm:pt modelId="{5AFCBDBE-4273-421E-A5E7-9A2756EBCC69}" type="parTrans" cxnId="{E9DED5F6-D550-432C-8D63-A93D5AE184B1}">
      <dgm:prSet/>
      <dgm:spPr/>
      <dgm:t>
        <a:bodyPr/>
        <a:lstStyle/>
        <a:p>
          <a:endParaRPr lang="en-US"/>
        </a:p>
      </dgm:t>
    </dgm:pt>
    <dgm:pt modelId="{DBAAF9AD-C988-41A8-9095-2C7F73352695}" type="sibTrans" cxnId="{E9DED5F6-D550-432C-8D63-A93D5AE184B1}">
      <dgm:prSet/>
      <dgm:spPr/>
      <dgm:t>
        <a:bodyPr/>
        <a:lstStyle/>
        <a:p>
          <a:endParaRPr lang="en-US"/>
        </a:p>
      </dgm:t>
    </dgm:pt>
    <dgm:pt modelId="{8A94CBFB-B850-48BC-9E2D-F6E0F635FAA4}">
      <dgm:prSet/>
      <dgm:spPr/>
      <dgm:t>
        <a:bodyPr/>
        <a:lstStyle/>
        <a:p>
          <a:r>
            <a:rPr lang="en-US"/>
            <a:t>Approach</a:t>
          </a:r>
        </a:p>
      </dgm:t>
    </dgm:pt>
    <dgm:pt modelId="{BDBDE7A8-5B4F-4153-BB2A-BA995B3F186E}" type="parTrans" cxnId="{BD423D9A-7E2C-4DE6-8297-FEEB353FF5C2}">
      <dgm:prSet/>
      <dgm:spPr/>
      <dgm:t>
        <a:bodyPr/>
        <a:lstStyle/>
        <a:p>
          <a:endParaRPr lang="en-US"/>
        </a:p>
      </dgm:t>
    </dgm:pt>
    <dgm:pt modelId="{8C4AF9DA-CCC6-4A84-B162-3E3E0883EE10}" type="sibTrans" cxnId="{BD423D9A-7E2C-4DE6-8297-FEEB353FF5C2}">
      <dgm:prSet/>
      <dgm:spPr/>
      <dgm:t>
        <a:bodyPr/>
        <a:lstStyle/>
        <a:p>
          <a:endParaRPr lang="en-US"/>
        </a:p>
      </dgm:t>
    </dgm:pt>
    <dgm:pt modelId="{E15BE53B-B346-493C-A80B-D81FC0AE2F48}">
      <dgm:prSet/>
      <dgm:spPr/>
      <dgm:t>
        <a:bodyPr/>
        <a:lstStyle/>
        <a:p>
          <a:r>
            <a:rPr lang="en-US"/>
            <a:t>Future Research Recommendation 7: Approach the Open-Ended Survey Results in this Study from a Qualitative Perspective</a:t>
          </a:r>
        </a:p>
      </dgm:t>
    </dgm:pt>
    <dgm:pt modelId="{89E138F3-703F-4349-B530-8E0C30BCE434}" type="parTrans" cxnId="{2F178D43-8D63-468E-8682-B23F507DBD13}">
      <dgm:prSet/>
      <dgm:spPr/>
      <dgm:t>
        <a:bodyPr/>
        <a:lstStyle/>
        <a:p>
          <a:endParaRPr lang="en-US"/>
        </a:p>
      </dgm:t>
    </dgm:pt>
    <dgm:pt modelId="{909CAC2D-D58E-41A3-A652-316B9F18C9C6}" type="sibTrans" cxnId="{2F178D43-8D63-468E-8682-B23F507DBD13}">
      <dgm:prSet/>
      <dgm:spPr/>
      <dgm:t>
        <a:bodyPr/>
        <a:lstStyle/>
        <a:p>
          <a:endParaRPr lang="en-US"/>
        </a:p>
      </dgm:t>
    </dgm:pt>
    <dgm:pt modelId="{71D810C6-2B8E-9046-8CE0-DF375A68F270}" type="pres">
      <dgm:prSet presAssocID="{C1DF3824-67D5-4444-A245-28C4D3B12E0D}" presName="Name0" presStyleCnt="0">
        <dgm:presLayoutVars>
          <dgm:dir/>
          <dgm:animLvl val="lvl"/>
          <dgm:resizeHandles val="exact"/>
        </dgm:presLayoutVars>
      </dgm:prSet>
      <dgm:spPr/>
    </dgm:pt>
    <dgm:pt modelId="{76D4A7B5-580E-9245-8C9C-456D24039CEF}" type="pres">
      <dgm:prSet presAssocID="{8A94CBFB-B850-48BC-9E2D-F6E0F635FAA4}" presName="boxAndChildren" presStyleCnt="0"/>
      <dgm:spPr/>
    </dgm:pt>
    <dgm:pt modelId="{5498CC3D-3134-3247-A4D7-DEC21A13DB56}" type="pres">
      <dgm:prSet presAssocID="{8A94CBFB-B850-48BC-9E2D-F6E0F635FAA4}" presName="parentTextBox" presStyleLbl="alignNode1" presStyleIdx="0" presStyleCnt="10"/>
      <dgm:spPr/>
    </dgm:pt>
    <dgm:pt modelId="{37C96E23-3D57-C54B-8246-06907737D96D}" type="pres">
      <dgm:prSet presAssocID="{8A94CBFB-B850-48BC-9E2D-F6E0F635FAA4}" presName="descendantBox" presStyleLbl="bgAccFollowNode1" presStyleIdx="0" presStyleCnt="10"/>
      <dgm:spPr/>
    </dgm:pt>
    <dgm:pt modelId="{E21ED51D-89DD-7B4A-ACA1-1F8EB2053914}" type="pres">
      <dgm:prSet presAssocID="{0CED10CD-5929-49C5-9604-81840C11ED32}" presName="sp" presStyleCnt="0"/>
      <dgm:spPr/>
    </dgm:pt>
    <dgm:pt modelId="{BA93E40B-5CF3-5144-B79D-ECCF9CB768B4}" type="pres">
      <dgm:prSet presAssocID="{EEF101D3-A0ED-46A8-95CC-231B6C03D5F3}" presName="arrowAndChildren" presStyleCnt="0"/>
      <dgm:spPr/>
    </dgm:pt>
    <dgm:pt modelId="{9F794872-7638-B641-BE6C-C1AE156A0AA4}" type="pres">
      <dgm:prSet presAssocID="{EEF101D3-A0ED-46A8-95CC-231B6C03D5F3}" presName="parentTextArrow" presStyleLbl="node1" presStyleIdx="0" presStyleCnt="0"/>
      <dgm:spPr/>
    </dgm:pt>
    <dgm:pt modelId="{309329C3-20EA-2448-B13E-96F6270BACD6}" type="pres">
      <dgm:prSet presAssocID="{EEF101D3-A0ED-46A8-95CC-231B6C03D5F3}" presName="arrow" presStyleLbl="alignNode1" presStyleIdx="1" presStyleCnt="10"/>
      <dgm:spPr/>
    </dgm:pt>
    <dgm:pt modelId="{8C498AC9-3EA8-5F40-8017-DD4D4F5C68E7}" type="pres">
      <dgm:prSet presAssocID="{EEF101D3-A0ED-46A8-95CC-231B6C03D5F3}" presName="descendantArrow" presStyleLbl="bgAccFollowNode1" presStyleIdx="1" presStyleCnt="10"/>
      <dgm:spPr/>
    </dgm:pt>
    <dgm:pt modelId="{51AF5ED1-10AD-EE4C-B3CB-74076884A0C6}" type="pres">
      <dgm:prSet presAssocID="{DB36E541-CEF9-42A9-B7C1-FB307970EC20}" presName="sp" presStyleCnt="0"/>
      <dgm:spPr/>
    </dgm:pt>
    <dgm:pt modelId="{5CB3423F-072D-BC44-A9C8-8D5FC1E76B25}" type="pres">
      <dgm:prSet presAssocID="{0EDB4B00-B3BE-4F32-A261-AE723CDECFF1}" presName="arrowAndChildren" presStyleCnt="0"/>
      <dgm:spPr/>
    </dgm:pt>
    <dgm:pt modelId="{E54A5EDD-3010-A94B-BA00-CA11961B8CAE}" type="pres">
      <dgm:prSet presAssocID="{0EDB4B00-B3BE-4F32-A261-AE723CDECFF1}" presName="parentTextArrow" presStyleLbl="node1" presStyleIdx="0" presStyleCnt="0"/>
      <dgm:spPr/>
    </dgm:pt>
    <dgm:pt modelId="{45456DC9-B51D-CB48-960F-5094C4126D03}" type="pres">
      <dgm:prSet presAssocID="{0EDB4B00-B3BE-4F32-A261-AE723CDECFF1}" presName="arrow" presStyleLbl="alignNode1" presStyleIdx="2" presStyleCnt="10"/>
      <dgm:spPr/>
    </dgm:pt>
    <dgm:pt modelId="{39F7C7BC-96AC-8441-8107-9FA6EE5FD6BA}" type="pres">
      <dgm:prSet presAssocID="{0EDB4B00-B3BE-4F32-A261-AE723CDECFF1}" presName="descendantArrow" presStyleLbl="bgAccFollowNode1" presStyleIdx="2" presStyleCnt="10"/>
      <dgm:spPr/>
    </dgm:pt>
    <dgm:pt modelId="{0D0EA15C-EBF8-DE4B-A68E-761C3CE0B410}" type="pres">
      <dgm:prSet presAssocID="{FE4DA2F8-5412-4B36-AF88-610C3C8E5B06}" presName="sp" presStyleCnt="0"/>
      <dgm:spPr/>
    </dgm:pt>
    <dgm:pt modelId="{E36EE323-7C38-2E49-875B-181AC803CAEF}" type="pres">
      <dgm:prSet presAssocID="{21375DFC-BF02-41AF-833B-6E1DA0671D9B}" presName="arrowAndChildren" presStyleCnt="0"/>
      <dgm:spPr/>
    </dgm:pt>
    <dgm:pt modelId="{365A0808-CBC9-2348-B622-8E991CB90717}" type="pres">
      <dgm:prSet presAssocID="{21375DFC-BF02-41AF-833B-6E1DA0671D9B}" presName="parentTextArrow" presStyleLbl="node1" presStyleIdx="0" presStyleCnt="0"/>
      <dgm:spPr/>
    </dgm:pt>
    <dgm:pt modelId="{A64245DB-C89B-D840-851C-543F9CD3F7BB}" type="pres">
      <dgm:prSet presAssocID="{21375DFC-BF02-41AF-833B-6E1DA0671D9B}" presName="arrow" presStyleLbl="alignNode1" presStyleIdx="3" presStyleCnt="10"/>
      <dgm:spPr/>
    </dgm:pt>
    <dgm:pt modelId="{F6A92438-7145-B443-A423-572EF24BF6BB}" type="pres">
      <dgm:prSet presAssocID="{21375DFC-BF02-41AF-833B-6E1DA0671D9B}" presName="descendantArrow" presStyleLbl="bgAccFollowNode1" presStyleIdx="3" presStyleCnt="10"/>
      <dgm:spPr/>
    </dgm:pt>
    <dgm:pt modelId="{9A77AA27-414D-E345-901F-B72C29DFD2E4}" type="pres">
      <dgm:prSet presAssocID="{156D15D3-5B19-4FC3-BFA3-2C5B15885015}" presName="sp" presStyleCnt="0"/>
      <dgm:spPr/>
    </dgm:pt>
    <dgm:pt modelId="{B40974A9-4BC0-0C4D-94DF-F50BA7FAEBFF}" type="pres">
      <dgm:prSet presAssocID="{F963508F-044D-47B6-8669-6030F6E97366}" presName="arrowAndChildren" presStyleCnt="0"/>
      <dgm:spPr/>
    </dgm:pt>
    <dgm:pt modelId="{8FE64C8A-9F85-1749-B72B-988F3C16E005}" type="pres">
      <dgm:prSet presAssocID="{F963508F-044D-47B6-8669-6030F6E97366}" presName="parentTextArrow" presStyleLbl="node1" presStyleIdx="0" presStyleCnt="0"/>
      <dgm:spPr/>
    </dgm:pt>
    <dgm:pt modelId="{E256A3F4-6974-FA4A-BE30-A3F75EF1302B}" type="pres">
      <dgm:prSet presAssocID="{F963508F-044D-47B6-8669-6030F6E97366}" presName="arrow" presStyleLbl="alignNode1" presStyleIdx="4" presStyleCnt="10"/>
      <dgm:spPr/>
    </dgm:pt>
    <dgm:pt modelId="{BD0CCEA4-E357-EE47-9487-8163A23C3698}" type="pres">
      <dgm:prSet presAssocID="{F963508F-044D-47B6-8669-6030F6E97366}" presName="descendantArrow" presStyleLbl="bgAccFollowNode1" presStyleIdx="4" presStyleCnt="10"/>
      <dgm:spPr/>
    </dgm:pt>
    <dgm:pt modelId="{D54B3955-5490-0448-AFB6-21F86258A064}" type="pres">
      <dgm:prSet presAssocID="{E5CA8F14-110F-4563-95D7-01AB55AB4D88}" presName="sp" presStyleCnt="0"/>
      <dgm:spPr/>
    </dgm:pt>
    <dgm:pt modelId="{8EA9221C-BB56-6142-A954-3382B3E97ADB}" type="pres">
      <dgm:prSet presAssocID="{37A190C5-E402-443E-91AF-1252605A66FA}" presName="arrowAndChildren" presStyleCnt="0"/>
      <dgm:spPr/>
    </dgm:pt>
    <dgm:pt modelId="{8F2945B1-BC67-7243-BF4A-658F7F30702A}" type="pres">
      <dgm:prSet presAssocID="{37A190C5-E402-443E-91AF-1252605A66FA}" presName="parentTextArrow" presStyleLbl="node1" presStyleIdx="0" presStyleCnt="0"/>
      <dgm:spPr/>
    </dgm:pt>
    <dgm:pt modelId="{B0258C19-2E9E-B140-979D-99B9B0F458A3}" type="pres">
      <dgm:prSet presAssocID="{37A190C5-E402-443E-91AF-1252605A66FA}" presName="arrow" presStyleLbl="alignNode1" presStyleIdx="5" presStyleCnt="10"/>
      <dgm:spPr/>
    </dgm:pt>
    <dgm:pt modelId="{DB181EEB-0F39-2944-8C04-B7079F9FD1A6}" type="pres">
      <dgm:prSet presAssocID="{37A190C5-E402-443E-91AF-1252605A66FA}" presName="descendantArrow" presStyleLbl="bgAccFollowNode1" presStyleIdx="5" presStyleCnt="10"/>
      <dgm:spPr/>
    </dgm:pt>
    <dgm:pt modelId="{6C861104-DFE5-7849-9604-EEEA319A50B2}" type="pres">
      <dgm:prSet presAssocID="{6736F7D1-EECA-49F5-8D13-6FF0DAE8876E}" presName="sp" presStyleCnt="0"/>
      <dgm:spPr/>
    </dgm:pt>
    <dgm:pt modelId="{6162837B-0101-074D-8448-BF69E658B0E0}" type="pres">
      <dgm:prSet presAssocID="{FBD22805-BD13-49FC-AAA8-BE54A367E072}" presName="arrowAndChildren" presStyleCnt="0"/>
      <dgm:spPr/>
    </dgm:pt>
    <dgm:pt modelId="{1C46F436-9299-DB45-BA10-C5ED2310B049}" type="pres">
      <dgm:prSet presAssocID="{FBD22805-BD13-49FC-AAA8-BE54A367E072}" presName="parentTextArrow" presStyleLbl="node1" presStyleIdx="0" presStyleCnt="0"/>
      <dgm:spPr/>
    </dgm:pt>
    <dgm:pt modelId="{2092A494-FBF7-124C-9F22-998C8077BDC6}" type="pres">
      <dgm:prSet presAssocID="{FBD22805-BD13-49FC-AAA8-BE54A367E072}" presName="arrow" presStyleLbl="alignNode1" presStyleIdx="6" presStyleCnt="10"/>
      <dgm:spPr/>
    </dgm:pt>
    <dgm:pt modelId="{C41A6AD9-9CBA-4A45-B302-CB7DA299D14E}" type="pres">
      <dgm:prSet presAssocID="{FBD22805-BD13-49FC-AAA8-BE54A367E072}" presName="descendantArrow" presStyleLbl="bgAccFollowNode1" presStyleIdx="6" presStyleCnt="10"/>
      <dgm:spPr/>
    </dgm:pt>
    <dgm:pt modelId="{354F9537-94E1-024B-92EA-790C6827824C}" type="pres">
      <dgm:prSet presAssocID="{A694139A-46B6-4DF4-A9A6-281D27B13BD8}" presName="sp" presStyleCnt="0"/>
      <dgm:spPr/>
    </dgm:pt>
    <dgm:pt modelId="{020B87E7-CF06-8542-82A4-60D6408F0169}" type="pres">
      <dgm:prSet presAssocID="{8B702136-128D-45B7-B31A-AC9B3222155A}" presName="arrowAndChildren" presStyleCnt="0"/>
      <dgm:spPr/>
    </dgm:pt>
    <dgm:pt modelId="{17FFDA7B-AA8F-904B-8FB7-91824500485F}" type="pres">
      <dgm:prSet presAssocID="{8B702136-128D-45B7-B31A-AC9B3222155A}" presName="parentTextArrow" presStyleLbl="node1" presStyleIdx="0" presStyleCnt="0"/>
      <dgm:spPr/>
    </dgm:pt>
    <dgm:pt modelId="{C0F6CA8B-95E6-304C-BCA9-43BCF1F7D3EB}" type="pres">
      <dgm:prSet presAssocID="{8B702136-128D-45B7-B31A-AC9B3222155A}" presName="arrow" presStyleLbl="alignNode1" presStyleIdx="7" presStyleCnt="10"/>
      <dgm:spPr/>
    </dgm:pt>
    <dgm:pt modelId="{0CB49726-F980-A74C-9898-51CE1FDC46C5}" type="pres">
      <dgm:prSet presAssocID="{8B702136-128D-45B7-B31A-AC9B3222155A}" presName="descendantArrow" presStyleLbl="bgAccFollowNode1" presStyleIdx="7" presStyleCnt="10"/>
      <dgm:spPr/>
    </dgm:pt>
    <dgm:pt modelId="{630DA855-D2B2-9845-8A11-E336DB8239DA}" type="pres">
      <dgm:prSet presAssocID="{ED83A6F8-9A89-4F92-987A-0135446171C0}" presName="sp" presStyleCnt="0"/>
      <dgm:spPr/>
    </dgm:pt>
    <dgm:pt modelId="{45D2D870-A1E0-F149-98D4-8C851BE9010A}" type="pres">
      <dgm:prSet presAssocID="{F75C61C6-E135-4430-A500-A1A2A7919EF8}" presName="arrowAndChildren" presStyleCnt="0"/>
      <dgm:spPr/>
    </dgm:pt>
    <dgm:pt modelId="{687634CE-9ECB-ED4E-94E4-69B075C21410}" type="pres">
      <dgm:prSet presAssocID="{F75C61C6-E135-4430-A500-A1A2A7919EF8}" presName="parentTextArrow" presStyleLbl="node1" presStyleIdx="0" presStyleCnt="0"/>
      <dgm:spPr/>
    </dgm:pt>
    <dgm:pt modelId="{ED17BBA5-8E60-654D-902A-ED5267BD4452}" type="pres">
      <dgm:prSet presAssocID="{F75C61C6-E135-4430-A500-A1A2A7919EF8}" presName="arrow" presStyleLbl="alignNode1" presStyleIdx="8" presStyleCnt="10"/>
      <dgm:spPr/>
    </dgm:pt>
    <dgm:pt modelId="{0892877D-B4D6-4546-BA13-78F1D20608B1}" type="pres">
      <dgm:prSet presAssocID="{F75C61C6-E135-4430-A500-A1A2A7919EF8}" presName="descendantArrow" presStyleLbl="bgAccFollowNode1" presStyleIdx="8" presStyleCnt="10"/>
      <dgm:spPr/>
    </dgm:pt>
    <dgm:pt modelId="{EDCE4C37-DA06-7C40-A6F3-E9E40691FBB0}" type="pres">
      <dgm:prSet presAssocID="{78A675A4-CDC2-4FC5-BD24-8511808D7797}" presName="sp" presStyleCnt="0"/>
      <dgm:spPr/>
    </dgm:pt>
    <dgm:pt modelId="{9062E759-25E2-7543-B3BE-B7A740649D60}" type="pres">
      <dgm:prSet presAssocID="{D6AE73EF-4EB7-43ED-96E6-1C48F867A307}" presName="arrowAndChildren" presStyleCnt="0"/>
      <dgm:spPr/>
    </dgm:pt>
    <dgm:pt modelId="{50D43017-431D-6B48-9518-60267BCA465E}" type="pres">
      <dgm:prSet presAssocID="{D6AE73EF-4EB7-43ED-96E6-1C48F867A307}" presName="parentTextArrow" presStyleLbl="node1" presStyleIdx="0" presStyleCnt="0"/>
      <dgm:spPr/>
    </dgm:pt>
    <dgm:pt modelId="{603DBFB8-CAE8-6A4E-889D-94A5BA488298}" type="pres">
      <dgm:prSet presAssocID="{D6AE73EF-4EB7-43ED-96E6-1C48F867A307}" presName="arrow" presStyleLbl="alignNode1" presStyleIdx="9" presStyleCnt="10"/>
      <dgm:spPr/>
    </dgm:pt>
    <dgm:pt modelId="{14C3B7B5-85B2-5542-94B2-089D765B4581}" type="pres">
      <dgm:prSet presAssocID="{D6AE73EF-4EB7-43ED-96E6-1C48F867A307}" presName="descendantArrow" presStyleLbl="bgAccFollowNode1" presStyleIdx="9" presStyleCnt="10"/>
      <dgm:spPr/>
    </dgm:pt>
  </dgm:ptLst>
  <dgm:cxnLst>
    <dgm:cxn modelId="{9D6CF501-F780-4EA3-8441-197FDAC135F3}" srcId="{C1DF3824-67D5-4444-A245-28C4D3B12E0D}" destId="{D6AE73EF-4EB7-43ED-96E6-1C48F867A307}" srcOrd="0" destOrd="0" parTransId="{1A5E8048-401B-44A0-8B2D-7745133B2D7F}" sibTransId="{78A675A4-CDC2-4FC5-BD24-8511808D7797}"/>
    <dgm:cxn modelId="{6B252B06-79F4-4074-A030-5C7527FC54BC}" srcId="{FBD22805-BD13-49FC-AAA8-BE54A367E072}" destId="{C0AD4DB7-64F4-428C-B4B9-CDD707F7AE90}" srcOrd="0" destOrd="0" parTransId="{D19C5991-CCFB-4A66-A8EC-74ABB8D17394}" sibTransId="{C2D83F72-67ED-4AD0-8A1C-834811F9F133}"/>
    <dgm:cxn modelId="{74757506-B7E4-8E4F-B7B0-385F824C7E06}" type="presOf" srcId="{0EDB4B00-B3BE-4F32-A261-AE723CDECFF1}" destId="{E54A5EDD-3010-A94B-BA00-CA11961B8CAE}" srcOrd="0" destOrd="0" presId="urn:microsoft.com/office/officeart/2016/7/layout/VerticalDownArrowProcess"/>
    <dgm:cxn modelId="{03442107-42D6-A74B-958D-532426621CB9}" type="presOf" srcId="{008296FB-8BE9-44C7-9658-4B825FF5AA9F}" destId="{F6A92438-7145-B443-A423-572EF24BF6BB}" srcOrd="0" destOrd="0" presId="urn:microsoft.com/office/officeart/2016/7/layout/VerticalDownArrowProcess"/>
    <dgm:cxn modelId="{4BBE3E07-7F03-0A42-A893-EB962EACCB74}" type="presOf" srcId="{37A190C5-E402-443E-91AF-1252605A66FA}" destId="{8F2945B1-BC67-7243-BF4A-658F7F30702A}" srcOrd="0" destOrd="0" presId="urn:microsoft.com/office/officeart/2016/7/layout/VerticalDownArrowProcess"/>
    <dgm:cxn modelId="{CDD1250B-BC1F-413B-92D4-196358A6E347}" srcId="{C1DF3824-67D5-4444-A245-28C4D3B12E0D}" destId="{37A190C5-E402-443E-91AF-1252605A66FA}" srcOrd="4" destOrd="0" parTransId="{9B3FF9D8-0DDA-41F5-9538-24425D08E2DE}" sibTransId="{E5CA8F14-110F-4563-95D7-01AB55AB4D88}"/>
    <dgm:cxn modelId="{6F58B315-A904-9A41-AC6A-15049782B4C3}" type="presOf" srcId="{D6AE73EF-4EB7-43ED-96E6-1C48F867A307}" destId="{603DBFB8-CAE8-6A4E-889D-94A5BA488298}" srcOrd="1" destOrd="0" presId="urn:microsoft.com/office/officeart/2016/7/layout/VerticalDownArrowProcess"/>
    <dgm:cxn modelId="{B08A8416-58A8-46EF-BFF3-F3893D46A495}" srcId="{21375DFC-BF02-41AF-833B-6E1DA0671D9B}" destId="{008296FB-8BE9-44C7-9658-4B825FF5AA9F}" srcOrd="0" destOrd="0" parTransId="{B873A2EC-68EC-4503-BD85-A793CA5544FA}" sibTransId="{8F8FBC07-8642-4ECF-BD7B-015D613E5460}"/>
    <dgm:cxn modelId="{7081E61D-BD5B-DE4E-AED1-86BA83D98645}" type="presOf" srcId="{F75C61C6-E135-4430-A500-A1A2A7919EF8}" destId="{687634CE-9ECB-ED4E-94E4-69B075C21410}" srcOrd="0" destOrd="0" presId="urn:microsoft.com/office/officeart/2016/7/layout/VerticalDownArrowProcess"/>
    <dgm:cxn modelId="{E8AA5C22-3AB1-FA45-AF04-058E1F812926}" type="presOf" srcId="{F963508F-044D-47B6-8669-6030F6E97366}" destId="{8FE64C8A-9F85-1749-B72B-988F3C16E005}" srcOrd="0" destOrd="0" presId="urn:microsoft.com/office/officeart/2016/7/layout/VerticalDownArrowProcess"/>
    <dgm:cxn modelId="{15D8B122-77BA-4133-92D4-4AF6DB91252F}" srcId="{C1DF3824-67D5-4444-A245-28C4D3B12E0D}" destId="{F75C61C6-E135-4430-A500-A1A2A7919EF8}" srcOrd="1" destOrd="0" parTransId="{544E9B81-7C3F-4939-95C9-1CFDED2EBFA9}" sibTransId="{ED83A6F8-9A89-4F92-987A-0135446171C0}"/>
    <dgm:cxn modelId="{4BE25326-A536-8D46-B6AA-104EC6037320}" type="presOf" srcId="{1DBB1D3A-0A8B-47D7-9858-D69CFBD6AB3C}" destId="{8C498AC9-3EA8-5F40-8017-DD4D4F5C68E7}" srcOrd="0" destOrd="0" presId="urn:microsoft.com/office/officeart/2016/7/layout/VerticalDownArrowProcess"/>
    <dgm:cxn modelId="{63753E27-DE61-B047-991D-592946D8E788}" type="presOf" srcId="{F963508F-044D-47B6-8669-6030F6E97366}" destId="{E256A3F4-6974-FA4A-BE30-A3F75EF1302B}" srcOrd="1" destOrd="0" presId="urn:microsoft.com/office/officeart/2016/7/layout/VerticalDownArrowProcess"/>
    <dgm:cxn modelId="{1FA56D2F-C83B-2C41-AF03-7CB93B78FDEA}" type="presOf" srcId="{8B702136-128D-45B7-B31A-AC9B3222155A}" destId="{C0F6CA8B-95E6-304C-BCA9-43BCF1F7D3EB}" srcOrd="1" destOrd="0" presId="urn:microsoft.com/office/officeart/2016/7/layout/VerticalDownArrowProcess"/>
    <dgm:cxn modelId="{2F145B37-24E1-E54A-B31E-A55C29C8B50C}" type="presOf" srcId="{8A94CBFB-B850-48BC-9E2D-F6E0F635FAA4}" destId="{5498CC3D-3134-3247-A4D7-DEC21A13DB56}" srcOrd="0" destOrd="0" presId="urn:microsoft.com/office/officeart/2016/7/layout/VerticalDownArrowProcess"/>
    <dgm:cxn modelId="{A301BF62-F2C7-BA43-BA9B-CFDDB889DBDA}" type="presOf" srcId="{E1A1CDE4-4E26-4BBB-801E-F90ED23E3013}" destId="{0CB49726-F980-A74C-9898-51CE1FDC46C5}" srcOrd="0" destOrd="0" presId="urn:microsoft.com/office/officeart/2016/7/layout/VerticalDownArrowProcess"/>
    <dgm:cxn modelId="{2F178D43-8D63-468E-8682-B23F507DBD13}" srcId="{8A94CBFB-B850-48BC-9E2D-F6E0F635FAA4}" destId="{E15BE53B-B346-493C-A80B-D81FC0AE2F48}" srcOrd="0" destOrd="0" parTransId="{89E138F3-703F-4349-B530-8E0C30BCE434}" sibTransId="{909CAC2D-D58E-41A3-A652-316B9F18C9C6}"/>
    <dgm:cxn modelId="{8F67FD63-48D4-4AF0-84B5-CA511298D976}" srcId="{8B702136-128D-45B7-B31A-AC9B3222155A}" destId="{E1A1CDE4-4E26-4BBB-801E-F90ED23E3013}" srcOrd="0" destOrd="0" parTransId="{87755297-4C58-4AE9-B2C2-A3783B5E3D82}" sibTransId="{8794B698-44C9-4985-A704-FA8B09D4D440}"/>
    <dgm:cxn modelId="{E0B00B6A-473F-4AEB-A35E-085CB999E197}" srcId="{C1DF3824-67D5-4444-A245-28C4D3B12E0D}" destId="{21375DFC-BF02-41AF-833B-6E1DA0671D9B}" srcOrd="6" destOrd="0" parTransId="{BB39CC06-0D3E-47C9-AC40-9AB7C97472B5}" sibTransId="{FE4DA2F8-5412-4B36-AF88-610C3C8E5B06}"/>
    <dgm:cxn modelId="{2E27B84E-9EB5-6D48-9E89-8B5883EFDA6B}" type="presOf" srcId="{21375DFC-BF02-41AF-833B-6E1DA0671D9B}" destId="{365A0808-CBC9-2348-B622-8E991CB90717}" srcOrd="0" destOrd="0" presId="urn:microsoft.com/office/officeart/2016/7/layout/VerticalDownArrowProcess"/>
    <dgm:cxn modelId="{3C8ED655-2575-3548-83EC-BBFB13AFB8F1}" type="presOf" srcId="{9F2C398B-FE4B-4343-A173-79D496550FF0}" destId="{0892877D-B4D6-4546-BA13-78F1D20608B1}" srcOrd="0" destOrd="0" presId="urn:microsoft.com/office/officeart/2016/7/layout/VerticalDownArrowProcess"/>
    <dgm:cxn modelId="{3DCA1888-1E18-A64B-9F09-7039EB5C41E2}" type="presOf" srcId="{FBD22805-BD13-49FC-AAA8-BE54A367E072}" destId="{2092A494-FBF7-124C-9F22-998C8077BDC6}" srcOrd="1" destOrd="0" presId="urn:microsoft.com/office/officeart/2016/7/layout/VerticalDownArrowProcess"/>
    <dgm:cxn modelId="{CE335B88-2D81-4512-A996-941852EC64FC}" srcId="{C1DF3824-67D5-4444-A245-28C4D3B12E0D}" destId="{EEF101D3-A0ED-46A8-95CC-231B6C03D5F3}" srcOrd="8" destOrd="0" parTransId="{3EDC6EAF-B98A-48CE-A6CF-AA8317489246}" sibTransId="{0CED10CD-5929-49C5-9604-81840C11ED32}"/>
    <dgm:cxn modelId="{A73C4C8F-8690-074C-B5B3-F13C22275905}" type="presOf" srcId="{8B702136-128D-45B7-B31A-AC9B3222155A}" destId="{17FFDA7B-AA8F-904B-8FB7-91824500485F}" srcOrd="0" destOrd="0" presId="urn:microsoft.com/office/officeart/2016/7/layout/VerticalDownArrowProcess"/>
    <dgm:cxn modelId="{E5674691-F474-1B4F-86FC-F67C8896BB11}" type="presOf" srcId="{C9EF5037-2CFE-4B19-98D0-080E55D818FD}" destId="{DB181EEB-0F39-2944-8C04-B7079F9FD1A6}" srcOrd="0" destOrd="0" presId="urn:microsoft.com/office/officeart/2016/7/layout/VerticalDownArrowProcess"/>
    <dgm:cxn modelId="{06604F91-3969-F240-BCF2-228274A67C75}" type="presOf" srcId="{EEF101D3-A0ED-46A8-95CC-231B6C03D5F3}" destId="{309329C3-20EA-2448-B13E-96F6270BACD6}" srcOrd="1" destOrd="0" presId="urn:microsoft.com/office/officeart/2016/7/layout/VerticalDownArrowProcess"/>
    <dgm:cxn modelId="{ACCB5293-D895-404A-9702-9D2F72657529}" srcId="{C1DF3824-67D5-4444-A245-28C4D3B12E0D}" destId="{FBD22805-BD13-49FC-AAA8-BE54A367E072}" srcOrd="3" destOrd="0" parTransId="{4A6D34DD-83DD-4782-9279-08A78F376BF5}" sibTransId="{6736F7D1-EECA-49F5-8D13-6FF0DAE8876E}"/>
    <dgm:cxn modelId="{23BFB596-D9C9-4D91-9372-BCE9CA1BD773}" srcId="{D6AE73EF-4EB7-43ED-96E6-1C48F867A307}" destId="{FCF18B94-F11D-4173-A789-775B2F1DF6B8}" srcOrd="0" destOrd="0" parTransId="{7A51B26F-8326-49E9-AE7F-B8DB01411E39}" sibTransId="{CEF7242A-D123-4789-8146-4796CE7C34A2}"/>
    <dgm:cxn modelId="{F77A339A-79A6-460C-BD6E-0C2DFE9BCCCD}" srcId="{37A190C5-E402-443E-91AF-1252605A66FA}" destId="{C9EF5037-2CFE-4B19-98D0-080E55D818FD}" srcOrd="0" destOrd="0" parTransId="{BE622F1F-F99E-4882-9BB2-4B7F72B0697F}" sibTransId="{11EB51FD-306F-4202-B3E7-74FADDF6C62D}"/>
    <dgm:cxn modelId="{BD423D9A-7E2C-4DE6-8297-FEEB353FF5C2}" srcId="{C1DF3824-67D5-4444-A245-28C4D3B12E0D}" destId="{8A94CBFB-B850-48BC-9E2D-F6E0F635FAA4}" srcOrd="9" destOrd="0" parTransId="{BDBDE7A8-5B4F-4153-BB2A-BA995B3F186E}" sibTransId="{8C4AF9DA-CCC6-4A84-B162-3E3E0883EE10}"/>
    <dgm:cxn modelId="{6B07949A-42C2-46D4-A3A1-4417EBFF414E}" srcId="{0EDB4B00-B3BE-4F32-A261-AE723CDECFF1}" destId="{867984D1-701F-473F-89B8-A40B1A35E447}" srcOrd="0" destOrd="0" parTransId="{C6601411-0060-4C24-AF7B-85575934BAC8}" sibTransId="{652BB62B-D147-40E6-80A0-ED135D97B8BA}"/>
    <dgm:cxn modelId="{A2AD3FA0-667C-4FF4-9917-198B0FBB5AA9}" srcId="{C1DF3824-67D5-4444-A245-28C4D3B12E0D}" destId="{8B702136-128D-45B7-B31A-AC9B3222155A}" srcOrd="2" destOrd="0" parTransId="{F8F19382-91E4-4FC4-A93B-D348FAE87A44}" sibTransId="{A694139A-46B6-4DF4-A9A6-281D27B13BD8}"/>
    <dgm:cxn modelId="{3BDB76AD-2415-1C4E-9099-95F2D0F5DB86}" type="presOf" srcId="{0EDB4B00-B3BE-4F32-A261-AE723CDECFF1}" destId="{45456DC9-B51D-CB48-960F-5094C4126D03}" srcOrd="1" destOrd="0" presId="urn:microsoft.com/office/officeart/2016/7/layout/VerticalDownArrowProcess"/>
    <dgm:cxn modelId="{499334AE-C2C7-E84A-8EF5-BB9E2F84DA53}" type="presOf" srcId="{D6AE73EF-4EB7-43ED-96E6-1C48F867A307}" destId="{50D43017-431D-6B48-9518-60267BCA465E}" srcOrd="0" destOrd="0" presId="urn:microsoft.com/office/officeart/2016/7/layout/VerticalDownArrowProcess"/>
    <dgm:cxn modelId="{31894AB3-FD14-47CE-9EF2-5D98EFF0D091}" srcId="{F963508F-044D-47B6-8669-6030F6E97366}" destId="{EE0AFE1E-B0C7-45C7-89F6-169167186BAB}" srcOrd="0" destOrd="0" parTransId="{5C00A465-909D-4650-AD70-B26E44BF2341}" sibTransId="{68D98668-49E9-439F-9E93-7602E88144F6}"/>
    <dgm:cxn modelId="{636686B5-73AC-D945-BD7F-FE58A7194D16}" type="presOf" srcId="{C0AD4DB7-64F4-428C-B4B9-CDD707F7AE90}" destId="{C41A6AD9-9CBA-4A45-B302-CB7DA299D14E}" srcOrd="0" destOrd="0" presId="urn:microsoft.com/office/officeart/2016/7/layout/VerticalDownArrowProcess"/>
    <dgm:cxn modelId="{875AE8C4-907F-4B7D-ACEB-6A9EC4BF1C6C}" srcId="{C1DF3824-67D5-4444-A245-28C4D3B12E0D}" destId="{F963508F-044D-47B6-8669-6030F6E97366}" srcOrd="5" destOrd="0" parTransId="{513F5A46-B80F-44FA-8649-7F657F4F5F66}" sibTransId="{156D15D3-5B19-4FC3-BFA3-2C5B15885015}"/>
    <dgm:cxn modelId="{C66CEECD-2115-A049-8A6B-AE99D1FBC5F8}" type="presOf" srcId="{E15BE53B-B346-493C-A80B-D81FC0AE2F48}" destId="{37C96E23-3D57-C54B-8246-06907737D96D}" srcOrd="0" destOrd="0" presId="urn:microsoft.com/office/officeart/2016/7/layout/VerticalDownArrowProcess"/>
    <dgm:cxn modelId="{536AAED4-FB97-464A-A07D-19060267A6EB}" srcId="{C1DF3824-67D5-4444-A245-28C4D3B12E0D}" destId="{0EDB4B00-B3BE-4F32-A261-AE723CDECFF1}" srcOrd="7" destOrd="0" parTransId="{ADE2FCBD-F01F-42D4-B6DF-064112463287}" sibTransId="{DB36E541-CEF9-42A9-B7C1-FB307970EC20}"/>
    <dgm:cxn modelId="{6BA001D5-4DB6-884D-A1A6-8FE38398D152}" type="presOf" srcId="{FBD22805-BD13-49FC-AAA8-BE54A367E072}" destId="{1C46F436-9299-DB45-BA10-C5ED2310B049}" srcOrd="0" destOrd="0" presId="urn:microsoft.com/office/officeart/2016/7/layout/VerticalDownArrowProcess"/>
    <dgm:cxn modelId="{5EB31ED7-1069-774C-877F-9EF3A9918BC6}" type="presOf" srcId="{EE0AFE1E-B0C7-45C7-89F6-169167186BAB}" destId="{BD0CCEA4-E357-EE47-9487-8163A23C3698}" srcOrd="0" destOrd="0" presId="urn:microsoft.com/office/officeart/2016/7/layout/VerticalDownArrowProcess"/>
    <dgm:cxn modelId="{EC9444E0-0341-2548-A2B8-A481BA04DF14}" type="presOf" srcId="{EEF101D3-A0ED-46A8-95CC-231B6C03D5F3}" destId="{9F794872-7638-B641-BE6C-C1AE156A0AA4}" srcOrd="0" destOrd="0" presId="urn:microsoft.com/office/officeart/2016/7/layout/VerticalDownArrowProcess"/>
    <dgm:cxn modelId="{6EE48BE1-9576-D54C-9D26-3464D3507239}" type="presOf" srcId="{C1DF3824-67D5-4444-A245-28C4D3B12E0D}" destId="{71D810C6-2B8E-9046-8CE0-DF375A68F270}" srcOrd="0" destOrd="0" presId="urn:microsoft.com/office/officeart/2016/7/layout/VerticalDownArrowProcess"/>
    <dgm:cxn modelId="{C52A4BE5-0213-6441-AFB0-E0CAA2CF719F}" type="presOf" srcId="{21375DFC-BF02-41AF-833B-6E1DA0671D9B}" destId="{A64245DB-C89B-D840-851C-543F9CD3F7BB}" srcOrd="1" destOrd="0" presId="urn:microsoft.com/office/officeart/2016/7/layout/VerticalDownArrowProcess"/>
    <dgm:cxn modelId="{C658DDE6-06FD-144C-B204-12660EF32EEB}" type="presOf" srcId="{FCF18B94-F11D-4173-A789-775B2F1DF6B8}" destId="{14C3B7B5-85B2-5542-94B2-089D765B4581}" srcOrd="0" destOrd="0" presId="urn:microsoft.com/office/officeart/2016/7/layout/VerticalDownArrowProcess"/>
    <dgm:cxn modelId="{D5E964EC-3FB5-3146-931C-EA1A3AC6D13F}" type="presOf" srcId="{867984D1-701F-473F-89B8-A40B1A35E447}" destId="{39F7C7BC-96AC-8441-8107-9FA6EE5FD6BA}" srcOrd="0" destOrd="0" presId="urn:microsoft.com/office/officeart/2016/7/layout/VerticalDownArrowProcess"/>
    <dgm:cxn modelId="{26AABDEF-3C48-E54B-A435-C9C6D8D8AAFE}" type="presOf" srcId="{37A190C5-E402-443E-91AF-1252605A66FA}" destId="{B0258C19-2E9E-B140-979D-99B9B0F458A3}" srcOrd="1" destOrd="0" presId="urn:microsoft.com/office/officeart/2016/7/layout/VerticalDownArrowProcess"/>
    <dgm:cxn modelId="{5C3C8CF0-E8C4-479A-8EE7-6471B3DFE0C5}" srcId="{F75C61C6-E135-4430-A500-A1A2A7919EF8}" destId="{9F2C398B-FE4B-4343-A173-79D496550FF0}" srcOrd="0" destOrd="0" parTransId="{BE256D9A-554B-4BC5-9196-D6AE9E7C479E}" sibTransId="{A1182AAF-223F-4046-B9A7-A3696EA8E336}"/>
    <dgm:cxn modelId="{E9DED5F6-D550-432C-8D63-A93D5AE184B1}" srcId="{EEF101D3-A0ED-46A8-95CC-231B6C03D5F3}" destId="{1DBB1D3A-0A8B-47D7-9858-D69CFBD6AB3C}" srcOrd="0" destOrd="0" parTransId="{5AFCBDBE-4273-421E-A5E7-9A2756EBCC69}" sibTransId="{DBAAF9AD-C988-41A8-9095-2C7F73352695}"/>
    <dgm:cxn modelId="{D38BB4FE-85E9-4346-BE29-1F9CE38DDA91}" type="presOf" srcId="{F75C61C6-E135-4430-A500-A1A2A7919EF8}" destId="{ED17BBA5-8E60-654D-902A-ED5267BD4452}" srcOrd="1" destOrd="0" presId="urn:microsoft.com/office/officeart/2016/7/layout/VerticalDownArrowProcess"/>
    <dgm:cxn modelId="{DB7BBFDE-07F6-274B-9370-0ABBEA26D725}" type="presParOf" srcId="{71D810C6-2B8E-9046-8CE0-DF375A68F270}" destId="{76D4A7B5-580E-9245-8C9C-456D24039CEF}" srcOrd="0" destOrd="0" presId="urn:microsoft.com/office/officeart/2016/7/layout/VerticalDownArrowProcess"/>
    <dgm:cxn modelId="{527E1E94-33EF-4A41-B89C-4ED1047C0775}" type="presParOf" srcId="{76D4A7B5-580E-9245-8C9C-456D24039CEF}" destId="{5498CC3D-3134-3247-A4D7-DEC21A13DB56}" srcOrd="0" destOrd="0" presId="urn:microsoft.com/office/officeart/2016/7/layout/VerticalDownArrowProcess"/>
    <dgm:cxn modelId="{6161F134-D073-D24F-8F10-1C23442DF3E1}" type="presParOf" srcId="{76D4A7B5-580E-9245-8C9C-456D24039CEF}" destId="{37C96E23-3D57-C54B-8246-06907737D96D}" srcOrd="1" destOrd="0" presId="urn:microsoft.com/office/officeart/2016/7/layout/VerticalDownArrowProcess"/>
    <dgm:cxn modelId="{B8940A6A-5566-7F45-8AB3-C67C8DC21B1E}" type="presParOf" srcId="{71D810C6-2B8E-9046-8CE0-DF375A68F270}" destId="{E21ED51D-89DD-7B4A-ACA1-1F8EB2053914}" srcOrd="1" destOrd="0" presId="urn:microsoft.com/office/officeart/2016/7/layout/VerticalDownArrowProcess"/>
    <dgm:cxn modelId="{0273F2A3-5160-664B-AD5C-4D2D20F617C3}" type="presParOf" srcId="{71D810C6-2B8E-9046-8CE0-DF375A68F270}" destId="{BA93E40B-5CF3-5144-B79D-ECCF9CB768B4}" srcOrd="2" destOrd="0" presId="urn:microsoft.com/office/officeart/2016/7/layout/VerticalDownArrowProcess"/>
    <dgm:cxn modelId="{C73F3A24-CF20-7F41-867C-8736C52D96BE}" type="presParOf" srcId="{BA93E40B-5CF3-5144-B79D-ECCF9CB768B4}" destId="{9F794872-7638-B641-BE6C-C1AE156A0AA4}" srcOrd="0" destOrd="0" presId="urn:microsoft.com/office/officeart/2016/7/layout/VerticalDownArrowProcess"/>
    <dgm:cxn modelId="{724D450D-D6A8-B548-86D0-50D5D7A455E7}" type="presParOf" srcId="{BA93E40B-5CF3-5144-B79D-ECCF9CB768B4}" destId="{309329C3-20EA-2448-B13E-96F6270BACD6}" srcOrd="1" destOrd="0" presId="urn:microsoft.com/office/officeart/2016/7/layout/VerticalDownArrowProcess"/>
    <dgm:cxn modelId="{D7E37014-A385-F341-9752-E9BD31B914A4}" type="presParOf" srcId="{BA93E40B-5CF3-5144-B79D-ECCF9CB768B4}" destId="{8C498AC9-3EA8-5F40-8017-DD4D4F5C68E7}" srcOrd="2" destOrd="0" presId="urn:microsoft.com/office/officeart/2016/7/layout/VerticalDownArrowProcess"/>
    <dgm:cxn modelId="{97D1EE0A-1B43-DA4B-8828-933A00EC1A7B}" type="presParOf" srcId="{71D810C6-2B8E-9046-8CE0-DF375A68F270}" destId="{51AF5ED1-10AD-EE4C-B3CB-74076884A0C6}" srcOrd="3" destOrd="0" presId="urn:microsoft.com/office/officeart/2016/7/layout/VerticalDownArrowProcess"/>
    <dgm:cxn modelId="{EFD03ED3-662F-8B41-8E5F-306EBBC6804D}" type="presParOf" srcId="{71D810C6-2B8E-9046-8CE0-DF375A68F270}" destId="{5CB3423F-072D-BC44-A9C8-8D5FC1E76B25}" srcOrd="4" destOrd="0" presId="urn:microsoft.com/office/officeart/2016/7/layout/VerticalDownArrowProcess"/>
    <dgm:cxn modelId="{3E1954C1-D972-7543-8FD1-0B81884BC095}" type="presParOf" srcId="{5CB3423F-072D-BC44-A9C8-8D5FC1E76B25}" destId="{E54A5EDD-3010-A94B-BA00-CA11961B8CAE}" srcOrd="0" destOrd="0" presId="urn:microsoft.com/office/officeart/2016/7/layout/VerticalDownArrowProcess"/>
    <dgm:cxn modelId="{352FDE0B-8C34-324B-9D9C-ABCFB6151EEF}" type="presParOf" srcId="{5CB3423F-072D-BC44-A9C8-8D5FC1E76B25}" destId="{45456DC9-B51D-CB48-960F-5094C4126D03}" srcOrd="1" destOrd="0" presId="urn:microsoft.com/office/officeart/2016/7/layout/VerticalDownArrowProcess"/>
    <dgm:cxn modelId="{FCC4DAAD-0DAD-F146-AF18-23763DE9983B}" type="presParOf" srcId="{5CB3423F-072D-BC44-A9C8-8D5FC1E76B25}" destId="{39F7C7BC-96AC-8441-8107-9FA6EE5FD6BA}" srcOrd="2" destOrd="0" presId="urn:microsoft.com/office/officeart/2016/7/layout/VerticalDownArrowProcess"/>
    <dgm:cxn modelId="{0EDB4C83-6889-3D45-A871-6F56C7E2EC4E}" type="presParOf" srcId="{71D810C6-2B8E-9046-8CE0-DF375A68F270}" destId="{0D0EA15C-EBF8-DE4B-A68E-761C3CE0B410}" srcOrd="5" destOrd="0" presId="urn:microsoft.com/office/officeart/2016/7/layout/VerticalDownArrowProcess"/>
    <dgm:cxn modelId="{1866A543-1DBA-4C47-9D1C-ED0087C97211}" type="presParOf" srcId="{71D810C6-2B8E-9046-8CE0-DF375A68F270}" destId="{E36EE323-7C38-2E49-875B-181AC803CAEF}" srcOrd="6" destOrd="0" presId="urn:microsoft.com/office/officeart/2016/7/layout/VerticalDownArrowProcess"/>
    <dgm:cxn modelId="{5C8E5963-67C3-914B-B46E-62BE62A0CBA3}" type="presParOf" srcId="{E36EE323-7C38-2E49-875B-181AC803CAEF}" destId="{365A0808-CBC9-2348-B622-8E991CB90717}" srcOrd="0" destOrd="0" presId="urn:microsoft.com/office/officeart/2016/7/layout/VerticalDownArrowProcess"/>
    <dgm:cxn modelId="{872EC2FB-2842-164A-8CB9-7210A327B7DD}" type="presParOf" srcId="{E36EE323-7C38-2E49-875B-181AC803CAEF}" destId="{A64245DB-C89B-D840-851C-543F9CD3F7BB}" srcOrd="1" destOrd="0" presId="urn:microsoft.com/office/officeart/2016/7/layout/VerticalDownArrowProcess"/>
    <dgm:cxn modelId="{57844EF1-8F34-E440-93D0-34C0FB0E009D}" type="presParOf" srcId="{E36EE323-7C38-2E49-875B-181AC803CAEF}" destId="{F6A92438-7145-B443-A423-572EF24BF6BB}" srcOrd="2" destOrd="0" presId="urn:microsoft.com/office/officeart/2016/7/layout/VerticalDownArrowProcess"/>
    <dgm:cxn modelId="{A2B9A149-0AD7-7949-96D5-386A71D840FF}" type="presParOf" srcId="{71D810C6-2B8E-9046-8CE0-DF375A68F270}" destId="{9A77AA27-414D-E345-901F-B72C29DFD2E4}" srcOrd="7" destOrd="0" presId="urn:microsoft.com/office/officeart/2016/7/layout/VerticalDownArrowProcess"/>
    <dgm:cxn modelId="{C3727EA6-4386-DB4A-9879-1E0DAAE726B0}" type="presParOf" srcId="{71D810C6-2B8E-9046-8CE0-DF375A68F270}" destId="{B40974A9-4BC0-0C4D-94DF-F50BA7FAEBFF}" srcOrd="8" destOrd="0" presId="urn:microsoft.com/office/officeart/2016/7/layout/VerticalDownArrowProcess"/>
    <dgm:cxn modelId="{B2931BAC-6A68-DA4F-8B86-9009D8635DD1}" type="presParOf" srcId="{B40974A9-4BC0-0C4D-94DF-F50BA7FAEBFF}" destId="{8FE64C8A-9F85-1749-B72B-988F3C16E005}" srcOrd="0" destOrd="0" presId="urn:microsoft.com/office/officeart/2016/7/layout/VerticalDownArrowProcess"/>
    <dgm:cxn modelId="{159D6F77-9A6E-6E4C-B767-BE01134268B0}" type="presParOf" srcId="{B40974A9-4BC0-0C4D-94DF-F50BA7FAEBFF}" destId="{E256A3F4-6974-FA4A-BE30-A3F75EF1302B}" srcOrd="1" destOrd="0" presId="urn:microsoft.com/office/officeart/2016/7/layout/VerticalDownArrowProcess"/>
    <dgm:cxn modelId="{D995CF62-3B0D-934C-AB0C-11B67278B0FF}" type="presParOf" srcId="{B40974A9-4BC0-0C4D-94DF-F50BA7FAEBFF}" destId="{BD0CCEA4-E357-EE47-9487-8163A23C3698}" srcOrd="2" destOrd="0" presId="urn:microsoft.com/office/officeart/2016/7/layout/VerticalDownArrowProcess"/>
    <dgm:cxn modelId="{42E487DC-39A1-8643-8723-90F89C2F0AF0}" type="presParOf" srcId="{71D810C6-2B8E-9046-8CE0-DF375A68F270}" destId="{D54B3955-5490-0448-AFB6-21F86258A064}" srcOrd="9" destOrd="0" presId="urn:microsoft.com/office/officeart/2016/7/layout/VerticalDownArrowProcess"/>
    <dgm:cxn modelId="{5C13C19E-8129-404C-8E02-CB0081896229}" type="presParOf" srcId="{71D810C6-2B8E-9046-8CE0-DF375A68F270}" destId="{8EA9221C-BB56-6142-A954-3382B3E97ADB}" srcOrd="10" destOrd="0" presId="urn:microsoft.com/office/officeart/2016/7/layout/VerticalDownArrowProcess"/>
    <dgm:cxn modelId="{315BB5EC-9335-7B4C-8883-56D771C3EA6F}" type="presParOf" srcId="{8EA9221C-BB56-6142-A954-3382B3E97ADB}" destId="{8F2945B1-BC67-7243-BF4A-658F7F30702A}" srcOrd="0" destOrd="0" presId="urn:microsoft.com/office/officeart/2016/7/layout/VerticalDownArrowProcess"/>
    <dgm:cxn modelId="{52361ADA-A0D6-CD42-977E-81AA82995B46}" type="presParOf" srcId="{8EA9221C-BB56-6142-A954-3382B3E97ADB}" destId="{B0258C19-2E9E-B140-979D-99B9B0F458A3}" srcOrd="1" destOrd="0" presId="urn:microsoft.com/office/officeart/2016/7/layout/VerticalDownArrowProcess"/>
    <dgm:cxn modelId="{60501139-9822-3848-A7CD-79D99F0052B0}" type="presParOf" srcId="{8EA9221C-BB56-6142-A954-3382B3E97ADB}" destId="{DB181EEB-0F39-2944-8C04-B7079F9FD1A6}" srcOrd="2" destOrd="0" presId="urn:microsoft.com/office/officeart/2016/7/layout/VerticalDownArrowProcess"/>
    <dgm:cxn modelId="{FAB1DC03-0045-6E4C-B48B-D065AD028F8C}" type="presParOf" srcId="{71D810C6-2B8E-9046-8CE0-DF375A68F270}" destId="{6C861104-DFE5-7849-9604-EEEA319A50B2}" srcOrd="11" destOrd="0" presId="urn:microsoft.com/office/officeart/2016/7/layout/VerticalDownArrowProcess"/>
    <dgm:cxn modelId="{E6E2562F-88AD-084B-A712-F81483893147}" type="presParOf" srcId="{71D810C6-2B8E-9046-8CE0-DF375A68F270}" destId="{6162837B-0101-074D-8448-BF69E658B0E0}" srcOrd="12" destOrd="0" presId="urn:microsoft.com/office/officeart/2016/7/layout/VerticalDownArrowProcess"/>
    <dgm:cxn modelId="{54208703-20E9-7B49-AE2D-E7BA906F2E8F}" type="presParOf" srcId="{6162837B-0101-074D-8448-BF69E658B0E0}" destId="{1C46F436-9299-DB45-BA10-C5ED2310B049}" srcOrd="0" destOrd="0" presId="urn:microsoft.com/office/officeart/2016/7/layout/VerticalDownArrowProcess"/>
    <dgm:cxn modelId="{852D5332-B398-E946-822A-6BF9325BC2DD}" type="presParOf" srcId="{6162837B-0101-074D-8448-BF69E658B0E0}" destId="{2092A494-FBF7-124C-9F22-998C8077BDC6}" srcOrd="1" destOrd="0" presId="urn:microsoft.com/office/officeart/2016/7/layout/VerticalDownArrowProcess"/>
    <dgm:cxn modelId="{69821EE8-D357-0448-9AAE-E9B150746773}" type="presParOf" srcId="{6162837B-0101-074D-8448-BF69E658B0E0}" destId="{C41A6AD9-9CBA-4A45-B302-CB7DA299D14E}" srcOrd="2" destOrd="0" presId="urn:microsoft.com/office/officeart/2016/7/layout/VerticalDownArrowProcess"/>
    <dgm:cxn modelId="{9D911655-841A-6040-B8C4-456EB61CA46B}" type="presParOf" srcId="{71D810C6-2B8E-9046-8CE0-DF375A68F270}" destId="{354F9537-94E1-024B-92EA-790C6827824C}" srcOrd="13" destOrd="0" presId="urn:microsoft.com/office/officeart/2016/7/layout/VerticalDownArrowProcess"/>
    <dgm:cxn modelId="{0A008633-7E79-494E-8F43-3A2B9B25122E}" type="presParOf" srcId="{71D810C6-2B8E-9046-8CE0-DF375A68F270}" destId="{020B87E7-CF06-8542-82A4-60D6408F0169}" srcOrd="14" destOrd="0" presId="urn:microsoft.com/office/officeart/2016/7/layout/VerticalDownArrowProcess"/>
    <dgm:cxn modelId="{1573B384-5D85-0A49-B292-C1C05D1B2FD6}" type="presParOf" srcId="{020B87E7-CF06-8542-82A4-60D6408F0169}" destId="{17FFDA7B-AA8F-904B-8FB7-91824500485F}" srcOrd="0" destOrd="0" presId="urn:microsoft.com/office/officeart/2016/7/layout/VerticalDownArrowProcess"/>
    <dgm:cxn modelId="{35B6D91F-4733-FF49-A965-C5D935F004C4}" type="presParOf" srcId="{020B87E7-CF06-8542-82A4-60D6408F0169}" destId="{C0F6CA8B-95E6-304C-BCA9-43BCF1F7D3EB}" srcOrd="1" destOrd="0" presId="urn:microsoft.com/office/officeart/2016/7/layout/VerticalDownArrowProcess"/>
    <dgm:cxn modelId="{9EE2D30C-27F9-3640-B28C-1959ED95C82E}" type="presParOf" srcId="{020B87E7-CF06-8542-82A4-60D6408F0169}" destId="{0CB49726-F980-A74C-9898-51CE1FDC46C5}" srcOrd="2" destOrd="0" presId="urn:microsoft.com/office/officeart/2016/7/layout/VerticalDownArrowProcess"/>
    <dgm:cxn modelId="{670A7267-84A0-8643-B010-7E4EB86809EE}" type="presParOf" srcId="{71D810C6-2B8E-9046-8CE0-DF375A68F270}" destId="{630DA855-D2B2-9845-8A11-E336DB8239DA}" srcOrd="15" destOrd="0" presId="urn:microsoft.com/office/officeart/2016/7/layout/VerticalDownArrowProcess"/>
    <dgm:cxn modelId="{D970278E-6B11-0F42-A2DF-4132EA4B1E62}" type="presParOf" srcId="{71D810C6-2B8E-9046-8CE0-DF375A68F270}" destId="{45D2D870-A1E0-F149-98D4-8C851BE9010A}" srcOrd="16" destOrd="0" presId="urn:microsoft.com/office/officeart/2016/7/layout/VerticalDownArrowProcess"/>
    <dgm:cxn modelId="{C86F144E-1CF4-524E-AF0A-8B645529F51F}" type="presParOf" srcId="{45D2D870-A1E0-F149-98D4-8C851BE9010A}" destId="{687634CE-9ECB-ED4E-94E4-69B075C21410}" srcOrd="0" destOrd="0" presId="urn:microsoft.com/office/officeart/2016/7/layout/VerticalDownArrowProcess"/>
    <dgm:cxn modelId="{A4031ACD-442C-F04C-A854-02DA2F4D9595}" type="presParOf" srcId="{45D2D870-A1E0-F149-98D4-8C851BE9010A}" destId="{ED17BBA5-8E60-654D-902A-ED5267BD4452}" srcOrd="1" destOrd="0" presId="urn:microsoft.com/office/officeart/2016/7/layout/VerticalDownArrowProcess"/>
    <dgm:cxn modelId="{B17E47A1-F133-EF4F-A966-FDFAB785233F}" type="presParOf" srcId="{45D2D870-A1E0-F149-98D4-8C851BE9010A}" destId="{0892877D-B4D6-4546-BA13-78F1D20608B1}" srcOrd="2" destOrd="0" presId="urn:microsoft.com/office/officeart/2016/7/layout/VerticalDownArrowProcess"/>
    <dgm:cxn modelId="{616D6A4D-3103-F046-8B76-030490D06928}" type="presParOf" srcId="{71D810C6-2B8E-9046-8CE0-DF375A68F270}" destId="{EDCE4C37-DA06-7C40-A6F3-E9E40691FBB0}" srcOrd="17" destOrd="0" presId="urn:microsoft.com/office/officeart/2016/7/layout/VerticalDownArrowProcess"/>
    <dgm:cxn modelId="{2196EF33-2C55-804E-BD01-6576DAA24555}" type="presParOf" srcId="{71D810C6-2B8E-9046-8CE0-DF375A68F270}" destId="{9062E759-25E2-7543-B3BE-B7A740649D60}" srcOrd="18" destOrd="0" presId="urn:microsoft.com/office/officeart/2016/7/layout/VerticalDownArrowProcess"/>
    <dgm:cxn modelId="{7F84937A-FBEC-A944-9FB9-5C3EA1064157}" type="presParOf" srcId="{9062E759-25E2-7543-B3BE-B7A740649D60}" destId="{50D43017-431D-6B48-9518-60267BCA465E}" srcOrd="0" destOrd="0" presId="urn:microsoft.com/office/officeart/2016/7/layout/VerticalDownArrowProcess"/>
    <dgm:cxn modelId="{949B7DB2-33DA-B24F-B13C-8366F0389DD6}" type="presParOf" srcId="{9062E759-25E2-7543-B3BE-B7A740649D60}" destId="{603DBFB8-CAE8-6A4E-889D-94A5BA488298}" srcOrd="1" destOrd="0" presId="urn:microsoft.com/office/officeart/2016/7/layout/VerticalDownArrowProcess"/>
    <dgm:cxn modelId="{E21773EF-0981-9E44-A22D-595B48F4A1ED}" type="presParOf" srcId="{9062E759-25E2-7543-B3BE-B7A740649D60}" destId="{14C3B7B5-85B2-5542-94B2-089D765B4581}"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60EAC9-E91F-40A5-9433-E5F75482300A}">
      <dsp:nvSpPr>
        <dsp:cNvPr id="0" name=""/>
        <dsp:cNvSpPr/>
      </dsp:nvSpPr>
      <dsp:spPr>
        <a:xfrm>
          <a:off x="0" y="22720"/>
          <a:ext cx="11029616" cy="119985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101318-B9D3-4B77-AFA2-C907416A391A}">
      <dsp:nvSpPr>
        <dsp:cNvPr id="0" name=""/>
        <dsp:cNvSpPr/>
      </dsp:nvSpPr>
      <dsp:spPr>
        <a:xfrm>
          <a:off x="269162" y="377957"/>
          <a:ext cx="489864" cy="4893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871389A-E7FF-4A92-8DA9-0B60B1D866D1}">
      <dsp:nvSpPr>
        <dsp:cNvPr id="0" name=""/>
        <dsp:cNvSpPr/>
      </dsp:nvSpPr>
      <dsp:spPr>
        <a:xfrm>
          <a:off x="1028189" y="177754"/>
          <a:ext cx="4963327" cy="917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13" tIns="97113" rIns="97113" bIns="97113" numCol="1" spcCol="1270" anchor="ctr" anchorCtr="0">
          <a:noAutofit/>
        </a:bodyPr>
        <a:lstStyle/>
        <a:p>
          <a:pPr marL="0" lvl="0" indent="0" algn="l" defTabSz="622300">
            <a:lnSpc>
              <a:spcPct val="90000"/>
            </a:lnSpc>
            <a:spcBef>
              <a:spcPct val="0"/>
            </a:spcBef>
            <a:spcAft>
              <a:spcPct val="35000"/>
            </a:spcAft>
            <a:buNone/>
          </a:pPr>
          <a:r>
            <a:rPr lang="en-US" sz="1400" kern="1200"/>
            <a:t>One of the most niche sub-arenas of public administration, higher education administration, involves preparing future leaders and scholars for global perspectives</a:t>
          </a:r>
        </a:p>
      </dsp:txBody>
      <dsp:txXfrm>
        <a:off x="1028189" y="177754"/>
        <a:ext cx="4963327" cy="917599"/>
      </dsp:txXfrm>
    </dsp:sp>
    <dsp:sp modelId="{C86143E3-9645-4DF7-B811-13298993A3F3}">
      <dsp:nvSpPr>
        <dsp:cNvPr id="0" name=""/>
        <dsp:cNvSpPr/>
      </dsp:nvSpPr>
      <dsp:spPr>
        <a:xfrm>
          <a:off x="5991517" y="177754"/>
          <a:ext cx="5022264" cy="917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13" tIns="97113" rIns="97113" bIns="97113" numCol="1" spcCol="1270" anchor="ctr" anchorCtr="0">
          <a:noAutofit/>
        </a:bodyPr>
        <a:lstStyle/>
        <a:p>
          <a:pPr marL="0" lvl="0" indent="0" algn="l" defTabSz="488950">
            <a:lnSpc>
              <a:spcPct val="90000"/>
            </a:lnSpc>
            <a:spcBef>
              <a:spcPct val="0"/>
            </a:spcBef>
            <a:spcAft>
              <a:spcPct val="35000"/>
            </a:spcAft>
            <a:buNone/>
          </a:pPr>
          <a:r>
            <a:rPr lang="en-US" sz="1100" kern="1200"/>
            <a:t>U.S. higher education institutions send over 300,000 U.S. American college students to embark on a study abroad journey annually (Farrugia &amp; Bhandari, 2014)</a:t>
          </a:r>
        </a:p>
      </dsp:txBody>
      <dsp:txXfrm>
        <a:off x="5991517" y="177754"/>
        <a:ext cx="5022264" cy="917599"/>
      </dsp:txXfrm>
    </dsp:sp>
    <dsp:sp modelId="{D6ED6CC5-1C2E-4B00-B04A-B4CDB83D0AC7}">
      <dsp:nvSpPr>
        <dsp:cNvPr id="0" name=""/>
        <dsp:cNvSpPr/>
      </dsp:nvSpPr>
      <dsp:spPr>
        <a:xfrm>
          <a:off x="0" y="1451980"/>
          <a:ext cx="11029616" cy="88979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9A59AD-077D-4BBB-A07E-01B2B862F156}">
      <dsp:nvSpPr>
        <dsp:cNvPr id="0" name=""/>
        <dsp:cNvSpPr/>
      </dsp:nvSpPr>
      <dsp:spPr>
        <a:xfrm>
          <a:off x="269162" y="1652184"/>
          <a:ext cx="489864" cy="4893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16C5FB2-BCCF-4C6B-A6C0-3552410532B5}">
      <dsp:nvSpPr>
        <dsp:cNvPr id="0" name=""/>
        <dsp:cNvSpPr/>
      </dsp:nvSpPr>
      <dsp:spPr>
        <a:xfrm>
          <a:off x="1028189" y="1451980"/>
          <a:ext cx="9985591" cy="917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13" tIns="97113" rIns="97113" bIns="97113" numCol="1" spcCol="1270" anchor="ctr" anchorCtr="0">
          <a:noAutofit/>
        </a:bodyPr>
        <a:lstStyle/>
        <a:p>
          <a:pPr marL="0" lvl="0" indent="0" algn="l" defTabSz="622300">
            <a:lnSpc>
              <a:spcPct val="90000"/>
            </a:lnSpc>
            <a:spcBef>
              <a:spcPct val="0"/>
            </a:spcBef>
            <a:spcAft>
              <a:spcPct val="35000"/>
            </a:spcAft>
            <a:buNone/>
          </a:pPr>
          <a:r>
            <a:rPr lang="en-US" sz="1400" kern="1200" dirty="0"/>
            <a:t>The higher education sub-fields of study abroad, international education, health promotion, student conduct, and risk management have begun to quantify the risky decisions made by U.S. American undergraduate students both in the home, collegiate environment and during the study abroad experience (American Health Association, 2015; The Forum on Education Abroad, 2016; Leigh, 1999; Pedersen, </a:t>
          </a:r>
          <a:r>
            <a:rPr lang="en-US" sz="1400" kern="1200" dirty="0" err="1"/>
            <a:t>LaBrie</a:t>
          </a:r>
          <a:r>
            <a:rPr lang="en-US" sz="1400" kern="1200" dirty="0"/>
            <a:t>, Hummer, Larimer, &amp; Lee, 2010; Van Tine, 2011)</a:t>
          </a:r>
        </a:p>
      </dsp:txBody>
      <dsp:txXfrm>
        <a:off x="1028189" y="1451980"/>
        <a:ext cx="9985591" cy="917599"/>
      </dsp:txXfrm>
    </dsp:sp>
    <dsp:sp modelId="{8803CA2E-EA91-4144-BE9D-1373A10D9CE8}">
      <dsp:nvSpPr>
        <dsp:cNvPr id="0" name=""/>
        <dsp:cNvSpPr/>
      </dsp:nvSpPr>
      <dsp:spPr>
        <a:xfrm>
          <a:off x="0" y="2598980"/>
          <a:ext cx="11029616" cy="88979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9E3A3E-D2BA-4701-ADCE-B9961B39B2CE}">
      <dsp:nvSpPr>
        <dsp:cNvPr id="0" name=""/>
        <dsp:cNvSpPr/>
      </dsp:nvSpPr>
      <dsp:spPr>
        <a:xfrm>
          <a:off x="269162" y="2799183"/>
          <a:ext cx="489864" cy="4893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CF0755A-64BF-40F2-8BE6-351595C65C6C}">
      <dsp:nvSpPr>
        <dsp:cNvPr id="0" name=""/>
        <dsp:cNvSpPr/>
      </dsp:nvSpPr>
      <dsp:spPr>
        <a:xfrm>
          <a:off x="1028189" y="2598980"/>
          <a:ext cx="9985591" cy="917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13" tIns="97113" rIns="97113" bIns="97113" numCol="1" spcCol="1270" anchor="ctr" anchorCtr="0">
          <a:noAutofit/>
        </a:bodyPr>
        <a:lstStyle/>
        <a:p>
          <a:pPr marL="0" lvl="0" indent="0" algn="l" defTabSz="622300">
            <a:lnSpc>
              <a:spcPct val="90000"/>
            </a:lnSpc>
            <a:spcBef>
              <a:spcPct val="0"/>
            </a:spcBef>
            <a:spcAft>
              <a:spcPct val="35000"/>
            </a:spcAft>
            <a:buNone/>
          </a:pPr>
          <a:r>
            <a:rPr lang="en-US" sz="1400" kern="1200"/>
            <a:t>A significant gap in the literature exists to explain the context and rationale for such risky behaviors.   Students seem to be engaging in riskier behaviors while studying abroad compared to how they behave while at their home institutions (Pedersen et al, 2010)</a:t>
          </a:r>
        </a:p>
      </dsp:txBody>
      <dsp:txXfrm>
        <a:off x="1028189" y="2598980"/>
        <a:ext cx="9985591" cy="917599"/>
      </dsp:txXfrm>
    </dsp:sp>
    <dsp:sp modelId="{E85281CB-7C36-40AE-BC10-9E048FBB2368}">
      <dsp:nvSpPr>
        <dsp:cNvPr id="0" name=""/>
        <dsp:cNvSpPr/>
      </dsp:nvSpPr>
      <dsp:spPr>
        <a:xfrm>
          <a:off x="0" y="3745979"/>
          <a:ext cx="11029616" cy="88979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3DE150-E4B3-48E2-B3EF-3815B79DB067}">
      <dsp:nvSpPr>
        <dsp:cNvPr id="0" name=""/>
        <dsp:cNvSpPr/>
      </dsp:nvSpPr>
      <dsp:spPr>
        <a:xfrm>
          <a:off x="269162" y="3946183"/>
          <a:ext cx="489864" cy="48938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FC82166-F92F-44B7-9630-C6D0A3A8EBF7}">
      <dsp:nvSpPr>
        <dsp:cNvPr id="0" name=""/>
        <dsp:cNvSpPr/>
      </dsp:nvSpPr>
      <dsp:spPr>
        <a:xfrm>
          <a:off x="1028189" y="3745979"/>
          <a:ext cx="9985591" cy="917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7113" tIns="97113" rIns="97113" bIns="97113" numCol="1" spcCol="1270" anchor="ctr" anchorCtr="0">
          <a:noAutofit/>
        </a:bodyPr>
        <a:lstStyle/>
        <a:p>
          <a:pPr marL="0" lvl="0" indent="0" algn="l" defTabSz="622300">
            <a:lnSpc>
              <a:spcPct val="90000"/>
            </a:lnSpc>
            <a:spcBef>
              <a:spcPct val="0"/>
            </a:spcBef>
            <a:spcAft>
              <a:spcPct val="35000"/>
            </a:spcAft>
            <a:buNone/>
          </a:pPr>
          <a:r>
            <a:rPr lang="en-US" sz="1400" kern="1200"/>
            <a:t>The goal of this research was to learn whether or not the study abroad experience explained changes in undergraduate students’ engagement in risky behaviors. </a:t>
          </a:r>
        </a:p>
      </dsp:txBody>
      <dsp:txXfrm>
        <a:off x="1028189" y="3745979"/>
        <a:ext cx="9985591" cy="9175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354F7-3A9D-4136-ADF7-600B9F60F81D}">
      <dsp:nvSpPr>
        <dsp:cNvPr id="0" name=""/>
        <dsp:cNvSpPr/>
      </dsp:nvSpPr>
      <dsp:spPr>
        <a:xfrm>
          <a:off x="650439" y="394368"/>
          <a:ext cx="684524" cy="5669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68A350F-9A09-489D-8B53-AE569EB46A70}">
      <dsp:nvSpPr>
        <dsp:cNvPr id="0" name=""/>
        <dsp:cNvSpPr/>
      </dsp:nvSpPr>
      <dsp:spPr>
        <a:xfrm>
          <a:off x="14809" y="1124036"/>
          <a:ext cx="1955783" cy="1400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kern="1200" dirty="0"/>
            <a:t>Epistemology: </a:t>
          </a:r>
        </a:p>
        <a:p>
          <a:pPr marL="0" lvl="0" indent="0" algn="ctr" defTabSz="622300">
            <a:lnSpc>
              <a:spcPct val="90000"/>
            </a:lnSpc>
            <a:spcBef>
              <a:spcPct val="0"/>
            </a:spcBef>
            <a:spcAft>
              <a:spcPct val="35000"/>
            </a:spcAft>
            <a:buNone/>
            <a:defRPr b="1"/>
          </a:pPr>
          <a:r>
            <a:rPr lang="en-US" sz="1400" kern="1200" dirty="0"/>
            <a:t>Post-positivist</a:t>
          </a:r>
        </a:p>
      </dsp:txBody>
      <dsp:txXfrm>
        <a:off x="14809" y="1124036"/>
        <a:ext cx="1955783" cy="1400457"/>
      </dsp:txXfrm>
    </dsp:sp>
    <dsp:sp modelId="{B7F66048-D6C2-46D6-BEA0-708EE47F0EA1}">
      <dsp:nvSpPr>
        <dsp:cNvPr id="0" name=""/>
        <dsp:cNvSpPr/>
      </dsp:nvSpPr>
      <dsp:spPr>
        <a:xfrm>
          <a:off x="14809" y="2600158"/>
          <a:ext cx="1955783" cy="1577472"/>
        </a:xfrm>
        <a:prstGeom prst="rect">
          <a:avLst/>
        </a:prstGeom>
        <a:noFill/>
        <a:ln>
          <a:noFill/>
        </a:ln>
        <a:effectLst/>
      </dsp:spPr>
      <dsp:style>
        <a:lnRef idx="0">
          <a:scrgbClr r="0" g="0" b="0"/>
        </a:lnRef>
        <a:fillRef idx="0">
          <a:scrgbClr r="0" g="0" b="0"/>
        </a:fillRef>
        <a:effectRef idx="0">
          <a:scrgbClr r="0" g="0" b="0"/>
        </a:effectRef>
        <a:fontRef idx="minor"/>
      </dsp:style>
    </dsp:sp>
    <dsp:sp modelId="{FBD6FD88-5480-405D-8F05-3A34CF67D2D0}">
      <dsp:nvSpPr>
        <dsp:cNvPr id="0" name=""/>
        <dsp:cNvSpPr/>
      </dsp:nvSpPr>
      <dsp:spPr>
        <a:xfrm>
          <a:off x="2948485" y="394368"/>
          <a:ext cx="684524" cy="5669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95949D5-05C1-4F8A-A8E4-5BDDD1B51F89}">
      <dsp:nvSpPr>
        <dsp:cNvPr id="0" name=""/>
        <dsp:cNvSpPr/>
      </dsp:nvSpPr>
      <dsp:spPr>
        <a:xfrm>
          <a:off x="2312855" y="1124036"/>
          <a:ext cx="1955783" cy="1400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t>Methodology:</a:t>
          </a:r>
        </a:p>
        <a:p>
          <a:pPr marL="0" lvl="0" indent="0" algn="l" defTabSz="622300">
            <a:lnSpc>
              <a:spcPct val="90000"/>
            </a:lnSpc>
            <a:spcBef>
              <a:spcPct val="0"/>
            </a:spcBef>
            <a:spcAft>
              <a:spcPct val="35000"/>
            </a:spcAft>
            <a:buNone/>
            <a:defRPr b="1"/>
          </a:pPr>
          <a:r>
            <a:rPr lang="en-US" sz="1400" kern="1200" dirty="0"/>
            <a:t>Quantitative</a:t>
          </a:r>
        </a:p>
        <a:p>
          <a:pPr marL="0" lvl="0" indent="0" algn="l" defTabSz="622300">
            <a:lnSpc>
              <a:spcPct val="90000"/>
            </a:lnSpc>
            <a:spcBef>
              <a:spcPct val="0"/>
            </a:spcBef>
            <a:spcAft>
              <a:spcPct val="35000"/>
            </a:spcAft>
            <a:buNone/>
            <a:defRPr b="1"/>
          </a:pPr>
          <a:r>
            <a:rPr lang="en-US" sz="1400" kern="1200" dirty="0"/>
            <a:t>Non-experimental design</a:t>
          </a:r>
        </a:p>
      </dsp:txBody>
      <dsp:txXfrm>
        <a:off x="2312855" y="1124036"/>
        <a:ext cx="1955783" cy="1400457"/>
      </dsp:txXfrm>
    </dsp:sp>
    <dsp:sp modelId="{05CDA246-AE1A-43D2-9282-AADE67DEA5F3}">
      <dsp:nvSpPr>
        <dsp:cNvPr id="0" name=""/>
        <dsp:cNvSpPr/>
      </dsp:nvSpPr>
      <dsp:spPr>
        <a:xfrm>
          <a:off x="2312855" y="2600158"/>
          <a:ext cx="1955783" cy="1577472"/>
        </a:xfrm>
        <a:prstGeom prst="rect">
          <a:avLst/>
        </a:prstGeom>
        <a:noFill/>
        <a:ln>
          <a:noFill/>
        </a:ln>
        <a:effectLst/>
      </dsp:spPr>
      <dsp:style>
        <a:lnRef idx="0">
          <a:scrgbClr r="0" g="0" b="0"/>
        </a:lnRef>
        <a:fillRef idx="0">
          <a:scrgbClr r="0" g="0" b="0"/>
        </a:fillRef>
        <a:effectRef idx="0">
          <a:scrgbClr r="0" g="0" b="0"/>
        </a:effectRef>
        <a:fontRef idx="minor"/>
      </dsp:style>
    </dsp:sp>
    <dsp:sp modelId="{264EC6D9-E3C0-4A54-A8D5-1DBAAD43F92F}">
      <dsp:nvSpPr>
        <dsp:cNvPr id="0" name=""/>
        <dsp:cNvSpPr/>
      </dsp:nvSpPr>
      <dsp:spPr>
        <a:xfrm>
          <a:off x="5246531" y="394368"/>
          <a:ext cx="684524" cy="5669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F5854E8-6ED4-4585-B606-7C397B5CF1A4}">
      <dsp:nvSpPr>
        <dsp:cNvPr id="0" name=""/>
        <dsp:cNvSpPr/>
      </dsp:nvSpPr>
      <dsp:spPr>
        <a:xfrm>
          <a:off x="4610902" y="1124036"/>
          <a:ext cx="1955783" cy="1400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t>Methods: Original survey created, analyzed using descriptive and inferential statistics</a:t>
          </a:r>
        </a:p>
      </dsp:txBody>
      <dsp:txXfrm>
        <a:off x="4610902" y="1124036"/>
        <a:ext cx="1955783" cy="1400457"/>
      </dsp:txXfrm>
    </dsp:sp>
    <dsp:sp modelId="{876516EB-DFA2-4A34-93B4-5677E493B523}">
      <dsp:nvSpPr>
        <dsp:cNvPr id="0" name=""/>
        <dsp:cNvSpPr/>
      </dsp:nvSpPr>
      <dsp:spPr>
        <a:xfrm>
          <a:off x="4537090" y="2510226"/>
          <a:ext cx="1955783" cy="1577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11200">
            <a:lnSpc>
              <a:spcPct val="90000"/>
            </a:lnSpc>
            <a:spcBef>
              <a:spcPct val="0"/>
            </a:spcBef>
            <a:spcAft>
              <a:spcPct val="35000"/>
            </a:spcAft>
            <a:buNone/>
          </a:pPr>
          <a:r>
            <a:rPr lang="en-US" sz="1600" kern="1200" dirty="0"/>
            <a:t>14 multiple choice questions, one open-ended survey question asked participants to share a story about risk taking during their study abroad experience</a:t>
          </a:r>
        </a:p>
      </dsp:txBody>
      <dsp:txXfrm>
        <a:off x="4537090" y="2510226"/>
        <a:ext cx="1955783" cy="1577472"/>
      </dsp:txXfrm>
    </dsp:sp>
    <dsp:sp modelId="{5E41A656-82BC-49E4-ACC4-FD777868066A}">
      <dsp:nvSpPr>
        <dsp:cNvPr id="0" name=""/>
        <dsp:cNvSpPr/>
      </dsp:nvSpPr>
      <dsp:spPr>
        <a:xfrm>
          <a:off x="7544577" y="394368"/>
          <a:ext cx="684524" cy="56698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5B1F495-6718-4F5A-A30C-4C18320DD1F9}">
      <dsp:nvSpPr>
        <dsp:cNvPr id="0" name=""/>
        <dsp:cNvSpPr/>
      </dsp:nvSpPr>
      <dsp:spPr>
        <a:xfrm>
          <a:off x="6908948" y="1124036"/>
          <a:ext cx="1955783" cy="1400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t>Participants identified through non-probability sampling in partnership with a public higher education institution located on the east coast of the United States, aka “the site”</a:t>
          </a:r>
        </a:p>
      </dsp:txBody>
      <dsp:txXfrm>
        <a:off x="6908948" y="1124036"/>
        <a:ext cx="1955783" cy="1400457"/>
      </dsp:txXfrm>
    </dsp:sp>
    <dsp:sp modelId="{75548D59-01F4-40DA-98FC-5F1C22C98E49}">
      <dsp:nvSpPr>
        <dsp:cNvPr id="0" name=""/>
        <dsp:cNvSpPr/>
      </dsp:nvSpPr>
      <dsp:spPr>
        <a:xfrm>
          <a:off x="6908948" y="2600158"/>
          <a:ext cx="1955783" cy="1577472"/>
        </a:xfrm>
        <a:prstGeom prst="rect">
          <a:avLst/>
        </a:prstGeom>
        <a:noFill/>
        <a:ln>
          <a:noFill/>
        </a:ln>
        <a:effectLst/>
      </dsp:spPr>
      <dsp:style>
        <a:lnRef idx="0">
          <a:scrgbClr r="0" g="0" b="0"/>
        </a:lnRef>
        <a:fillRef idx="0">
          <a:scrgbClr r="0" g="0" b="0"/>
        </a:fillRef>
        <a:effectRef idx="0">
          <a:scrgbClr r="0" g="0" b="0"/>
        </a:effectRef>
        <a:fontRef idx="minor"/>
      </dsp:style>
    </dsp:sp>
    <dsp:sp modelId="{7FDCF711-2AB2-4532-96A7-4430CF43FC1C}">
      <dsp:nvSpPr>
        <dsp:cNvPr id="0" name=""/>
        <dsp:cNvSpPr/>
      </dsp:nvSpPr>
      <dsp:spPr>
        <a:xfrm>
          <a:off x="9842623" y="394368"/>
          <a:ext cx="684524" cy="56698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E2142D9-8973-4509-B4EB-B9465398724B}">
      <dsp:nvSpPr>
        <dsp:cNvPr id="0" name=""/>
        <dsp:cNvSpPr/>
      </dsp:nvSpPr>
      <dsp:spPr>
        <a:xfrm>
          <a:off x="9206994" y="1124036"/>
          <a:ext cx="1955783" cy="1400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dirty="0"/>
            <a:t>Study participant inclusion criteria</a:t>
          </a:r>
        </a:p>
      </dsp:txBody>
      <dsp:txXfrm>
        <a:off x="9206994" y="1124036"/>
        <a:ext cx="1955783" cy="1400457"/>
      </dsp:txXfrm>
    </dsp:sp>
    <dsp:sp modelId="{F0285240-6F32-40E9-8C5D-BBA615F75C90}">
      <dsp:nvSpPr>
        <dsp:cNvPr id="0" name=""/>
        <dsp:cNvSpPr/>
      </dsp:nvSpPr>
      <dsp:spPr>
        <a:xfrm>
          <a:off x="9219980" y="1585906"/>
          <a:ext cx="1955783" cy="15774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pPr>
          <a:r>
            <a:rPr lang="en-US" sz="1400" kern="1200"/>
            <a:t>Must have departed between 2017-2019</a:t>
          </a:r>
        </a:p>
        <a:p>
          <a:pPr marL="0" lvl="0" indent="0" algn="l" defTabSz="622300">
            <a:lnSpc>
              <a:spcPct val="90000"/>
            </a:lnSpc>
            <a:spcBef>
              <a:spcPct val="0"/>
            </a:spcBef>
            <a:spcAft>
              <a:spcPct val="35000"/>
            </a:spcAft>
            <a:buNone/>
          </a:pPr>
          <a:r>
            <a:rPr lang="en-US" sz="1400" kern="1200" dirty="0"/>
            <a:t>Study abroad duration was short-term (one semester or less) to retain sense of liminal space</a:t>
          </a:r>
        </a:p>
        <a:p>
          <a:pPr marL="0" lvl="0" indent="0" algn="l" defTabSz="622300">
            <a:lnSpc>
              <a:spcPct val="90000"/>
            </a:lnSpc>
            <a:spcBef>
              <a:spcPct val="0"/>
            </a:spcBef>
            <a:spcAft>
              <a:spcPct val="35000"/>
            </a:spcAft>
            <a:buNone/>
          </a:pPr>
          <a:r>
            <a:rPr lang="en-US" sz="1400" kern="1200" dirty="0"/>
            <a:t>Participant must be traditionally-aged (18-24) and pursuing first bachelor’s degree</a:t>
          </a:r>
        </a:p>
        <a:p>
          <a:pPr marL="0" lvl="0" indent="0" algn="l" defTabSz="622300">
            <a:lnSpc>
              <a:spcPct val="90000"/>
            </a:lnSpc>
            <a:spcBef>
              <a:spcPct val="0"/>
            </a:spcBef>
            <a:spcAft>
              <a:spcPct val="35000"/>
            </a:spcAft>
            <a:buNone/>
          </a:pPr>
          <a:r>
            <a:rPr lang="en-US" sz="1400" kern="1200" dirty="0"/>
            <a:t>Self-identify as U.S. American by culture regardless of citizenship or documentation status</a:t>
          </a:r>
        </a:p>
      </dsp:txBody>
      <dsp:txXfrm>
        <a:off x="9219980" y="1585906"/>
        <a:ext cx="1955783" cy="15774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844A7-A1D6-1D4B-9F0D-B1AC020F2994}">
      <dsp:nvSpPr>
        <dsp:cNvPr id="0" name=""/>
        <dsp:cNvSpPr/>
      </dsp:nvSpPr>
      <dsp:spPr>
        <a:xfrm rot="5400000">
          <a:off x="7146191" y="-3085025"/>
          <a:ext cx="708348" cy="7059168"/>
        </a:xfrm>
        <a:prstGeom prst="round2SameRect">
          <a:avLst/>
        </a:prstGeom>
        <a:solidFill>
          <a:schemeClr val="accent2">
            <a:tint val="40000"/>
            <a:alpha val="90000"/>
            <a:hueOff val="0"/>
            <a:satOff val="0"/>
            <a:lumOff val="0"/>
            <a:alphaOff val="0"/>
          </a:schemeClr>
        </a:solidFill>
        <a:ln w="2222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a:t>No cause and effect results available</a:t>
          </a:r>
        </a:p>
        <a:p>
          <a:pPr marL="171450" lvl="1" indent="-171450" algn="l" defTabSz="711200">
            <a:lnSpc>
              <a:spcPct val="90000"/>
            </a:lnSpc>
            <a:spcBef>
              <a:spcPct val="0"/>
            </a:spcBef>
            <a:spcAft>
              <a:spcPct val="15000"/>
            </a:spcAft>
            <a:buChar char="•"/>
          </a:pPr>
          <a:r>
            <a:rPr lang="en-US" sz="1600" kern="1200"/>
            <a:t>Original survey not yet validated</a:t>
          </a:r>
        </a:p>
      </dsp:txBody>
      <dsp:txXfrm rot="-5400000">
        <a:off x="3970782" y="124963"/>
        <a:ext cx="7024589" cy="639190"/>
      </dsp:txXfrm>
    </dsp:sp>
    <dsp:sp modelId="{0BCDF057-4E6C-D24C-91DB-5D0625B8A6FA}">
      <dsp:nvSpPr>
        <dsp:cNvPr id="0" name=""/>
        <dsp:cNvSpPr/>
      </dsp:nvSpPr>
      <dsp:spPr>
        <a:xfrm>
          <a:off x="0" y="1840"/>
          <a:ext cx="3970782" cy="885435"/>
        </a:xfrm>
        <a:prstGeom prst="round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Non-experimental design results in correlations, but not causations</a:t>
          </a:r>
        </a:p>
      </dsp:txBody>
      <dsp:txXfrm>
        <a:off x="43223" y="45063"/>
        <a:ext cx="3884336" cy="798989"/>
      </dsp:txXfrm>
    </dsp:sp>
    <dsp:sp modelId="{8CE92D73-1429-C842-B649-A1D4444F3F12}">
      <dsp:nvSpPr>
        <dsp:cNvPr id="0" name=""/>
        <dsp:cNvSpPr/>
      </dsp:nvSpPr>
      <dsp:spPr>
        <a:xfrm rot="5400000">
          <a:off x="7146191" y="-2155318"/>
          <a:ext cx="708348" cy="7059168"/>
        </a:xfrm>
        <a:prstGeom prst="round2SameRect">
          <a:avLst/>
        </a:prstGeom>
        <a:solidFill>
          <a:schemeClr val="accent2">
            <a:tint val="40000"/>
            <a:alpha val="90000"/>
            <a:hueOff val="348263"/>
            <a:satOff val="4482"/>
            <a:lumOff val="584"/>
            <a:alphaOff val="0"/>
          </a:schemeClr>
        </a:solidFill>
        <a:ln w="22225" cap="rnd" cmpd="sng" algn="ctr">
          <a:solidFill>
            <a:schemeClr val="accent2">
              <a:tint val="40000"/>
              <a:alpha val="90000"/>
              <a:hueOff val="348263"/>
              <a:satOff val="4482"/>
              <a:lumOff val="5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a:t>Cannot be extrapolated to students over 25 or students originating their study abroad experience from any other country</a:t>
          </a:r>
        </a:p>
      </dsp:txBody>
      <dsp:txXfrm rot="-5400000">
        <a:off x="3970782" y="1054670"/>
        <a:ext cx="7024589" cy="639190"/>
      </dsp:txXfrm>
    </dsp:sp>
    <dsp:sp modelId="{6C3F2D4F-C970-2845-A6E7-35EE3530966C}">
      <dsp:nvSpPr>
        <dsp:cNvPr id="0" name=""/>
        <dsp:cNvSpPr/>
      </dsp:nvSpPr>
      <dsp:spPr>
        <a:xfrm>
          <a:off x="0" y="931547"/>
          <a:ext cx="3970782" cy="885435"/>
        </a:xfrm>
        <a:prstGeom prst="roundRect">
          <a:avLst/>
        </a:prstGeom>
        <a:solidFill>
          <a:schemeClr val="accent2">
            <a:hueOff val="397245"/>
            <a:satOff val="2304"/>
            <a:lumOff val="228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Study results generalizable only to the site and to those falling within the study’s inclusion criteria</a:t>
          </a:r>
        </a:p>
      </dsp:txBody>
      <dsp:txXfrm>
        <a:off x="43223" y="974770"/>
        <a:ext cx="3884336" cy="798989"/>
      </dsp:txXfrm>
    </dsp:sp>
    <dsp:sp modelId="{6C62299A-6F65-BF45-BCA0-4A06C20B7C54}">
      <dsp:nvSpPr>
        <dsp:cNvPr id="0" name=""/>
        <dsp:cNvSpPr/>
      </dsp:nvSpPr>
      <dsp:spPr>
        <a:xfrm rot="5400000">
          <a:off x="7146191" y="-1225611"/>
          <a:ext cx="708348" cy="7059168"/>
        </a:xfrm>
        <a:prstGeom prst="round2SameRect">
          <a:avLst/>
        </a:prstGeom>
        <a:solidFill>
          <a:schemeClr val="accent2">
            <a:tint val="40000"/>
            <a:alpha val="90000"/>
            <a:hueOff val="696526"/>
            <a:satOff val="8964"/>
            <a:lumOff val="1167"/>
            <a:alphaOff val="0"/>
          </a:schemeClr>
        </a:solidFill>
        <a:ln w="22225" cap="rnd" cmpd="sng" algn="ctr">
          <a:solidFill>
            <a:schemeClr val="accent2">
              <a:tint val="40000"/>
              <a:alpha val="90000"/>
              <a:hueOff val="696526"/>
              <a:satOff val="8964"/>
              <a:lumOff val="116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a:t>Study does not disaggregate what impact socioeconomic status might have on risky behavior</a:t>
          </a:r>
        </a:p>
      </dsp:txBody>
      <dsp:txXfrm rot="-5400000">
        <a:off x="3970782" y="1984377"/>
        <a:ext cx="7024589" cy="639190"/>
      </dsp:txXfrm>
    </dsp:sp>
    <dsp:sp modelId="{F7A93EBD-42A9-AF4D-A1D3-BE58BE5B101F}">
      <dsp:nvSpPr>
        <dsp:cNvPr id="0" name=""/>
        <dsp:cNvSpPr/>
      </dsp:nvSpPr>
      <dsp:spPr>
        <a:xfrm>
          <a:off x="0" y="1861254"/>
          <a:ext cx="3970782" cy="885435"/>
        </a:xfrm>
        <a:prstGeom prst="roundRect">
          <a:avLst/>
        </a:prstGeom>
        <a:solidFill>
          <a:schemeClr val="accent2">
            <a:hueOff val="794490"/>
            <a:satOff val="4609"/>
            <a:lumOff val="4576"/>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Many study abroad participants come from privileged socioeconomic strata and other privileged identities</a:t>
          </a:r>
        </a:p>
      </dsp:txBody>
      <dsp:txXfrm>
        <a:off x="43223" y="1904477"/>
        <a:ext cx="3884336" cy="798989"/>
      </dsp:txXfrm>
    </dsp:sp>
    <dsp:sp modelId="{4FEF1961-40E5-D845-A9AB-837F6D7CBBA1}">
      <dsp:nvSpPr>
        <dsp:cNvPr id="0" name=""/>
        <dsp:cNvSpPr/>
      </dsp:nvSpPr>
      <dsp:spPr>
        <a:xfrm rot="5400000">
          <a:off x="7146191" y="-295904"/>
          <a:ext cx="708348" cy="7059168"/>
        </a:xfrm>
        <a:prstGeom prst="round2SameRect">
          <a:avLst/>
        </a:prstGeom>
        <a:solidFill>
          <a:schemeClr val="accent2">
            <a:tint val="40000"/>
            <a:alpha val="90000"/>
            <a:hueOff val="1044789"/>
            <a:satOff val="13446"/>
            <a:lumOff val="1751"/>
            <a:alphaOff val="0"/>
          </a:schemeClr>
        </a:solidFill>
        <a:ln w="22225" cap="rnd" cmpd="sng" algn="ctr">
          <a:solidFill>
            <a:schemeClr val="accent2">
              <a:tint val="40000"/>
              <a:alpha val="90000"/>
              <a:hueOff val="1044789"/>
              <a:satOff val="13446"/>
              <a:lumOff val="175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Experiences of students of color, students identifying gender as non-binary, students identifying as LGBTQQIA+, etc., may have critically different experiences</a:t>
          </a:r>
        </a:p>
      </dsp:txBody>
      <dsp:txXfrm rot="-5400000">
        <a:off x="3970782" y="2914084"/>
        <a:ext cx="7024589" cy="639190"/>
      </dsp:txXfrm>
    </dsp:sp>
    <dsp:sp modelId="{1EA70FC3-2063-A945-A435-A15E979660F8}">
      <dsp:nvSpPr>
        <dsp:cNvPr id="0" name=""/>
        <dsp:cNvSpPr/>
      </dsp:nvSpPr>
      <dsp:spPr>
        <a:xfrm>
          <a:off x="0" y="2790961"/>
          <a:ext cx="3970782" cy="885435"/>
        </a:xfrm>
        <a:prstGeom prst="roundRect">
          <a:avLst/>
        </a:prstGeom>
        <a:solidFill>
          <a:schemeClr val="accent2">
            <a:hueOff val="1191735"/>
            <a:satOff val="6913"/>
            <a:lumOff val="6864"/>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dirty="0"/>
            <a:t>Does not dive into the social equity and inclusion components of the study abroad experience</a:t>
          </a:r>
        </a:p>
      </dsp:txBody>
      <dsp:txXfrm>
        <a:off x="43223" y="2834184"/>
        <a:ext cx="3884336" cy="79898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6DF65E-0117-3249-B5B4-0F7C0EA50D30}">
      <dsp:nvSpPr>
        <dsp:cNvPr id="0" name=""/>
        <dsp:cNvSpPr/>
      </dsp:nvSpPr>
      <dsp:spPr>
        <a:xfrm>
          <a:off x="0" y="2655965"/>
          <a:ext cx="11029950" cy="1742600"/>
        </a:xfrm>
        <a:prstGeom prst="rect">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a:t>Research Question 2: Does a relationship exist between students reporting engaging in risky behaviors during study abroad and the tenets of liminality (boundarylessness, feeling free to try new behaviors, feeling like the rules of everyday life did not apply, and/or the betwixt and between)?</a:t>
          </a:r>
        </a:p>
      </dsp:txBody>
      <dsp:txXfrm>
        <a:off x="0" y="2655965"/>
        <a:ext cx="11029950" cy="1742600"/>
      </dsp:txXfrm>
    </dsp:sp>
    <dsp:sp modelId="{80B5E711-8C38-6B46-A4E2-6579F4C840E1}">
      <dsp:nvSpPr>
        <dsp:cNvPr id="0" name=""/>
        <dsp:cNvSpPr/>
      </dsp:nvSpPr>
      <dsp:spPr>
        <a:xfrm rot="10800000">
          <a:off x="0" y="1984"/>
          <a:ext cx="11029950" cy="2680119"/>
        </a:xfrm>
        <a:prstGeom prst="upArrowCallout">
          <a:avLst/>
        </a:prstGeom>
        <a:solidFill>
          <a:schemeClr val="accent5">
            <a:hueOff val="1318709"/>
            <a:satOff val="-9404"/>
            <a:lumOff val="-1705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US" sz="2300" kern="1200" dirty="0"/>
            <a:t>Research Question 1: Is there a correlation between pre-study abroad and during study abroad risky behavior patterns among students? </a:t>
          </a:r>
        </a:p>
      </dsp:txBody>
      <dsp:txXfrm rot="-10800000">
        <a:off x="0" y="1984"/>
        <a:ext cx="11029950" cy="940722"/>
      </dsp:txXfrm>
    </dsp:sp>
    <dsp:sp modelId="{94DE0CA4-FBEF-904A-A09E-9E4A2DC3057C}">
      <dsp:nvSpPr>
        <dsp:cNvPr id="0" name=""/>
        <dsp:cNvSpPr/>
      </dsp:nvSpPr>
      <dsp:spPr>
        <a:xfrm>
          <a:off x="5385" y="942706"/>
          <a:ext cx="3673059" cy="801355"/>
        </a:xfrm>
        <a:prstGeom prst="rect">
          <a:avLst/>
        </a:prstGeom>
        <a:solidFill>
          <a:schemeClr val="accent5">
            <a:tint val="40000"/>
            <a:alpha val="90000"/>
            <a:hueOff val="0"/>
            <a:satOff val="0"/>
            <a:lumOff val="0"/>
            <a:alphaOff val="0"/>
          </a:schemeClr>
        </a:solidFill>
        <a:ln w="2222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l" defTabSz="711200">
            <a:lnSpc>
              <a:spcPct val="90000"/>
            </a:lnSpc>
            <a:spcBef>
              <a:spcPct val="0"/>
            </a:spcBef>
            <a:spcAft>
              <a:spcPct val="35000"/>
            </a:spcAft>
            <a:buNone/>
          </a:pPr>
          <a:r>
            <a:rPr lang="en-US" sz="1600" kern="1200" dirty="0"/>
            <a:t>Sub-Question 1.1: Does the variable of age matter in identifying higher risk behavior during study abroad? </a:t>
          </a:r>
        </a:p>
      </dsp:txBody>
      <dsp:txXfrm>
        <a:off x="5385" y="942706"/>
        <a:ext cx="3673059" cy="801355"/>
      </dsp:txXfrm>
    </dsp:sp>
    <dsp:sp modelId="{4338DCD2-DCBE-AE47-8EE2-3537539200A3}">
      <dsp:nvSpPr>
        <dsp:cNvPr id="0" name=""/>
        <dsp:cNvSpPr/>
      </dsp:nvSpPr>
      <dsp:spPr>
        <a:xfrm>
          <a:off x="3678445" y="942706"/>
          <a:ext cx="3673059" cy="801355"/>
        </a:xfrm>
        <a:prstGeom prst="rect">
          <a:avLst/>
        </a:prstGeom>
        <a:solidFill>
          <a:schemeClr val="accent5">
            <a:tint val="40000"/>
            <a:alpha val="90000"/>
            <a:hueOff val="724754"/>
            <a:satOff val="-10902"/>
            <a:lumOff val="-1879"/>
            <a:alphaOff val="0"/>
          </a:schemeClr>
        </a:solidFill>
        <a:ln w="2222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l" defTabSz="711200">
            <a:lnSpc>
              <a:spcPct val="90000"/>
            </a:lnSpc>
            <a:spcBef>
              <a:spcPct val="0"/>
            </a:spcBef>
            <a:spcAft>
              <a:spcPct val="35000"/>
            </a:spcAft>
            <a:buNone/>
          </a:pPr>
          <a:r>
            <a:rPr lang="en-US" sz="1600" kern="1200" dirty="0"/>
            <a:t>Sub-Question 1.2: Does the variable gender matter in identifying higher risk behavior during study abroad?</a:t>
          </a:r>
        </a:p>
      </dsp:txBody>
      <dsp:txXfrm>
        <a:off x="3678445" y="942706"/>
        <a:ext cx="3673059" cy="801355"/>
      </dsp:txXfrm>
    </dsp:sp>
    <dsp:sp modelId="{FA3CD229-6622-B448-85B8-B9096B45BD14}">
      <dsp:nvSpPr>
        <dsp:cNvPr id="0" name=""/>
        <dsp:cNvSpPr/>
      </dsp:nvSpPr>
      <dsp:spPr>
        <a:xfrm>
          <a:off x="7351504" y="942706"/>
          <a:ext cx="3673059" cy="801355"/>
        </a:xfrm>
        <a:prstGeom prst="rect">
          <a:avLst/>
        </a:prstGeom>
        <a:solidFill>
          <a:schemeClr val="accent5">
            <a:tint val="40000"/>
            <a:alpha val="90000"/>
            <a:hueOff val="1449508"/>
            <a:satOff val="-21804"/>
            <a:lumOff val="-3758"/>
            <a:alphaOff val="0"/>
          </a:schemeClr>
        </a:solidFill>
        <a:ln w="2222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l" defTabSz="622300">
            <a:lnSpc>
              <a:spcPct val="90000"/>
            </a:lnSpc>
            <a:spcBef>
              <a:spcPct val="0"/>
            </a:spcBef>
            <a:spcAft>
              <a:spcPct val="35000"/>
            </a:spcAft>
            <a:buNone/>
          </a:pPr>
          <a:r>
            <a:rPr lang="en-US" sz="1400" kern="1200" dirty="0"/>
            <a:t>Sub-Question 1.3: Does engagement in alcohol-related pre-study abroad risky behavior matter in identifying higher risk behavior during study abroad?</a:t>
          </a:r>
        </a:p>
      </dsp:txBody>
      <dsp:txXfrm>
        <a:off x="7351504" y="942706"/>
        <a:ext cx="3673059" cy="8013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8CC3D-3134-3247-A4D7-DEC21A13DB56}">
      <dsp:nvSpPr>
        <dsp:cNvPr id="0" name=""/>
        <dsp:cNvSpPr/>
      </dsp:nvSpPr>
      <dsp:spPr>
        <a:xfrm>
          <a:off x="0" y="4349620"/>
          <a:ext cx="2757487" cy="317324"/>
        </a:xfrm>
        <a:prstGeom prst="rect">
          <a:avLst/>
        </a:prstGeom>
        <a:solidFill>
          <a:schemeClr val="accent2">
            <a:hueOff val="0"/>
            <a:satOff val="0"/>
            <a:lumOff val="0"/>
            <a:alphaOff val="0"/>
          </a:schemeClr>
        </a:solidFill>
        <a:ln w="2222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113" tIns="92456" rIns="196113" bIns="92456" numCol="1" spcCol="1270" anchor="ctr" anchorCtr="0">
          <a:noAutofit/>
        </a:bodyPr>
        <a:lstStyle/>
        <a:p>
          <a:pPr marL="0" lvl="0" indent="0" algn="ctr" defTabSz="577850">
            <a:lnSpc>
              <a:spcPct val="90000"/>
            </a:lnSpc>
            <a:spcBef>
              <a:spcPct val="0"/>
            </a:spcBef>
            <a:spcAft>
              <a:spcPct val="35000"/>
            </a:spcAft>
            <a:buNone/>
          </a:pPr>
          <a:r>
            <a:rPr lang="en-US" sz="1300" kern="1200"/>
            <a:t>Approach</a:t>
          </a:r>
        </a:p>
      </dsp:txBody>
      <dsp:txXfrm>
        <a:off x="0" y="4349620"/>
        <a:ext cx="2757487" cy="317324"/>
      </dsp:txXfrm>
    </dsp:sp>
    <dsp:sp modelId="{37C96E23-3D57-C54B-8246-06907737D96D}">
      <dsp:nvSpPr>
        <dsp:cNvPr id="0" name=""/>
        <dsp:cNvSpPr/>
      </dsp:nvSpPr>
      <dsp:spPr>
        <a:xfrm>
          <a:off x="2757487" y="4349620"/>
          <a:ext cx="8272462" cy="317324"/>
        </a:xfrm>
        <a:prstGeom prst="rect">
          <a:avLst/>
        </a:prstGeom>
        <a:solidFill>
          <a:schemeClr val="accent2">
            <a:tint val="40000"/>
            <a:alpha val="90000"/>
            <a:hueOff val="0"/>
            <a:satOff val="0"/>
            <a:lumOff val="0"/>
            <a:alphaOff val="0"/>
          </a:schemeClr>
        </a:solidFill>
        <a:ln w="2222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805" tIns="139700" rIns="167805" bIns="139700" numCol="1" spcCol="1270" anchor="ctr" anchorCtr="0">
          <a:noAutofit/>
        </a:bodyPr>
        <a:lstStyle/>
        <a:p>
          <a:pPr marL="0" lvl="0" indent="0" algn="l" defTabSz="488950">
            <a:lnSpc>
              <a:spcPct val="90000"/>
            </a:lnSpc>
            <a:spcBef>
              <a:spcPct val="0"/>
            </a:spcBef>
            <a:spcAft>
              <a:spcPct val="35000"/>
            </a:spcAft>
            <a:buNone/>
          </a:pPr>
          <a:r>
            <a:rPr lang="en-US" sz="1100" kern="1200"/>
            <a:t>Future Research Recommendation 7: Approach the Open-Ended Survey Results in this Study from a Qualitative Perspective</a:t>
          </a:r>
        </a:p>
      </dsp:txBody>
      <dsp:txXfrm>
        <a:off x="2757487" y="4349620"/>
        <a:ext cx="8272462" cy="317324"/>
      </dsp:txXfrm>
    </dsp:sp>
    <dsp:sp modelId="{309329C3-20EA-2448-B13E-96F6270BACD6}">
      <dsp:nvSpPr>
        <dsp:cNvPr id="0" name=""/>
        <dsp:cNvSpPr/>
      </dsp:nvSpPr>
      <dsp:spPr>
        <a:xfrm rot="10800000">
          <a:off x="0" y="3866335"/>
          <a:ext cx="2757487" cy="488044"/>
        </a:xfrm>
        <a:prstGeom prst="upArrowCallout">
          <a:avLst>
            <a:gd name="adj1" fmla="val 5000"/>
            <a:gd name="adj2" fmla="val 10000"/>
            <a:gd name="adj3" fmla="val 15000"/>
            <a:gd name="adj4" fmla="val 64977"/>
          </a:avLst>
        </a:prstGeom>
        <a:solidFill>
          <a:schemeClr val="accent2">
            <a:hueOff val="132415"/>
            <a:satOff val="768"/>
            <a:lumOff val="763"/>
            <a:alphaOff val="0"/>
          </a:schemeClr>
        </a:solidFill>
        <a:ln w="22225" cap="rnd" cmpd="sng" algn="ctr">
          <a:solidFill>
            <a:schemeClr val="accent2">
              <a:hueOff val="132415"/>
              <a:satOff val="768"/>
              <a:lumOff val="76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113" tIns="92456" rIns="196113" bIns="92456" numCol="1" spcCol="1270" anchor="ctr" anchorCtr="0">
          <a:noAutofit/>
        </a:bodyPr>
        <a:lstStyle/>
        <a:p>
          <a:pPr marL="0" lvl="0" indent="0" algn="ctr" defTabSz="577850">
            <a:lnSpc>
              <a:spcPct val="90000"/>
            </a:lnSpc>
            <a:spcBef>
              <a:spcPct val="0"/>
            </a:spcBef>
            <a:spcAft>
              <a:spcPct val="35000"/>
            </a:spcAft>
            <a:buNone/>
          </a:pPr>
          <a:r>
            <a:rPr lang="en-US" sz="1300" kern="1200"/>
            <a:t>Focus</a:t>
          </a:r>
        </a:p>
      </dsp:txBody>
      <dsp:txXfrm rot="-10800000">
        <a:off x="0" y="3866335"/>
        <a:ext cx="2757487" cy="317229"/>
      </dsp:txXfrm>
    </dsp:sp>
    <dsp:sp modelId="{8C498AC9-3EA8-5F40-8017-DD4D4F5C68E7}">
      <dsp:nvSpPr>
        <dsp:cNvPr id="0" name=""/>
        <dsp:cNvSpPr/>
      </dsp:nvSpPr>
      <dsp:spPr>
        <a:xfrm>
          <a:off x="2757487" y="3866335"/>
          <a:ext cx="8272462" cy="317229"/>
        </a:xfrm>
        <a:prstGeom prst="rect">
          <a:avLst/>
        </a:prstGeom>
        <a:solidFill>
          <a:schemeClr val="accent2">
            <a:tint val="40000"/>
            <a:alpha val="90000"/>
            <a:hueOff val="116088"/>
            <a:satOff val="1494"/>
            <a:lumOff val="195"/>
            <a:alphaOff val="0"/>
          </a:schemeClr>
        </a:solidFill>
        <a:ln w="22225" cap="rnd" cmpd="sng" algn="ctr">
          <a:solidFill>
            <a:schemeClr val="accent2">
              <a:tint val="40000"/>
              <a:alpha val="90000"/>
              <a:hueOff val="116088"/>
              <a:satOff val="1494"/>
              <a:lumOff val="1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805" tIns="139700" rIns="167805" bIns="139700" numCol="1" spcCol="1270" anchor="ctr" anchorCtr="0">
          <a:noAutofit/>
        </a:bodyPr>
        <a:lstStyle/>
        <a:p>
          <a:pPr marL="0" lvl="0" indent="0" algn="l" defTabSz="488950">
            <a:lnSpc>
              <a:spcPct val="90000"/>
            </a:lnSpc>
            <a:spcBef>
              <a:spcPct val="0"/>
            </a:spcBef>
            <a:spcAft>
              <a:spcPct val="35000"/>
            </a:spcAft>
            <a:buNone/>
          </a:pPr>
          <a:r>
            <a:rPr lang="en-US" sz="1100" kern="1200" dirty="0"/>
            <a:t>Future Research Recommendation 6: Focus Research on The Experiences of Cis-Gender Women, Transgender, Gender Non-Binary, Gender Fluid, and Other Gender Identities Through a Critical Lens</a:t>
          </a:r>
        </a:p>
      </dsp:txBody>
      <dsp:txXfrm>
        <a:off x="2757487" y="3866335"/>
        <a:ext cx="8272462" cy="317229"/>
      </dsp:txXfrm>
    </dsp:sp>
    <dsp:sp modelId="{45456DC9-B51D-CB48-960F-5094C4126D03}">
      <dsp:nvSpPr>
        <dsp:cNvPr id="0" name=""/>
        <dsp:cNvSpPr/>
      </dsp:nvSpPr>
      <dsp:spPr>
        <a:xfrm rot="10800000">
          <a:off x="0" y="3383050"/>
          <a:ext cx="2757487" cy="488044"/>
        </a:xfrm>
        <a:prstGeom prst="upArrowCallout">
          <a:avLst>
            <a:gd name="adj1" fmla="val 5000"/>
            <a:gd name="adj2" fmla="val 10000"/>
            <a:gd name="adj3" fmla="val 15000"/>
            <a:gd name="adj4" fmla="val 64977"/>
          </a:avLst>
        </a:prstGeom>
        <a:solidFill>
          <a:schemeClr val="accent2">
            <a:hueOff val="264830"/>
            <a:satOff val="1536"/>
            <a:lumOff val="1525"/>
            <a:alphaOff val="0"/>
          </a:schemeClr>
        </a:solidFill>
        <a:ln w="22225" cap="rnd" cmpd="sng" algn="ctr">
          <a:solidFill>
            <a:schemeClr val="accent2">
              <a:hueOff val="264830"/>
              <a:satOff val="1536"/>
              <a:lumOff val="152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113" tIns="92456" rIns="196113" bIns="92456" numCol="1" spcCol="1270" anchor="ctr" anchorCtr="0">
          <a:noAutofit/>
        </a:bodyPr>
        <a:lstStyle/>
        <a:p>
          <a:pPr marL="0" lvl="0" indent="0" algn="ctr" defTabSz="577850">
            <a:lnSpc>
              <a:spcPct val="90000"/>
            </a:lnSpc>
            <a:spcBef>
              <a:spcPct val="0"/>
            </a:spcBef>
            <a:spcAft>
              <a:spcPct val="35000"/>
            </a:spcAft>
            <a:buNone/>
          </a:pPr>
          <a:r>
            <a:rPr lang="en-US" sz="1300" kern="1200"/>
            <a:t>Include</a:t>
          </a:r>
        </a:p>
      </dsp:txBody>
      <dsp:txXfrm rot="-10800000">
        <a:off x="0" y="3383050"/>
        <a:ext cx="2757487" cy="317229"/>
      </dsp:txXfrm>
    </dsp:sp>
    <dsp:sp modelId="{39F7C7BC-96AC-8441-8107-9FA6EE5FD6BA}">
      <dsp:nvSpPr>
        <dsp:cNvPr id="0" name=""/>
        <dsp:cNvSpPr/>
      </dsp:nvSpPr>
      <dsp:spPr>
        <a:xfrm>
          <a:off x="2757487" y="3383050"/>
          <a:ext cx="8272462" cy="317229"/>
        </a:xfrm>
        <a:prstGeom prst="rect">
          <a:avLst/>
        </a:prstGeom>
        <a:solidFill>
          <a:schemeClr val="accent2">
            <a:tint val="40000"/>
            <a:alpha val="90000"/>
            <a:hueOff val="232175"/>
            <a:satOff val="2988"/>
            <a:lumOff val="389"/>
            <a:alphaOff val="0"/>
          </a:schemeClr>
        </a:solidFill>
        <a:ln w="22225" cap="rnd" cmpd="sng" algn="ctr">
          <a:solidFill>
            <a:schemeClr val="accent2">
              <a:tint val="40000"/>
              <a:alpha val="90000"/>
              <a:hueOff val="232175"/>
              <a:satOff val="2988"/>
              <a:lumOff val="38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805" tIns="139700" rIns="167805" bIns="139700" numCol="1" spcCol="1270" anchor="ctr" anchorCtr="0">
          <a:noAutofit/>
        </a:bodyPr>
        <a:lstStyle/>
        <a:p>
          <a:pPr marL="0" lvl="0" indent="0" algn="l" defTabSz="488950">
            <a:lnSpc>
              <a:spcPct val="90000"/>
            </a:lnSpc>
            <a:spcBef>
              <a:spcPct val="0"/>
            </a:spcBef>
            <a:spcAft>
              <a:spcPct val="35000"/>
            </a:spcAft>
            <a:buNone/>
          </a:pPr>
          <a:r>
            <a:rPr lang="en-US" sz="1100" kern="1200"/>
            <a:t>Future Research Recommendation 5: Include Race Identity as a Component of the Study Abroad Experience and Apply a Critical Theory Perspective </a:t>
          </a:r>
        </a:p>
      </dsp:txBody>
      <dsp:txXfrm>
        <a:off x="2757487" y="3383050"/>
        <a:ext cx="8272462" cy="317229"/>
      </dsp:txXfrm>
    </dsp:sp>
    <dsp:sp modelId="{A64245DB-C89B-D840-851C-543F9CD3F7BB}">
      <dsp:nvSpPr>
        <dsp:cNvPr id="0" name=""/>
        <dsp:cNvSpPr/>
      </dsp:nvSpPr>
      <dsp:spPr>
        <a:xfrm rot="10800000">
          <a:off x="0" y="2899766"/>
          <a:ext cx="2757487" cy="488044"/>
        </a:xfrm>
        <a:prstGeom prst="upArrowCallout">
          <a:avLst>
            <a:gd name="adj1" fmla="val 5000"/>
            <a:gd name="adj2" fmla="val 10000"/>
            <a:gd name="adj3" fmla="val 15000"/>
            <a:gd name="adj4" fmla="val 64977"/>
          </a:avLst>
        </a:prstGeom>
        <a:solidFill>
          <a:schemeClr val="accent2">
            <a:hueOff val="397245"/>
            <a:satOff val="2304"/>
            <a:lumOff val="2288"/>
            <a:alphaOff val="0"/>
          </a:schemeClr>
        </a:solidFill>
        <a:ln w="22225" cap="rnd" cmpd="sng" algn="ctr">
          <a:solidFill>
            <a:schemeClr val="accent2">
              <a:hueOff val="397245"/>
              <a:satOff val="2304"/>
              <a:lumOff val="22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113" tIns="92456" rIns="196113" bIns="92456" numCol="1" spcCol="1270" anchor="ctr" anchorCtr="0">
          <a:noAutofit/>
        </a:bodyPr>
        <a:lstStyle/>
        <a:p>
          <a:pPr marL="0" lvl="0" indent="0" algn="ctr" defTabSz="577850">
            <a:lnSpc>
              <a:spcPct val="90000"/>
            </a:lnSpc>
            <a:spcBef>
              <a:spcPct val="0"/>
            </a:spcBef>
            <a:spcAft>
              <a:spcPct val="35000"/>
            </a:spcAft>
            <a:buNone/>
          </a:pPr>
          <a:r>
            <a:rPr lang="en-US" sz="1300" kern="1200"/>
            <a:t>Investigate</a:t>
          </a:r>
        </a:p>
      </dsp:txBody>
      <dsp:txXfrm rot="-10800000">
        <a:off x="0" y="2899766"/>
        <a:ext cx="2757487" cy="317229"/>
      </dsp:txXfrm>
    </dsp:sp>
    <dsp:sp modelId="{F6A92438-7145-B443-A423-572EF24BF6BB}">
      <dsp:nvSpPr>
        <dsp:cNvPr id="0" name=""/>
        <dsp:cNvSpPr/>
      </dsp:nvSpPr>
      <dsp:spPr>
        <a:xfrm>
          <a:off x="2757487" y="2899766"/>
          <a:ext cx="8272462" cy="317229"/>
        </a:xfrm>
        <a:prstGeom prst="rect">
          <a:avLst/>
        </a:prstGeom>
        <a:solidFill>
          <a:schemeClr val="accent2">
            <a:tint val="40000"/>
            <a:alpha val="90000"/>
            <a:hueOff val="348263"/>
            <a:satOff val="4482"/>
            <a:lumOff val="584"/>
            <a:alphaOff val="0"/>
          </a:schemeClr>
        </a:solidFill>
        <a:ln w="22225" cap="rnd" cmpd="sng" algn="ctr">
          <a:solidFill>
            <a:schemeClr val="accent2">
              <a:tint val="40000"/>
              <a:alpha val="90000"/>
              <a:hueOff val="348263"/>
              <a:satOff val="4482"/>
              <a:lumOff val="5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805" tIns="139700" rIns="167805" bIns="139700" numCol="1" spcCol="1270" anchor="ctr" anchorCtr="0">
          <a:noAutofit/>
        </a:bodyPr>
        <a:lstStyle/>
        <a:p>
          <a:pPr marL="0" lvl="0" indent="0" algn="l" defTabSz="488950">
            <a:lnSpc>
              <a:spcPct val="90000"/>
            </a:lnSpc>
            <a:spcBef>
              <a:spcPct val="0"/>
            </a:spcBef>
            <a:spcAft>
              <a:spcPct val="35000"/>
            </a:spcAft>
            <a:buNone/>
          </a:pPr>
          <a:r>
            <a:rPr lang="en-US" sz="1100" kern="1200"/>
            <a:t>Future Research Recommendation 4: Investigate Further a Stronger Understanding of how to Study the Phenomenon of how People Experience Liminality and Liminal Space </a:t>
          </a:r>
        </a:p>
      </dsp:txBody>
      <dsp:txXfrm>
        <a:off x="2757487" y="2899766"/>
        <a:ext cx="8272462" cy="317229"/>
      </dsp:txXfrm>
    </dsp:sp>
    <dsp:sp modelId="{E256A3F4-6974-FA4A-BE30-A3F75EF1302B}">
      <dsp:nvSpPr>
        <dsp:cNvPr id="0" name=""/>
        <dsp:cNvSpPr/>
      </dsp:nvSpPr>
      <dsp:spPr>
        <a:xfrm rot="10800000">
          <a:off x="0" y="2416481"/>
          <a:ext cx="2757487" cy="488044"/>
        </a:xfrm>
        <a:prstGeom prst="upArrowCallout">
          <a:avLst>
            <a:gd name="adj1" fmla="val 5000"/>
            <a:gd name="adj2" fmla="val 10000"/>
            <a:gd name="adj3" fmla="val 15000"/>
            <a:gd name="adj4" fmla="val 64977"/>
          </a:avLst>
        </a:prstGeom>
        <a:solidFill>
          <a:schemeClr val="accent2">
            <a:hueOff val="529660"/>
            <a:satOff val="3072"/>
            <a:lumOff val="3051"/>
            <a:alphaOff val="0"/>
          </a:schemeClr>
        </a:solidFill>
        <a:ln w="22225" cap="rnd" cmpd="sng" algn="ctr">
          <a:solidFill>
            <a:schemeClr val="accent2">
              <a:hueOff val="529660"/>
              <a:satOff val="3072"/>
              <a:lumOff val="305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113" tIns="92456" rIns="196113" bIns="92456" numCol="1" spcCol="1270" anchor="ctr" anchorCtr="0">
          <a:noAutofit/>
        </a:bodyPr>
        <a:lstStyle/>
        <a:p>
          <a:pPr marL="0" lvl="0" indent="0" algn="ctr" defTabSz="577850">
            <a:lnSpc>
              <a:spcPct val="90000"/>
            </a:lnSpc>
            <a:spcBef>
              <a:spcPct val="0"/>
            </a:spcBef>
            <a:spcAft>
              <a:spcPct val="35000"/>
            </a:spcAft>
            <a:buNone/>
          </a:pPr>
          <a:r>
            <a:rPr lang="en-US" sz="1300" kern="1200"/>
            <a:t>Strengthen</a:t>
          </a:r>
        </a:p>
      </dsp:txBody>
      <dsp:txXfrm rot="-10800000">
        <a:off x="0" y="2416481"/>
        <a:ext cx="2757487" cy="317229"/>
      </dsp:txXfrm>
    </dsp:sp>
    <dsp:sp modelId="{BD0CCEA4-E357-EE47-9487-8163A23C3698}">
      <dsp:nvSpPr>
        <dsp:cNvPr id="0" name=""/>
        <dsp:cNvSpPr/>
      </dsp:nvSpPr>
      <dsp:spPr>
        <a:xfrm>
          <a:off x="2757487" y="2416481"/>
          <a:ext cx="8272462" cy="317229"/>
        </a:xfrm>
        <a:prstGeom prst="rect">
          <a:avLst/>
        </a:prstGeom>
        <a:solidFill>
          <a:schemeClr val="accent2">
            <a:tint val="40000"/>
            <a:alpha val="90000"/>
            <a:hueOff val="464351"/>
            <a:satOff val="5976"/>
            <a:lumOff val="778"/>
            <a:alphaOff val="0"/>
          </a:schemeClr>
        </a:solidFill>
        <a:ln w="22225" cap="rnd" cmpd="sng" algn="ctr">
          <a:solidFill>
            <a:schemeClr val="accent2">
              <a:tint val="40000"/>
              <a:alpha val="90000"/>
              <a:hueOff val="464351"/>
              <a:satOff val="5976"/>
              <a:lumOff val="7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805" tIns="139700" rIns="167805" bIns="139700" numCol="1" spcCol="1270" anchor="ctr" anchorCtr="0">
          <a:noAutofit/>
        </a:bodyPr>
        <a:lstStyle/>
        <a:p>
          <a:pPr marL="0" lvl="0" indent="0" algn="l" defTabSz="488950">
            <a:lnSpc>
              <a:spcPct val="90000"/>
            </a:lnSpc>
            <a:spcBef>
              <a:spcPct val="0"/>
            </a:spcBef>
            <a:spcAft>
              <a:spcPct val="35000"/>
            </a:spcAft>
            <a:buNone/>
          </a:pPr>
          <a:r>
            <a:rPr lang="en-US" sz="1100" kern="1200"/>
            <a:t>Future Research Recommendation 3: Strengthen the Definition of Students’ Conceptualization of Risk and Risky Behavior </a:t>
          </a:r>
        </a:p>
      </dsp:txBody>
      <dsp:txXfrm>
        <a:off x="2757487" y="2416481"/>
        <a:ext cx="8272462" cy="317229"/>
      </dsp:txXfrm>
    </dsp:sp>
    <dsp:sp modelId="{B0258C19-2E9E-B140-979D-99B9B0F458A3}">
      <dsp:nvSpPr>
        <dsp:cNvPr id="0" name=""/>
        <dsp:cNvSpPr/>
      </dsp:nvSpPr>
      <dsp:spPr>
        <a:xfrm rot="10800000">
          <a:off x="0" y="1933196"/>
          <a:ext cx="2757487" cy="488044"/>
        </a:xfrm>
        <a:prstGeom prst="upArrowCallout">
          <a:avLst>
            <a:gd name="adj1" fmla="val 5000"/>
            <a:gd name="adj2" fmla="val 10000"/>
            <a:gd name="adj3" fmla="val 15000"/>
            <a:gd name="adj4" fmla="val 64977"/>
          </a:avLst>
        </a:prstGeom>
        <a:solidFill>
          <a:schemeClr val="accent2">
            <a:hueOff val="662075"/>
            <a:satOff val="3841"/>
            <a:lumOff val="3813"/>
            <a:alphaOff val="0"/>
          </a:schemeClr>
        </a:solidFill>
        <a:ln w="22225" cap="rnd" cmpd="sng" algn="ctr">
          <a:solidFill>
            <a:schemeClr val="accent2">
              <a:hueOff val="662075"/>
              <a:satOff val="3841"/>
              <a:lumOff val="381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113" tIns="92456" rIns="196113" bIns="92456" numCol="1" spcCol="1270" anchor="ctr" anchorCtr="0">
          <a:noAutofit/>
        </a:bodyPr>
        <a:lstStyle/>
        <a:p>
          <a:pPr marL="0" lvl="0" indent="0" algn="ctr" defTabSz="577850">
            <a:lnSpc>
              <a:spcPct val="90000"/>
            </a:lnSpc>
            <a:spcBef>
              <a:spcPct val="0"/>
            </a:spcBef>
            <a:spcAft>
              <a:spcPct val="35000"/>
            </a:spcAft>
            <a:buNone/>
          </a:pPr>
          <a:r>
            <a:rPr lang="en-US" sz="1300" kern="1200"/>
            <a:t>Use</a:t>
          </a:r>
        </a:p>
      </dsp:txBody>
      <dsp:txXfrm rot="-10800000">
        <a:off x="0" y="1933196"/>
        <a:ext cx="2757487" cy="317229"/>
      </dsp:txXfrm>
    </dsp:sp>
    <dsp:sp modelId="{DB181EEB-0F39-2944-8C04-B7079F9FD1A6}">
      <dsp:nvSpPr>
        <dsp:cNvPr id="0" name=""/>
        <dsp:cNvSpPr/>
      </dsp:nvSpPr>
      <dsp:spPr>
        <a:xfrm>
          <a:off x="2757487" y="1933196"/>
          <a:ext cx="8272462" cy="317229"/>
        </a:xfrm>
        <a:prstGeom prst="rect">
          <a:avLst/>
        </a:prstGeom>
        <a:solidFill>
          <a:schemeClr val="accent2">
            <a:tint val="40000"/>
            <a:alpha val="90000"/>
            <a:hueOff val="580438"/>
            <a:satOff val="7470"/>
            <a:lumOff val="973"/>
            <a:alphaOff val="0"/>
          </a:schemeClr>
        </a:solidFill>
        <a:ln w="22225" cap="rnd" cmpd="sng" algn="ctr">
          <a:solidFill>
            <a:schemeClr val="accent2">
              <a:tint val="40000"/>
              <a:alpha val="90000"/>
              <a:hueOff val="580438"/>
              <a:satOff val="7470"/>
              <a:lumOff val="9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805" tIns="139700" rIns="167805" bIns="139700" numCol="1" spcCol="1270" anchor="ctr" anchorCtr="0">
          <a:noAutofit/>
        </a:bodyPr>
        <a:lstStyle/>
        <a:p>
          <a:pPr marL="0" lvl="0" indent="0" algn="l" defTabSz="488950">
            <a:lnSpc>
              <a:spcPct val="90000"/>
            </a:lnSpc>
            <a:spcBef>
              <a:spcPct val="0"/>
            </a:spcBef>
            <a:spcAft>
              <a:spcPct val="35000"/>
            </a:spcAft>
            <a:buNone/>
          </a:pPr>
          <a:r>
            <a:rPr lang="en-US" sz="1100" kern="1200"/>
            <a:t>Future Research Recommendation 2: Use an Experimental Design with Two Cohorts – the First with Study Abroad as the Intervention and the Second with Those Staying Home as a Control Group</a:t>
          </a:r>
        </a:p>
      </dsp:txBody>
      <dsp:txXfrm>
        <a:off x="2757487" y="1933196"/>
        <a:ext cx="8272462" cy="317229"/>
      </dsp:txXfrm>
    </dsp:sp>
    <dsp:sp modelId="{2092A494-FBF7-124C-9F22-998C8077BDC6}">
      <dsp:nvSpPr>
        <dsp:cNvPr id="0" name=""/>
        <dsp:cNvSpPr/>
      </dsp:nvSpPr>
      <dsp:spPr>
        <a:xfrm rot="10800000">
          <a:off x="0" y="1449911"/>
          <a:ext cx="2757487" cy="488044"/>
        </a:xfrm>
        <a:prstGeom prst="upArrowCallout">
          <a:avLst>
            <a:gd name="adj1" fmla="val 5000"/>
            <a:gd name="adj2" fmla="val 10000"/>
            <a:gd name="adj3" fmla="val 15000"/>
            <a:gd name="adj4" fmla="val 64977"/>
          </a:avLst>
        </a:prstGeom>
        <a:solidFill>
          <a:schemeClr val="accent2">
            <a:hueOff val="794490"/>
            <a:satOff val="4609"/>
            <a:lumOff val="4576"/>
            <a:alphaOff val="0"/>
          </a:schemeClr>
        </a:solidFill>
        <a:ln w="22225" cap="rnd" cmpd="sng" algn="ctr">
          <a:solidFill>
            <a:schemeClr val="accent2">
              <a:hueOff val="794490"/>
              <a:satOff val="4609"/>
              <a:lumOff val="45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113" tIns="92456" rIns="196113" bIns="92456" numCol="1" spcCol="1270" anchor="ctr" anchorCtr="0">
          <a:noAutofit/>
        </a:bodyPr>
        <a:lstStyle/>
        <a:p>
          <a:pPr marL="0" lvl="0" indent="0" algn="ctr" defTabSz="577850">
            <a:lnSpc>
              <a:spcPct val="90000"/>
            </a:lnSpc>
            <a:spcBef>
              <a:spcPct val="0"/>
            </a:spcBef>
            <a:spcAft>
              <a:spcPct val="35000"/>
            </a:spcAft>
            <a:buNone/>
          </a:pPr>
          <a:r>
            <a:rPr lang="en-US" sz="1300" kern="1200"/>
            <a:t>Repeat</a:t>
          </a:r>
        </a:p>
      </dsp:txBody>
      <dsp:txXfrm rot="-10800000">
        <a:off x="0" y="1449911"/>
        <a:ext cx="2757487" cy="317229"/>
      </dsp:txXfrm>
    </dsp:sp>
    <dsp:sp modelId="{C41A6AD9-9CBA-4A45-B302-CB7DA299D14E}">
      <dsp:nvSpPr>
        <dsp:cNvPr id="0" name=""/>
        <dsp:cNvSpPr/>
      </dsp:nvSpPr>
      <dsp:spPr>
        <a:xfrm>
          <a:off x="2757487" y="1449911"/>
          <a:ext cx="8272462" cy="317229"/>
        </a:xfrm>
        <a:prstGeom prst="rect">
          <a:avLst/>
        </a:prstGeom>
        <a:solidFill>
          <a:schemeClr val="accent2">
            <a:tint val="40000"/>
            <a:alpha val="90000"/>
            <a:hueOff val="696526"/>
            <a:satOff val="8964"/>
            <a:lumOff val="1167"/>
            <a:alphaOff val="0"/>
          </a:schemeClr>
        </a:solidFill>
        <a:ln w="22225" cap="rnd" cmpd="sng" algn="ctr">
          <a:solidFill>
            <a:schemeClr val="accent2">
              <a:tint val="40000"/>
              <a:alpha val="90000"/>
              <a:hueOff val="696526"/>
              <a:satOff val="8964"/>
              <a:lumOff val="116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805" tIns="139700" rIns="167805" bIns="139700" numCol="1" spcCol="1270" anchor="ctr" anchorCtr="0">
          <a:noAutofit/>
        </a:bodyPr>
        <a:lstStyle/>
        <a:p>
          <a:pPr marL="0" lvl="0" indent="0" algn="l" defTabSz="488950">
            <a:lnSpc>
              <a:spcPct val="90000"/>
            </a:lnSpc>
            <a:spcBef>
              <a:spcPct val="0"/>
            </a:spcBef>
            <a:spcAft>
              <a:spcPct val="35000"/>
            </a:spcAft>
            <a:buNone/>
          </a:pPr>
          <a:r>
            <a:rPr lang="en-US" sz="1100" kern="1200"/>
            <a:t>Future Research Recommendation 1: Repeat this Study Using a Repeated Measures, Longitudinal Design  </a:t>
          </a:r>
        </a:p>
      </dsp:txBody>
      <dsp:txXfrm>
        <a:off x="2757487" y="1449911"/>
        <a:ext cx="8272462" cy="317229"/>
      </dsp:txXfrm>
    </dsp:sp>
    <dsp:sp modelId="{C0F6CA8B-95E6-304C-BCA9-43BCF1F7D3EB}">
      <dsp:nvSpPr>
        <dsp:cNvPr id="0" name=""/>
        <dsp:cNvSpPr/>
      </dsp:nvSpPr>
      <dsp:spPr>
        <a:xfrm rot="10800000">
          <a:off x="0" y="966626"/>
          <a:ext cx="2757487" cy="488044"/>
        </a:xfrm>
        <a:prstGeom prst="upArrowCallout">
          <a:avLst>
            <a:gd name="adj1" fmla="val 5000"/>
            <a:gd name="adj2" fmla="val 10000"/>
            <a:gd name="adj3" fmla="val 15000"/>
            <a:gd name="adj4" fmla="val 64977"/>
          </a:avLst>
        </a:prstGeom>
        <a:solidFill>
          <a:schemeClr val="accent2">
            <a:hueOff val="926905"/>
            <a:satOff val="5377"/>
            <a:lumOff val="5339"/>
            <a:alphaOff val="0"/>
          </a:schemeClr>
        </a:solidFill>
        <a:ln w="22225" cap="rnd" cmpd="sng" algn="ctr">
          <a:solidFill>
            <a:schemeClr val="accent2">
              <a:hueOff val="926905"/>
              <a:satOff val="5377"/>
              <a:lumOff val="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113" tIns="92456" rIns="196113" bIns="92456" numCol="1" spcCol="1270" anchor="ctr" anchorCtr="0">
          <a:noAutofit/>
        </a:bodyPr>
        <a:lstStyle/>
        <a:p>
          <a:pPr marL="0" lvl="0" indent="0" algn="ctr" defTabSz="577850">
            <a:lnSpc>
              <a:spcPct val="90000"/>
            </a:lnSpc>
            <a:spcBef>
              <a:spcPct val="0"/>
            </a:spcBef>
            <a:spcAft>
              <a:spcPct val="35000"/>
            </a:spcAft>
            <a:buNone/>
          </a:pPr>
          <a:r>
            <a:rPr lang="en-US" sz="1300" kern="1200"/>
            <a:t>Practice</a:t>
          </a:r>
        </a:p>
      </dsp:txBody>
      <dsp:txXfrm rot="-10800000">
        <a:off x="0" y="966626"/>
        <a:ext cx="2757487" cy="317229"/>
      </dsp:txXfrm>
    </dsp:sp>
    <dsp:sp modelId="{0CB49726-F980-A74C-9898-51CE1FDC46C5}">
      <dsp:nvSpPr>
        <dsp:cNvPr id="0" name=""/>
        <dsp:cNvSpPr/>
      </dsp:nvSpPr>
      <dsp:spPr>
        <a:xfrm>
          <a:off x="2757487" y="966626"/>
          <a:ext cx="8272462" cy="317229"/>
        </a:xfrm>
        <a:prstGeom prst="rect">
          <a:avLst/>
        </a:prstGeom>
        <a:solidFill>
          <a:schemeClr val="accent2">
            <a:tint val="40000"/>
            <a:alpha val="90000"/>
            <a:hueOff val="812614"/>
            <a:satOff val="10458"/>
            <a:lumOff val="1362"/>
            <a:alphaOff val="0"/>
          </a:schemeClr>
        </a:solidFill>
        <a:ln w="22225" cap="rnd" cmpd="sng" algn="ctr">
          <a:solidFill>
            <a:schemeClr val="accent2">
              <a:tint val="40000"/>
              <a:alpha val="90000"/>
              <a:hueOff val="812614"/>
              <a:satOff val="10458"/>
              <a:lumOff val="13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805" tIns="139700" rIns="167805" bIns="139700" numCol="1" spcCol="1270" anchor="ctr" anchorCtr="0">
          <a:noAutofit/>
        </a:bodyPr>
        <a:lstStyle/>
        <a:p>
          <a:pPr marL="0" lvl="0" indent="0" algn="l" defTabSz="488950">
            <a:lnSpc>
              <a:spcPct val="90000"/>
            </a:lnSpc>
            <a:spcBef>
              <a:spcPct val="0"/>
            </a:spcBef>
            <a:spcAft>
              <a:spcPct val="35000"/>
            </a:spcAft>
            <a:buNone/>
          </a:pPr>
          <a:r>
            <a:rPr lang="en-US" sz="1100" kern="1200" dirty="0"/>
            <a:t>Practice Recommendation 3: Normalize Liminality and Provide Opportunities for Students to Share their Decision-Making within Liminal Space</a:t>
          </a:r>
        </a:p>
      </dsp:txBody>
      <dsp:txXfrm>
        <a:off x="2757487" y="966626"/>
        <a:ext cx="8272462" cy="317229"/>
      </dsp:txXfrm>
    </dsp:sp>
    <dsp:sp modelId="{ED17BBA5-8E60-654D-902A-ED5267BD4452}">
      <dsp:nvSpPr>
        <dsp:cNvPr id="0" name=""/>
        <dsp:cNvSpPr/>
      </dsp:nvSpPr>
      <dsp:spPr>
        <a:xfrm rot="10800000">
          <a:off x="0" y="483342"/>
          <a:ext cx="2757487" cy="488044"/>
        </a:xfrm>
        <a:prstGeom prst="upArrowCallout">
          <a:avLst>
            <a:gd name="adj1" fmla="val 5000"/>
            <a:gd name="adj2" fmla="val 10000"/>
            <a:gd name="adj3" fmla="val 15000"/>
            <a:gd name="adj4" fmla="val 64977"/>
          </a:avLst>
        </a:prstGeom>
        <a:solidFill>
          <a:schemeClr val="accent2">
            <a:hueOff val="1059320"/>
            <a:satOff val="6145"/>
            <a:lumOff val="6101"/>
            <a:alphaOff val="0"/>
          </a:schemeClr>
        </a:solidFill>
        <a:ln w="22225" cap="rnd" cmpd="sng" algn="ctr">
          <a:solidFill>
            <a:schemeClr val="accent2">
              <a:hueOff val="1059320"/>
              <a:satOff val="6145"/>
              <a:lumOff val="610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113" tIns="92456" rIns="196113" bIns="92456" numCol="1" spcCol="1270" anchor="ctr" anchorCtr="0">
          <a:noAutofit/>
        </a:bodyPr>
        <a:lstStyle/>
        <a:p>
          <a:pPr marL="0" lvl="0" indent="0" algn="ctr" defTabSz="577850">
            <a:lnSpc>
              <a:spcPct val="90000"/>
            </a:lnSpc>
            <a:spcBef>
              <a:spcPct val="0"/>
            </a:spcBef>
            <a:spcAft>
              <a:spcPct val="35000"/>
            </a:spcAft>
            <a:buNone/>
          </a:pPr>
          <a:r>
            <a:rPr lang="en-US" sz="1300" kern="1200"/>
            <a:t>Practice</a:t>
          </a:r>
        </a:p>
      </dsp:txBody>
      <dsp:txXfrm rot="-10800000">
        <a:off x="0" y="483342"/>
        <a:ext cx="2757487" cy="317229"/>
      </dsp:txXfrm>
    </dsp:sp>
    <dsp:sp modelId="{0892877D-B4D6-4546-BA13-78F1D20608B1}">
      <dsp:nvSpPr>
        <dsp:cNvPr id="0" name=""/>
        <dsp:cNvSpPr/>
      </dsp:nvSpPr>
      <dsp:spPr>
        <a:xfrm>
          <a:off x="2757487" y="483342"/>
          <a:ext cx="8272462" cy="317229"/>
        </a:xfrm>
        <a:prstGeom prst="rect">
          <a:avLst/>
        </a:prstGeom>
        <a:solidFill>
          <a:schemeClr val="accent2">
            <a:tint val="40000"/>
            <a:alpha val="90000"/>
            <a:hueOff val="928701"/>
            <a:satOff val="11952"/>
            <a:lumOff val="1556"/>
            <a:alphaOff val="0"/>
          </a:schemeClr>
        </a:solidFill>
        <a:ln w="22225" cap="rnd" cmpd="sng" algn="ctr">
          <a:solidFill>
            <a:schemeClr val="accent2">
              <a:tint val="40000"/>
              <a:alpha val="90000"/>
              <a:hueOff val="928701"/>
              <a:satOff val="11952"/>
              <a:lumOff val="15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805" tIns="139700" rIns="167805" bIns="139700" numCol="1" spcCol="1270" anchor="ctr" anchorCtr="0">
          <a:noAutofit/>
        </a:bodyPr>
        <a:lstStyle/>
        <a:p>
          <a:pPr marL="0" lvl="0" indent="0" algn="l" defTabSz="488950">
            <a:lnSpc>
              <a:spcPct val="90000"/>
            </a:lnSpc>
            <a:spcBef>
              <a:spcPct val="0"/>
            </a:spcBef>
            <a:spcAft>
              <a:spcPct val="35000"/>
            </a:spcAft>
            <a:buNone/>
          </a:pPr>
          <a:r>
            <a:rPr lang="en-US" sz="1100" kern="1200" dirty="0"/>
            <a:t>Practice Recommendation 2: Study Abroad Administrators and Student Conduct Administrators Build Pre-Departure Communication Bridges to Engage in Risk Prevention</a:t>
          </a:r>
        </a:p>
      </dsp:txBody>
      <dsp:txXfrm>
        <a:off x="2757487" y="483342"/>
        <a:ext cx="8272462" cy="317229"/>
      </dsp:txXfrm>
    </dsp:sp>
    <dsp:sp modelId="{603DBFB8-CAE8-6A4E-889D-94A5BA488298}">
      <dsp:nvSpPr>
        <dsp:cNvPr id="0" name=""/>
        <dsp:cNvSpPr/>
      </dsp:nvSpPr>
      <dsp:spPr>
        <a:xfrm rot="10800000">
          <a:off x="0" y="57"/>
          <a:ext cx="2757487" cy="488044"/>
        </a:xfrm>
        <a:prstGeom prst="upArrowCallout">
          <a:avLst>
            <a:gd name="adj1" fmla="val 5000"/>
            <a:gd name="adj2" fmla="val 10000"/>
            <a:gd name="adj3" fmla="val 15000"/>
            <a:gd name="adj4" fmla="val 64977"/>
          </a:avLst>
        </a:prstGeom>
        <a:solidFill>
          <a:schemeClr val="accent2">
            <a:hueOff val="1191735"/>
            <a:satOff val="6913"/>
            <a:lumOff val="6864"/>
            <a:alphaOff val="0"/>
          </a:schemeClr>
        </a:solidFill>
        <a:ln w="22225" cap="rnd" cmpd="sng" algn="ctr">
          <a:solidFill>
            <a:schemeClr val="accent2">
              <a:hueOff val="1191735"/>
              <a:satOff val="6913"/>
              <a:lumOff val="686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113" tIns="92456" rIns="196113" bIns="92456" numCol="1" spcCol="1270" anchor="ctr" anchorCtr="0">
          <a:noAutofit/>
        </a:bodyPr>
        <a:lstStyle/>
        <a:p>
          <a:pPr marL="0" lvl="0" indent="0" algn="ctr" defTabSz="577850">
            <a:lnSpc>
              <a:spcPct val="90000"/>
            </a:lnSpc>
            <a:spcBef>
              <a:spcPct val="0"/>
            </a:spcBef>
            <a:spcAft>
              <a:spcPct val="35000"/>
            </a:spcAft>
            <a:buNone/>
          </a:pPr>
          <a:r>
            <a:rPr lang="en-US" sz="1300" kern="1200"/>
            <a:t>Practice</a:t>
          </a:r>
        </a:p>
      </dsp:txBody>
      <dsp:txXfrm rot="-10800000">
        <a:off x="0" y="57"/>
        <a:ext cx="2757487" cy="317229"/>
      </dsp:txXfrm>
    </dsp:sp>
    <dsp:sp modelId="{14C3B7B5-85B2-5542-94B2-089D765B4581}">
      <dsp:nvSpPr>
        <dsp:cNvPr id="0" name=""/>
        <dsp:cNvSpPr/>
      </dsp:nvSpPr>
      <dsp:spPr>
        <a:xfrm>
          <a:off x="2757487" y="57"/>
          <a:ext cx="8272462" cy="317229"/>
        </a:xfrm>
        <a:prstGeom prst="rect">
          <a:avLst/>
        </a:prstGeom>
        <a:solidFill>
          <a:schemeClr val="accent2">
            <a:tint val="40000"/>
            <a:alpha val="90000"/>
            <a:hueOff val="1044789"/>
            <a:satOff val="13446"/>
            <a:lumOff val="1751"/>
            <a:alphaOff val="0"/>
          </a:schemeClr>
        </a:solidFill>
        <a:ln w="22225" cap="rnd" cmpd="sng" algn="ctr">
          <a:solidFill>
            <a:schemeClr val="accent2">
              <a:tint val="40000"/>
              <a:alpha val="90000"/>
              <a:hueOff val="1044789"/>
              <a:satOff val="13446"/>
              <a:lumOff val="175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805" tIns="139700" rIns="167805" bIns="139700" numCol="1" spcCol="1270" anchor="ctr" anchorCtr="0">
          <a:noAutofit/>
        </a:bodyPr>
        <a:lstStyle/>
        <a:p>
          <a:pPr marL="0" lvl="0" indent="0" algn="l" defTabSz="488950">
            <a:lnSpc>
              <a:spcPct val="90000"/>
            </a:lnSpc>
            <a:spcBef>
              <a:spcPct val="0"/>
            </a:spcBef>
            <a:spcAft>
              <a:spcPct val="35000"/>
            </a:spcAft>
            <a:buNone/>
          </a:pPr>
          <a:r>
            <a:rPr lang="en-US" sz="1100" kern="1200" dirty="0"/>
            <a:t>Practice Recommendation 1: Expand existing Pre-Departure Education on Harm Reduction Related to Risky Behaviors Across all Risk Domains</a:t>
          </a:r>
        </a:p>
      </dsp:txBody>
      <dsp:txXfrm>
        <a:off x="2757487" y="57"/>
        <a:ext cx="8272462" cy="31722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4/20/2020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1224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6842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4/20/2020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2710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2468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4/20/2020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4622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2193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090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4017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992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4/20/2020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483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8716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4/20/2020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39506373"/>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EC7AA7E-81E8-4755-AC3D-2CE40312D0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3B956FD-3E35-4658-9C8B-3A48FD2DB4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419" y="457200"/>
            <a:ext cx="9961047" cy="367807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0FE93AB-3E55-C24C-B836-359F34DC71A7}"/>
              </a:ext>
            </a:extLst>
          </p:cNvPr>
          <p:cNvSpPr>
            <a:spLocks noGrp="1"/>
          </p:cNvSpPr>
          <p:nvPr>
            <p:ph type="ctrTitle"/>
          </p:nvPr>
        </p:nvSpPr>
        <p:spPr>
          <a:xfrm>
            <a:off x="1965278" y="668740"/>
            <a:ext cx="7574507" cy="3330055"/>
          </a:xfrm>
        </p:spPr>
        <p:txBody>
          <a:bodyPr anchor="t">
            <a:normAutofit/>
          </a:bodyPr>
          <a:lstStyle/>
          <a:p>
            <a:pPr>
              <a:lnSpc>
                <a:spcPct val="90000"/>
              </a:lnSpc>
            </a:pPr>
            <a:r>
              <a:rPr lang="en-US" sz="3700" b="1" dirty="0">
                <a:solidFill>
                  <a:srgbClr val="FFFFFF"/>
                </a:solidFill>
              </a:rPr>
              <a:t>Study Abroad And Liminality: Examining U.S. American Undergraduate Risky Behavioral Choices Betwixt And Between Borders</a:t>
            </a:r>
            <a:endParaRPr lang="en-US" sz="3700" dirty="0">
              <a:solidFill>
                <a:srgbClr val="FFFFFF"/>
              </a:solidFill>
            </a:endParaRPr>
          </a:p>
        </p:txBody>
      </p:sp>
      <p:sp>
        <p:nvSpPr>
          <p:cNvPr id="12" name="Rectangle 11">
            <a:extLst>
              <a:ext uri="{FF2B5EF4-FFF2-40B4-BE49-F238E27FC236}">
                <a16:creationId xmlns:a16="http://schemas.microsoft.com/office/drawing/2014/main" id="{A1BC678D-D15E-4FC5-8CBF-5308E841AF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352" y="4244454"/>
            <a:ext cx="9961115" cy="2072481"/>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A0974093-669C-C541-BABC-A674A1B8222E}"/>
              </a:ext>
            </a:extLst>
          </p:cNvPr>
          <p:cNvSpPr>
            <a:spLocks noGrp="1"/>
          </p:cNvSpPr>
          <p:nvPr>
            <p:ph type="subTitle" idx="1"/>
          </p:nvPr>
        </p:nvSpPr>
        <p:spPr>
          <a:xfrm>
            <a:off x="1965278" y="4244454"/>
            <a:ext cx="9521872" cy="1944806"/>
          </a:xfrm>
        </p:spPr>
        <p:txBody>
          <a:bodyPr anchor="t">
            <a:normAutofit/>
          </a:bodyPr>
          <a:lstStyle/>
          <a:p>
            <a:pPr>
              <a:lnSpc>
                <a:spcPct val="90000"/>
              </a:lnSpc>
            </a:pPr>
            <a:r>
              <a:rPr lang="en-US" sz="1700" dirty="0">
                <a:solidFill>
                  <a:schemeClr val="accent4">
                    <a:lumMod val="50000"/>
                  </a:schemeClr>
                </a:solidFill>
              </a:rPr>
              <a:t>Presenting A dissertation in partial fulfillment of the degree of doctor of public administration</a:t>
            </a:r>
          </a:p>
          <a:p>
            <a:pPr>
              <a:lnSpc>
                <a:spcPct val="90000"/>
              </a:lnSpc>
            </a:pPr>
            <a:r>
              <a:rPr lang="en-US" sz="1700" dirty="0">
                <a:solidFill>
                  <a:schemeClr val="accent4">
                    <a:lumMod val="50000"/>
                  </a:schemeClr>
                </a:solidFill>
              </a:rPr>
              <a:t>Jill L. Creighton, Doctoral Candidate, Class of 2020</a:t>
            </a:r>
          </a:p>
          <a:p>
            <a:pPr>
              <a:lnSpc>
                <a:spcPct val="90000"/>
              </a:lnSpc>
            </a:pPr>
            <a:r>
              <a:rPr lang="en-US" sz="1700" dirty="0">
                <a:solidFill>
                  <a:schemeClr val="accent4">
                    <a:lumMod val="50000"/>
                  </a:schemeClr>
                </a:solidFill>
              </a:rPr>
              <a:t>Dissertation chair: Kristen </a:t>
            </a:r>
            <a:r>
              <a:rPr lang="en-US" sz="1700" dirty="0" err="1">
                <a:solidFill>
                  <a:schemeClr val="accent4">
                    <a:lumMod val="50000"/>
                  </a:schemeClr>
                </a:solidFill>
              </a:rPr>
              <a:t>crossney</a:t>
            </a:r>
            <a:r>
              <a:rPr lang="en-US" sz="1700" dirty="0">
                <a:solidFill>
                  <a:schemeClr val="accent4">
                    <a:lumMod val="50000"/>
                  </a:schemeClr>
                </a:solidFill>
              </a:rPr>
              <a:t>, </a:t>
            </a:r>
            <a:r>
              <a:rPr lang="en-US" sz="1700" dirty="0" err="1">
                <a:solidFill>
                  <a:schemeClr val="accent4">
                    <a:lumMod val="50000"/>
                  </a:schemeClr>
                </a:solidFill>
              </a:rPr>
              <a:t>ph.d</a:t>
            </a:r>
            <a:r>
              <a:rPr lang="en-US" sz="1700" dirty="0">
                <a:solidFill>
                  <a:schemeClr val="accent4">
                    <a:lumMod val="50000"/>
                  </a:schemeClr>
                </a:solidFill>
              </a:rPr>
              <a:t>, professor of public policy and administration</a:t>
            </a:r>
          </a:p>
          <a:p>
            <a:pPr>
              <a:lnSpc>
                <a:spcPct val="90000"/>
              </a:lnSpc>
            </a:pPr>
            <a:r>
              <a:rPr lang="en-US" sz="1700" i="1" dirty="0">
                <a:solidFill>
                  <a:schemeClr val="accent4">
                    <a:lumMod val="50000"/>
                  </a:schemeClr>
                </a:solidFill>
              </a:rPr>
              <a:t>West </a:t>
            </a:r>
            <a:r>
              <a:rPr lang="en-US" sz="1700" i="1" dirty="0" err="1">
                <a:solidFill>
                  <a:schemeClr val="accent4">
                    <a:lumMod val="50000"/>
                  </a:schemeClr>
                </a:solidFill>
              </a:rPr>
              <a:t>chester</a:t>
            </a:r>
            <a:r>
              <a:rPr lang="en-US" sz="1700" i="1" dirty="0">
                <a:solidFill>
                  <a:schemeClr val="accent4">
                    <a:lumMod val="50000"/>
                  </a:schemeClr>
                </a:solidFill>
              </a:rPr>
              <a:t> university student research &amp; creative activity day,  April 2020</a:t>
            </a:r>
          </a:p>
        </p:txBody>
      </p:sp>
      <p:sp>
        <p:nvSpPr>
          <p:cNvPr id="14" name="Rectangle 13">
            <a:extLst>
              <a:ext uri="{FF2B5EF4-FFF2-40B4-BE49-F238E27FC236}">
                <a16:creationId xmlns:a16="http://schemas.microsoft.com/office/drawing/2014/main" id="{ED188C2F-B457-4F86-B4B4-79703666D7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1191" y="457201"/>
            <a:ext cx="1106164" cy="585973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209357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DB691D59-8F51-4DD8-AD41-D568D29B08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6" name="Rectangle 35">
            <a:extLst>
              <a:ext uri="{FF2B5EF4-FFF2-40B4-BE49-F238E27FC236}">
                <a16:creationId xmlns:a16="http://schemas.microsoft.com/office/drawing/2014/main" id="{204AEF18-0627-48F3-9B3D-F7E8F050B1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37">
            <a:extLst>
              <a:ext uri="{FF2B5EF4-FFF2-40B4-BE49-F238E27FC236}">
                <a16:creationId xmlns:a16="http://schemas.microsoft.com/office/drawing/2014/main" id="{CEAEE08A-C572-438F-9753-B0D527A51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40" name="Rectangle 39">
            <a:extLst>
              <a:ext uri="{FF2B5EF4-FFF2-40B4-BE49-F238E27FC236}">
                <a16:creationId xmlns:a16="http://schemas.microsoft.com/office/drawing/2014/main" id="{DB93146F-62ED-4C59-844C-0935D0FB50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useBgFill="1">
        <p:nvSpPr>
          <p:cNvPr id="42" name="Rectangle 41">
            <a:extLst>
              <a:ext uri="{FF2B5EF4-FFF2-40B4-BE49-F238E27FC236}">
                <a16:creationId xmlns:a16="http://schemas.microsoft.com/office/drawing/2014/main" id="{BF3D65BA-1C65-40FB-92EF-83951BDC1D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12191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ADF52CCA-FCDD-49A0-BFFC-3BD41F1B827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300AA614-BFA5-B347-A503-C40979A9B9D5}"/>
              </a:ext>
            </a:extLst>
          </p:cNvPr>
          <p:cNvSpPr>
            <a:spLocks noGrp="1"/>
          </p:cNvSpPr>
          <p:nvPr>
            <p:ph type="title"/>
          </p:nvPr>
        </p:nvSpPr>
        <p:spPr>
          <a:xfrm>
            <a:off x="8296275" y="1419225"/>
            <a:ext cx="3081576" cy="2085869"/>
          </a:xfrm>
        </p:spPr>
        <p:txBody>
          <a:bodyPr vert="horz" lIns="91440" tIns="45720" rIns="91440" bIns="45720" rtlCol="0" anchor="b">
            <a:normAutofit/>
          </a:bodyPr>
          <a:lstStyle/>
          <a:p>
            <a:r>
              <a:rPr lang="en-US" sz="2500">
                <a:solidFill>
                  <a:srgbClr val="FFFFFF"/>
                </a:solidFill>
              </a:rPr>
              <a:t>Respondent characteristics</a:t>
            </a:r>
          </a:p>
        </p:txBody>
      </p:sp>
      <p:graphicFrame>
        <p:nvGraphicFramePr>
          <p:cNvPr id="4" name="Content Placeholder 3">
            <a:extLst>
              <a:ext uri="{FF2B5EF4-FFF2-40B4-BE49-F238E27FC236}">
                <a16:creationId xmlns:a16="http://schemas.microsoft.com/office/drawing/2014/main" id="{1DA8C6E3-568A-4B4E-842C-DD9CDFBCB763}"/>
              </a:ext>
            </a:extLst>
          </p:cNvPr>
          <p:cNvGraphicFramePr>
            <a:graphicFrameLocks noGrp="1"/>
          </p:cNvGraphicFramePr>
          <p:nvPr>
            <p:ph idx="1"/>
            <p:extLst>
              <p:ext uri="{D42A27DB-BD31-4B8C-83A1-F6EECF244321}">
                <p14:modId xmlns:p14="http://schemas.microsoft.com/office/powerpoint/2010/main" val="722700990"/>
              </p:ext>
            </p:extLst>
          </p:nvPr>
        </p:nvGraphicFramePr>
        <p:xfrm>
          <a:off x="482599" y="723897"/>
          <a:ext cx="7446059" cy="5666670"/>
        </p:xfrm>
        <a:graphic>
          <a:graphicData uri="http://schemas.openxmlformats.org/drawingml/2006/table">
            <a:tbl>
              <a:tblPr firstRow="1" firstCol="1" bandRow="1">
                <a:tableStyleId>{69012ECD-51FC-41F1-AA8D-1B2483CD663E}</a:tableStyleId>
              </a:tblPr>
              <a:tblGrid>
                <a:gridCol w="4991337">
                  <a:extLst>
                    <a:ext uri="{9D8B030D-6E8A-4147-A177-3AD203B41FA5}">
                      <a16:colId xmlns:a16="http://schemas.microsoft.com/office/drawing/2014/main" val="4249036780"/>
                    </a:ext>
                  </a:extLst>
                </a:gridCol>
                <a:gridCol w="1447653">
                  <a:extLst>
                    <a:ext uri="{9D8B030D-6E8A-4147-A177-3AD203B41FA5}">
                      <a16:colId xmlns:a16="http://schemas.microsoft.com/office/drawing/2014/main" val="3200073080"/>
                    </a:ext>
                  </a:extLst>
                </a:gridCol>
                <a:gridCol w="1007069">
                  <a:extLst>
                    <a:ext uri="{9D8B030D-6E8A-4147-A177-3AD203B41FA5}">
                      <a16:colId xmlns:a16="http://schemas.microsoft.com/office/drawing/2014/main" val="1353250545"/>
                    </a:ext>
                  </a:extLst>
                </a:gridCol>
              </a:tblGrid>
              <a:tr h="247098">
                <a:tc>
                  <a:txBody>
                    <a:bodyPr/>
                    <a:lstStyle/>
                    <a:p>
                      <a:pPr marL="0" marR="0">
                        <a:spcBef>
                          <a:spcPts val="0"/>
                        </a:spcBef>
                        <a:spcAft>
                          <a:spcPts val="0"/>
                        </a:spcAft>
                      </a:pPr>
                      <a:r>
                        <a:rPr lang="en-US" sz="1000" dirty="0">
                          <a:effectLst/>
                        </a:rPr>
                        <a:t>Respondent Category</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Frequency</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3849469476"/>
                  </a:ext>
                </a:extLst>
              </a:tr>
              <a:tr h="247098">
                <a:tc>
                  <a:txBody>
                    <a:bodyPr/>
                    <a:lstStyle/>
                    <a:p>
                      <a:pPr marL="0" marR="0">
                        <a:spcBef>
                          <a:spcPts val="0"/>
                        </a:spcBef>
                        <a:spcAft>
                          <a:spcPts val="0"/>
                        </a:spcAft>
                      </a:pPr>
                      <a:r>
                        <a:rPr lang="en-US" sz="1000">
                          <a:effectLst/>
                        </a:rPr>
                        <a:t>Age at time of study abroad departure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N=147</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932934739"/>
                  </a:ext>
                </a:extLst>
              </a:tr>
              <a:tr h="247098">
                <a:tc>
                  <a:txBody>
                    <a:bodyPr/>
                    <a:lstStyle/>
                    <a:p>
                      <a:pPr marL="0" marR="0">
                        <a:spcBef>
                          <a:spcPts val="0"/>
                        </a:spcBef>
                        <a:spcAft>
                          <a:spcPts val="0"/>
                        </a:spcAft>
                      </a:pPr>
                      <a:r>
                        <a:rPr lang="en-US" sz="1000">
                          <a:effectLst/>
                        </a:rPr>
                        <a:t>18-20 years of age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72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48.98%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4127429894"/>
                  </a:ext>
                </a:extLst>
              </a:tr>
              <a:tr h="247098">
                <a:tc>
                  <a:txBody>
                    <a:bodyPr/>
                    <a:lstStyle/>
                    <a:p>
                      <a:pPr marL="0" marR="0">
                        <a:spcBef>
                          <a:spcPts val="0"/>
                        </a:spcBef>
                        <a:spcAft>
                          <a:spcPts val="0"/>
                        </a:spcAft>
                      </a:pPr>
                      <a:r>
                        <a:rPr lang="en-US" sz="1000">
                          <a:effectLst/>
                        </a:rPr>
                        <a:t>20-24 years of age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75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51.02%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909536725"/>
                  </a:ext>
                </a:extLst>
              </a:tr>
              <a:tr h="159204">
                <a:tc>
                  <a:txBody>
                    <a:bodyPr/>
                    <a:lstStyle/>
                    <a:p>
                      <a:pPr marL="0" marR="0">
                        <a:spcBef>
                          <a:spcPts val="0"/>
                        </a:spcBef>
                        <a:spcAft>
                          <a:spcPts val="0"/>
                        </a:spcAft>
                      </a:pPr>
                      <a:r>
                        <a:rPr lang="en-US" sz="1000" dirty="0">
                          <a:effectLst/>
                        </a:rPr>
                        <a:t> </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3458599779"/>
                  </a:ext>
                </a:extLst>
              </a:tr>
              <a:tr h="247098">
                <a:tc>
                  <a:txBody>
                    <a:bodyPr/>
                    <a:lstStyle/>
                    <a:p>
                      <a:pPr marL="0" marR="0">
                        <a:spcBef>
                          <a:spcPts val="0"/>
                        </a:spcBef>
                        <a:spcAft>
                          <a:spcPts val="0"/>
                        </a:spcAft>
                      </a:pPr>
                      <a:r>
                        <a:rPr lang="en-US" sz="1000">
                          <a:effectLst/>
                        </a:rPr>
                        <a:t>Class standing at time of study abroad departure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N=147</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2172161983"/>
                  </a:ext>
                </a:extLst>
              </a:tr>
              <a:tr h="247098">
                <a:tc>
                  <a:txBody>
                    <a:bodyPr/>
                    <a:lstStyle/>
                    <a:p>
                      <a:pPr marL="0" marR="0">
                        <a:spcBef>
                          <a:spcPts val="0"/>
                        </a:spcBef>
                        <a:spcAft>
                          <a:spcPts val="0"/>
                        </a:spcAft>
                      </a:pPr>
                      <a:r>
                        <a:rPr lang="en-US" sz="1000">
                          <a:effectLst/>
                        </a:rPr>
                        <a:t>Freshman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5.44%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3576082882"/>
                  </a:ext>
                </a:extLst>
              </a:tr>
              <a:tr h="247098">
                <a:tc>
                  <a:txBody>
                    <a:bodyPr/>
                    <a:lstStyle/>
                    <a:p>
                      <a:pPr marL="0" marR="0">
                        <a:spcBef>
                          <a:spcPts val="0"/>
                        </a:spcBef>
                        <a:spcAft>
                          <a:spcPts val="0"/>
                        </a:spcAft>
                      </a:pPr>
                      <a:r>
                        <a:rPr lang="en-US" sz="1000">
                          <a:effectLst/>
                        </a:rPr>
                        <a:t>Sophomore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27</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18.37%</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3709746365"/>
                  </a:ext>
                </a:extLst>
              </a:tr>
              <a:tr h="247098">
                <a:tc>
                  <a:txBody>
                    <a:bodyPr/>
                    <a:lstStyle/>
                    <a:p>
                      <a:pPr marL="0" marR="0">
                        <a:spcBef>
                          <a:spcPts val="0"/>
                        </a:spcBef>
                        <a:spcAft>
                          <a:spcPts val="0"/>
                        </a:spcAft>
                      </a:pPr>
                      <a:r>
                        <a:rPr lang="en-US" sz="1000">
                          <a:effectLst/>
                        </a:rPr>
                        <a:t>Junior</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70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47.62%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3381483859"/>
                  </a:ext>
                </a:extLst>
              </a:tr>
              <a:tr h="247098">
                <a:tc>
                  <a:txBody>
                    <a:bodyPr/>
                    <a:lstStyle/>
                    <a:p>
                      <a:pPr marL="0" marR="0">
                        <a:spcBef>
                          <a:spcPts val="0"/>
                        </a:spcBef>
                        <a:spcAft>
                          <a:spcPts val="0"/>
                        </a:spcAft>
                      </a:pPr>
                      <a:r>
                        <a:rPr lang="en-US" sz="1000">
                          <a:effectLst/>
                        </a:rPr>
                        <a:t>Senior</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43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29.25%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26345052"/>
                  </a:ext>
                </a:extLst>
              </a:tr>
              <a:tr h="159204">
                <a:tc>
                  <a:txBody>
                    <a:bodyPr/>
                    <a:lstStyle/>
                    <a:p>
                      <a:pPr marL="0" marR="0">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934843226"/>
                  </a:ext>
                </a:extLst>
              </a:tr>
              <a:tr h="247098">
                <a:tc>
                  <a:txBody>
                    <a:bodyPr/>
                    <a:lstStyle/>
                    <a:p>
                      <a:pPr marL="0" marR="0">
                        <a:spcBef>
                          <a:spcPts val="0"/>
                        </a:spcBef>
                        <a:spcAft>
                          <a:spcPts val="0"/>
                        </a:spcAft>
                      </a:pPr>
                      <a:r>
                        <a:rPr lang="en-US" sz="1000">
                          <a:effectLst/>
                        </a:rPr>
                        <a:t>Gender identity</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N=147</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44435574"/>
                  </a:ext>
                </a:extLst>
              </a:tr>
              <a:tr h="247098">
                <a:tc>
                  <a:txBody>
                    <a:bodyPr/>
                    <a:lstStyle/>
                    <a:p>
                      <a:pPr marL="0" marR="0">
                        <a:spcBef>
                          <a:spcPts val="0"/>
                        </a:spcBef>
                        <a:spcAft>
                          <a:spcPts val="0"/>
                        </a:spcAft>
                      </a:pPr>
                      <a:r>
                        <a:rPr lang="en-US" sz="1000">
                          <a:effectLst/>
                        </a:rPr>
                        <a:t>Cis-gender woman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107</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72.11%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3970422606"/>
                  </a:ext>
                </a:extLst>
              </a:tr>
              <a:tr h="247098">
                <a:tc>
                  <a:txBody>
                    <a:bodyPr/>
                    <a:lstStyle/>
                    <a:p>
                      <a:pPr marL="0" marR="0">
                        <a:spcBef>
                          <a:spcPts val="0"/>
                        </a:spcBef>
                        <a:spcAft>
                          <a:spcPts val="0"/>
                        </a:spcAft>
                      </a:pPr>
                      <a:r>
                        <a:rPr lang="en-US" sz="1000">
                          <a:effectLst/>
                        </a:rPr>
                        <a:t>Cis-gender man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33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23.81%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4228892612"/>
                  </a:ext>
                </a:extLst>
              </a:tr>
              <a:tr h="247098">
                <a:tc>
                  <a:txBody>
                    <a:bodyPr/>
                    <a:lstStyle/>
                    <a:p>
                      <a:pPr marL="0" marR="0">
                        <a:spcBef>
                          <a:spcPts val="0"/>
                        </a:spcBef>
                        <a:spcAft>
                          <a:spcPts val="0"/>
                        </a:spcAft>
                      </a:pPr>
                      <a:r>
                        <a:rPr lang="en-US" sz="1000">
                          <a:effectLst/>
                        </a:rPr>
                        <a:t>Transgender man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0.68%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4005866016"/>
                  </a:ext>
                </a:extLst>
              </a:tr>
              <a:tr h="247098">
                <a:tc>
                  <a:txBody>
                    <a:bodyPr/>
                    <a:lstStyle/>
                    <a:p>
                      <a:pPr marL="0" marR="0">
                        <a:spcBef>
                          <a:spcPts val="0"/>
                        </a:spcBef>
                        <a:spcAft>
                          <a:spcPts val="0"/>
                        </a:spcAft>
                      </a:pPr>
                      <a:r>
                        <a:rPr lang="en-US" sz="1000">
                          <a:effectLst/>
                        </a:rPr>
                        <a:t>Gender non-binary</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1.36%</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1134960796"/>
                  </a:ext>
                </a:extLst>
              </a:tr>
              <a:tr h="247098">
                <a:tc>
                  <a:txBody>
                    <a:bodyPr/>
                    <a:lstStyle/>
                    <a:p>
                      <a:pPr marL="0" marR="0">
                        <a:spcBef>
                          <a:spcPts val="0"/>
                        </a:spcBef>
                        <a:spcAft>
                          <a:spcPts val="0"/>
                        </a:spcAft>
                      </a:pPr>
                      <a:r>
                        <a:rPr lang="en-US" sz="1000">
                          <a:effectLst/>
                        </a:rPr>
                        <a:t>Another gender</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2.04%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2821974658"/>
                  </a:ext>
                </a:extLst>
              </a:tr>
              <a:tr h="159204">
                <a:tc>
                  <a:txBody>
                    <a:bodyPr/>
                    <a:lstStyle/>
                    <a:p>
                      <a:pPr marL="0" marR="0">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1179155402"/>
                  </a:ext>
                </a:extLst>
              </a:tr>
              <a:tr h="247098">
                <a:tc>
                  <a:txBody>
                    <a:bodyPr/>
                    <a:lstStyle/>
                    <a:p>
                      <a:pPr marL="0" marR="0">
                        <a:spcBef>
                          <a:spcPts val="0"/>
                        </a:spcBef>
                        <a:spcAft>
                          <a:spcPts val="0"/>
                        </a:spcAft>
                      </a:pPr>
                      <a:r>
                        <a:rPr lang="en-US" sz="1000">
                          <a:effectLst/>
                        </a:rPr>
                        <a:t>Self-reported socio-economic status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N=147</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1606706609"/>
                  </a:ext>
                </a:extLst>
              </a:tr>
              <a:tr h="247098">
                <a:tc>
                  <a:txBody>
                    <a:bodyPr/>
                    <a:lstStyle/>
                    <a:p>
                      <a:pPr marL="0" marR="0">
                        <a:spcBef>
                          <a:spcPts val="0"/>
                        </a:spcBef>
                        <a:spcAft>
                          <a:spcPts val="0"/>
                        </a:spcAft>
                      </a:pPr>
                      <a:r>
                        <a:rPr lang="en-US" sz="1000">
                          <a:effectLst/>
                        </a:rPr>
                        <a:t>Living at or below the poverty line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5.44%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1491068081"/>
                  </a:ext>
                </a:extLst>
              </a:tr>
              <a:tr h="247098">
                <a:tc>
                  <a:txBody>
                    <a:bodyPr/>
                    <a:lstStyle/>
                    <a:p>
                      <a:pPr marL="0" marR="0">
                        <a:spcBef>
                          <a:spcPts val="0"/>
                        </a:spcBef>
                        <a:spcAft>
                          <a:spcPts val="0"/>
                        </a:spcAft>
                      </a:pPr>
                      <a:r>
                        <a:rPr lang="en-US" sz="1000">
                          <a:effectLst/>
                        </a:rPr>
                        <a:t>Lower middle class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21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14.29%</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2228574980"/>
                  </a:ext>
                </a:extLst>
              </a:tr>
              <a:tr h="247098">
                <a:tc>
                  <a:txBody>
                    <a:bodyPr/>
                    <a:lstStyle/>
                    <a:p>
                      <a:pPr marL="0" marR="0">
                        <a:spcBef>
                          <a:spcPts val="0"/>
                        </a:spcBef>
                        <a:spcAft>
                          <a:spcPts val="0"/>
                        </a:spcAft>
                      </a:pPr>
                      <a:r>
                        <a:rPr lang="en-US" sz="1000">
                          <a:effectLst/>
                        </a:rPr>
                        <a:t>Middle class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76</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51.70%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4002258891"/>
                  </a:ext>
                </a:extLst>
              </a:tr>
              <a:tr h="247098">
                <a:tc>
                  <a:txBody>
                    <a:bodyPr/>
                    <a:lstStyle/>
                    <a:p>
                      <a:pPr marL="0" marR="0">
                        <a:spcBef>
                          <a:spcPts val="0"/>
                        </a:spcBef>
                        <a:spcAft>
                          <a:spcPts val="0"/>
                        </a:spcAft>
                      </a:pPr>
                      <a:r>
                        <a:rPr lang="en-US" sz="1000">
                          <a:effectLst/>
                        </a:rPr>
                        <a:t>Upper middle class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39</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26.53%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2142695755"/>
                  </a:ext>
                </a:extLst>
              </a:tr>
              <a:tr h="247098">
                <a:tc>
                  <a:txBody>
                    <a:bodyPr/>
                    <a:lstStyle/>
                    <a:p>
                      <a:pPr marL="0" marR="0">
                        <a:spcBef>
                          <a:spcPts val="0"/>
                        </a:spcBef>
                        <a:spcAft>
                          <a:spcPts val="0"/>
                        </a:spcAft>
                      </a:pPr>
                      <a:r>
                        <a:rPr lang="en-US" sz="1000">
                          <a:effectLst/>
                        </a:rPr>
                        <a:t>Wealthy</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a:effectLst/>
                        </a:rPr>
                        <a:t>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tc>
                  <a:txBody>
                    <a:bodyPr/>
                    <a:lstStyle/>
                    <a:p>
                      <a:pPr marL="0" marR="0" algn="ctr">
                        <a:spcBef>
                          <a:spcPts val="0"/>
                        </a:spcBef>
                        <a:spcAft>
                          <a:spcPts val="0"/>
                        </a:spcAft>
                      </a:pPr>
                      <a:r>
                        <a:rPr lang="en-US" sz="1000" dirty="0">
                          <a:effectLst/>
                        </a:rPr>
                        <a:t>2.04</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928" marR="57928" marT="0" marB="0"/>
                </a:tc>
                <a:extLst>
                  <a:ext uri="{0D108BD9-81ED-4DB2-BD59-A6C34878D82A}">
                    <a16:rowId xmlns:a16="http://schemas.microsoft.com/office/drawing/2014/main" val="2561254809"/>
                  </a:ext>
                </a:extLst>
              </a:tr>
            </a:tbl>
          </a:graphicData>
        </a:graphic>
      </p:graphicFrame>
    </p:spTree>
    <p:extLst>
      <p:ext uri="{BB962C8B-B14F-4D97-AF65-F5344CB8AC3E}">
        <p14:creationId xmlns:p14="http://schemas.microsoft.com/office/powerpoint/2010/main" val="2361762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1AB14-5F71-EF44-B826-658ABE2280BE}"/>
              </a:ext>
            </a:extLst>
          </p:cNvPr>
          <p:cNvSpPr>
            <a:spLocks noGrp="1"/>
          </p:cNvSpPr>
          <p:nvPr>
            <p:ph type="title"/>
          </p:nvPr>
        </p:nvSpPr>
        <p:spPr/>
        <p:txBody>
          <a:bodyPr>
            <a:noAutofit/>
          </a:bodyPr>
          <a:lstStyle/>
          <a:p>
            <a:r>
              <a:rPr lang="en-US" sz="2400" dirty="0">
                <a:latin typeface="+mn-lt"/>
              </a:rPr>
              <a:t>Results for Research Question 1: Is there a correlation between pre-study abroad and during study abroad risky behavior patterns among students? </a:t>
            </a:r>
          </a:p>
        </p:txBody>
      </p:sp>
      <p:graphicFrame>
        <p:nvGraphicFramePr>
          <p:cNvPr id="5" name="Content Placeholder 4">
            <a:extLst>
              <a:ext uri="{FF2B5EF4-FFF2-40B4-BE49-F238E27FC236}">
                <a16:creationId xmlns:a16="http://schemas.microsoft.com/office/drawing/2014/main" id="{2CD7ED9F-83CA-8D4C-8C7D-6A5FC3EAE187}"/>
              </a:ext>
            </a:extLst>
          </p:cNvPr>
          <p:cNvGraphicFramePr>
            <a:graphicFrameLocks noGrp="1"/>
          </p:cNvGraphicFramePr>
          <p:nvPr>
            <p:ph sz="half" idx="2"/>
            <p:extLst>
              <p:ext uri="{D42A27DB-BD31-4B8C-83A1-F6EECF244321}">
                <p14:modId xmlns:p14="http://schemas.microsoft.com/office/powerpoint/2010/main" val="560532224"/>
              </p:ext>
            </p:extLst>
          </p:nvPr>
        </p:nvGraphicFramePr>
        <p:xfrm>
          <a:off x="6448936" y="2742775"/>
          <a:ext cx="5157620" cy="1372450"/>
        </p:xfrm>
        <a:graphic>
          <a:graphicData uri="http://schemas.openxmlformats.org/drawingml/2006/table">
            <a:tbl>
              <a:tblPr firstRow="1" firstCol="1" bandRow="1">
                <a:tableStyleId>{5C22544A-7EE6-4342-B048-85BDC9FD1C3A}</a:tableStyleId>
              </a:tblPr>
              <a:tblGrid>
                <a:gridCol w="2200325">
                  <a:extLst>
                    <a:ext uri="{9D8B030D-6E8A-4147-A177-3AD203B41FA5}">
                      <a16:colId xmlns:a16="http://schemas.microsoft.com/office/drawing/2014/main" val="3924508364"/>
                    </a:ext>
                  </a:extLst>
                </a:gridCol>
                <a:gridCol w="651815">
                  <a:extLst>
                    <a:ext uri="{9D8B030D-6E8A-4147-A177-3AD203B41FA5}">
                      <a16:colId xmlns:a16="http://schemas.microsoft.com/office/drawing/2014/main" val="4186532879"/>
                    </a:ext>
                  </a:extLst>
                </a:gridCol>
                <a:gridCol w="803785">
                  <a:extLst>
                    <a:ext uri="{9D8B030D-6E8A-4147-A177-3AD203B41FA5}">
                      <a16:colId xmlns:a16="http://schemas.microsoft.com/office/drawing/2014/main" val="1145036786"/>
                    </a:ext>
                  </a:extLst>
                </a:gridCol>
                <a:gridCol w="717357">
                  <a:extLst>
                    <a:ext uri="{9D8B030D-6E8A-4147-A177-3AD203B41FA5}">
                      <a16:colId xmlns:a16="http://schemas.microsoft.com/office/drawing/2014/main" val="2595069392"/>
                    </a:ext>
                  </a:extLst>
                </a:gridCol>
                <a:gridCol w="784338">
                  <a:extLst>
                    <a:ext uri="{9D8B030D-6E8A-4147-A177-3AD203B41FA5}">
                      <a16:colId xmlns:a16="http://schemas.microsoft.com/office/drawing/2014/main" val="3866201812"/>
                    </a:ext>
                  </a:extLst>
                </a:gridCol>
              </a:tblGrid>
              <a:tr h="274490">
                <a:tc>
                  <a:txBody>
                    <a:bodyPr/>
                    <a:lstStyle/>
                    <a:p>
                      <a:pPr marL="0" marR="0">
                        <a:spcBef>
                          <a:spcPts val="0"/>
                        </a:spcBef>
                        <a:spcAft>
                          <a:spcPts val="0"/>
                        </a:spcAft>
                      </a:pPr>
                      <a:r>
                        <a:rPr lang="en-US" sz="1200" dirty="0">
                          <a:effectLst/>
                        </a:rPr>
                        <a:t>Variable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DF</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F</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B</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SE(B)</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01544057"/>
                  </a:ext>
                </a:extLst>
              </a:tr>
              <a:tr h="274490">
                <a:tc>
                  <a:txBody>
                    <a:bodyPr/>
                    <a:lstStyle/>
                    <a:p>
                      <a:pPr marL="0" marR="0">
                        <a:spcBef>
                          <a:spcPts val="0"/>
                        </a:spcBef>
                        <a:spcAft>
                          <a:spcPts val="0"/>
                        </a:spcAft>
                      </a:pPr>
                      <a:r>
                        <a:rPr lang="en-US" sz="1200">
                          <a:effectLst/>
                        </a:rPr>
                        <a:t>SA total risk score (DV)</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13.50***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11108753"/>
                  </a:ext>
                </a:extLst>
              </a:tr>
              <a:tr h="274490">
                <a:tc gridSpan="3">
                  <a:txBody>
                    <a:bodyPr/>
                    <a:lstStyle/>
                    <a:p>
                      <a:pPr marL="0" marR="0">
                        <a:spcBef>
                          <a:spcPts val="0"/>
                        </a:spcBef>
                        <a:spcAft>
                          <a:spcPts val="0"/>
                        </a:spcAft>
                      </a:pPr>
                      <a:r>
                        <a:rPr lang="en-US" sz="1200">
                          <a:effectLst/>
                        </a:rPr>
                        <a:t>Pre-study abroad risk total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200">
                          <a:effectLst/>
                        </a:rPr>
                        <a:t>0.33***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0.06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52678301"/>
                  </a:ext>
                </a:extLst>
              </a:tr>
              <a:tr h="274490">
                <a:tc gridSpan="3">
                  <a:txBody>
                    <a:bodyPr/>
                    <a:lstStyle/>
                    <a:p>
                      <a:pPr marL="0" marR="0">
                        <a:spcBef>
                          <a:spcPts val="0"/>
                        </a:spcBef>
                        <a:spcAft>
                          <a:spcPts val="0"/>
                        </a:spcAft>
                      </a:pPr>
                      <a:r>
                        <a:rPr lang="en-US" sz="1200">
                          <a:effectLst/>
                        </a:rPr>
                        <a:t>Cis-gender man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200">
                          <a:effectLst/>
                        </a:rPr>
                        <a:t>0.01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1.34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54454156"/>
                  </a:ext>
                </a:extLst>
              </a:tr>
              <a:tr h="274490">
                <a:tc gridSpan="5">
                  <a:txBody>
                    <a:bodyPr/>
                    <a:lstStyle/>
                    <a:p>
                      <a:pPr marL="0" marR="0">
                        <a:spcBef>
                          <a:spcPts val="0"/>
                        </a:spcBef>
                        <a:spcAft>
                          <a:spcPts val="0"/>
                        </a:spcAft>
                      </a:pPr>
                      <a:r>
                        <a:rPr lang="en-US" sz="1200" dirty="0">
                          <a:effectLst/>
                        </a:rPr>
                        <a:t>N=147, R</a:t>
                      </a:r>
                      <a:r>
                        <a:rPr lang="en-US" sz="1200" baseline="30000" dirty="0">
                          <a:effectLst/>
                        </a:rPr>
                        <a:t>2 </a:t>
                      </a:r>
                      <a:r>
                        <a:rPr lang="en-US" sz="1200" dirty="0">
                          <a:effectLst/>
                        </a:rPr>
                        <a:t>= 0.16, *p &lt; .05     **p&lt;.01     *** p &lt; .001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9822034"/>
                  </a:ext>
                </a:extLst>
              </a:tr>
            </a:tbl>
          </a:graphicData>
        </a:graphic>
      </p:graphicFrame>
      <p:graphicFrame>
        <p:nvGraphicFramePr>
          <p:cNvPr id="6" name="Table 5">
            <a:extLst>
              <a:ext uri="{FF2B5EF4-FFF2-40B4-BE49-F238E27FC236}">
                <a16:creationId xmlns:a16="http://schemas.microsoft.com/office/drawing/2014/main" id="{2B4E0189-2756-134F-AB98-A28E23F5B6CB}"/>
              </a:ext>
            </a:extLst>
          </p:cNvPr>
          <p:cNvGraphicFramePr>
            <a:graphicFrameLocks noGrp="1"/>
          </p:cNvGraphicFramePr>
          <p:nvPr>
            <p:extLst>
              <p:ext uri="{D42A27DB-BD31-4B8C-83A1-F6EECF244321}">
                <p14:modId xmlns:p14="http://schemas.microsoft.com/office/powerpoint/2010/main" val="2833289512"/>
              </p:ext>
            </p:extLst>
          </p:nvPr>
        </p:nvGraphicFramePr>
        <p:xfrm>
          <a:off x="6451061" y="4870875"/>
          <a:ext cx="5157621" cy="1174749"/>
        </p:xfrm>
        <a:graphic>
          <a:graphicData uri="http://schemas.openxmlformats.org/drawingml/2006/table">
            <a:tbl>
              <a:tblPr firstRow="1" firstCol="1" bandRow="1">
                <a:tableStyleId>{5C22544A-7EE6-4342-B048-85BDC9FD1C3A}</a:tableStyleId>
              </a:tblPr>
              <a:tblGrid>
                <a:gridCol w="2241798">
                  <a:extLst>
                    <a:ext uri="{9D8B030D-6E8A-4147-A177-3AD203B41FA5}">
                      <a16:colId xmlns:a16="http://schemas.microsoft.com/office/drawing/2014/main" val="40904268"/>
                    </a:ext>
                  </a:extLst>
                </a:gridCol>
                <a:gridCol w="663929">
                  <a:extLst>
                    <a:ext uri="{9D8B030D-6E8A-4147-A177-3AD203B41FA5}">
                      <a16:colId xmlns:a16="http://schemas.microsoft.com/office/drawing/2014/main" val="1223230840"/>
                    </a:ext>
                  </a:extLst>
                </a:gridCol>
                <a:gridCol w="663929">
                  <a:extLst>
                    <a:ext uri="{9D8B030D-6E8A-4147-A177-3AD203B41FA5}">
                      <a16:colId xmlns:a16="http://schemas.microsoft.com/office/drawing/2014/main" val="3670404742"/>
                    </a:ext>
                  </a:extLst>
                </a:gridCol>
                <a:gridCol w="730440">
                  <a:extLst>
                    <a:ext uri="{9D8B030D-6E8A-4147-A177-3AD203B41FA5}">
                      <a16:colId xmlns:a16="http://schemas.microsoft.com/office/drawing/2014/main" val="2473026280"/>
                    </a:ext>
                  </a:extLst>
                </a:gridCol>
                <a:gridCol w="857525">
                  <a:extLst>
                    <a:ext uri="{9D8B030D-6E8A-4147-A177-3AD203B41FA5}">
                      <a16:colId xmlns:a16="http://schemas.microsoft.com/office/drawing/2014/main" val="3764834259"/>
                    </a:ext>
                  </a:extLst>
                </a:gridCol>
              </a:tblGrid>
              <a:tr h="293687">
                <a:tc>
                  <a:txBody>
                    <a:bodyPr/>
                    <a:lstStyle/>
                    <a:p>
                      <a:pPr marL="0" marR="0">
                        <a:spcBef>
                          <a:spcPts val="0"/>
                        </a:spcBef>
                        <a:spcAft>
                          <a:spcPts val="0"/>
                        </a:spcAft>
                      </a:pPr>
                      <a:r>
                        <a:rPr lang="en-US" sz="1200" dirty="0">
                          <a:effectLst/>
                        </a:rPr>
                        <a:t>Variable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DF</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F</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B</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SE(B)</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20620193"/>
                  </a:ext>
                </a:extLst>
              </a:tr>
              <a:tr h="587375">
                <a:tc>
                  <a:txBody>
                    <a:bodyPr/>
                    <a:lstStyle/>
                    <a:p>
                      <a:pPr marL="0" marR="0">
                        <a:spcBef>
                          <a:spcPts val="0"/>
                        </a:spcBef>
                        <a:spcAft>
                          <a:spcPts val="0"/>
                        </a:spcAft>
                      </a:pPr>
                      <a:r>
                        <a:rPr lang="en-US" sz="1200">
                          <a:effectLst/>
                        </a:rPr>
                        <a:t>Alcohol pre-study abroad risk score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21.12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0.82***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0.18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5465440"/>
                  </a:ext>
                </a:extLst>
              </a:tr>
              <a:tr h="293687">
                <a:tc gridSpan="5">
                  <a:txBody>
                    <a:bodyPr/>
                    <a:lstStyle/>
                    <a:p>
                      <a:pPr marL="0" marR="0">
                        <a:spcBef>
                          <a:spcPts val="0"/>
                        </a:spcBef>
                        <a:spcAft>
                          <a:spcPts val="0"/>
                        </a:spcAft>
                      </a:pPr>
                      <a:r>
                        <a:rPr lang="en-US" sz="1200" dirty="0">
                          <a:effectLst/>
                        </a:rPr>
                        <a:t>N=147, R</a:t>
                      </a:r>
                      <a:r>
                        <a:rPr lang="en-US" sz="1200" baseline="30000" dirty="0">
                          <a:effectLst/>
                        </a:rPr>
                        <a:t>2 </a:t>
                      </a:r>
                      <a:r>
                        <a:rPr lang="en-US" sz="1200" dirty="0">
                          <a:effectLst/>
                        </a:rPr>
                        <a:t>= 0.13, *p &lt; .05     **p&lt;.01     *** p &lt; .001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8928785"/>
                  </a:ext>
                </a:extLst>
              </a:tr>
            </a:tbl>
          </a:graphicData>
        </a:graphic>
      </p:graphicFrame>
      <p:sp>
        <p:nvSpPr>
          <p:cNvPr id="7" name="Rectangle 6">
            <a:extLst>
              <a:ext uri="{FF2B5EF4-FFF2-40B4-BE49-F238E27FC236}">
                <a16:creationId xmlns:a16="http://schemas.microsoft.com/office/drawing/2014/main" id="{3942F475-06C5-D642-8FBC-0C36230E5F3D}"/>
              </a:ext>
            </a:extLst>
          </p:cNvPr>
          <p:cNvSpPr/>
          <p:nvPr/>
        </p:nvSpPr>
        <p:spPr>
          <a:xfrm>
            <a:off x="6448936" y="2097098"/>
            <a:ext cx="5033237" cy="562911"/>
          </a:xfrm>
          <a:prstGeom prst="rect">
            <a:avLst/>
          </a:prstGeom>
        </p:spPr>
        <p:txBody>
          <a:bodyPr wrap="none">
            <a:spAutoFit/>
          </a:bodyPr>
          <a:lstStyle/>
          <a:p>
            <a:pPr>
              <a:lnSpc>
                <a:spcPct val="200000"/>
              </a:lnSpc>
            </a:pPr>
            <a:r>
              <a:rPr lang="en-US" i="1" dirty="0">
                <a:solidFill>
                  <a:srgbClr val="000000"/>
                </a:solidFill>
                <a:ea typeface="Times New Roman" panose="02020603050405020304" pitchFamily="18" charset="0"/>
              </a:rPr>
              <a:t>Pre-Study Abroad Risk and Cis-Man Bivariate Regression</a:t>
            </a:r>
            <a:endParaRPr lang="en-US" dirty="0">
              <a:ea typeface="Times New Roman" panose="02020603050405020304" pitchFamily="18" charset="0"/>
            </a:endParaRPr>
          </a:p>
        </p:txBody>
      </p:sp>
      <p:sp>
        <p:nvSpPr>
          <p:cNvPr id="8" name="Rectangle 7">
            <a:extLst>
              <a:ext uri="{FF2B5EF4-FFF2-40B4-BE49-F238E27FC236}">
                <a16:creationId xmlns:a16="http://schemas.microsoft.com/office/drawing/2014/main" id="{2B1E4AE6-5D53-9C41-9BC5-9D5EEFA44E8A}"/>
              </a:ext>
            </a:extLst>
          </p:cNvPr>
          <p:cNvSpPr/>
          <p:nvPr/>
        </p:nvSpPr>
        <p:spPr>
          <a:xfrm>
            <a:off x="6448936" y="4189514"/>
            <a:ext cx="5159746" cy="646331"/>
          </a:xfrm>
          <a:prstGeom prst="rect">
            <a:avLst/>
          </a:prstGeom>
        </p:spPr>
        <p:txBody>
          <a:bodyPr wrap="none">
            <a:spAutoFit/>
          </a:bodyPr>
          <a:lstStyle/>
          <a:p>
            <a:r>
              <a:rPr lang="en-US" i="1" dirty="0">
                <a:solidFill>
                  <a:srgbClr val="000000"/>
                </a:solidFill>
                <a:ea typeface="Times New Roman" panose="02020603050405020304" pitchFamily="18" charset="0"/>
              </a:rPr>
              <a:t>Alcohol risk pre-study abroad and total study abroad risk </a:t>
            </a:r>
          </a:p>
          <a:p>
            <a:r>
              <a:rPr lang="en-US" i="1" dirty="0">
                <a:solidFill>
                  <a:srgbClr val="000000"/>
                </a:solidFill>
                <a:ea typeface="Times New Roman" panose="02020603050405020304" pitchFamily="18" charset="0"/>
              </a:rPr>
              <a:t>Regression</a:t>
            </a:r>
            <a:endParaRPr lang="en-US" dirty="0">
              <a:ea typeface="Times New Roman" panose="02020603050405020304" pitchFamily="18" charset="0"/>
            </a:endParaRPr>
          </a:p>
        </p:txBody>
      </p:sp>
      <p:graphicFrame>
        <p:nvGraphicFramePr>
          <p:cNvPr id="11" name="Table 10">
            <a:extLst>
              <a:ext uri="{FF2B5EF4-FFF2-40B4-BE49-F238E27FC236}">
                <a16:creationId xmlns:a16="http://schemas.microsoft.com/office/drawing/2014/main" id="{B5501D5B-E613-B249-9524-86748C032924}"/>
              </a:ext>
            </a:extLst>
          </p:cNvPr>
          <p:cNvGraphicFramePr>
            <a:graphicFrameLocks noGrp="1"/>
          </p:cNvGraphicFramePr>
          <p:nvPr>
            <p:extLst>
              <p:ext uri="{D42A27DB-BD31-4B8C-83A1-F6EECF244321}">
                <p14:modId xmlns:p14="http://schemas.microsoft.com/office/powerpoint/2010/main" val="4024398119"/>
              </p:ext>
            </p:extLst>
          </p:nvPr>
        </p:nvGraphicFramePr>
        <p:xfrm>
          <a:off x="581192" y="2546845"/>
          <a:ext cx="5514809" cy="1939430"/>
        </p:xfrm>
        <a:graphic>
          <a:graphicData uri="http://schemas.openxmlformats.org/drawingml/2006/table">
            <a:tbl>
              <a:tblPr firstRow="1" firstCol="1" bandRow="1">
                <a:tableStyleId>{5C22544A-7EE6-4342-B048-85BDC9FD1C3A}</a:tableStyleId>
              </a:tblPr>
              <a:tblGrid>
                <a:gridCol w="919135">
                  <a:extLst>
                    <a:ext uri="{9D8B030D-6E8A-4147-A177-3AD203B41FA5}">
                      <a16:colId xmlns:a16="http://schemas.microsoft.com/office/drawing/2014/main" val="140658389"/>
                    </a:ext>
                  </a:extLst>
                </a:gridCol>
                <a:gridCol w="674032">
                  <a:extLst>
                    <a:ext uri="{9D8B030D-6E8A-4147-A177-3AD203B41FA5}">
                      <a16:colId xmlns:a16="http://schemas.microsoft.com/office/drawing/2014/main" val="4075637458"/>
                    </a:ext>
                  </a:extLst>
                </a:gridCol>
                <a:gridCol w="787830">
                  <a:extLst>
                    <a:ext uri="{9D8B030D-6E8A-4147-A177-3AD203B41FA5}">
                      <a16:colId xmlns:a16="http://schemas.microsoft.com/office/drawing/2014/main" val="224125415"/>
                    </a:ext>
                  </a:extLst>
                </a:gridCol>
                <a:gridCol w="656525">
                  <a:extLst>
                    <a:ext uri="{9D8B030D-6E8A-4147-A177-3AD203B41FA5}">
                      <a16:colId xmlns:a16="http://schemas.microsoft.com/office/drawing/2014/main" val="591342833"/>
                    </a:ext>
                  </a:extLst>
                </a:gridCol>
                <a:gridCol w="835975">
                  <a:extLst>
                    <a:ext uri="{9D8B030D-6E8A-4147-A177-3AD203B41FA5}">
                      <a16:colId xmlns:a16="http://schemas.microsoft.com/office/drawing/2014/main" val="1553395917"/>
                    </a:ext>
                  </a:extLst>
                </a:gridCol>
                <a:gridCol w="787830">
                  <a:extLst>
                    <a:ext uri="{9D8B030D-6E8A-4147-A177-3AD203B41FA5}">
                      <a16:colId xmlns:a16="http://schemas.microsoft.com/office/drawing/2014/main" val="999792500"/>
                    </a:ext>
                  </a:extLst>
                </a:gridCol>
                <a:gridCol w="853482">
                  <a:extLst>
                    <a:ext uri="{9D8B030D-6E8A-4147-A177-3AD203B41FA5}">
                      <a16:colId xmlns:a16="http://schemas.microsoft.com/office/drawing/2014/main" val="1131850540"/>
                    </a:ext>
                  </a:extLst>
                </a:gridCol>
              </a:tblGrid>
              <a:tr h="387886">
                <a:tc>
                  <a:txBody>
                    <a:bodyPr/>
                    <a:lstStyle/>
                    <a:p>
                      <a:pPr marL="0" marR="0">
                        <a:spcBef>
                          <a:spcPts val="0"/>
                        </a:spcBef>
                        <a:spcAft>
                          <a:spcPts val="0"/>
                        </a:spcAft>
                      </a:pPr>
                      <a:r>
                        <a:rPr lang="en-US" sz="1200">
                          <a:effectLst/>
                        </a:rPr>
                        <a:t>Variable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PAcad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PFin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PRelat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PAlc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PSubst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PRiskTot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4881221"/>
                  </a:ext>
                </a:extLst>
              </a:tr>
              <a:tr h="193943">
                <a:tc>
                  <a:txBody>
                    <a:bodyPr/>
                    <a:lstStyle/>
                    <a:p>
                      <a:pPr marL="0" marR="0">
                        <a:spcBef>
                          <a:spcPts val="0"/>
                        </a:spcBef>
                        <a:spcAft>
                          <a:spcPts val="0"/>
                        </a:spcAft>
                      </a:pPr>
                      <a:r>
                        <a:rPr lang="en-US" sz="1200">
                          <a:effectLst/>
                        </a:rPr>
                        <a:t>SAAcad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0.25*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8057535"/>
                  </a:ext>
                </a:extLst>
              </a:tr>
              <a:tr h="193943">
                <a:tc>
                  <a:txBody>
                    <a:bodyPr/>
                    <a:lstStyle/>
                    <a:p>
                      <a:pPr marL="0" marR="0">
                        <a:spcBef>
                          <a:spcPts val="0"/>
                        </a:spcBef>
                        <a:spcAft>
                          <a:spcPts val="0"/>
                        </a:spcAft>
                      </a:pPr>
                      <a:r>
                        <a:rPr lang="en-US" sz="1200">
                          <a:effectLst/>
                        </a:rPr>
                        <a:t>SAFin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0.52***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57891522"/>
                  </a:ext>
                </a:extLst>
              </a:tr>
              <a:tr h="193943">
                <a:tc>
                  <a:txBody>
                    <a:bodyPr/>
                    <a:lstStyle/>
                    <a:p>
                      <a:pPr marL="0" marR="0">
                        <a:spcBef>
                          <a:spcPts val="0"/>
                        </a:spcBef>
                        <a:spcAft>
                          <a:spcPts val="0"/>
                        </a:spcAft>
                      </a:pPr>
                      <a:r>
                        <a:rPr lang="en-US" sz="1200">
                          <a:effectLst/>
                        </a:rPr>
                        <a:t>SARelat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0.19*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04636697"/>
                  </a:ext>
                </a:extLst>
              </a:tr>
              <a:tr h="193943">
                <a:tc>
                  <a:txBody>
                    <a:bodyPr/>
                    <a:lstStyle/>
                    <a:p>
                      <a:pPr marL="0" marR="0">
                        <a:spcBef>
                          <a:spcPts val="0"/>
                        </a:spcBef>
                        <a:spcAft>
                          <a:spcPts val="0"/>
                        </a:spcAft>
                      </a:pPr>
                      <a:r>
                        <a:rPr lang="en-US" sz="1200">
                          <a:effectLst/>
                        </a:rPr>
                        <a:t>SAAlc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0.48***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3279897"/>
                  </a:ext>
                </a:extLst>
              </a:tr>
              <a:tr h="193943">
                <a:tc>
                  <a:txBody>
                    <a:bodyPr/>
                    <a:lstStyle/>
                    <a:p>
                      <a:pPr marL="0" marR="0">
                        <a:spcBef>
                          <a:spcPts val="0"/>
                        </a:spcBef>
                        <a:spcAft>
                          <a:spcPts val="0"/>
                        </a:spcAft>
                      </a:pPr>
                      <a:r>
                        <a:rPr lang="en-US" sz="1200">
                          <a:effectLst/>
                        </a:rPr>
                        <a:t>SASubst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0.49***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58834025"/>
                  </a:ext>
                </a:extLst>
              </a:tr>
              <a:tr h="387886">
                <a:tc>
                  <a:txBody>
                    <a:bodyPr/>
                    <a:lstStyle/>
                    <a:p>
                      <a:pPr marL="0" marR="0">
                        <a:spcBef>
                          <a:spcPts val="0"/>
                        </a:spcBef>
                        <a:spcAft>
                          <a:spcPts val="0"/>
                        </a:spcAft>
                      </a:pPr>
                      <a:r>
                        <a:rPr lang="en-US" sz="1200">
                          <a:effectLst/>
                        </a:rPr>
                        <a:t>SARiskTot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0.26**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0.22**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0.36***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0.27*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0.40***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88843046"/>
                  </a:ext>
                </a:extLst>
              </a:tr>
              <a:tr h="193943">
                <a:tc gridSpan="7">
                  <a:txBody>
                    <a:bodyPr/>
                    <a:lstStyle/>
                    <a:p>
                      <a:pPr marL="0" marR="0">
                        <a:spcBef>
                          <a:spcPts val="0"/>
                        </a:spcBef>
                        <a:spcAft>
                          <a:spcPts val="0"/>
                        </a:spcAft>
                      </a:pPr>
                      <a:r>
                        <a:rPr lang="en-US" sz="1200" dirty="0">
                          <a:effectLst/>
                        </a:rPr>
                        <a:t>*p &lt; .05     **p&lt;.01     *** p &lt; .001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09756551"/>
                  </a:ext>
                </a:extLst>
              </a:tr>
            </a:tbl>
          </a:graphicData>
        </a:graphic>
      </p:graphicFrame>
      <p:sp>
        <p:nvSpPr>
          <p:cNvPr id="12" name="Rectangle 11">
            <a:extLst>
              <a:ext uri="{FF2B5EF4-FFF2-40B4-BE49-F238E27FC236}">
                <a16:creationId xmlns:a16="http://schemas.microsoft.com/office/drawing/2014/main" id="{C6CD2EBF-1453-6B49-AE6F-6385017CFD53}"/>
              </a:ext>
            </a:extLst>
          </p:cNvPr>
          <p:cNvSpPr/>
          <p:nvPr/>
        </p:nvSpPr>
        <p:spPr>
          <a:xfrm>
            <a:off x="581192" y="2104945"/>
            <a:ext cx="6096000" cy="369332"/>
          </a:xfrm>
          <a:prstGeom prst="rect">
            <a:avLst/>
          </a:prstGeom>
        </p:spPr>
        <p:txBody>
          <a:bodyPr>
            <a:spAutoFit/>
          </a:bodyPr>
          <a:lstStyle/>
          <a:p>
            <a:r>
              <a:rPr lang="en-US" i="1" dirty="0">
                <a:solidFill>
                  <a:srgbClr val="000000"/>
                </a:solidFill>
                <a:ea typeface="Times New Roman" panose="02020603050405020304" pitchFamily="18" charset="0"/>
              </a:rPr>
              <a:t>Correlations: Pre-Study Abroad Risk with During Study Abroad Risk</a:t>
            </a:r>
            <a:endParaRPr lang="en-US" dirty="0">
              <a:ea typeface="Times New Roman" panose="02020603050405020304" pitchFamily="18" charset="0"/>
            </a:endParaRPr>
          </a:p>
        </p:txBody>
      </p:sp>
      <p:graphicFrame>
        <p:nvGraphicFramePr>
          <p:cNvPr id="13" name="Table 12">
            <a:extLst>
              <a:ext uri="{FF2B5EF4-FFF2-40B4-BE49-F238E27FC236}">
                <a16:creationId xmlns:a16="http://schemas.microsoft.com/office/drawing/2014/main" id="{58E2CBB9-6E64-2E40-8C76-81A8CABD3BA6}"/>
              </a:ext>
            </a:extLst>
          </p:cNvPr>
          <p:cNvGraphicFramePr>
            <a:graphicFrameLocks noGrp="1"/>
          </p:cNvGraphicFramePr>
          <p:nvPr>
            <p:extLst>
              <p:ext uri="{D42A27DB-BD31-4B8C-83A1-F6EECF244321}">
                <p14:modId xmlns:p14="http://schemas.microsoft.com/office/powerpoint/2010/main" val="4084008687"/>
              </p:ext>
            </p:extLst>
          </p:nvPr>
        </p:nvGraphicFramePr>
        <p:xfrm>
          <a:off x="581192" y="5247979"/>
          <a:ext cx="5405120" cy="731520"/>
        </p:xfrm>
        <a:graphic>
          <a:graphicData uri="http://schemas.openxmlformats.org/drawingml/2006/table">
            <a:tbl>
              <a:tblPr firstRow="1" firstCol="1" bandRow="1">
                <a:tableStyleId>{5C22544A-7EE6-4342-B048-85BDC9FD1C3A}</a:tableStyleId>
              </a:tblPr>
              <a:tblGrid>
                <a:gridCol w="2348865">
                  <a:extLst>
                    <a:ext uri="{9D8B030D-6E8A-4147-A177-3AD203B41FA5}">
                      <a16:colId xmlns:a16="http://schemas.microsoft.com/office/drawing/2014/main" val="166165071"/>
                    </a:ext>
                  </a:extLst>
                </a:gridCol>
                <a:gridCol w="695325">
                  <a:extLst>
                    <a:ext uri="{9D8B030D-6E8A-4147-A177-3AD203B41FA5}">
                      <a16:colId xmlns:a16="http://schemas.microsoft.com/office/drawing/2014/main" val="3870763750"/>
                    </a:ext>
                  </a:extLst>
                </a:gridCol>
                <a:gridCol w="695325">
                  <a:extLst>
                    <a:ext uri="{9D8B030D-6E8A-4147-A177-3AD203B41FA5}">
                      <a16:colId xmlns:a16="http://schemas.microsoft.com/office/drawing/2014/main" val="129539193"/>
                    </a:ext>
                  </a:extLst>
                </a:gridCol>
                <a:gridCol w="765175">
                  <a:extLst>
                    <a:ext uri="{9D8B030D-6E8A-4147-A177-3AD203B41FA5}">
                      <a16:colId xmlns:a16="http://schemas.microsoft.com/office/drawing/2014/main" val="3451917464"/>
                    </a:ext>
                  </a:extLst>
                </a:gridCol>
                <a:gridCol w="900430">
                  <a:extLst>
                    <a:ext uri="{9D8B030D-6E8A-4147-A177-3AD203B41FA5}">
                      <a16:colId xmlns:a16="http://schemas.microsoft.com/office/drawing/2014/main" val="732242591"/>
                    </a:ext>
                  </a:extLst>
                </a:gridCol>
              </a:tblGrid>
              <a:tr h="128905">
                <a:tc>
                  <a:txBody>
                    <a:bodyPr/>
                    <a:lstStyle/>
                    <a:p>
                      <a:pPr marL="0" marR="0">
                        <a:spcBef>
                          <a:spcPts val="0"/>
                        </a:spcBef>
                        <a:spcAft>
                          <a:spcPts val="0"/>
                        </a:spcAft>
                      </a:pPr>
                      <a:r>
                        <a:rPr lang="en-US" sz="1200">
                          <a:effectLst/>
                        </a:rPr>
                        <a:t>Variable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DF</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F</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B</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SE(B)</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39972607"/>
                  </a:ext>
                </a:extLst>
              </a:tr>
              <a:tr h="210820">
                <a:tc>
                  <a:txBody>
                    <a:bodyPr/>
                    <a:lstStyle/>
                    <a:p>
                      <a:pPr marL="0" marR="0">
                        <a:spcBef>
                          <a:spcPts val="0"/>
                        </a:spcBef>
                        <a:spcAft>
                          <a:spcPts val="0"/>
                        </a:spcAft>
                      </a:pPr>
                      <a:r>
                        <a:rPr lang="en-US" sz="1200">
                          <a:effectLst/>
                        </a:rPr>
                        <a:t>Pre-study abroad total risk score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27.19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0.33***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0.06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35449323"/>
                  </a:ext>
                </a:extLst>
              </a:tr>
              <a:tr h="128905">
                <a:tc gridSpan="5">
                  <a:txBody>
                    <a:bodyPr/>
                    <a:lstStyle/>
                    <a:p>
                      <a:pPr marL="0" marR="0">
                        <a:spcBef>
                          <a:spcPts val="0"/>
                        </a:spcBef>
                        <a:spcAft>
                          <a:spcPts val="0"/>
                        </a:spcAft>
                      </a:pPr>
                      <a:r>
                        <a:rPr lang="en-US" sz="1200" dirty="0">
                          <a:effectLst/>
                        </a:rPr>
                        <a:t>N=147, R</a:t>
                      </a:r>
                      <a:r>
                        <a:rPr lang="en-US" sz="1200" baseline="30000" dirty="0">
                          <a:effectLst/>
                        </a:rPr>
                        <a:t>2 </a:t>
                      </a:r>
                      <a:r>
                        <a:rPr lang="en-US" sz="1200" dirty="0">
                          <a:effectLst/>
                        </a:rPr>
                        <a:t>= 0.16, *p &lt; .05   **p&lt;.01   *** p &lt; .001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55994283"/>
                  </a:ext>
                </a:extLst>
              </a:tr>
            </a:tbl>
          </a:graphicData>
        </a:graphic>
      </p:graphicFrame>
      <p:sp>
        <p:nvSpPr>
          <p:cNvPr id="14" name="Rectangle 13">
            <a:extLst>
              <a:ext uri="{FF2B5EF4-FFF2-40B4-BE49-F238E27FC236}">
                <a16:creationId xmlns:a16="http://schemas.microsoft.com/office/drawing/2014/main" id="{1BE37188-F6A8-8B48-98AE-F7A07B77926C}"/>
              </a:ext>
            </a:extLst>
          </p:cNvPr>
          <p:cNvSpPr/>
          <p:nvPr/>
        </p:nvSpPr>
        <p:spPr>
          <a:xfrm>
            <a:off x="581192" y="4651807"/>
            <a:ext cx="6096000" cy="646331"/>
          </a:xfrm>
          <a:prstGeom prst="rect">
            <a:avLst/>
          </a:prstGeom>
        </p:spPr>
        <p:txBody>
          <a:bodyPr>
            <a:spAutoFit/>
          </a:bodyPr>
          <a:lstStyle/>
          <a:p>
            <a:r>
              <a:rPr lang="en-US" i="1" dirty="0">
                <a:solidFill>
                  <a:srgbClr val="000000"/>
                </a:solidFill>
                <a:ea typeface="Times New Roman" panose="02020603050405020304" pitchFamily="18" charset="0"/>
              </a:rPr>
              <a:t>Overall During Study Abroad Risk by Pre-Study Abroad Risk Regression</a:t>
            </a:r>
            <a:endParaRPr lang="en-US" dirty="0">
              <a:ea typeface="Times New Roman" panose="02020603050405020304" pitchFamily="18" charset="0"/>
            </a:endParaRPr>
          </a:p>
        </p:txBody>
      </p:sp>
    </p:spTree>
    <p:extLst>
      <p:ext uri="{BB962C8B-B14F-4D97-AF65-F5344CB8AC3E}">
        <p14:creationId xmlns:p14="http://schemas.microsoft.com/office/powerpoint/2010/main" val="3209695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E8F43-41EC-AE40-B7C0-D1FB2AC6EDF8}"/>
              </a:ext>
            </a:extLst>
          </p:cNvPr>
          <p:cNvSpPr>
            <a:spLocks noGrp="1"/>
          </p:cNvSpPr>
          <p:nvPr>
            <p:ph type="title"/>
          </p:nvPr>
        </p:nvSpPr>
        <p:spPr/>
        <p:txBody>
          <a:bodyPr>
            <a:noAutofit/>
          </a:bodyPr>
          <a:lstStyle/>
          <a:p>
            <a:r>
              <a:rPr lang="en-US" sz="1800" dirty="0"/>
              <a:t>Results for Research Question 2: Does a relationship exist between students reporting engaging in risky behaviors during study abroad and the tenets of liminality?</a:t>
            </a:r>
            <a:br>
              <a:rPr lang="en-US" sz="1800" dirty="0"/>
            </a:br>
            <a:r>
              <a:rPr lang="en-US" sz="1800" dirty="0"/>
              <a:t>&amp; Grand result</a:t>
            </a:r>
          </a:p>
        </p:txBody>
      </p:sp>
      <p:graphicFrame>
        <p:nvGraphicFramePr>
          <p:cNvPr id="4" name="Table 3">
            <a:extLst>
              <a:ext uri="{FF2B5EF4-FFF2-40B4-BE49-F238E27FC236}">
                <a16:creationId xmlns:a16="http://schemas.microsoft.com/office/drawing/2014/main" id="{5A0C6F5C-B8CF-614D-A71E-275BD39762F7}"/>
              </a:ext>
            </a:extLst>
          </p:cNvPr>
          <p:cNvGraphicFramePr>
            <a:graphicFrameLocks noGrp="1"/>
          </p:cNvGraphicFramePr>
          <p:nvPr>
            <p:extLst>
              <p:ext uri="{D42A27DB-BD31-4B8C-83A1-F6EECF244321}">
                <p14:modId xmlns:p14="http://schemas.microsoft.com/office/powerpoint/2010/main" val="2934392238"/>
              </p:ext>
            </p:extLst>
          </p:nvPr>
        </p:nvGraphicFramePr>
        <p:xfrm>
          <a:off x="452437" y="2348076"/>
          <a:ext cx="5486400" cy="1675765"/>
        </p:xfrm>
        <a:graphic>
          <a:graphicData uri="http://schemas.openxmlformats.org/drawingml/2006/table">
            <a:tbl>
              <a:tblPr firstRow="1" firstCol="1" bandRow="1">
                <a:tableStyleId>{5C22544A-7EE6-4342-B048-85BDC9FD1C3A}</a:tableStyleId>
              </a:tblPr>
              <a:tblGrid>
                <a:gridCol w="970729">
                  <a:extLst>
                    <a:ext uri="{9D8B030D-6E8A-4147-A177-3AD203B41FA5}">
                      <a16:colId xmlns:a16="http://schemas.microsoft.com/office/drawing/2014/main" val="4120756938"/>
                    </a:ext>
                  </a:extLst>
                </a:gridCol>
                <a:gridCol w="745200">
                  <a:extLst>
                    <a:ext uri="{9D8B030D-6E8A-4147-A177-3AD203B41FA5}">
                      <a16:colId xmlns:a16="http://schemas.microsoft.com/office/drawing/2014/main" val="1035318037"/>
                    </a:ext>
                  </a:extLst>
                </a:gridCol>
                <a:gridCol w="800465">
                  <a:extLst>
                    <a:ext uri="{9D8B030D-6E8A-4147-A177-3AD203B41FA5}">
                      <a16:colId xmlns:a16="http://schemas.microsoft.com/office/drawing/2014/main" val="4270496735"/>
                    </a:ext>
                  </a:extLst>
                </a:gridCol>
                <a:gridCol w="605642">
                  <a:extLst>
                    <a:ext uri="{9D8B030D-6E8A-4147-A177-3AD203B41FA5}">
                      <a16:colId xmlns:a16="http://schemas.microsoft.com/office/drawing/2014/main" val="1388844914"/>
                    </a:ext>
                  </a:extLst>
                </a:gridCol>
                <a:gridCol w="675752">
                  <a:extLst>
                    <a:ext uri="{9D8B030D-6E8A-4147-A177-3AD203B41FA5}">
                      <a16:colId xmlns:a16="http://schemas.microsoft.com/office/drawing/2014/main" val="1734232522"/>
                    </a:ext>
                  </a:extLst>
                </a:gridCol>
                <a:gridCol w="820539">
                  <a:extLst>
                    <a:ext uri="{9D8B030D-6E8A-4147-A177-3AD203B41FA5}">
                      <a16:colId xmlns:a16="http://schemas.microsoft.com/office/drawing/2014/main" val="135891285"/>
                    </a:ext>
                  </a:extLst>
                </a:gridCol>
                <a:gridCol w="868073">
                  <a:extLst>
                    <a:ext uri="{9D8B030D-6E8A-4147-A177-3AD203B41FA5}">
                      <a16:colId xmlns:a16="http://schemas.microsoft.com/office/drawing/2014/main" val="955673865"/>
                    </a:ext>
                  </a:extLst>
                </a:gridCol>
              </a:tblGrid>
              <a:tr h="187960">
                <a:tc>
                  <a:txBody>
                    <a:bodyPr/>
                    <a:lstStyle/>
                    <a:p>
                      <a:pPr marL="0" marR="0" algn="ctr">
                        <a:spcBef>
                          <a:spcPts val="0"/>
                        </a:spcBef>
                        <a:spcAft>
                          <a:spcPts val="0"/>
                        </a:spcAft>
                      </a:pPr>
                      <a:r>
                        <a:rPr lang="en-US" sz="1200" dirty="0">
                          <a:effectLst/>
                        </a:rPr>
                        <a:t>Variable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FreeTry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err="1">
                          <a:effectLst/>
                        </a:rPr>
                        <a:t>PerCha</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Phys App</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Bound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NHome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OneRisk</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96426526"/>
                  </a:ext>
                </a:extLst>
              </a:tr>
              <a:tr h="184785">
                <a:tc>
                  <a:txBody>
                    <a:bodyPr/>
                    <a:lstStyle/>
                    <a:p>
                      <a:pPr marL="0" marR="0">
                        <a:spcBef>
                          <a:spcPts val="0"/>
                        </a:spcBef>
                        <a:spcAft>
                          <a:spcPts val="0"/>
                        </a:spcAft>
                      </a:pPr>
                      <a:r>
                        <a:rPr lang="en-US" sz="1200">
                          <a:effectLst/>
                        </a:rPr>
                        <a:t>SAAcad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0.05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5730646"/>
                  </a:ext>
                </a:extLst>
              </a:tr>
              <a:tr h="176530">
                <a:tc>
                  <a:txBody>
                    <a:bodyPr/>
                    <a:lstStyle/>
                    <a:p>
                      <a:pPr marL="0" marR="0">
                        <a:spcBef>
                          <a:spcPts val="0"/>
                        </a:spcBef>
                        <a:spcAft>
                          <a:spcPts val="0"/>
                        </a:spcAft>
                      </a:pPr>
                      <a:r>
                        <a:rPr lang="en-US" sz="1200">
                          <a:effectLst/>
                        </a:rPr>
                        <a:t>SAFin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75737973"/>
                  </a:ext>
                </a:extLst>
              </a:tr>
              <a:tr h="184785">
                <a:tc>
                  <a:txBody>
                    <a:bodyPr/>
                    <a:lstStyle/>
                    <a:p>
                      <a:pPr marL="0" marR="0">
                        <a:spcBef>
                          <a:spcPts val="0"/>
                        </a:spcBef>
                        <a:spcAft>
                          <a:spcPts val="0"/>
                        </a:spcAft>
                      </a:pPr>
                      <a:r>
                        <a:rPr lang="en-US" sz="1200">
                          <a:effectLst/>
                        </a:rPr>
                        <a:t>SARelat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0.07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0.05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39660669"/>
                  </a:ext>
                </a:extLst>
              </a:tr>
              <a:tr h="184785">
                <a:tc>
                  <a:txBody>
                    <a:bodyPr/>
                    <a:lstStyle/>
                    <a:p>
                      <a:pPr marL="0" marR="0">
                        <a:spcBef>
                          <a:spcPts val="0"/>
                        </a:spcBef>
                        <a:spcAft>
                          <a:spcPts val="0"/>
                        </a:spcAft>
                      </a:pPr>
                      <a:r>
                        <a:rPr lang="en-US" sz="1200">
                          <a:effectLst/>
                        </a:rPr>
                        <a:t>SAAlc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0.34***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04018551"/>
                  </a:ext>
                </a:extLst>
              </a:tr>
              <a:tr h="48260">
                <a:tc>
                  <a:txBody>
                    <a:bodyPr/>
                    <a:lstStyle/>
                    <a:p>
                      <a:pPr marL="0" marR="0">
                        <a:spcBef>
                          <a:spcPts val="0"/>
                        </a:spcBef>
                        <a:spcAft>
                          <a:spcPts val="0"/>
                        </a:spcAft>
                      </a:pPr>
                      <a:r>
                        <a:rPr lang="en-US" sz="1200">
                          <a:effectLst/>
                        </a:rPr>
                        <a:t>SASubst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0.01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0.09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0.08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88055706"/>
                  </a:ext>
                </a:extLst>
              </a:tr>
              <a:tr h="184785">
                <a:tc>
                  <a:txBody>
                    <a:bodyPr/>
                    <a:lstStyle/>
                    <a:p>
                      <a:pPr marL="0" marR="0">
                        <a:spcBef>
                          <a:spcPts val="0"/>
                        </a:spcBef>
                        <a:spcAft>
                          <a:spcPts val="0"/>
                        </a:spcAft>
                      </a:pPr>
                      <a:r>
                        <a:rPr lang="en-US" sz="1200">
                          <a:effectLst/>
                        </a:rPr>
                        <a:t>SARiskTot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0.37***</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94908219"/>
                  </a:ext>
                </a:extLst>
              </a:tr>
              <a:tr h="205105">
                <a:tc gridSpan="7">
                  <a:txBody>
                    <a:bodyPr/>
                    <a:lstStyle/>
                    <a:p>
                      <a:pPr marL="0" marR="0">
                        <a:spcBef>
                          <a:spcPts val="0"/>
                        </a:spcBef>
                        <a:spcAft>
                          <a:spcPts val="0"/>
                        </a:spcAft>
                      </a:pPr>
                      <a:r>
                        <a:rPr lang="en-US" sz="1200" dirty="0">
                          <a:effectLst/>
                        </a:rPr>
                        <a:t>*p &lt; .05     **p&lt;.01     *** p &lt; .001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14427967"/>
                  </a:ext>
                </a:extLst>
              </a:tr>
            </a:tbl>
          </a:graphicData>
        </a:graphic>
      </p:graphicFrame>
      <p:graphicFrame>
        <p:nvGraphicFramePr>
          <p:cNvPr id="5" name="Table 4">
            <a:extLst>
              <a:ext uri="{FF2B5EF4-FFF2-40B4-BE49-F238E27FC236}">
                <a16:creationId xmlns:a16="http://schemas.microsoft.com/office/drawing/2014/main" id="{446D3EFD-EEBA-AF4F-A26D-B7395FE620F0}"/>
              </a:ext>
            </a:extLst>
          </p:cNvPr>
          <p:cNvGraphicFramePr>
            <a:graphicFrameLocks noGrp="1"/>
          </p:cNvGraphicFramePr>
          <p:nvPr>
            <p:extLst>
              <p:ext uri="{D42A27DB-BD31-4B8C-83A1-F6EECF244321}">
                <p14:modId xmlns:p14="http://schemas.microsoft.com/office/powerpoint/2010/main" val="2484969934"/>
              </p:ext>
            </p:extLst>
          </p:nvPr>
        </p:nvGraphicFramePr>
        <p:xfrm>
          <a:off x="6253165" y="2348076"/>
          <a:ext cx="5357643" cy="2161845"/>
        </p:xfrm>
        <a:graphic>
          <a:graphicData uri="http://schemas.openxmlformats.org/drawingml/2006/table">
            <a:tbl>
              <a:tblPr firstRow="1" firstCol="1" bandRow="1">
                <a:tableStyleId>{5C22544A-7EE6-4342-B048-85BDC9FD1C3A}</a:tableStyleId>
              </a:tblPr>
              <a:tblGrid>
                <a:gridCol w="2324613">
                  <a:extLst>
                    <a:ext uri="{9D8B030D-6E8A-4147-A177-3AD203B41FA5}">
                      <a16:colId xmlns:a16="http://schemas.microsoft.com/office/drawing/2014/main" val="681978266"/>
                    </a:ext>
                  </a:extLst>
                </a:gridCol>
                <a:gridCol w="688633">
                  <a:extLst>
                    <a:ext uri="{9D8B030D-6E8A-4147-A177-3AD203B41FA5}">
                      <a16:colId xmlns:a16="http://schemas.microsoft.com/office/drawing/2014/main" val="2381908732"/>
                    </a:ext>
                  </a:extLst>
                </a:gridCol>
                <a:gridCol w="757877">
                  <a:extLst>
                    <a:ext uri="{9D8B030D-6E8A-4147-A177-3AD203B41FA5}">
                      <a16:colId xmlns:a16="http://schemas.microsoft.com/office/drawing/2014/main" val="3635170667"/>
                    </a:ext>
                  </a:extLst>
                </a:gridCol>
                <a:gridCol w="757877">
                  <a:extLst>
                    <a:ext uri="{9D8B030D-6E8A-4147-A177-3AD203B41FA5}">
                      <a16:colId xmlns:a16="http://schemas.microsoft.com/office/drawing/2014/main" val="288488367"/>
                    </a:ext>
                  </a:extLst>
                </a:gridCol>
                <a:gridCol w="828643">
                  <a:extLst>
                    <a:ext uri="{9D8B030D-6E8A-4147-A177-3AD203B41FA5}">
                      <a16:colId xmlns:a16="http://schemas.microsoft.com/office/drawing/2014/main" val="3139141500"/>
                    </a:ext>
                  </a:extLst>
                </a:gridCol>
              </a:tblGrid>
              <a:tr h="240205">
                <a:tc>
                  <a:txBody>
                    <a:bodyPr/>
                    <a:lstStyle/>
                    <a:p>
                      <a:pPr marL="0" marR="0">
                        <a:spcBef>
                          <a:spcPts val="0"/>
                        </a:spcBef>
                        <a:spcAft>
                          <a:spcPts val="0"/>
                        </a:spcAft>
                      </a:pPr>
                      <a:r>
                        <a:rPr lang="en-US" sz="1200">
                          <a:effectLst/>
                        </a:rPr>
                        <a:t>Variable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DF</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F</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B</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SE(B)</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10186063"/>
                  </a:ext>
                </a:extLst>
              </a:tr>
              <a:tr h="240205">
                <a:tc>
                  <a:txBody>
                    <a:bodyPr/>
                    <a:lstStyle/>
                    <a:p>
                      <a:pPr marL="0" marR="0">
                        <a:spcBef>
                          <a:spcPts val="0"/>
                        </a:spcBef>
                        <a:spcAft>
                          <a:spcPts val="0"/>
                        </a:spcAft>
                      </a:pPr>
                      <a:r>
                        <a:rPr lang="en-US" sz="1200">
                          <a:effectLst/>
                        </a:rPr>
                        <a:t>SA total risk score (DV)</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9.04***</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78602083"/>
                  </a:ext>
                </a:extLst>
              </a:tr>
              <a:tr h="240205">
                <a:tc gridSpan="3">
                  <a:txBody>
                    <a:bodyPr/>
                    <a:lstStyle/>
                    <a:p>
                      <a:pPr marL="0" marR="0">
                        <a:spcBef>
                          <a:spcPts val="0"/>
                        </a:spcBef>
                        <a:spcAft>
                          <a:spcPts val="0"/>
                        </a:spcAft>
                      </a:pPr>
                      <a:r>
                        <a:rPr lang="en-US" sz="1200">
                          <a:effectLst/>
                        </a:rPr>
                        <a:t>Pre-study abroad risk total</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200">
                          <a:effectLst/>
                        </a:rPr>
                        <a:t>0.31***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0.06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42283406"/>
                  </a:ext>
                </a:extLst>
              </a:tr>
              <a:tr h="240205">
                <a:tc gridSpan="3">
                  <a:txBody>
                    <a:bodyPr/>
                    <a:lstStyle/>
                    <a:p>
                      <a:pPr marL="0" marR="0">
                        <a:spcBef>
                          <a:spcPts val="0"/>
                        </a:spcBef>
                        <a:spcAft>
                          <a:spcPts val="0"/>
                        </a:spcAft>
                      </a:pPr>
                      <a:r>
                        <a:rPr lang="en-US" sz="1200">
                          <a:effectLst/>
                        </a:rPr>
                        <a:t>Cis-gender men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200">
                          <a:effectLst/>
                        </a:rPr>
                        <a:t>–0.58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98835341"/>
                  </a:ext>
                </a:extLst>
              </a:tr>
              <a:tr h="240205">
                <a:tc gridSpan="3">
                  <a:txBody>
                    <a:bodyPr/>
                    <a:lstStyle/>
                    <a:p>
                      <a:pPr marL="0" marR="0">
                        <a:spcBef>
                          <a:spcPts val="0"/>
                        </a:spcBef>
                        <a:spcAft>
                          <a:spcPts val="0"/>
                        </a:spcAft>
                      </a:pPr>
                      <a:r>
                        <a:rPr lang="en-US" sz="1200">
                          <a:effectLst/>
                        </a:rPr>
                        <a:t>Age 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200">
                          <a:effectLst/>
                        </a:rPr>
                        <a:t>–2.18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6081717"/>
                  </a:ext>
                </a:extLst>
              </a:tr>
              <a:tr h="240205">
                <a:tc gridSpan="3">
                  <a:txBody>
                    <a:bodyPr/>
                    <a:lstStyle/>
                    <a:p>
                      <a:pPr marL="0" marR="0">
                        <a:spcBef>
                          <a:spcPts val="0"/>
                        </a:spcBef>
                        <a:spcAft>
                          <a:spcPts val="0"/>
                        </a:spcAft>
                      </a:pPr>
                      <a:r>
                        <a:rPr lang="en-US" sz="1200">
                          <a:effectLst/>
                        </a:rPr>
                        <a:t>OneRisk</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200">
                          <a:effectLst/>
                        </a:rPr>
                        <a:t>4.16***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6303596"/>
                  </a:ext>
                </a:extLst>
              </a:tr>
              <a:tr h="240205">
                <a:tc gridSpan="3">
                  <a:txBody>
                    <a:bodyPr/>
                    <a:lstStyle/>
                    <a:p>
                      <a:pPr marL="0" marR="0">
                        <a:spcBef>
                          <a:spcPts val="0"/>
                        </a:spcBef>
                        <a:spcAft>
                          <a:spcPts val="0"/>
                        </a:spcAft>
                      </a:pPr>
                      <a:r>
                        <a:rPr lang="en-US" sz="1200">
                          <a:effectLst/>
                        </a:rPr>
                        <a:t>NHome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200">
                          <a:effectLst/>
                        </a:rPr>
                        <a:t>0.45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1.18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04912734"/>
                  </a:ext>
                </a:extLst>
              </a:tr>
              <a:tr h="240205">
                <a:tc gridSpan="3">
                  <a:txBody>
                    <a:bodyPr/>
                    <a:lstStyle/>
                    <a:p>
                      <a:pPr marL="0" marR="0">
                        <a:spcBef>
                          <a:spcPts val="0"/>
                        </a:spcBef>
                        <a:spcAft>
                          <a:spcPts val="0"/>
                        </a:spcAft>
                      </a:pPr>
                      <a:r>
                        <a:rPr lang="en-US" sz="1200">
                          <a:effectLst/>
                        </a:rPr>
                        <a:t>FreeTry</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200">
                          <a:effectLst/>
                        </a:rPr>
                        <a:t>1.21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200">
                          <a:effectLst/>
                        </a:rPr>
                        <a:t>1.62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96916202"/>
                  </a:ext>
                </a:extLst>
              </a:tr>
              <a:tr h="240205">
                <a:tc gridSpan="5">
                  <a:txBody>
                    <a:bodyPr/>
                    <a:lstStyle/>
                    <a:p>
                      <a:pPr marL="0" marR="0">
                        <a:spcBef>
                          <a:spcPts val="0"/>
                        </a:spcBef>
                        <a:spcAft>
                          <a:spcPts val="0"/>
                        </a:spcAft>
                      </a:pPr>
                      <a:r>
                        <a:rPr lang="en-US" sz="1200" dirty="0">
                          <a:effectLst/>
                        </a:rPr>
                        <a:t>N=147, R</a:t>
                      </a:r>
                      <a:r>
                        <a:rPr lang="en-US" sz="1200" baseline="30000" dirty="0">
                          <a:effectLst/>
                        </a:rPr>
                        <a:t>2 </a:t>
                      </a:r>
                      <a:r>
                        <a:rPr lang="en-US" sz="1200" dirty="0">
                          <a:effectLst/>
                        </a:rPr>
                        <a:t>= 0.28, *p &lt; .05     **p&lt;.01     *** p &lt; .001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5685731"/>
                  </a:ext>
                </a:extLst>
              </a:tr>
            </a:tbl>
          </a:graphicData>
        </a:graphic>
      </p:graphicFrame>
      <p:graphicFrame>
        <p:nvGraphicFramePr>
          <p:cNvPr id="6" name="Table 5">
            <a:extLst>
              <a:ext uri="{FF2B5EF4-FFF2-40B4-BE49-F238E27FC236}">
                <a16:creationId xmlns:a16="http://schemas.microsoft.com/office/drawing/2014/main" id="{2C622E14-08B7-3C48-AA18-D4C1C2BC0ED2}"/>
              </a:ext>
            </a:extLst>
          </p:cNvPr>
          <p:cNvGraphicFramePr>
            <a:graphicFrameLocks noGrp="1"/>
          </p:cNvGraphicFramePr>
          <p:nvPr>
            <p:extLst>
              <p:ext uri="{D42A27DB-BD31-4B8C-83A1-F6EECF244321}">
                <p14:modId xmlns:p14="http://schemas.microsoft.com/office/powerpoint/2010/main" val="1974935284"/>
              </p:ext>
            </p:extLst>
          </p:nvPr>
        </p:nvGraphicFramePr>
        <p:xfrm>
          <a:off x="452437" y="4509924"/>
          <a:ext cx="3919539" cy="1675766"/>
        </p:xfrm>
        <a:graphic>
          <a:graphicData uri="http://schemas.openxmlformats.org/drawingml/2006/table">
            <a:tbl>
              <a:tblPr firstRow="1" firstCol="1" bandRow="1">
                <a:tableStyleId>{5C22544A-7EE6-4342-B048-85BDC9FD1C3A}</a:tableStyleId>
              </a:tblPr>
              <a:tblGrid>
                <a:gridCol w="1110536">
                  <a:extLst>
                    <a:ext uri="{9D8B030D-6E8A-4147-A177-3AD203B41FA5}">
                      <a16:colId xmlns:a16="http://schemas.microsoft.com/office/drawing/2014/main" val="1077224620"/>
                    </a:ext>
                  </a:extLst>
                </a:gridCol>
                <a:gridCol w="914559">
                  <a:extLst>
                    <a:ext uri="{9D8B030D-6E8A-4147-A177-3AD203B41FA5}">
                      <a16:colId xmlns:a16="http://schemas.microsoft.com/office/drawing/2014/main" val="3141140568"/>
                    </a:ext>
                  </a:extLst>
                </a:gridCol>
                <a:gridCol w="851411">
                  <a:extLst>
                    <a:ext uri="{9D8B030D-6E8A-4147-A177-3AD203B41FA5}">
                      <a16:colId xmlns:a16="http://schemas.microsoft.com/office/drawing/2014/main" val="1573853641"/>
                    </a:ext>
                  </a:extLst>
                </a:gridCol>
                <a:gridCol w="1043033">
                  <a:extLst>
                    <a:ext uri="{9D8B030D-6E8A-4147-A177-3AD203B41FA5}">
                      <a16:colId xmlns:a16="http://schemas.microsoft.com/office/drawing/2014/main" val="249257665"/>
                    </a:ext>
                  </a:extLst>
                </a:gridCol>
              </a:tblGrid>
              <a:tr h="213161">
                <a:tc>
                  <a:txBody>
                    <a:bodyPr/>
                    <a:lstStyle/>
                    <a:p>
                      <a:pPr marL="0" marR="0" algn="ctr">
                        <a:spcBef>
                          <a:spcPts val="0"/>
                        </a:spcBef>
                        <a:spcAft>
                          <a:spcPts val="0"/>
                        </a:spcAft>
                      </a:pPr>
                      <a:r>
                        <a:rPr lang="en-US" sz="1200">
                          <a:effectLst/>
                        </a:rPr>
                        <a:t>Variable</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HRules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Friend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Decis</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12357861"/>
                  </a:ext>
                </a:extLst>
              </a:tr>
              <a:tr h="209561">
                <a:tc>
                  <a:txBody>
                    <a:bodyPr/>
                    <a:lstStyle/>
                    <a:p>
                      <a:pPr marL="0" marR="0">
                        <a:spcBef>
                          <a:spcPts val="0"/>
                        </a:spcBef>
                        <a:spcAft>
                          <a:spcPts val="0"/>
                        </a:spcAft>
                      </a:pPr>
                      <a:r>
                        <a:rPr lang="en-US" sz="1200">
                          <a:effectLst/>
                        </a:rPr>
                        <a:t>SAAcad</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–0.30***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0914764"/>
                  </a:ext>
                </a:extLst>
              </a:tr>
              <a:tr h="207400">
                <a:tc>
                  <a:txBody>
                    <a:bodyPr/>
                    <a:lstStyle/>
                    <a:p>
                      <a:pPr marL="0" marR="0">
                        <a:spcBef>
                          <a:spcPts val="0"/>
                        </a:spcBef>
                        <a:spcAft>
                          <a:spcPts val="0"/>
                        </a:spcAft>
                      </a:pPr>
                      <a:r>
                        <a:rPr lang="en-US" sz="1200">
                          <a:effectLst/>
                        </a:rPr>
                        <a:t>SAFin</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–0.35***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09779662"/>
                  </a:ext>
                </a:extLst>
              </a:tr>
              <a:tr h="209561">
                <a:tc>
                  <a:txBody>
                    <a:bodyPr/>
                    <a:lstStyle/>
                    <a:p>
                      <a:pPr marL="0" marR="0">
                        <a:spcBef>
                          <a:spcPts val="0"/>
                        </a:spcBef>
                        <a:spcAft>
                          <a:spcPts val="0"/>
                        </a:spcAft>
                      </a:pPr>
                      <a:r>
                        <a:rPr lang="en-US" sz="1200">
                          <a:effectLst/>
                        </a:rPr>
                        <a:t>SARelat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–0.08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 0.02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–0.30***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22954500"/>
                  </a:ext>
                </a:extLst>
              </a:tr>
              <a:tr h="209561">
                <a:tc>
                  <a:txBody>
                    <a:bodyPr/>
                    <a:lstStyle/>
                    <a:p>
                      <a:pPr marL="0" marR="0">
                        <a:spcBef>
                          <a:spcPts val="0"/>
                        </a:spcBef>
                        <a:spcAft>
                          <a:spcPts val="0"/>
                        </a:spcAft>
                      </a:pPr>
                      <a:r>
                        <a:rPr lang="en-US" sz="1200">
                          <a:effectLst/>
                        </a:rPr>
                        <a:t>SAAlc</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–0.26**</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–0.13</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–0.40***</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16545676"/>
                  </a:ext>
                </a:extLst>
              </a:tr>
              <a:tr h="207400">
                <a:tc>
                  <a:txBody>
                    <a:bodyPr/>
                    <a:lstStyle/>
                    <a:p>
                      <a:pPr marL="0" marR="0">
                        <a:spcBef>
                          <a:spcPts val="0"/>
                        </a:spcBef>
                        <a:spcAft>
                          <a:spcPts val="0"/>
                        </a:spcAft>
                      </a:pPr>
                      <a:r>
                        <a:rPr lang="en-US" sz="1200">
                          <a:effectLst/>
                        </a:rPr>
                        <a:t>SASubst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–0.21*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–0.18</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–0.32***</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0529248"/>
                  </a:ext>
                </a:extLst>
              </a:tr>
              <a:tr h="209561">
                <a:tc>
                  <a:txBody>
                    <a:bodyPr/>
                    <a:lstStyle/>
                    <a:p>
                      <a:pPr marL="0" marR="0">
                        <a:spcBef>
                          <a:spcPts val="0"/>
                        </a:spcBef>
                        <a:spcAft>
                          <a:spcPts val="0"/>
                        </a:spcAft>
                      </a:pPr>
                      <a:r>
                        <a:rPr lang="en-US" sz="1200">
                          <a:effectLst/>
                        </a:rPr>
                        <a:t>SARiskTot</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–0.31***</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–0.15</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–0.49***</a:t>
                      </a:r>
                      <a:endParaRPr lang="en-U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73751129"/>
                  </a:ext>
                </a:extLst>
              </a:tr>
              <a:tr h="209561">
                <a:tc gridSpan="4">
                  <a:txBody>
                    <a:bodyPr/>
                    <a:lstStyle/>
                    <a:p>
                      <a:pPr marL="0" marR="0">
                        <a:spcBef>
                          <a:spcPts val="0"/>
                        </a:spcBef>
                        <a:spcAft>
                          <a:spcPts val="0"/>
                        </a:spcAft>
                      </a:pPr>
                      <a:r>
                        <a:rPr lang="en-US" sz="1200" dirty="0">
                          <a:effectLst/>
                        </a:rPr>
                        <a:t>*p &lt; .05     **p&lt;.01     *** p &lt; .001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15470547"/>
                  </a:ext>
                </a:extLst>
              </a:tr>
            </a:tbl>
          </a:graphicData>
        </a:graphic>
      </p:graphicFrame>
      <p:sp>
        <p:nvSpPr>
          <p:cNvPr id="7" name="Rectangle 6">
            <a:extLst>
              <a:ext uri="{FF2B5EF4-FFF2-40B4-BE49-F238E27FC236}">
                <a16:creationId xmlns:a16="http://schemas.microsoft.com/office/drawing/2014/main" id="{C9CFBE3E-D10F-CA47-A9FC-5BE4D4C78421}"/>
              </a:ext>
            </a:extLst>
          </p:cNvPr>
          <p:cNvSpPr/>
          <p:nvPr/>
        </p:nvSpPr>
        <p:spPr>
          <a:xfrm>
            <a:off x="452437" y="1785165"/>
            <a:ext cx="2667077" cy="562911"/>
          </a:xfrm>
          <a:prstGeom prst="rect">
            <a:avLst/>
          </a:prstGeom>
        </p:spPr>
        <p:txBody>
          <a:bodyPr wrap="none">
            <a:spAutoFit/>
          </a:bodyPr>
          <a:lstStyle/>
          <a:p>
            <a:pPr>
              <a:lnSpc>
                <a:spcPct val="200000"/>
              </a:lnSpc>
            </a:pPr>
            <a:r>
              <a:rPr lang="en-US" i="1" dirty="0">
                <a:solidFill>
                  <a:srgbClr val="000000"/>
                </a:solidFill>
                <a:ea typeface="Times New Roman" panose="02020603050405020304" pitchFamily="18" charset="0"/>
              </a:rPr>
              <a:t>Liminality Tenets Correlations</a:t>
            </a:r>
            <a:endParaRPr lang="en-US" dirty="0">
              <a:ea typeface="Times New Roman" panose="02020603050405020304" pitchFamily="18" charset="0"/>
            </a:endParaRPr>
          </a:p>
        </p:txBody>
      </p:sp>
      <p:sp>
        <p:nvSpPr>
          <p:cNvPr id="8" name="Rectangle 7">
            <a:extLst>
              <a:ext uri="{FF2B5EF4-FFF2-40B4-BE49-F238E27FC236}">
                <a16:creationId xmlns:a16="http://schemas.microsoft.com/office/drawing/2014/main" id="{011E001B-A5C7-D14C-AB11-975DDE3A5B3A}"/>
              </a:ext>
            </a:extLst>
          </p:cNvPr>
          <p:cNvSpPr/>
          <p:nvPr/>
        </p:nvSpPr>
        <p:spPr>
          <a:xfrm>
            <a:off x="452437" y="3947010"/>
            <a:ext cx="3338735" cy="562911"/>
          </a:xfrm>
          <a:prstGeom prst="rect">
            <a:avLst/>
          </a:prstGeom>
        </p:spPr>
        <p:txBody>
          <a:bodyPr wrap="none">
            <a:spAutoFit/>
          </a:bodyPr>
          <a:lstStyle/>
          <a:p>
            <a:pPr>
              <a:lnSpc>
                <a:spcPct val="200000"/>
              </a:lnSpc>
            </a:pPr>
            <a:r>
              <a:rPr lang="en-US" i="1" dirty="0">
                <a:solidFill>
                  <a:srgbClr val="000000"/>
                </a:solidFill>
                <a:ea typeface="Times New Roman" panose="02020603050405020304" pitchFamily="18" charset="0"/>
              </a:rPr>
              <a:t>Inverse Liminality Tenets Correlations</a:t>
            </a:r>
            <a:endParaRPr lang="en-US" dirty="0">
              <a:ea typeface="Times New Roman" panose="02020603050405020304" pitchFamily="18" charset="0"/>
            </a:endParaRPr>
          </a:p>
        </p:txBody>
      </p:sp>
      <p:sp>
        <p:nvSpPr>
          <p:cNvPr id="9" name="Rectangle 8">
            <a:extLst>
              <a:ext uri="{FF2B5EF4-FFF2-40B4-BE49-F238E27FC236}">
                <a16:creationId xmlns:a16="http://schemas.microsoft.com/office/drawing/2014/main" id="{73F6899A-385A-FF49-9FFB-22F8AD31C8A3}"/>
              </a:ext>
            </a:extLst>
          </p:cNvPr>
          <p:cNvSpPr/>
          <p:nvPr/>
        </p:nvSpPr>
        <p:spPr>
          <a:xfrm>
            <a:off x="6253165" y="1785164"/>
            <a:ext cx="2643994" cy="562911"/>
          </a:xfrm>
          <a:prstGeom prst="rect">
            <a:avLst/>
          </a:prstGeom>
        </p:spPr>
        <p:txBody>
          <a:bodyPr wrap="none">
            <a:spAutoFit/>
          </a:bodyPr>
          <a:lstStyle/>
          <a:p>
            <a:pPr>
              <a:lnSpc>
                <a:spcPct val="200000"/>
              </a:lnSpc>
            </a:pPr>
            <a:r>
              <a:rPr lang="en-US" i="1" dirty="0">
                <a:solidFill>
                  <a:srgbClr val="000000"/>
                </a:solidFill>
                <a:ea typeface="Times New Roman" panose="02020603050405020304" pitchFamily="18" charset="0"/>
              </a:rPr>
              <a:t>Totality of Study Abroad Risk</a:t>
            </a:r>
            <a:endParaRPr lang="en-US" dirty="0">
              <a:ea typeface="Times New Roman" panose="02020603050405020304" pitchFamily="18" charset="0"/>
            </a:endParaRPr>
          </a:p>
        </p:txBody>
      </p:sp>
      <p:sp>
        <p:nvSpPr>
          <p:cNvPr id="11" name="TextBox 10">
            <a:extLst>
              <a:ext uri="{FF2B5EF4-FFF2-40B4-BE49-F238E27FC236}">
                <a16:creationId xmlns:a16="http://schemas.microsoft.com/office/drawing/2014/main" id="{6E32100C-894E-534A-A819-5C416B52CAA9}"/>
              </a:ext>
            </a:extLst>
          </p:cNvPr>
          <p:cNvSpPr txBox="1"/>
          <p:nvPr/>
        </p:nvSpPr>
        <p:spPr>
          <a:xfrm>
            <a:off x="4585980" y="4509921"/>
            <a:ext cx="7386451"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a:t>Students make riskier choices during study abroad than while in their home environment; this is compounded when students are already predisposed to risky behavior while at home</a:t>
            </a:r>
          </a:p>
          <a:p>
            <a:pPr marL="285750" indent="-285750">
              <a:buFont typeface="Arial" panose="020B0604020202020204" pitchFamily="34" charset="0"/>
              <a:buChar char="•"/>
            </a:pPr>
            <a:r>
              <a:rPr lang="en-US" sz="1600" dirty="0"/>
              <a:t>Students over 21 years of age are less likely to make risky behavioral choices during study abroad</a:t>
            </a:r>
          </a:p>
          <a:p>
            <a:pPr marL="285750" indent="-285750">
              <a:buFont typeface="Arial" panose="020B0604020202020204" pitchFamily="34" charset="0"/>
              <a:buChar char="•"/>
            </a:pPr>
            <a:r>
              <a:rPr lang="en-US" sz="1600" dirty="0"/>
              <a:t>When students self-report experiencing the tenets of liminality, they are more likely to make riskier choices during study abroad</a:t>
            </a:r>
          </a:p>
        </p:txBody>
      </p:sp>
    </p:spTree>
    <p:extLst>
      <p:ext uri="{BB962C8B-B14F-4D97-AF65-F5344CB8AC3E}">
        <p14:creationId xmlns:p14="http://schemas.microsoft.com/office/powerpoint/2010/main" val="2871920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D70130DC-F780-43D2-B26A-92EACD78951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B38D44-3384-5044-ADA3-9D6DDF2231F9}"/>
              </a:ext>
            </a:extLst>
          </p:cNvPr>
          <p:cNvSpPr>
            <a:spLocks noGrp="1"/>
          </p:cNvSpPr>
          <p:nvPr>
            <p:ph type="title"/>
          </p:nvPr>
        </p:nvSpPr>
        <p:spPr>
          <a:xfrm>
            <a:off x="581192" y="641653"/>
            <a:ext cx="11029616" cy="1095560"/>
          </a:xfrm>
        </p:spPr>
        <p:txBody>
          <a:bodyPr anchor="t">
            <a:normAutofit/>
          </a:bodyPr>
          <a:lstStyle/>
          <a:p>
            <a:r>
              <a:rPr lang="en-US">
                <a:solidFill>
                  <a:schemeClr val="accent2"/>
                </a:solidFill>
              </a:rPr>
              <a:t>9 significant Findings</a:t>
            </a:r>
          </a:p>
        </p:txBody>
      </p:sp>
      <p:sp>
        <p:nvSpPr>
          <p:cNvPr id="13" name="Rectangle 9">
            <a:extLst>
              <a:ext uri="{FF2B5EF4-FFF2-40B4-BE49-F238E27FC236}">
                <a16:creationId xmlns:a16="http://schemas.microsoft.com/office/drawing/2014/main" id="{17676E0E-5B44-4166-8EDD-CFDBAC622C2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03220DC6-CEC2-5644-8EC1-806FEC99A3DC}"/>
              </a:ext>
            </a:extLst>
          </p:cNvPr>
          <p:cNvSpPr>
            <a:spLocks noGrp="1"/>
          </p:cNvSpPr>
          <p:nvPr>
            <p:ph idx="1"/>
          </p:nvPr>
        </p:nvSpPr>
        <p:spPr>
          <a:xfrm>
            <a:off x="581192" y="820426"/>
            <a:ext cx="11029615" cy="5782255"/>
          </a:xfrm>
        </p:spPr>
        <p:txBody>
          <a:bodyPr>
            <a:normAutofit/>
          </a:bodyPr>
          <a:lstStyle/>
          <a:p>
            <a:pPr lvl="0">
              <a:lnSpc>
                <a:spcPct val="90000"/>
              </a:lnSpc>
            </a:pPr>
            <a:r>
              <a:rPr lang="en-US" sz="1600" dirty="0">
                <a:solidFill>
                  <a:schemeClr val="accent2">
                    <a:lumMod val="50000"/>
                  </a:schemeClr>
                </a:solidFill>
              </a:rPr>
              <a:t>Finding 1: Traditionally-Aged Undergraduate Students do Engage in Riskier Behaviors While Abroad as Compared to their Behavior in the Home Context  </a:t>
            </a:r>
          </a:p>
          <a:p>
            <a:pPr lvl="0">
              <a:lnSpc>
                <a:spcPct val="90000"/>
              </a:lnSpc>
            </a:pPr>
            <a:r>
              <a:rPr lang="en-US" sz="1600" dirty="0">
                <a:solidFill>
                  <a:schemeClr val="accent2">
                    <a:lumMod val="50000"/>
                  </a:schemeClr>
                </a:solidFill>
              </a:rPr>
              <a:t>Finding 2: Students Who Engage in Risky Behaviors Prior to Study Abroad (SA) Engage in Even Riskier Behaviors While Studying Abroad</a:t>
            </a:r>
          </a:p>
          <a:p>
            <a:pPr lvl="0">
              <a:lnSpc>
                <a:spcPct val="90000"/>
              </a:lnSpc>
            </a:pPr>
            <a:r>
              <a:rPr lang="en-US" sz="1600" dirty="0">
                <a:solidFill>
                  <a:schemeClr val="accent2">
                    <a:lumMod val="50000"/>
                  </a:schemeClr>
                </a:solidFill>
              </a:rPr>
              <a:t>Finding 3: Students Aged 21-24 Make Less Risky Choices Than Those Aged 18-20 During SA</a:t>
            </a:r>
          </a:p>
          <a:p>
            <a:pPr lvl="0">
              <a:lnSpc>
                <a:spcPct val="90000"/>
              </a:lnSpc>
            </a:pPr>
            <a:r>
              <a:rPr lang="en-US" sz="1600" dirty="0">
                <a:solidFill>
                  <a:schemeClr val="accent2">
                    <a:lumMod val="50000"/>
                  </a:schemeClr>
                </a:solidFill>
              </a:rPr>
              <a:t>Finding 4: Cis-Gender Men Make Riskier Behavioral Choices Than Students of Other Genders Only When Already Making Risky Behavioral Choices in The Home Context  </a:t>
            </a:r>
          </a:p>
          <a:p>
            <a:pPr lvl="0">
              <a:lnSpc>
                <a:spcPct val="90000"/>
              </a:lnSpc>
            </a:pPr>
            <a:r>
              <a:rPr lang="en-US" sz="1600" dirty="0">
                <a:solidFill>
                  <a:schemeClr val="accent2">
                    <a:lumMod val="50000"/>
                  </a:schemeClr>
                </a:solidFill>
              </a:rPr>
              <a:t>Finding 5: Pre-SA Alcohol Risky Behaviors Serve as Important Predictors of Risk-Taking Behaviors During SA</a:t>
            </a:r>
          </a:p>
          <a:p>
            <a:pPr lvl="0">
              <a:lnSpc>
                <a:spcPct val="90000"/>
              </a:lnSpc>
            </a:pPr>
            <a:r>
              <a:rPr lang="en-US" sz="1600" dirty="0">
                <a:solidFill>
                  <a:schemeClr val="accent2">
                    <a:lumMod val="50000"/>
                  </a:schemeClr>
                </a:solidFill>
              </a:rPr>
              <a:t>Finding 6: Self-Reporting Experiences in Liminal Space Directly Relates to an Increase in Risky Behaviors During SA</a:t>
            </a:r>
          </a:p>
          <a:p>
            <a:pPr lvl="0">
              <a:lnSpc>
                <a:spcPct val="90000"/>
              </a:lnSpc>
            </a:pPr>
            <a:r>
              <a:rPr lang="en-US" sz="1600" dirty="0">
                <a:solidFill>
                  <a:schemeClr val="accent2">
                    <a:lumMod val="50000"/>
                  </a:schemeClr>
                </a:solidFill>
              </a:rPr>
              <a:t>Finding 7: Self-Reporting a Lack of Liminal Experience Correlates to a Decrease in Risky Behaviors During SA</a:t>
            </a:r>
          </a:p>
          <a:p>
            <a:pPr lvl="0">
              <a:lnSpc>
                <a:spcPct val="90000"/>
              </a:lnSpc>
            </a:pPr>
            <a:r>
              <a:rPr lang="en-US" sz="1600" dirty="0">
                <a:solidFill>
                  <a:schemeClr val="accent2">
                    <a:lumMod val="50000"/>
                  </a:schemeClr>
                </a:solidFill>
              </a:rPr>
              <a:t>Finding 8: Not All Choices in Liminal Space are Risky</a:t>
            </a:r>
          </a:p>
          <a:p>
            <a:pPr marL="0" lvl="0" indent="0">
              <a:lnSpc>
                <a:spcPct val="90000"/>
              </a:lnSpc>
              <a:buNone/>
            </a:pPr>
            <a:r>
              <a:rPr lang="en-US" sz="1600" dirty="0">
                <a:solidFill>
                  <a:schemeClr val="accent2">
                    <a:lumMod val="50000"/>
                  </a:schemeClr>
                </a:solidFill>
              </a:rPr>
              <a:t>Grand Finding: SA Risky Behavioral Choices Were Best Explained by Self-Reporting Engaging in at Least One Risky Behavior in Combination with Pre-Departure Risky Behavioral Choices. This critical component of this finding shows that the tandem contribution of pre-SA personal choices with the intersection of liminal space really comprise the primary ingredients for future risky behavior when the SA experience finally arrives. </a:t>
            </a:r>
            <a:r>
              <a:rPr lang="en-US" sz="1600" b="1" dirty="0">
                <a:solidFill>
                  <a:schemeClr val="accent2">
                    <a:lumMod val="50000"/>
                  </a:schemeClr>
                </a:solidFill>
              </a:rPr>
              <a:t>The recipe for risk is not just previous risk or the presence of liminal space. The recipe for risk, significantly, is both.</a:t>
            </a:r>
          </a:p>
        </p:txBody>
      </p:sp>
    </p:spTree>
    <p:extLst>
      <p:ext uri="{BB962C8B-B14F-4D97-AF65-F5344CB8AC3E}">
        <p14:creationId xmlns:p14="http://schemas.microsoft.com/office/powerpoint/2010/main" val="1791099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F2E59-C314-214D-AA60-AB65A35A168B}"/>
              </a:ext>
            </a:extLst>
          </p:cNvPr>
          <p:cNvSpPr>
            <a:spLocks noGrp="1"/>
          </p:cNvSpPr>
          <p:nvPr>
            <p:ph type="title"/>
          </p:nvPr>
        </p:nvSpPr>
        <p:spPr>
          <a:xfrm>
            <a:off x="581192" y="702156"/>
            <a:ext cx="11029616" cy="1013800"/>
          </a:xfrm>
        </p:spPr>
        <p:txBody>
          <a:bodyPr>
            <a:normAutofit/>
          </a:bodyPr>
          <a:lstStyle/>
          <a:p>
            <a:r>
              <a:rPr lang="en-US">
                <a:solidFill>
                  <a:srgbClr val="FFFEFF"/>
                </a:solidFill>
              </a:rPr>
              <a:t>Implications for Future Practice &amp; research</a:t>
            </a:r>
          </a:p>
        </p:txBody>
      </p:sp>
      <p:graphicFrame>
        <p:nvGraphicFramePr>
          <p:cNvPr id="7" name="Content Placeholder 2">
            <a:extLst>
              <a:ext uri="{FF2B5EF4-FFF2-40B4-BE49-F238E27FC236}">
                <a16:creationId xmlns:a16="http://schemas.microsoft.com/office/drawing/2014/main" id="{A37E09EE-632B-4DC5-8D97-73DBFA8D947B}"/>
              </a:ext>
            </a:extLst>
          </p:cNvPr>
          <p:cNvGraphicFramePr>
            <a:graphicFrameLocks noGrp="1"/>
          </p:cNvGraphicFramePr>
          <p:nvPr>
            <p:ph idx="1"/>
            <p:extLst>
              <p:ext uri="{D42A27DB-BD31-4B8C-83A1-F6EECF244321}">
                <p14:modId xmlns:p14="http://schemas.microsoft.com/office/powerpoint/2010/main" val="1387006697"/>
              </p:ext>
            </p:extLst>
          </p:nvPr>
        </p:nvGraphicFramePr>
        <p:xfrm>
          <a:off x="581025" y="1816925"/>
          <a:ext cx="11029950" cy="46670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7489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80D40-6159-A041-99E7-A0039D416950}"/>
              </a:ext>
            </a:extLst>
          </p:cNvPr>
          <p:cNvSpPr>
            <a:spLocks noGrp="1"/>
          </p:cNvSpPr>
          <p:nvPr>
            <p:ph type="title"/>
          </p:nvPr>
        </p:nvSpPr>
        <p:spPr/>
        <p:txBody>
          <a:bodyPr/>
          <a:lstStyle/>
          <a:p>
            <a:r>
              <a:rPr lang="en-US" dirty="0"/>
              <a:t>Thank you for reviewing this research!</a:t>
            </a:r>
            <a:br>
              <a:rPr lang="en-US" dirty="0"/>
            </a:br>
            <a:r>
              <a:rPr lang="en-US" dirty="0"/>
              <a:t>References</a:t>
            </a:r>
          </a:p>
        </p:txBody>
      </p:sp>
      <p:sp>
        <p:nvSpPr>
          <p:cNvPr id="3" name="Content Placeholder 2">
            <a:extLst>
              <a:ext uri="{FF2B5EF4-FFF2-40B4-BE49-F238E27FC236}">
                <a16:creationId xmlns:a16="http://schemas.microsoft.com/office/drawing/2014/main" id="{E06C3204-7CC3-7A46-B5E5-F2B9DD14E044}"/>
              </a:ext>
            </a:extLst>
          </p:cNvPr>
          <p:cNvSpPr>
            <a:spLocks noGrp="1"/>
          </p:cNvSpPr>
          <p:nvPr>
            <p:ph idx="1"/>
          </p:nvPr>
        </p:nvSpPr>
        <p:spPr/>
        <p:txBody>
          <a:bodyPr>
            <a:normAutofit fontScale="70000" lnSpcReduction="20000"/>
          </a:bodyPr>
          <a:lstStyle/>
          <a:p>
            <a:r>
              <a:rPr lang="en-US" dirty="0"/>
              <a:t>American College Health Association. (2015). National college health assessment </a:t>
            </a:r>
            <a:r>
              <a:rPr lang="en-US" dirty="0" err="1"/>
              <a:t>IIc</a:t>
            </a:r>
            <a:r>
              <a:rPr lang="en-US" dirty="0"/>
              <a:t>: Undergraduate students reference group data report 2015. Retrieved from http://</a:t>
            </a:r>
            <a:r>
              <a:rPr lang="en-US" dirty="0" err="1"/>
              <a:t>www.achancha.org</a:t>
            </a:r>
            <a:r>
              <a:rPr lang="en-US" dirty="0"/>
              <a:t>/docs/NCHAII_WEB_SPRING_2015_UNDERGRADUATE_REFERENCE_GROUP_DATA_%20REPORT.pdf.</a:t>
            </a:r>
          </a:p>
          <a:p>
            <a:r>
              <a:rPr lang="en-US" dirty="0"/>
              <a:t>Farrugia, C., &amp; Bhandari, R. (2014). </a:t>
            </a:r>
            <a:r>
              <a:rPr lang="en-US" i="1" dirty="0"/>
              <a:t>Open doors report on international education exchange.</a:t>
            </a:r>
            <a:r>
              <a:rPr lang="en-US" dirty="0"/>
              <a:t> New York, NY: Institute of International Education.</a:t>
            </a:r>
          </a:p>
          <a:p>
            <a:r>
              <a:rPr lang="en-US" dirty="0"/>
              <a:t>The Forum on Education Abroad. (2016). </a:t>
            </a:r>
            <a:r>
              <a:rPr lang="en-US" i="1" dirty="0"/>
              <a:t>Insurance claims data and mortality rate for college students studying abroad.</a:t>
            </a:r>
            <a:r>
              <a:rPr lang="en-US" dirty="0"/>
              <a:t> Retrieved from https://</a:t>
            </a:r>
            <a:r>
              <a:rPr lang="en-US" dirty="0" err="1"/>
              <a:t>forumea.org</a:t>
            </a:r>
            <a:r>
              <a:rPr lang="en-US" dirty="0"/>
              <a:t>/</a:t>
            </a:r>
            <a:r>
              <a:rPr lang="en-US" dirty="0" err="1"/>
              <a:t>wpcontent</a:t>
            </a:r>
            <a:r>
              <a:rPr lang="en-US" dirty="0"/>
              <a:t>/uploads/2014/08/</a:t>
            </a:r>
            <a:r>
              <a:rPr lang="en-US" dirty="0" err="1"/>
              <a:t>ForumEA_InsuranceClaims_MortalityRateStudentsAbroad.pdf</a:t>
            </a:r>
            <a:r>
              <a:rPr lang="en-US" dirty="0"/>
              <a:t>.</a:t>
            </a:r>
          </a:p>
          <a:p>
            <a:r>
              <a:rPr lang="en-US" dirty="0"/>
              <a:t>Leigh, B. (1999). Peril, chance, adventure: Concepts of risk, alcohol use and risky behavior in young adults. </a:t>
            </a:r>
            <a:r>
              <a:rPr lang="en-US" i="1" dirty="0"/>
              <a:t>Addiction, 94</a:t>
            </a:r>
            <a:r>
              <a:rPr lang="en-US" dirty="0"/>
              <a:t>(3), 371-383.</a:t>
            </a:r>
          </a:p>
          <a:p>
            <a:r>
              <a:rPr lang="en-US" dirty="0"/>
              <a:t>Pedersen, E., </a:t>
            </a:r>
            <a:r>
              <a:rPr lang="en-US" dirty="0" err="1"/>
              <a:t>LaBrie</a:t>
            </a:r>
            <a:r>
              <a:rPr lang="en-US" dirty="0"/>
              <a:t>, J., Hummer, J., Larimer, M., &amp; Lee, C. (2010). Heavier drinking American college students may self-select into study abroad programs: An examination of sex and ethnic differences within a high-risk group. </a:t>
            </a:r>
            <a:r>
              <a:rPr lang="en-US" i="1" dirty="0"/>
              <a:t>Addictive Behaviors</a:t>
            </a:r>
            <a:r>
              <a:rPr lang="en-US" dirty="0"/>
              <a:t>, </a:t>
            </a:r>
            <a:r>
              <a:rPr lang="en-US" i="1" dirty="0"/>
              <a:t>35</a:t>
            </a:r>
            <a:r>
              <a:rPr lang="en-US" dirty="0"/>
              <a:t>(9), pp. 844-847.</a:t>
            </a:r>
          </a:p>
          <a:p>
            <a:r>
              <a:rPr lang="en-US" dirty="0"/>
              <a:t>Turner, V. (1967). </a:t>
            </a:r>
            <a:r>
              <a:rPr lang="en-US" i="1" dirty="0"/>
              <a:t>The Forest of Symbols: Aspects of </a:t>
            </a:r>
            <a:r>
              <a:rPr lang="en-US" i="1" dirty="0" err="1"/>
              <a:t>Ndembu</a:t>
            </a:r>
            <a:r>
              <a:rPr lang="en-US" i="1" dirty="0"/>
              <a:t> Ritual</a:t>
            </a:r>
            <a:r>
              <a:rPr lang="en-US" dirty="0"/>
              <a:t>. Ithaca, N.Y.: Cornell University Press.</a:t>
            </a:r>
          </a:p>
          <a:p>
            <a:r>
              <a:rPr lang="en-US" dirty="0"/>
              <a:t>Van </a:t>
            </a:r>
            <a:r>
              <a:rPr lang="en-US" dirty="0" err="1"/>
              <a:t>Gennep</a:t>
            </a:r>
            <a:r>
              <a:rPr lang="en-US" dirty="0"/>
              <a:t>, A. (1960). </a:t>
            </a:r>
            <a:r>
              <a:rPr lang="en-US" i="1" dirty="0"/>
              <a:t>The Rites of Passage</a:t>
            </a:r>
            <a:r>
              <a:rPr lang="en-US" dirty="0"/>
              <a:t>, trans. M.B. </a:t>
            </a:r>
            <a:r>
              <a:rPr lang="en-US" dirty="0" err="1"/>
              <a:t>Vizedom</a:t>
            </a:r>
            <a:r>
              <a:rPr lang="en-US" dirty="0"/>
              <a:t> and G. L. </a:t>
            </a:r>
            <a:r>
              <a:rPr lang="en-US" dirty="0" err="1"/>
              <a:t>Caffee</a:t>
            </a:r>
            <a:r>
              <a:rPr lang="en-US" dirty="0"/>
              <a:t>. Chicago: University of Chicago Press.</a:t>
            </a:r>
          </a:p>
          <a:p>
            <a:r>
              <a:rPr lang="en-US" dirty="0"/>
              <a:t>Van Tine, R. (2011). </a:t>
            </a:r>
            <a:r>
              <a:rPr lang="en-US" i="1" dirty="0"/>
              <a:t>Liminality and the short-term study abroad experience.</a:t>
            </a:r>
            <a:r>
              <a:rPr lang="en-US" dirty="0"/>
              <a:t> (Unpublished master’s thesis). University of Illinois at Urbana-Champaign, Urbana, IL.</a:t>
            </a:r>
          </a:p>
          <a:p>
            <a:r>
              <a:rPr lang="en-US" dirty="0"/>
              <a:t>Zimmerman, J. &amp; </a:t>
            </a:r>
            <a:r>
              <a:rPr lang="en-US" dirty="0" err="1"/>
              <a:t>Neyer</a:t>
            </a:r>
            <a:r>
              <a:rPr lang="en-US" dirty="0"/>
              <a:t>, F. (2013). Do we become a different person when hitting the road? Personality development of sojourners. </a:t>
            </a:r>
            <a:r>
              <a:rPr lang="en-US" i="1" dirty="0"/>
              <a:t>Journal of Personality and Social Psychology, 105</a:t>
            </a:r>
            <a:r>
              <a:rPr lang="en-US" dirty="0"/>
              <a:t>(3), 515-530.</a:t>
            </a:r>
          </a:p>
          <a:p>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24851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88942-BF7A-7349-9174-47A52562B02B}"/>
              </a:ext>
            </a:extLst>
          </p:cNvPr>
          <p:cNvSpPr>
            <a:spLocks noGrp="1"/>
          </p:cNvSpPr>
          <p:nvPr>
            <p:ph type="title"/>
          </p:nvPr>
        </p:nvSpPr>
        <p:spPr>
          <a:xfrm>
            <a:off x="581192" y="702156"/>
            <a:ext cx="11029616" cy="1013800"/>
          </a:xfrm>
        </p:spPr>
        <p:txBody>
          <a:bodyPr>
            <a:normAutofit/>
          </a:bodyPr>
          <a:lstStyle/>
          <a:p>
            <a:r>
              <a:rPr lang="en-US">
                <a:solidFill>
                  <a:srgbClr val="FFFEFF"/>
                </a:solidFill>
              </a:rPr>
              <a:t>Background &amp; Disciplinary context</a:t>
            </a:r>
          </a:p>
        </p:txBody>
      </p:sp>
      <p:graphicFrame>
        <p:nvGraphicFramePr>
          <p:cNvPr id="9" name="Content Placeholder 2">
            <a:extLst>
              <a:ext uri="{FF2B5EF4-FFF2-40B4-BE49-F238E27FC236}">
                <a16:creationId xmlns:a16="http://schemas.microsoft.com/office/drawing/2014/main" id="{72D41EF2-0A77-4442-82AD-A257D187A7DE}"/>
              </a:ext>
            </a:extLst>
          </p:cNvPr>
          <p:cNvGraphicFramePr>
            <a:graphicFrameLocks noGrp="1"/>
          </p:cNvGraphicFramePr>
          <p:nvPr>
            <p:ph idx="1"/>
            <p:extLst>
              <p:ext uri="{D42A27DB-BD31-4B8C-83A1-F6EECF244321}">
                <p14:modId xmlns:p14="http://schemas.microsoft.com/office/powerpoint/2010/main" val="4251849905"/>
              </p:ext>
            </p:extLst>
          </p:nvPr>
        </p:nvGraphicFramePr>
        <p:xfrm>
          <a:off x="581192" y="1914525"/>
          <a:ext cx="11029616" cy="4686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7072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ED595C-3EEE-8648-9B93-95DB380B6572}"/>
              </a:ext>
            </a:extLst>
          </p:cNvPr>
          <p:cNvSpPr>
            <a:spLocks noGrp="1"/>
          </p:cNvSpPr>
          <p:nvPr>
            <p:ph type="title"/>
          </p:nvPr>
        </p:nvSpPr>
        <p:spPr>
          <a:xfrm>
            <a:off x="4449934" y="702156"/>
            <a:ext cx="7157865" cy="1013800"/>
          </a:xfrm>
        </p:spPr>
        <p:txBody>
          <a:bodyPr>
            <a:normAutofit/>
          </a:bodyPr>
          <a:lstStyle/>
          <a:p>
            <a:r>
              <a:rPr lang="en-US">
                <a:solidFill>
                  <a:schemeClr val="accent1"/>
                </a:solidFill>
              </a:rPr>
              <a:t>primary research questions</a:t>
            </a:r>
          </a:p>
        </p:txBody>
      </p:sp>
      <p:pic>
        <p:nvPicPr>
          <p:cNvPr id="5" name="Picture 4">
            <a:extLst>
              <a:ext uri="{FF2B5EF4-FFF2-40B4-BE49-F238E27FC236}">
                <a16:creationId xmlns:a16="http://schemas.microsoft.com/office/drawing/2014/main" id="{B592104B-6D45-4D04-846A-3C16185B2CCF}"/>
              </a:ext>
            </a:extLst>
          </p:cNvPr>
          <p:cNvPicPr>
            <a:picLocks noChangeAspect="1"/>
          </p:cNvPicPr>
          <p:nvPr/>
        </p:nvPicPr>
        <p:blipFill rotWithShape="1">
          <a:blip r:embed="rId2"/>
          <a:srcRect l="17377" r="42709" b="-1"/>
          <a:stretch/>
        </p:blipFill>
        <p:spPr>
          <a:xfrm>
            <a:off x="20" y="10"/>
            <a:ext cx="4131713" cy="6857989"/>
          </a:xfrm>
          <a:prstGeom prst="rect">
            <a:avLst/>
          </a:prstGeom>
        </p:spPr>
      </p:pic>
      <p:sp>
        <p:nvSpPr>
          <p:cNvPr id="11" name="Rectangle 10">
            <a:extLst>
              <a:ext uri="{FF2B5EF4-FFF2-40B4-BE49-F238E27FC236}">
                <a16:creationId xmlns:a16="http://schemas.microsoft.com/office/drawing/2014/main" id="{7B42427A-0A1F-4A55-8705-D9179F1E0CF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49934" y="457200"/>
            <a:ext cx="7223760" cy="91440"/>
          </a:xfrm>
          <a:prstGeom prst="rect">
            <a:avLst/>
          </a:prstGeom>
          <a:solidFill>
            <a:srgbClr val="CE9E5B"/>
          </a:solidFill>
          <a:ln>
            <a:solidFill>
              <a:srgbClr val="CE9E5B"/>
            </a:solid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A8F4C4AF-9640-4D40-96D8-DE3D6BEA1D76}"/>
              </a:ext>
            </a:extLst>
          </p:cNvPr>
          <p:cNvSpPr>
            <a:spLocks noGrp="1"/>
          </p:cNvSpPr>
          <p:nvPr>
            <p:ph idx="1"/>
          </p:nvPr>
        </p:nvSpPr>
        <p:spPr>
          <a:xfrm>
            <a:off x="4449934" y="1896533"/>
            <a:ext cx="7157866" cy="3962266"/>
          </a:xfrm>
        </p:spPr>
        <p:txBody>
          <a:bodyPr>
            <a:normAutofit/>
          </a:bodyPr>
          <a:lstStyle/>
          <a:p>
            <a:pPr marL="0" indent="0">
              <a:buClr>
                <a:srgbClr val="CE9E5B"/>
              </a:buClr>
              <a:buNone/>
            </a:pPr>
            <a:r>
              <a:rPr lang="en-US" sz="2400" dirty="0"/>
              <a:t>Three primary research questions guided this study:</a:t>
            </a:r>
          </a:p>
          <a:p>
            <a:pPr marL="342900" indent="-342900">
              <a:buClr>
                <a:srgbClr val="CE9E5B"/>
              </a:buClr>
              <a:buFont typeface="+mj-lt"/>
              <a:buAutoNum type="arabicPeriod"/>
            </a:pPr>
            <a:r>
              <a:rPr lang="en-US" sz="2400" dirty="0"/>
              <a:t>Do traditionally-aged, undergraduate student risky behavioral decisions  change between the collegiate environment and the SA environment? If so, how?</a:t>
            </a:r>
          </a:p>
          <a:p>
            <a:pPr marL="342900" indent="-342900">
              <a:buClr>
                <a:srgbClr val="CE9E5B"/>
              </a:buClr>
              <a:buFont typeface="+mj-lt"/>
              <a:buAutoNum type="arabicPeriod"/>
            </a:pPr>
            <a:r>
              <a:rPr lang="en-US" sz="2400" dirty="0"/>
              <a:t>Does age, gender, or previous alcohol use impact students’ risky behavior while studying abroad? </a:t>
            </a:r>
          </a:p>
          <a:p>
            <a:pPr marL="342900" indent="-342900">
              <a:buClr>
                <a:srgbClr val="CE9E5B"/>
              </a:buClr>
              <a:buFont typeface="+mj-lt"/>
              <a:buAutoNum type="arabicPeriod"/>
            </a:pPr>
            <a:r>
              <a:rPr lang="en-US" sz="2400" dirty="0"/>
              <a:t>With which components of liminality do students self-identify as having experienced while studying abroad?</a:t>
            </a:r>
          </a:p>
          <a:p>
            <a:pPr>
              <a:buClr>
                <a:srgbClr val="CE9E5B"/>
              </a:buClr>
            </a:pPr>
            <a:endParaRPr lang="en-US" dirty="0"/>
          </a:p>
        </p:txBody>
      </p:sp>
    </p:spTree>
    <p:extLst>
      <p:ext uri="{BB962C8B-B14F-4D97-AF65-F5344CB8AC3E}">
        <p14:creationId xmlns:p14="http://schemas.microsoft.com/office/powerpoint/2010/main" val="2742434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9ADDB9E1-AB12-462E-8E0D-83CA31C6EB7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14040EB-4842-44D5-9380-BDF41FB7BA8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436"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CF1A168-72B1-8440-9237-6767C51F9838}"/>
              </a:ext>
            </a:extLst>
          </p:cNvPr>
          <p:cNvSpPr>
            <a:spLocks noGrp="1"/>
          </p:cNvSpPr>
          <p:nvPr>
            <p:ph type="title"/>
          </p:nvPr>
        </p:nvSpPr>
        <p:spPr>
          <a:xfrm>
            <a:off x="803189" y="1209184"/>
            <a:ext cx="3089189" cy="4734416"/>
          </a:xfrm>
        </p:spPr>
        <p:txBody>
          <a:bodyPr anchor="ctr">
            <a:normAutofit/>
          </a:bodyPr>
          <a:lstStyle/>
          <a:p>
            <a:r>
              <a:rPr lang="en-US">
                <a:solidFill>
                  <a:srgbClr val="FFFFFF"/>
                </a:solidFill>
              </a:rPr>
              <a:t>Literature review key areas</a:t>
            </a:r>
          </a:p>
        </p:txBody>
      </p:sp>
      <p:sp>
        <p:nvSpPr>
          <p:cNvPr id="14" name="Rectangle 13">
            <a:extLst>
              <a:ext uri="{FF2B5EF4-FFF2-40B4-BE49-F238E27FC236}">
                <a16:creationId xmlns:a16="http://schemas.microsoft.com/office/drawing/2014/main" id="{0C076E08-C160-41E7-8D09-E2436B5917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25A65B62-07C4-4876-A101-9C85F48A02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a:extLst>
              <a:ext uri="{FF2B5EF4-FFF2-40B4-BE49-F238E27FC236}">
                <a16:creationId xmlns:a16="http://schemas.microsoft.com/office/drawing/2014/main" id="{D02BCE7C-4E97-4627-9FD1-DD7B633E55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A443154-F594-0D41-98A6-416D85204A28}"/>
              </a:ext>
            </a:extLst>
          </p:cNvPr>
          <p:cNvSpPr>
            <a:spLocks noGrp="1"/>
          </p:cNvSpPr>
          <p:nvPr>
            <p:ph idx="1"/>
          </p:nvPr>
        </p:nvSpPr>
        <p:spPr>
          <a:xfrm>
            <a:off x="4561870" y="723899"/>
            <a:ext cx="7183597" cy="5475019"/>
          </a:xfrm>
        </p:spPr>
        <p:txBody>
          <a:bodyPr>
            <a:normAutofit lnSpcReduction="10000"/>
          </a:bodyPr>
          <a:lstStyle/>
          <a:p>
            <a:pPr marL="0" indent="0">
              <a:lnSpc>
                <a:spcPct val="90000"/>
              </a:lnSpc>
              <a:buNone/>
            </a:pPr>
            <a:r>
              <a:rPr lang="en-US" sz="1700" dirty="0"/>
              <a:t>This dissertation lives in the nexus of four major areas contained within the higher education, tourism, and sociology discourses:</a:t>
            </a:r>
          </a:p>
          <a:p>
            <a:pPr>
              <a:lnSpc>
                <a:spcPct val="90000"/>
              </a:lnSpc>
            </a:pPr>
            <a:r>
              <a:rPr lang="en-US" sz="1900" dirty="0"/>
              <a:t>Undergraduate risky behavior in a domestic context provides a sense of context for how students engage across </a:t>
            </a:r>
            <a:r>
              <a:rPr lang="en-US" sz="1900" u="sng" dirty="0"/>
              <a:t>5 domains of risk</a:t>
            </a:r>
            <a:r>
              <a:rPr lang="en-US" sz="1900" dirty="0"/>
              <a:t>: </a:t>
            </a:r>
          </a:p>
          <a:p>
            <a:pPr lvl="1" fontAlgn="t"/>
            <a:r>
              <a:rPr lang="en-US" dirty="0"/>
              <a:t>Academic</a:t>
            </a:r>
            <a:endParaRPr lang="en-US" sz="3800" dirty="0"/>
          </a:p>
          <a:p>
            <a:pPr lvl="1" fontAlgn="t"/>
            <a:r>
              <a:rPr lang="en-US" dirty="0"/>
              <a:t>Financial</a:t>
            </a:r>
            <a:endParaRPr lang="en-US" sz="3800" dirty="0"/>
          </a:p>
          <a:p>
            <a:pPr lvl="1" fontAlgn="t"/>
            <a:r>
              <a:rPr lang="en-US" dirty="0"/>
              <a:t>Intimate Relationships</a:t>
            </a:r>
            <a:endParaRPr lang="en-US" sz="3800" dirty="0"/>
          </a:p>
          <a:p>
            <a:pPr lvl="1" fontAlgn="t"/>
            <a:r>
              <a:rPr lang="en-US" dirty="0"/>
              <a:t>Alcohol</a:t>
            </a:r>
            <a:endParaRPr lang="en-US" sz="3800" dirty="0"/>
          </a:p>
          <a:p>
            <a:pPr lvl="1" fontAlgn="t"/>
            <a:r>
              <a:rPr lang="en-US" dirty="0"/>
              <a:t>Other Substances</a:t>
            </a:r>
            <a:endParaRPr lang="en-US" sz="3800" dirty="0"/>
          </a:p>
          <a:p>
            <a:pPr>
              <a:lnSpc>
                <a:spcPct val="90000"/>
              </a:lnSpc>
            </a:pPr>
            <a:r>
              <a:rPr lang="en-US" sz="1900" dirty="0"/>
              <a:t>U.S. American students who have studied abroad addresses which students study abroad, where they go, the value of the study abroad experience, and criticisms of study abroad programs</a:t>
            </a:r>
          </a:p>
          <a:p>
            <a:pPr>
              <a:lnSpc>
                <a:spcPct val="90000"/>
              </a:lnSpc>
            </a:pPr>
            <a:r>
              <a:rPr lang="en-US" sz="1900" dirty="0"/>
              <a:t>Tourism literature, including eco and disaster tourism, poverty and slum tourism, and university alternative break tourism</a:t>
            </a:r>
          </a:p>
          <a:p>
            <a:pPr>
              <a:lnSpc>
                <a:spcPct val="90000"/>
              </a:lnSpc>
            </a:pPr>
            <a:r>
              <a:rPr lang="en-US" sz="1900" dirty="0"/>
              <a:t>Liminality and liminal space demonstrates a conceptual perspective from which the risky behaviors of students while studying abroad can be explained</a:t>
            </a:r>
          </a:p>
        </p:txBody>
      </p:sp>
      <p:pic>
        <p:nvPicPr>
          <p:cNvPr id="7" name="Graphic 6" descr="Books">
            <a:extLst>
              <a:ext uri="{FF2B5EF4-FFF2-40B4-BE49-F238E27FC236}">
                <a16:creationId xmlns:a16="http://schemas.microsoft.com/office/drawing/2014/main" id="{7667B67F-F954-4CBF-8EC5-BF5E9DFADA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61870" y="5842660"/>
            <a:ext cx="503766" cy="503766"/>
          </a:xfrm>
          <a:prstGeom prst="rect">
            <a:avLst/>
          </a:prstGeom>
        </p:spPr>
      </p:pic>
    </p:spTree>
    <p:extLst>
      <p:ext uri="{BB962C8B-B14F-4D97-AF65-F5344CB8AC3E}">
        <p14:creationId xmlns:p14="http://schemas.microsoft.com/office/powerpoint/2010/main" val="1904722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A97CA5D-BCDD-4F61-B77F-34068368BF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a plant&#10;&#10;Description automatically generated">
            <a:extLst>
              <a:ext uri="{FF2B5EF4-FFF2-40B4-BE49-F238E27FC236}">
                <a16:creationId xmlns:a16="http://schemas.microsoft.com/office/drawing/2014/main" id="{8C12A836-31AA-45EF-A3FA-31CB9A0274DB}"/>
              </a:ext>
            </a:extLst>
          </p:cNvPr>
          <p:cNvPicPr>
            <a:picLocks noChangeAspect="1"/>
          </p:cNvPicPr>
          <p:nvPr/>
        </p:nvPicPr>
        <p:blipFill rotWithShape="1">
          <a:blip r:embed="rId2">
            <a:duotone>
              <a:schemeClr val="bg2">
                <a:shade val="45000"/>
                <a:satMod val="135000"/>
              </a:schemeClr>
              <a:prstClr val="white"/>
            </a:duotone>
            <a:alphaModFix amt="35000"/>
          </a:blip>
          <a:srcRect t="15730"/>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BB80117C-7F39-43C5-86D0-1B3E99AB5E8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907DC5E2-4432-B042-AFCC-D533BBB022AF}"/>
              </a:ext>
            </a:extLst>
          </p:cNvPr>
          <p:cNvSpPr>
            <a:spLocks noGrp="1"/>
          </p:cNvSpPr>
          <p:nvPr>
            <p:ph type="title"/>
          </p:nvPr>
        </p:nvSpPr>
        <p:spPr>
          <a:xfrm>
            <a:off x="581192" y="702156"/>
            <a:ext cx="11029616" cy="1013800"/>
          </a:xfrm>
        </p:spPr>
        <p:txBody>
          <a:bodyPr>
            <a:normAutofit/>
          </a:bodyPr>
          <a:lstStyle/>
          <a:p>
            <a:r>
              <a:rPr lang="en-US">
                <a:solidFill>
                  <a:srgbClr val="FFFFFF"/>
                </a:solidFill>
              </a:rPr>
              <a:t>Notes on liminality and liminal space </a:t>
            </a:r>
            <a:br>
              <a:rPr lang="en-US">
                <a:solidFill>
                  <a:srgbClr val="FFFFFF"/>
                </a:solidFill>
              </a:rPr>
            </a:br>
            <a:r>
              <a:rPr lang="en-US">
                <a:solidFill>
                  <a:srgbClr val="FFFFFF"/>
                </a:solidFill>
              </a:rPr>
              <a:t>(Study’s Conceptual Perspective)</a:t>
            </a:r>
          </a:p>
        </p:txBody>
      </p:sp>
      <p:grpSp>
        <p:nvGrpSpPr>
          <p:cNvPr id="13" name="Group 12">
            <a:extLst>
              <a:ext uri="{FF2B5EF4-FFF2-40B4-BE49-F238E27FC236}">
                <a16:creationId xmlns:a16="http://schemas.microsoft.com/office/drawing/2014/main" id="{22A9BB93-2DF4-4EFD-94C3-A0CC895CDE6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14" name="Rectangle 13">
              <a:extLst>
                <a:ext uri="{FF2B5EF4-FFF2-40B4-BE49-F238E27FC236}">
                  <a16:creationId xmlns:a16="http://schemas.microsoft.com/office/drawing/2014/main" id="{50B3C702-83B2-4274-BF5A-C42475E2804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5B7BEE93-7680-4E07-8B35-53D4D53F29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5626784A-218C-4257-AC79-DD5BC6EF9A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3" name="Content Placeholder 2">
            <a:extLst>
              <a:ext uri="{FF2B5EF4-FFF2-40B4-BE49-F238E27FC236}">
                <a16:creationId xmlns:a16="http://schemas.microsoft.com/office/drawing/2014/main" id="{F2B1F81C-7B9D-0B41-9762-EB1598F80493}"/>
              </a:ext>
            </a:extLst>
          </p:cNvPr>
          <p:cNvSpPr>
            <a:spLocks noGrp="1"/>
          </p:cNvSpPr>
          <p:nvPr>
            <p:ph idx="1"/>
          </p:nvPr>
        </p:nvSpPr>
        <p:spPr>
          <a:xfrm>
            <a:off x="581192" y="1803705"/>
            <a:ext cx="11029615" cy="4798975"/>
          </a:xfrm>
        </p:spPr>
        <p:txBody>
          <a:bodyPr>
            <a:normAutofit fontScale="85000" lnSpcReduction="20000"/>
          </a:bodyPr>
          <a:lstStyle/>
          <a:p>
            <a:r>
              <a:rPr lang="en-US" sz="2600" dirty="0"/>
              <a:t>Liminality, an anthropological, ethnographic concept incepted by Van </a:t>
            </a:r>
            <a:r>
              <a:rPr lang="en-US" sz="2600" dirty="0" err="1"/>
              <a:t>Gennep</a:t>
            </a:r>
            <a:r>
              <a:rPr lang="en-US" sz="2600" dirty="0"/>
              <a:t> (1960), describes the physical and psychological space that exists in the “in between.” </a:t>
            </a:r>
          </a:p>
          <a:p>
            <a:r>
              <a:rPr lang="en-US" sz="2600" dirty="0"/>
              <a:t>Turner (1967) broadened liminality to a more generalizable human experience of being “betwixt and between” (Turner, 1967, p. 1).  The </a:t>
            </a:r>
            <a:r>
              <a:rPr lang="en-US" sz="2600" b="1" dirty="0"/>
              <a:t>betwixt and between </a:t>
            </a:r>
            <a:r>
              <a:rPr lang="en-US" sz="2600" dirty="0"/>
              <a:t>describes the nature of the period of individual development that occurs amidst the state of transition between societal constructs. Societal structures cease to bind – during study abroad students have one foot in and one foot out of each society.</a:t>
            </a:r>
          </a:p>
          <a:p>
            <a:r>
              <a:rPr lang="en-US" sz="2600" dirty="0"/>
              <a:t>Both short and long-term sojourning correlated to increases in both openness and agreeableness while decreasing in neuroticism.  Study identifies new international relationships as a primary factor in the process of personality change while abroad (Zimmerman and </a:t>
            </a:r>
            <a:r>
              <a:rPr lang="en-US" sz="2600" dirty="0" err="1"/>
              <a:t>Neyer</a:t>
            </a:r>
            <a:r>
              <a:rPr lang="en-US" sz="2600" dirty="0"/>
              <a:t>, 2013)</a:t>
            </a:r>
          </a:p>
          <a:p>
            <a:r>
              <a:rPr lang="en-US" sz="2600" dirty="0"/>
              <a:t>Tenets of liminality used in this study: </a:t>
            </a:r>
            <a:r>
              <a:rPr lang="en-US" sz="2800" dirty="0"/>
              <a:t>boundarylessness, feeling free to try new behaviors, feeling like the rules of everyday life did not apply, and/or the betwixt and between</a:t>
            </a:r>
            <a:endParaRPr lang="en-US" sz="2600" dirty="0"/>
          </a:p>
          <a:p>
            <a:endParaRPr lang="en-US" dirty="0"/>
          </a:p>
        </p:txBody>
      </p:sp>
    </p:spTree>
    <p:extLst>
      <p:ext uri="{BB962C8B-B14F-4D97-AF65-F5344CB8AC3E}">
        <p14:creationId xmlns:p14="http://schemas.microsoft.com/office/powerpoint/2010/main" val="2040267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3A1D3-0253-C947-A32E-4F3C3412BF0E}"/>
              </a:ext>
            </a:extLst>
          </p:cNvPr>
          <p:cNvSpPr>
            <a:spLocks noGrp="1"/>
          </p:cNvSpPr>
          <p:nvPr>
            <p:ph type="title"/>
          </p:nvPr>
        </p:nvSpPr>
        <p:spPr>
          <a:xfrm>
            <a:off x="581192" y="702156"/>
            <a:ext cx="11029616" cy="1013800"/>
          </a:xfrm>
        </p:spPr>
        <p:txBody>
          <a:bodyPr>
            <a:normAutofit/>
          </a:bodyPr>
          <a:lstStyle/>
          <a:p>
            <a:r>
              <a:rPr lang="en-US">
                <a:solidFill>
                  <a:srgbClr val="FFFEFF"/>
                </a:solidFill>
              </a:rPr>
              <a:t>Methodology and Methods</a:t>
            </a:r>
          </a:p>
        </p:txBody>
      </p:sp>
      <p:graphicFrame>
        <p:nvGraphicFramePr>
          <p:cNvPr id="7" name="Content Placeholder 2">
            <a:extLst>
              <a:ext uri="{FF2B5EF4-FFF2-40B4-BE49-F238E27FC236}">
                <a16:creationId xmlns:a16="http://schemas.microsoft.com/office/drawing/2014/main" id="{5B34C13D-615C-428D-B8C5-353312E76322}"/>
              </a:ext>
            </a:extLst>
          </p:cNvPr>
          <p:cNvGraphicFramePr>
            <a:graphicFrameLocks noGrp="1"/>
          </p:cNvGraphicFramePr>
          <p:nvPr>
            <p:ph idx="1"/>
            <p:extLst>
              <p:ext uri="{D42A27DB-BD31-4B8C-83A1-F6EECF244321}">
                <p14:modId xmlns:p14="http://schemas.microsoft.com/office/powerpoint/2010/main" val="149656868"/>
              </p:ext>
            </p:extLst>
          </p:nvPr>
        </p:nvGraphicFramePr>
        <p:xfrm>
          <a:off x="581025" y="1843088"/>
          <a:ext cx="11177588" cy="457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4752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031F9-293E-DC40-BB9C-E6FFF217B48F}"/>
              </a:ext>
            </a:extLst>
          </p:cNvPr>
          <p:cNvSpPr>
            <a:spLocks noGrp="1"/>
          </p:cNvSpPr>
          <p:nvPr>
            <p:ph type="title"/>
          </p:nvPr>
        </p:nvSpPr>
        <p:spPr>
          <a:xfrm>
            <a:off x="581192" y="702156"/>
            <a:ext cx="11029616" cy="1013800"/>
          </a:xfrm>
        </p:spPr>
        <p:txBody>
          <a:bodyPr>
            <a:normAutofit/>
          </a:bodyPr>
          <a:lstStyle/>
          <a:p>
            <a:r>
              <a:rPr lang="en-US">
                <a:solidFill>
                  <a:srgbClr val="FFFEFF"/>
                </a:solidFill>
              </a:rPr>
              <a:t>Study limitations</a:t>
            </a:r>
          </a:p>
        </p:txBody>
      </p:sp>
      <p:graphicFrame>
        <p:nvGraphicFramePr>
          <p:cNvPr id="7" name="Content Placeholder 2">
            <a:extLst>
              <a:ext uri="{FF2B5EF4-FFF2-40B4-BE49-F238E27FC236}">
                <a16:creationId xmlns:a16="http://schemas.microsoft.com/office/drawing/2014/main" id="{FC04FF5C-4C76-4407-B6CE-6ED22D3C06DE}"/>
              </a:ext>
            </a:extLst>
          </p:cNvPr>
          <p:cNvGraphicFramePr>
            <a:graphicFrameLocks noGrp="1"/>
          </p:cNvGraphicFramePr>
          <p:nvPr>
            <p:ph idx="1"/>
            <p:extLst>
              <p:ext uri="{D42A27DB-BD31-4B8C-83A1-F6EECF244321}">
                <p14:modId xmlns:p14="http://schemas.microsoft.com/office/powerpoint/2010/main" val="3812401935"/>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8140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610CA-74FF-324F-8D22-A987A857DA56}"/>
              </a:ext>
            </a:extLst>
          </p:cNvPr>
          <p:cNvSpPr>
            <a:spLocks noGrp="1"/>
          </p:cNvSpPr>
          <p:nvPr>
            <p:ph type="title"/>
          </p:nvPr>
        </p:nvSpPr>
        <p:spPr>
          <a:xfrm>
            <a:off x="581192" y="702156"/>
            <a:ext cx="11029616" cy="1013800"/>
          </a:xfrm>
        </p:spPr>
        <p:txBody>
          <a:bodyPr>
            <a:normAutofit/>
          </a:bodyPr>
          <a:lstStyle/>
          <a:p>
            <a:pPr>
              <a:lnSpc>
                <a:spcPct val="90000"/>
              </a:lnSpc>
            </a:pPr>
            <a:r>
              <a:rPr lang="en-US" sz="2000">
                <a:solidFill>
                  <a:srgbClr val="FFFEFF"/>
                </a:solidFill>
              </a:rPr>
              <a:t>Focused research questions – Focusing and expanding on the overarching research questions, this study sought to answer the following, specific questions that could be addressed using statistical tests: </a:t>
            </a:r>
          </a:p>
        </p:txBody>
      </p:sp>
      <p:graphicFrame>
        <p:nvGraphicFramePr>
          <p:cNvPr id="5" name="Content Placeholder 2">
            <a:extLst>
              <a:ext uri="{FF2B5EF4-FFF2-40B4-BE49-F238E27FC236}">
                <a16:creationId xmlns:a16="http://schemas.microsoft.com/office/drawing/2014/main" id="{3DB72172-1108-4C3E-9D39-9EFA915E79A9}"/>
              </a:ext>
            </a:extLst>
          </p:cNvPr>
          <p:cNvGraphicFramePr>
            <a:graphicFrameLocks noGrp="1"/>
          </p:cNvGraphicFramePr>
          <p:nvPr>
            <p:ph idx="1"/>
            <p:extLst>
              <p:ext uri="{D42A27DB-BD31-4B8C-83A1-F6EECF244321}">
                <p14:modId xmlns:p14="http://schemas.microsoft.com/office/powerpoint/2010/main" val="956884246"/>
              </p:ext>
            </p:extLst>
          </p:nvPr>
        </p:nvGraphicFramePr>
        <p:xfrm>
          <a:off x="581025" y="1871663"/>
          <a:ext cx="11029950" cy="4400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5346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26AC3-95BE-BE4D-8294-FA487EA0F16A}"/>
              </a:ext>
            </a:extLst>
          </p:cNvPr>
          <p:cNvSpPr>
            <a:spLocks noGrp="1"/>
          </p:cNvSpPr>
          <p:nvPr>
            <p:ph type="title"/>
          </p:nvPr>
        </p:nvSpPr>
        <p:spPr/>
        <p:txBody>
          <a:bodyPr/>
          <a:lstStyle/>
          <a:p>
            <a:r>
              <a:rPr lang="en-US" dirty="0"/>
              <a:t>Study variables</a:t>
            </a:r>
          </a:p>
        </p:txBody>
      </p:sp>
      <p:graphicFrame>
        <p:nvGraphicFramePr>
          <p:cNvPr id="8" name="Content Placeholder 7">
            <a:extLst>
              <a:ext uri="{FF2B5EF4-FFF2-40B4-BE49-F238E27FC236}">
                <a16:creationId xmlns:a16="http://schemas.microsoft.com/office/drawing/2014/main" id="{2F309FA8-C2E2-3647-A9E7-E51D239947E6}"/>
              </a:ext>
            </a:extLst>
          </p:cNvPr>
          <p:cNvGraphicFramePr>
            <a:graphicFrameLocks noGrp="1"/>
          </p:cNvGraphicFramePr>
          <p:nvPr>
            <p:ph sz="half" idx="1"/>
            <p:extLst>
              <p:ext uri="{D42A27DB-BD31-4B8C-83A1-F6EECF244321}">
                <p14:modId xmlns:p14="http://schemas.microsoft.com/office/powerpoint/2010/main" val="3131996434"/>
              </p:ext>
            </p:extLst>
          </p:nvPr>
        </p:nvGraphicFramePr>
        <p:xfrm>
          <a:off x="471488" y="1971674"/>
          <a:ext cx="5272088" cy="4393501"/>
        </p:xfrm>
        <a:graphic>
          <a:graphicData uri="http://schemas.openxmlformats.org/drawingml/2006/table">
            <a:tbl>
              <a:tblPr firstRow="1" firstCol="1" bandRow="1">
                <a:tableStyleId>{5C22544A-7EE6-4342-B048-85BDC9FD1C3A}</a:tableStyleId>
              </a:tblPr>
              <a:tblGrid>
                <a:gridCol w="941676">
                  <a:extLst>
                    <a:ext uri="{9D8B030D-6E8A-4147-A177-3AD203B41FA5}">
                      <a16:colId xmlns:a16="http://schemas.microsoft.com/office/drawing/2014/main" val="2078106027"/>
                    </a:ext>
                  </a:extLst>
                </a:gridCol>
                <a:gridCol w="644236">
                  <a:extLst>
                    <a:ext uri="{9D8B030D-6E8A-4147-A177-3AD203B41FA5}">
                      <a16:colId xmlns:a16="http://schemas.microsoft.com/office/drawing/2014/main" val="3298244227"/>
                    </a:ext>
                  </a:extLst>
                </a:gridCol>
                <a:gridCol w="614363">
                  <a:extLst>
                    <a:ext uri="{9D8B030D-6E8A-4147-A177-3AD203B41FA5}">
                      <a16:colId xmlns:a16="http://schemas.microsoft.com/office/drawing/2014/main" val="4136030029"/>
                    </a:ext>
                  </a:extLst>
                </a:gridCol>
                <a:gridCol w="471487">
                  <a:extLst>
                    <a:ext uri="{9D8B030D-6E8A-4147-A177-3AD203B41FA5}">
                      <a16:colId xmlns:a16="http://schemas.microsoft.com/office/drawing/2014/main" val="464223552"/>
                    </a:ext>
                  </a:extLst>
                </a:gridCol>
                <a:gridCol w="757238">
                  <a:extLst>
                    <a:ext uri="{9D8B030D-6E8A-4147-A177-3AD203B41FA5}">
                      <a16:colId xmlns:a16="http://schemas.microsoft.com/office/drawing/2014/main" val="2448925619"/>
                    </a:ext>
                  </a:extLst>
                </a:gridCol>
                <a:gridCol w="1843088">
                  <a:extLst>
                    <a:ext uri="{9D8B030D-6E8A-4147-A177-3AD203B41FA5}">
                      <a16:colId xmlns:a16="http://schemas.microsoft.com/office/drawing/2014/main" val="1715153846"/>
                    </a:ext>
                  </a:extLst>
                </a:gridCol>
              </a:tblGrid>
              <a:tr h="702961">
                <a:tc>
                  <a:txBody>
                    <a:bodyPr/>
                    <a:lstStyle/>
                    <a:p>
                      <a:pPr marL="0" marR="0">
                        <a:spcBef>
                          <a:spcPts val="0"/>
                        </a:spcBef>
                        <a:spcAft>
                          <a:spcPts val="0"/>
                        </a:spcAft>
                      </a:pPr>
                      <a:r>
                        <a:rPr lang="en-US" sz="1000">
                          <a:effectLst/>
                        </a:rPr>
                        <a:t>Variable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71755" algn="ctr">
                        <a:spcBef>
                          <a:spcPts val="0"/>
                        </a:spcBef>
                        <a:spcAft>
                          <a:spcPts val="0"/>
                        </a:spcAft>
                      </a:pPr>
                      <a:r>
                        <a:rPr lang="en-US" sz="1000" dirty="0" err="1">
                          <a:effectLst/>
                        </a:rPr>
                        <a:t>Abbre</a:t>
                      </a:r>
                      <a:r>
                        <a:rPr lang="en-US" sz="1000" dirty="0">
                          <a:effectLst/>
                        </a:rPr>
                        <a:t>-</a:t>
                      </a:r>
                    </a:p>
                    <a:p>
                      <a:pPr marL="0" marR="71755" algn="ctr">
                        <a:spcBef>
                          <a:spcPts val="0"/>
                        </a:spcBef>
                        <a:spcAft>
                          <a:spcPts val="0"/>
                        </a:spcAft>
                      </a:pPr>
                      <a:r>
                        <a:rPr lang="en-US" sz="1000" dirty="0" err="1">
                          <a:effectLst/>
                        </a:rPr>
                        <a:t>viation</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dirty="0">
                          <a:effectLst/>
                        </a:rPr>
                        <a:t>Risk Factors</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dirty="0">
                          <a:effectLst/>
                        </a:rPr>
                        <a:t>Ordinal Scale</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Theoretical Maximum</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dirty="0">
                          <a:effectLst/>
                        </a:rPr>
                        <a:t>Description</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extLst>
                  <a:ext uri="{0D108BD9-81ED-4DB2-BD59-A6C34878D82A}">
                    <a16:rowId xmlns:a16="http://schemas.microsoft.com/office/drawing/2014/main" val="3810318083"/>
                  </a:ext>
                </a:extLst>
              </a:tr>
              <a:tr h="410060">
                <a:tc>
                  <a:txBody>
                    <a:bodyPr/>
                    <a:lstStyle/>
                    <a:p>
                      <a:pPr marL="0" marR="0">
                        <a:spcBef>
                          <a:spcPts val="0"/>
                        </a:spcBef>
                        <a:spcAft>
                          <a:spcPts val="0"/>
                        </a:spcAft>
                      </a:pPr>
                      <a:r>
                        <a:rPr lang="en-US" sz="1000" dirty="0">
                          <a:effectLst/>
                        </a:rPr>
                        <a:t>Academic*</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71755" algn="ctr">
                        <a:spcBef>
                          <a:spcPts val="0"/>
                        </a:spcBef>
                        <a:spcAft>
                          <a:spcPts val="0"/>
                        </a:spcAft>
                      </a:pPr>
                      <a:r>
                        <a:rPr lang="en-US" sz="1000">
                          <a:effectLst/>
                        </a:rPr>
                        <a:t>Acad</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spcBef>
                          <a:spcPts val="0"/>
                        </a:spcBef>
                        <a:spcAft>
                          <a:spcPts val="0"/>
                        </a:spcAft>
                      </a:pPr>
                      <a:r>
                        <a:rPr lang="en-US" sz="1000">
                          <a:effectLst/>
                        </a:rPr>
                        <a:t>Level of engagement in academic risky behaviors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extLst>
                  <a:ext uri="{0D108BD9-81ED-4DB2-BD59-A6C34878D82A}">
                    <a16:rowId xmlns:a16="http://schemas.microsoft.com/office/drawing/2014/main" val="2117202483"/>
                  </a:ext>
                </a:extLst>
              </a:tr>
              <a:tr h="410060">
                <a:tc>
                  <a:txBody>
                    <a:bodyPr/>
                    <a:lstStyle/>
                    <a:p>
                      <a:pPr marL="0" marR="0">
                        <a:spcBef>
                          <a:spcPts val="0"/>
                        </a:spcBef>
                        <a:spcAft>
                          <a:spcPts val="0"/>
                        </a:spcAft>
                      </a:pPr>
                      <a:r>
                        <a:rPr lang="en-US" sz="1000" dirty="0">
                          <a:effectLst/>
                        </a:rPr>
                        <a:t>Financial*</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71755" algn="ctr">
                        <a:spcBef>
                          <a:spcPts val="0"/>
                        </a:spcBef>
                        <a:spcAft>
                          <a:spcPts val="0"/>
                        </a:spcAft>
                      </a:pPr>
                      <a:r>
                        <a:rPr lang="en-US" sz="1000">
                          <a:effectLst/>
                        </a:rPr>
                        <a:t>Fin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dirty="0">
                          <a:effectLst/>
                        </a:rPr>
                        <a:t>1-4</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spcBef>
                          <a:spcPts val="0"/>
                        </a:spcBef>
                        <a:spcAft>
                          <a:spcPts val="0"/>
                        </a:spcAft>
                      </a:pPr>
                      <a:r>
                        <a:rPr lang="en-US" sz="1000">
                          <a:effectLst/>
                        </a:rPr>
                        <a:t>Level of engagement in financial risky behaviors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extLst>
                  <a:ext uri="{0D108BD9-81ED-4DB2-BD59-A6C34878D82A}">
                    <a16:rowId xmlns:a16="http://schemas.microsoft.com/office/drawing/2014/main" val="3864001723"/>
                  </a:ext>
                </a:extLst>
              </a:tr>
              <a:tr h="615090">
                <a:tc>
                  <a:txBody>
                    <a:bodyPr/>
                    <a:lstStyle/>
                    <a:p>
                      <a:pPr marL="0" marR="0">
                        <a:spcBef>
                          <a:spcPts val="0"/>
                        </a:spcBef>
                        <a:spcAft>
                          <a:spcPts val="0"/>
                        </a:spcAft>
                      </a:pPr>
                      <a:r>
                        <a:rPr lang="en-US" sz="1000" dirty="0">
                          <a:effectLst/>
                        </a:rPr>
                        <a:t>Intimate Relationships*</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71755" algn="ctr">
                        <a:spcBef>
                          <a:spcPts val="0"/>
                        </a:spcBef>
                        <a:spcAft>
                          <a:spcPts val="0"/>
                        </a:spcAft>
                      </a:pPr>
                      <a:r>
                        <a:rPr lang="en-US" sz="1000" dirty="0" err="1">
                          <a:effectLst/>
                        </a:rPr>
                        <a:t>Relat</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16</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spcBef>
                          <a:spcPts val="0"/>
                        </a:spcBef>
                        <a:spcAft>
                          <a:spcPts val="0"/>
                        </a:spcAft>
                      </a:pPr>
                      <a:r>
                        <a:rPr lang="en-US" sz="1000">
                          <a:effectLst/>
                        </a:rPr>
                        <a:t>Level of engagement in intimate relationship risky behaviors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extLst>
                  <a:ext uri="{0D108BD9-81ED-4DB2-BD59-A6C34878D82A}">
                    <a16:rowId xmlns:a16="http://schemas.microsoft.com/office/drawing/2014/main" val="2832684619"/>
                  </a:ext>
                </a:extLst>
              </a:tr>
              <a:tr h="410060">
                <a:tc>
                  <a:txBody>
                    <a:bodyPr/>
                    <a:lstStyle/>
                    <a:p>
                      <a:pPr marL="0" marR="0">
                        <a:spcBef>
                          <a:spcPts val="0"/>
                        </a:spcBef>
                        <a:spcAft>
                          <a:spcPts val="0"/>
                        </a:spcAft>
                      </a:pPr>
                      <a:r>
                        <a:rPr lang="en-US" sz="1000" dirty="0">
                          <a:effectLst/>
                        </a:rPr>
                        <a:t>Alcohol*</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71755" algn="ctr">
                        <a:spcBef>
                          <a:spcPts val="0"/>
                        </a:spcBef>
                        <a:spcAft>
                          <a:spcPts val="0"/>
                        </a:spcAft>
                      </a:pPr>
                      <a:r>
                        <a:rPr lang="en-US" sz="1000">
                          <a:effectLst/>
                        </a:rPr>
                        <a:t>Alc</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7</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28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spcBef>
                          <a:spcPts val="0"/>
                        </a:spcBef>
                        <a:spcAft>
                          <a:spcPts val="0"/>
                        </a:spcAft>
                      </a:pPr>
                      <a:r>
                        <a:rPr lang="en-US" sz="1000">
                          <a:effectLst/>
                        </a:rPr>
                        <a:t>Level of engagement in alcohol-related risky behaviors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extLst>
                  <a:ext uri="{0D108BD9-81ED-4DB2-BD59-A6C34878D82A}">
                    <a16:rowId xmlns:a16="http://schemas.microsoft.com/office/drawing/2014/main" val="552431404"/>
                  </a:ext>
                </a:extLst>
              </a:tr>
              <a:tr h="615090">
                <a:tc>
                  <a:txBody>
                    <a:bodyPr/>
                    <a:lstStyle/>
                    <a:p>
                      <a:pPr marL="0" marR="0">
                        <a:spcBef>
                          <a:spcPts val="0"/>
                        </a:spcBef>
                        <a:spcAft>
                          <a:spcPts val="0"/>
                        </a:spcAft>
                      </a:pPr>
                      <a:r>
                        <a:rPr lang="en-US" sz="1000" dirty="0">
                          <a:effectLst/>
                        </a:rPr>
                        <a:t>Other Substances*</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71755" algn="ctr">
                        <a:spcBef>
                          <a:spcPts val="0"/>
                        </a:spcBef>
                        <a:spcAft>
                          <a:spcPts val="0"/>
                        </a:spcAft>
                      </a:pPr>
                      <a:r>
                        <a:rPr lang="en-US" sz="1000">
                          <a:effectLst/>
                        </a:rPr>
                        <a:t>Subst</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6</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24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spcBef>
                          <a:spcPts val="0"/>
                        </a:spcBef>
                        <a:spcAft>
                          <a:spcPts val="0"/>
                        </a:spcAft>
                      </a:pPr>
                      <a:r>
                        <a:rPr lang="en-US" sz="1000">
                          <a:effectLst/>
                        </a:rPr>
                        <a:t>Level of engagement in other substances-related risky behaviors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extLst>
                  <a:ext uri="{0D108BD9-81ED-4DB2-BD59-A6C34878D82A}">
                    <a16:rowId xmlns:a16="http://schemas.microsoft.com/office/drawing/2014/main" val="1543006252"/>
                  </a:ext>
                </a:extLst>
              </a:tr>
              <a:tr h="615090">
                <a:tc>
                  <a:txBody>
                    <a:bodyPr/>
                    <a:lstStyle/>
                    <a:p>
                      <a:pPr marL="0" marR="0">
                        <a:spcBef>
                          <a:spcPts val="0"/>
                        </a:spcBef>
                        <a:spcAft>
                          <a:spcPts val="0"/>
                        </a:spcAft>
                      </a:pPr>
                      <a:r>
                        <a:rPr lang="en-US" sz="1000" dirty="0">
                          <a:effectLst/>
                        </a:rPr>
                        <a:t>Home Rules**</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71755" algn="ctr">
                        <a:spcBef>
                          <a:spcPts val="0"/>
                        </a:spcBef>
                        <a:spcAft>
                          <a:spcPts val="0"/>
                        </a:spcAft>
                      </a:pPr>
                      <a:r>
                        <a:rPr lang="en-US" sz="1000">
                          <a:effectLst/>
                        </a:rPr>
                        <a:t>HRules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spcBef>
                          <a:spcPts val="0"/>
                        </a:spcBef>
                        <a:spcAft>
                          <a:spcPts val="0"/>
                        </a:spcAft>
                      </a:pPr>
                      <a:r>
                        <a:rPr lang="en-US" sz="1000">
                          <a:effectLst/>
                        </a:rPr>
                        <a:t>Level of agreement the rules of the home environment applied abroad</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extLst>
                  <a:ext uri="{0D108BD9-81ED-4DB2-BD59-A6C34878D82A}">
                    <a16:rowId xmlns:a16="http://schemas.microsoft.com/office/drawing/2014/main" val="1345690174"/>
                  </a:ext>
                </a:extLst>
              </a:tr>
              <a:tr h="615090">
                <a:tc>
                  <a:txBody>
                    <a:bodyPr/>
                    <a:lstStyle/>
                    <a:p>
                      <a:pPr marL="0" marR="0">
                        <a:spcBef>
                          <a:spcPts val="0"/>
                        </a:spcBef>
                        <a:spcAft>
                          <a:spcPts val="0"/>
                        </a:spcAft>
                      </a:pPr>
                      <a:r>
                        <a:rPr lang="en-US" sz="1000" dirty="0">
                          <a:effectLst/>
                        </a:rPr>
                        <a:t>Try New Things**</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71755" algn="ctr">
                        <a:spcBef>
                          <a:spcPts val="0"/>
                        </a:spcBef>
                        <a:spcAft>
                          <a:spcPts val="0"/>
                        </a:spcAft>
                      </a:pPr>
                      <a:r>
                        <a:rPr lang="en-US" sz="1000" dirty="0" err="1">
                          <a:effectLst/>
                        </a:rPr>
                        <a:t>TryNew</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1-5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lgn="ctr">
                        <a:spcBef>
                          <a:spcPts val="0"/>
                        </a:spcBef>
                        <a:spcAft>
                          <a:spcPts val="0"/>
                        </a:spcAft>
                      </a:pPr>
                      <a:r>
                        <a:rPr lang="en-US" sz="1000">
                          <a:effectLst/>
                        </a:rPr>
                        <a:t>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tc>
                  <a:txBody>
                    <a:bodyPr/>
                    <a:lstStyle/>
                    <a:p>
                      <a:pPr marL="0" marR="0">
                        <a:spcBef>
                          <a:spcPts val="0"/>
                        </a:spcBef>
                        <a:spcAft>
                          <a:spcPts val="0"/>
                        </a:spcAft>
                      </a:pPr>
                      <a:r>
                        <a:rPr lang="en-US" sz="1000" dirty="0">
                          <a:effectLst/>
                        </a:rPr>
                        <a:t>Level of agreement the traveler felt free to try new things while abroad</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778" marR="56778" marT="0" marB="0"/>
                </a:tc>
                <a:extLst>
                  <a:ext uri="{0D108BD9-81ED-4DB2-BD59-A6C34878D82A}">
                    <a16:rowId xmlns:a16="http://schemas.microsoft.com/office/drawing/2014/main" val="77031384"/>
                  </a:ext>
                </a:extLst>
              </a:tr>
            </a:tbl>
          </a:graphicData>
        </a:graphic>
      </p:graphicFrame>
      <p:graphicFrame>
        <p:nvGraphicFramePr>
          <p:cNvPr id="12" name="Content Placeholder 11">
            <a:extLst>
              <a:ext uri="{FF2B5EF4-FFF2-40B4-BE49-F238E27FC236}">
                <a16:creationId xmlns:a16="http://schemas.microsoft.com/office/drawing/2014/main" id="{B7C7552A-7E1D-7B44-B312-5478308A6AD4}"/>
              </a:ext>
            </a:extLst>
          </p:cNvPr>
          <p:cNvGraphicFramePr>
            <a:graphicFrameLocks noGrp="1"/>
          </p:cNvGraphicFramePr>
          <p:nvPr>
            <p:ph sz="half" idx="2"/>
            <p:extLst>
              <p:ext uri="{D42A27DB-BD31-4B8C-83A1-F6EECF244321}">
                <p14:modId xmlns:p14="http://schemas.microsoft.com/office/powerpoint/2010/main" val="3029725284"/>
              </p:ext>
            </p:extLst>
          </p:nvPr>
        </p:nvGraphicFramePr>
        <p:xfrm>
          <a:off x="6096000" y="1971676"/>
          <a:ext cx="5514809" cy="4393497"/>
        </p:xfrm>
        <a:graphic>
          <a:graphicData uri="http://schemas.openxmlformats.org/drawingml/2006/table">
            <a:tbl>
              <a:tblPr firstRow="1" firstCol="1" bandRow="1">
                <a:tableStyleId>{5C22544A-7EE6-4342-B048-85BDC9FD1C3A}</a:tableStyleId>
              </a:tblPr>
              <a:tblGrid>
                <a:gridCol w="904843">
                  <a:extLst>
                    <a:ext uri="{9D8B030D-6E8A-4147-A177-3AD203B41FA5}">
                      <a16:colId xmlns:a16="http://schemas.microsoft.com/office/drawing/2014/main" val="2002686415"/>
                    </a:ext>
                  </a:extLst>
                </a:gridCol>
                <a:gridCol w="745164">
                  <a:extLst>
                    <a:ext uri="{9D8B030D-6E8A-4147-A177-3AD203B41FA5}">
                      <a16:colId xmlns:a16="http://schemas.microsoft.com/office/drawing/2014/main" val="2296522165"/>
                    </a:ext>
                  </a:extLst>
                </a:gridCol>
                <a:gridCol w="372582">
                  <a:extLst>
                    <a:ext uri="{9D8B030D-6E8A-4147-A177-3AD203B41FA5}">
                      <a16:colId xmlns:a16="http://schemas.microsoft.com/office/drawing/2014/main" val="986470200"/>
                    </a:ext>
                  </a:extLst>
                </a:gridCol>
                <a:gridCol w="638712">
                  <a:extLst>
                    <a:ext uri="{9D8B030D-6E8A-4147-A177-3AD203B41FA5}">
                      <a16:colId xmlns:a16="http://schemas.microsoft.com/office/drawing/2014/main" val="3767736405"/>
                    </a:ext>
                  </a:extLst>
                </a:gridCol>
                <a:gridCol w="851617">
                  <a:extLst>
                    <a:ext uri="{9D8B030D-6E8A-4147-A177-3AD203B41FA5}">
                      <a16:colId xmlns:a16="http://schemas.microsoft.com/office/drawing/2014/main" val="3937447276"/>
                    </a:ext>
                  </a:extLst>
                </a:gridCol>
                <a:gridCol w="2001891">
                  <a:extLst>
                    <a:ext uri="{9D8B030D-6E8A-4147-A177-3AD203B41FA5}">
                      <a16:colId xmlns:a16="http://schemas.microsoft.com/office/drawing/2014/main" val="4077859211"/>
                    </a:ext>
                  </a:extLst>
                </a:gridCol>
              </a:tblGrid>
              <a:tr h="764086">
                <a:tc>
                  <a:txBody>
                    <a:bodyPr/>
                    <a:lstStyle/>
                    <a:p>
                      <a:pPr marL="0" marR="0">
                        <a:spcBef>
                          <a:spcPts val="0"/>
                        </a:spcBef>
                        <a:spcAft>
                          <a:spcPts val="0"/>
                        </a:spcAft>
                      </a:pPr>
                      <a:r>
                        <a:rPr lang="en-US" sz="1100" dirty="0">
                          <a:effectLst/>
                        </a:rPr>
                        <a:t>Personality Change**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71755" algn="ctr">
                        <a:spcBef>
                          <a:spcPts val="0"/>
                        </a:spcBef>
                        <a:spcAft>
                          <a:spcPts val="0"/>
                        </a:spcAft>
                      </a:pPr>
                      <a:r>
                        <a:rPr lang="en-US" sz="1100" b="0">
                          <a:solidFill>
                            <a:schemeClr val="tx1"/>
                          </a:solidFill>
                          <a:effectLst/>
                        </a:rPr>
                        <a:t>PerCha</a:t>
                      </a:r>
                      <a:endParaRPr lang="en-US" sz="11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solidFill>
                      <a:schemeClr val="tx2">
                        <a:lumMod val="20000"/>
                        <a:lumOff val="80000"/>
                      </a:schemeClr>
                    </a:solidFill>
                  </a:tcPr>
                </a:tc>
                <a:tc>
                  <a:txBody>
                    <a:bodyPr/>
                    <a:lstStyle/>
                    <a:p>
                      <a:pPr marL="0" marR="0" algn="ctr">
                        <a:spcBef>
                          <a:spcPts val="0"/>
                        </a:spcBef>
                        <a:spcAft>
                          <a:spcPts val="0"/>
                        </a:spcAft>
                      </a:pPr>
                      <a:r>
                        <a:rPr lang="en-US" sz="1100" b="0">
                          <a:solidFill>
                            <a:schemeClr val="tx1"/>
                          </a:solidFill>
                          <a:effectLst/>
                        </a:rPr>
                        <a:t>1</a:t>
                      </a:r>
                      <a:endParaRPr lang="en-US" sz="11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solidFill>
                      <a:schemeClr val="tx2">
                        <a:lumMod val="20000"/>
                        <a:lumOff val="80000"/>
                      </a:schemeClr>
                    </a:solidFill>
                  </a:tcPr>
                </a:tc>
                <a:tc>
                  <a:txBody>
                    <a:bodyPr/>
                    <a:lstStyle/>
                    <a:p>
                      <a:pPr marL="0" marR="0" algn="ctr">
                        <a:spcBef>
                          <a:spcPts val="0"/>
                        </a:spcBef>
                        <a:spcAft>
                          <a:spcPts val="0"/>
                        </a:spcAft>
                      </a:pPr>
                      <a:r>
                        <a:rPr lang="en-US" sz="1100" b="0" dirty="0">
                          <a:solidFill>
                            <a:schemeClr val="tx1"/>
                          </a:solidFill>
                          <a:effectLst/>
                        </a:rPr>
                        <a:t>1-5</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solidFill>
                      <a:schemeClr val="tx2">
                        <a:lumMod val="20000"/>
                        <a:lumOff val="80000"/>
                      </a:schemeClr>
                    </a:solidFill>
                  </a:tcPr>
                </a:tc>
                <a:tc>
                  <a:txBody>
                    <a:bodyPr/>
                    <a:lstStyle/>
                    <a:p>
                      <a:pPr marL="0" marR="0" algn="ctr">
                        <a:spcBef>
                          <a:spcPts val="0"/>
                        </a:spcBef>
                        <a:spcAft>
                          <a:spcPts val="0"/>
                        </a:spcAft>
                      </a:pPr>
                      <a:r>
                        <a:rPr lang="en-US" sz="1100" b="0" dirty="0">
                          <a:solidFill>
                            <a:schemeClr val="tx1"/>
                          </a:solidFill>
                          <a:effectLst/>
                        </a:rPr>
                        <a:t>5</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solidFill>
                      <a:schemeClr val="tx2">
                        <a:lumMod val="20000"/>
                        <a:lumOff val="80000"/>
                      </a:schemeClr>
                    </a:solidFill>
                  </a:tcPr>
                </a:tc>
                <a:tc>
                  <a:txBody>
                    <a:bodyPr/>
                    <a:lstStyle/>
                    <a:p>
                      <a:pPr marL="0" marR="0">
                        <a:spcBef>
                          <a:spcPts val="0"/>
                        </a:spcBef>
                        <a:spcAft>
                          <a:spcPts val="0"/>
                        </a:spcAft>
                      </a:pPr>
                      <a:r>
                        <a:rPr lang="en-US" sz="1100" b="0" dirty="0">
                          <a:solidFill>
                            <a:schemeClr val="tx1"/>
                          </a:solidFill>
                          <a:effectLst/>
                        </a:rPr>
                        <a:t>Level of agreement the traveler changed aspects of their personality while abroad</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solidFill>
                      <a:schemeClr val="tx2">
                        <a:lumMod val="20000"/>
                        <a:lumOff val="80000"/>
                      </a:schemeClr>
                    </a:solidFill>
                  </a:tcPr>
                </a:tc>
                <a:extLst>
                  <a:ext uri="{0D108BD9-81ED-4DB2-BD59-A6C34878D82A}">
                    <a16:rowId xmlns:a16="http://schemas.microsoft.com/office/drawing/2014/main" val="2975470702"/>
                  </a:ext>
                </a:extLst>
              </a:tr>
              <a:tr h="573065">
                <a:tc>
                  <a:txBody>
                    <a:bodyPr/>
                    <a:lstStyle/>
                    <a:p>
                      <a:pPr marL="0" marR="0">
                        <a:spcBef>
                          <a:spcPts val="0"/>
                        </a:spcBef>
                        <a:spcAft>
                          <a:spcPts val="0"/>
                        </a:spcAft>
                      </a:pPr>
                      <a:r>
                        <a:rPr lang="en-US" sz="1100" dirty="0">
                          <a:effectLst/>
                        </a:rPr>
                        <a:t>Physical Appearance**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71755" algn="ctr">
                        <a:spcBef>
                          <a:spcPts val="0"/>
                        </a:spcBef>
                        <a:spcAft>
                          <a:spcPts val="0"/>
                        </a:spcAft>
                      </a:pPr>
                      <a:r>
                        <a:rPr lang="en-US" sz="1100">
                          <a:effectLst/>
                        </a:rPr>
                        <a:t>PhysApp</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dirty="0">
                          <a:effectLst/>
                        </a:rPr>
                        <a:t>1-5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dirty="0">
                          <a:effectLst/>
                        </a:rPr>
                        <a:t>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spcBef>
                          <a:spcPts val="0"/>
                        </a:spcBef>
                        <a:spcAft>
                          <a:spcPts val="0"/>
                        </a:spcAft>
                      </a:pPr>
                      <a:r>
                        <a:rPr lang="en-US" sz="1100">
                          <a:effectLst/>
                        </a:rPr>
                        <a:t>Level of agreement the traveler changed their physical appearance while abroad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extLst>
                  <a:ext uri="{0D108BD9-81ED-4DB2-BD59-A6C34878D82A}">
                    <a16:rowId xmlns:a16="http://schemas.microsoft.com/office/drawing/2014/main" val="1295222475"/>
                  </a:ext>
                </a:extLst>
              </a:tr>
              <a:tr h="573065">
                <a:tc>
                  <a:txBody>
                    <a:bodyPr/>
                    <a:lstStyle/>
                    <a:p>
                      <a:pPr marL="0" marR="0">
                        <a:spcBef>
                          <a:spcPts val="0"/>
                        </a:spcBef>
                        <a:spcAft>
                          <a:spcPts val="0"/>
                        </a:spcAft>
                      </a:pPr>
                      <a:r>
                        <a:rPr lang="en-US" sz="1100" dirty="0">
                          <a:effectLst/>
                        </a:rPr>
                        <a:t>Friend Similarity**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71755" algn="ctr">
                        <a:spcBef>
                          <a:spcPts val="0"/>
                        </a:spcBef>
                        <a:spcAft>
                          <a:spcPts val="0"/>
                        </a:spcAft>
                      </a:pPr>
                      <a:r>
                        <a:rPr lang="en-US" sz="1100">
                          <a:effectLst/>
                        </a:rPr>
                        <a:t>Friend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dirty="0">
                          <a:effectLst/>
                        </a:rPr>
                        <a:t>1-5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dirty="0">
                          <a:effectLst/>
                        </a:rPr>
                        <a:t>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spcBef>
                          <a:spcPts val="0"/>
                        </a:spcBef>
                        <a:spcAft>
                          <a:spcPts val="0"/>
                        </a:spcAft>
                      </a:pPr>
                      <a:r>
                        <a:rPr lang="en-US" sz="1100">
                          <a:effectLst/>
                        </a:rPr>
                        <a:t>Level of agreement the traveler’s friends were similar at home and abroad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extLst>
                  <a:ext uri="{0D108BD9-81ED-4DB2-BD59-A6C34878D82A}">
                    <a16:rowId xmlns:a16="http://schemas.microsoft.com/office/drawing/2014/main" val="3018904180"/>
                  </a:ext>
                </a:extLst>
              </a:tr>
              <a:tr h="573065">
                <a:tc>
                  <a:txBody>
                    <a:bodyPr/>
                    <a:lstStyle/>
                    <a:p>
                      <a:pPr marL="0" marR="0">
                        <a:spcBef>
                          <a:spcPts val="0"/>
                        </a:spcBef>
                        <a:spcAft>
                          <a:spcPts val="0"/>
                        </a:spcAft>
                      </a:pPr>
                      <a:r>
                        <a:rPr lang="en-US" sz="1100" dirty="0">
                          <a:effectLst/>
                        </a:rPr>
                        <a:t>Good Decisions**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71755" algn="ctr">
                        <a:spcBef>
                          <a:spcPts val="0"/>
                        </a:spcBef>
                        <a:spcAft>
                          <a:spcPts val="0"/>
                        </a:spcAft>
                      </a:pPr>
                      <a:r>
                        <a:rPr lang="en-US" sz="1100">
                          <a:effectLst/>
                        </a:rPr>
                        <a:t>Decis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spcBef>
                          <a:spcPts val="0"/>
                        </a:spcBef>
                        <a:spcAft>
                          <a:spcPts val="0"/>
                        </a:spcAft>
                      </a:pPr>
                      <a:r>
                        <a:rPr lang="en-US" sz="1100" dirty="0">
                          <a:effectLst/>
                        </a:rPr>
                        <a:t>Level of agreement the traveler made good decisions while abroad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extLst>
                  <a:ext uri="{0D108BD9-81ED-4DB2-BD59-A6C34878D82A}">
                    <a16:rowId xmlns:a16="http://schemas.microsoft.com/office/drawing/2014/main" val="662842323"/>
                  </a:ext>
                </a:extLst>
              </a:tr>
              <a:tr h="573065">
                <a:tc>
                  <a:txBody>
                    <a:bodyPr/>
                    <a:lstStyle/>
                    <a:p>
                      <a:pPr marL="0" marR="0">
                        <a:spcBef>
                          <a:spcPts val="0"/>
                        </a:spcBef>
                        <a:spcAft>
                          <a:spcPts val="0"/>
                        </a:spcAft>
                      </a:pPr>
                      <a:r>
                        <a:rPr lang="en-US" sz="1100" dirty="0">
                          <a:effectLst/>
                        </a:rPr>
                        <a:t>Pushed Boundaries**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71755" algn="ctr">
                        <a:spcBef>
                          <a:spcPts val="0"/>
                        </a:spcBef>
                        <a:spcAft>
                          <a:spcPts val="0"/>
                        </a:spcAft>
                      </a:pPr>
                      <a:r>
                        <a:rPr lang="en-US" sz="1100" dirty="0">
                          <a:effectLst/>
                        </a:rPr>
                        <a:t>Bound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dirty="0">
                          <a:effectLst/>
                        </a:rPr>
                        <a:t>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spcBef>
                          <a:spcPts val="0"/>
                        </a:spcBef>
                        <a:spcAft>
                          <a:spcPts val="0"/>
                        </a:spcAft>
                      </a:pPr>
                      <a:r>
                        <a:rPr lang="en-US" sz="1100">
                          <a:effectLst/>
                        </a:rPr>
                        <a:t>Level of agreement the traveler pushed their own boundaries while abroad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extLst>
                  <a:ext uri="{0D108BD9-81ED-4DB2-BD59-A6C34878D82A}">
                    <a16:rowId xmlns:a16="http://schemas.microsoft.com/office/drawing/2014/main" val="1246546276"/>
                  </a:ext>
                </a:extLst>
              </a:tr>
              <a:tr h="573065">
                <a:tc>
                  <a:txBody>
                    <a:bodyPr/>
                    <a:lstStyle/>
                    <a:p>
                      <a:pPr marL="0" marR="0">
                        <a:spcBef>
                          <a:spcPts val="0"/>
                        </a:spcBef>
                        <a:spcAft>
                          <a:spcPts val="0"/>
                        </a:spcAft>
                      </a:pPr>
                      <a:r>
                        <a:rPr lang="en-US" sz="1100" dirty="0">
                          <a:effectLst/>
                        </a:rPr>
                        <a:t>One Risk Taken**</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71755" algn="ctr">
                        <a:spcBef>
                          <a:spcPts val="0"/>
                        </a:spcBef>
                        <a:spcAft>
                          <a:spcPts val="0"/>
                        </a:spcAft>
                      </a:pPr>
                      <a:r>
                        <a:rPr lang="en-US" sz="1100">
                          <a:effectLst/>
                        </a:rPr>
                        <a:t>OneRisk</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spcBef>
                          <a:spcPts val="0"/>
                        </a:spcBef>
                        <a:spcAft>
                          <a:spcPts val="0"/>
                        </a:spcAft>
                      </a:pPr>
                      <a:r>
                        <a:rPr lang="en-US" sz="1100">
                          <a:effectLst/>
                        </a:rPr>
                        <a:t>Level of agreement the traveler performed at least one risky behavior while abroad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extLst>
                  <a:ext uri="{0D108BD9-81ED-4DB2-BD59-A6C34878D82A}">
                    <a16:rowId xmlns:a16="http://schemas.microsoft.com/office/drawing/2014/main" val="3190847022"/>
                  </a:ext>
                </a:extLst>
              </a:tr>
              <a:tr h="764086">
                <a:tc>
                  <a:txBody>
                    <a:bodyPr/>
                    <a:lstStyle/>
                    <a:p>
                      <a:pPr marL="0" marR="0">
                        <a:spcBef>
                          <a:spcPts val="0"/>
                        </a:spcBef>
                        <a:spcAft>
                          <a:spcPts val="0"/>
                        </a:spcAft>
                      </a:pPr>
                      <a:r>
                        <a:rPr lang="en-US" sz="1100" dirty="0">
                          <a:effectLst/>
                        </a:rPr>
                        <a:t>Not at Home**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71755" algn="ctr">
                        <a:spcBef>
                          <a:spcPts val="0"/>
                        </a:spcBef>
                        <a:spcAft>
                          <a:spcPts val="0"/>
                        </a:spcAft>
                      </a:pPr>
                      <a:r>
                        <a:rPr lang="en-US" sz="1100">
                          <a:effectLst/>
                        </a:rPr>
                        <a:t>NHome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lgn="ctr">
                        <a:spcBef>
                          <a:spcPts val="0"/>
                        </a:spcBef>
                        <a:spcAft>
                          <a:spcPts val="0"/>
                        </a:spcAft>
                      </a:pPr>
                      <a:r>
                        <a:rPr lang="en-US" sz="1100">
                          <a:effectLst/>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tc>
                  <a:txBody>
                    <a:bodyPr/>
                    <a:lstStyle/>
                    <a:p>
                      <a:pPr marL="0" marR="0">
                        <a:spcBef>
                          <a:spcPts val="0"/>
                        </a:spcBef>
                        <a:spcAft>
                          <a:spcPts val="0"/>
                        </a:spcAft>
                      </a:pPr>
                      <a:r>
                        <a:rPr lang="en-US" sz="1100" dirty="0">
                          <a:effectLst/>
                        </a:rPr>
                        <a:t>Level of agreement the traveler engaged in at least one behavior they would not have while at home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940" marR="61940" marT="0" marB="0"/>
                </a:tc>
                <a:extLst>
                  <a:ext uri="{0D108BD9-81ED-4DB2-BD59-A6C34878D82A}">
                    <a16:rowId xmlns:a16="http://schemas.microsoft.com/office/drawing/2014/main" val="977190781"/>
                  </a:ext>
                </a:extLst>
              </a:tr>
            </a:tbl>
          </a:graphicData>
        </a:graphic>
      </p:graphicFrame>
      <p:sp>
        <p:nvSpPr>
          <p:cNvPr id="13" name="TextBox 12">
            <a:extLst>
              <a:ext uri="{FF2B5EF4-FFF2-40B4-BE49-F238E27FC236}">
                <a16:creationId xmlns:a16="http://schemas.microsoft.com/office/drawing/2014/main" id="{E2B397E4-6F58-0845-A97D-F82CA51B22AA}"/>
              </a:ext>
            </a:extLst>
          </p:cNvPr>
          <p:cNvSpPr txBox="1"/>
          <p:nvPr/>
        </p:nvSpPr>
        <p:spPr>
          <a:xfrm>
            <a:off x="471487" y="6365175"/>
            <a:ext cx="9005021" cy="307777"/>
          </a:xfrm>
          <a:prstGeom prst="rect">
            <a:avLst/>
          </a:prstGeom>
          <a:noFill/>
        </p:spPr>
        <p:txBody>
          <a:bodyPr wrap="square" rtlCol="0">
            <a:spAutoFit/>
          </a:bodyPr>
          <a:lstStyle/>
          <a:p>
            <a:r>
              <a:rPr lang="en-US" sz="1400" dirty="0"/>
              <a:t>*Variable capturing the 5 domains of risk.  **Variable capturing a tenet of liminality</a:t>
            </a:r>
          </a:p>
        </p:txBody>
      </p:sp>
    </p:spTree>
    <p:extLst>
      <p:ext uri="{BB962C8B-B14F-4D97-AF65-F5344CB8AC3E}">
        <p14:creationId xmlns:p14="http://schemas.microsoft.com/office/powerpoint/2010/main" val="372718982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E37C0E9B17A44498BF592642D4ECA5" ma:contentTypeVersion="12" ma:contentTypeDescription="Create a new document." ma:contentTypeScope="" ma:versionID="b64175680337692cb2551d59f972e4fb">
  <xsd:schema xmlns:xsd="http://www.w3.org/2001/XMLSchema" xmlns:xs="http://www.w3.org/2001/XMLSchema" xmlns:p="http://schemas.microsoft.com/office/2006/metadata/properties" xmlns:ns3="8ba01db9-89e8-4dbd-b09b-f1bb22782f3e" xmlns:ns4="cd8c369e-ddd6-4fee-8136-828943a0a193" targetNamespace="http://schemas.microsoft.com/office/2006/metadata/properties" ma:root="true" ma:fieldsID="1a554bf74fdc63bcf84507267abbb033" ns3:_="" ns4:_="">
    <xsd:import namespace="8ba01db9-89e8-4dbd-b09b-f1bb22782f3e"/>
    <xsd:import namespace="cd8c369e-ddd6-4fee-8136-828943a0a1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01db9-89e8-4dbd-b09b-f1bb22782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8c369e-ddd6-4fee-8136-828943a0a1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F63CA1-53FE-4872-9C90-D72F66CE2C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01db9-89e8-4dbd-b09b-f1bb22782f3e"/>
    <ds:schemaRef ds:uri="cd8c369e-ddd6-4fee-8136-828943a0a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9BF55C-551C-404D-A4D7-3B592232BBE2}">
  <ds:schemaRefs>
    <ds:schemaRef ds:uri="http://schemas.microsoft.com/sharepoint/v3/contenttype/forms"/>
  </ds:schemaRefs>
</ds:datastoreItem>
</file>

<file path=customXml/itemProps3.xml><?xml version="1.0" encoding="utf-8"?>
<ds:datastoreItem xmlns:ds="http://schemas.openxmlformats.org/officeDocument/2006/customXml" ds:itemID="{ED25DBE4-3E57-483C-A6B5-6C0AF250A3DC}">
  <ds:schemaRefs>
    <ds:schemaRef ds:uri="http://www.w3.org/XML/1998/namespace"/>
    <ds:schemaRef ds:uri="http://purl.org/dc/elements/1.1/"/>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schemas.microsoft.com/office/infopath/2007/PartnerControls"/>
    <ds:schemaRef ds:uri="8ba01db9-89e8-4dbd-b09b-f1bb22782f3e"/>
    <ds:schemaRef ds:uri="cd8c369e-ddd6-4fee-8136-828943a0a193"/>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TotalTime>
  <Words>2865</Words>
  <Application>Microsoft Office PowerPoint</Application>
  <PresentationFormat>Widescreen</PresentationFormat>
  <Paragraphs>481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Gill Sans MT</vt:lpstr>
      <vt:lpstr>Times New Roman</vt:lpstr>
      <vt:lpstr>Wingdings 2</vt:lpstr>
      <vt:lpstr>Dividend</vt:lpstr>
      <vt:lpstr>Study Abroad And Liminality: Examining U.S. American Undergraduate Risky Behavioral Choices Betwixt And Between Borders</vt:lpstr>
      <vt:lpstr>Background &amp; Disciplinary context</vt:lpstr>
      <vt:lpstr>primary research questions</vt:lpstr>
      <vt:lpstr>Literature review key areas</vt:lpstr>
      <vt:lpstr>Notes on liminality and liminal space  (Study’s Conceptual Perspective)</vt:lpstr>
      <vt:lpstr>Methodology and Methods</vt:lpstr>
      <vt:lpstr>Study limitations</vt:lpstr>
      <vt:lpstr>Focused research questions – Focusing and expanding on the overarching research questions, this study sought to answer the following, specific questions that could be addressed using statistical tests: </vt:lpstr>
      <vt:lpstr>Study variables</vt:lpstr>
      <vt:lpstr>Respondent characteristics</vt:lpstr>
      <vt:lpstr>Results for Research Question 1: Is there a correlation between pre-study abroad and during study abroad risky behavior patterns among students? </vt:lpstr>
      <vt:lpstr>Results for Research Question 2: Does a relationship exist between students reporting engaging in risky behaviors during study abroad and the tenets of liminality? &amp; Grand result</vt:lpstr>
      <vt:lpstr>9 significant Findings</vt:lpstr>
      <vt:lpstr>Implications for Future Practice &amp; research</vt:lpstr>
      <vt:lpstr>Thank you for reviewing this research!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Study Abroad And Liminality: Examining U.S. American Undergraduate Risky Behavioral Choices Betwixt And Between Borders</dc:title>
  <dc:creator>Creighton, Jill</dc:creator>
  <cp:lastModifiedBy>Smith, Andrea J</cp:lastModifiedBy>
  <cp:revision>7</cp:revision>
  <dcterms:created xsi:type="dcterms:W3CDTF">2020-04-20T05:50:09Z</dcterms:created>
  <dcterms:modified xsi:type="dcterms:W3CDTF">2020-04-20T12:35:14Z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0x010100E4E37C0E9B17A44498BF592642D4ECA5</vt:lpwstr>
  </property>
</Properties>
</file>