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310" r:id="rId6"/>
    <p:sldId id="325" r:id="rId7"/>
    <p:sldId id="328" r:id="rId8"/>
    <p:sldId id="321" r:id="rId9"/>
    <p:sldId id="346" r:id="rId10"/>
    <p:sldId id="353" r:id="rId11"/>
    <p:sldId id="323" r:id="rId12"/>
    <p:sldId id="329" r:id="rId13"/>
    <p:sldId id="341" r:id="rId14"/>
    <p:sldId id="342" r:id="rId15"/>
    <p:sldId id="330" r:id="rId16"/>
    <p:sldId id="358" r:id="rId17"/>
    <p:sldId id="360" r:id="rId18"/>
    <p:sldId id="332" r:id="rId19"/>
  </p:sldIdLst>
  <p:sldSz cx="12188825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29" autoAdjust="0"/>
  </p:normalViewPr>
  <p:slideViewPr>
    <p:cSldViewPr showGuides="1">
      <p:cViewPr varScale="1">
        <p:scale>
          <a:sx n="68" d="100"/>
          <a:sy n="68" d="100"/>
        </p:scale>
        <p:origin x="576" y="5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2B6B3-03D4-4399-842C-5CF32FEA7E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079-B984-4A7C-887D-6F1A381C685B}">
      <dgm:prSet phldrT="[Text]" custT="1"/>
      <dgm:spPr/>
      <dgm:t>
        <a:bodyPr/>
        <a:lstStyle/>
        <a:p>
          <a:r>
            <a:rPr lang="en-US" sz="3600" b="1" dirty="0"/>
            <a:t>QUAL        </a:t>
          </a:r>
          <a:r>
            <a:rPr lang="en-US" sz="3600" b="1" dirty="0" err="1"/>
            <a:t>qual</a:t>
          </a:r>
          <a:r>
            <a:rPr lang="en-US" sz="3600" b="1" dirty="0"/>
            <a:t> </a:t>
          </a:r>
        </a:p>
      </dgm:t>
    </dgm:pt>
    <dgm:pt modelId="{4D4B017A-E37E-497E-A755-6246F90B8E29}" type="parTrans" cxnId="{C65236CE-B094-470F-9FFB-1490E0321D1A}">
      <dgm:prSet/>
      <dgm:spPr/>
      <dgm:t>
        <a:bodyPr/>
        <a:lstStyle/>
        <a:p>
          <a:endParaRPr lang="en-US"/>
        </a:p>
      </dgm:t>
    </dgm:pt>
    <dgm:pt modelId="{737EE2E7-7428-48A8-9F0B-B4FE0E117EBC}" type="sibTrans" cxnId="{C65236CE-B094-470F-9FFB-1490E0321D1A}">
      <dgm:prSet/>
      <dgm:spPr/>
      <dgm:t>
        <a:bodyPr/>
        <a:lstStyle/>
        <a:p>
          <a:endParaRPr lang="en-US"/>
        </a:p>
      </dgm:t>
    </dgm:pt>
    <dgm:pt modelId="{8C1EAA21-5D44-46FF-A707-2591811E1DE4}">
      <dgm:prSet phldrT="[Text]" custT="1"/>
      <dgm:spPr/>
      <dgm:t>
        <a:bodyPr/>
        <a:lstStyle/>
        <a:p>
          <a:r>
            <a:rPr lang="en-US" sz="2800" dirty="0"/>
            <a:t>Survey Design</a:t>
          </a:r>
        </a:p>
      </dgm:t>
    </dgm:pt>
    <dgm:pt modelId="{43F240F2-2FD8-4205-B186-C6A9842BCF01}" type="parTrans" cxnId="{D32CC524-B33C-4AA1-B881-E5941271D400}">
      <dgm:prSet/>
      <dgm:spPr/>
      <dgm:t>
        <a:bodyPr/>
        <a:lstStyle/>
        <a:p>
          <a:endParaRPr lang="en-US"/>
        </a:p>
      </dgm:t>
    </dgm:pt>
    <dgm:pt modelId="{0740FC56-9C10-445B-BAB1-B28FB647924D}" type="sibTrans" cxnId="{D32CC524-B33C-4AA1-B881-E5941271D400}">
      <dgm:prSet/>
      <dgm:spPr/>
      <dgm:t>
        <a:bodyPr/>
        <a:lstStyle/>
        <a:p>
          <a:endParaRPr lang="en-US"/>
        </a:p>
      </dgm:t>
    </dgm:pt>
    <dgm:pt modelId="{1A5693C8-08EC-42BF-9C36-8A896F70ED3F}">
      <dgm:prSet phldrT="[Text]" custT="1"/>
      <dgm:spPr/>
      <dgm:t>
        <a:bodyPr/>
        <a:lstStyle/>
        <a:p>
          <a:r>
            <a:rPr lang="en-US" sz="2800" dirty="0"/>
            <a:t>Survey</a:t>
          </a:r>
        </a:p>
      </dgm:t>
    </dgm:pt>
    <dgm:pt modelId="{95E29F56-E234-465B-9A71-D9CA8998E0F8}" type="parTrans" cxnId="{A60F43BA-FB0C-4760-B99E-52DF6AA7704C}">
      <dgm:prSet/>
      <dgm:spPr/>
      <dgm:t>
        <a:bodyPr/>
        <a:lstStyle/>
        <a:p>
          <a:endParaRPr lang="en-US"/>
        </a:p>
      </dgm:t>
    </dgm:pt>
    <dgm:pt modelId="{2E08E56A-89E5-49DA-B307-2A9D055A0638}" type="sibTrans" cxnId="{A60F43BA-FB0C-4760-B99E-52DF6AA7704C}">
      <dgm:prSet/>
      <dgm:spPr/>
      <dgm:t>
        <a:bodyPr/>
        <a:lstStyle/>
        <a:p>
          <a:endParaRPr lang="en-US"/>
        </a:p>
      </dgm:t>
    </dgm:pt>
    <dgm:pt modelId="{F65DE447-B480-4FDA-BEAF-4864DA8362D2}">
      <dgm:prSet phldrT="[Text]" custT="1"/>
      <dgm:spPr/>
      <dgm:t>
        <a:bodyPr/>
        <a:lstStyle/>
        <a:p>
          <a:r>
            <a:rPr lang="en-US" sz="2800" dirty="0"/>
            <a:t>Case Study Design</a:t>
          </a:r>
        </a:p>
      </dgm:t>
    </dgm:pt>
    <dgm:pt modelId="{DBA8B4BE-868A-4FC9-895D-F6FC953026BA}" type="parTrans" cxnId="{0092B4B2-D800-461C-B1EB-A2A227817126}">
      <dgm:prSet/>
      <dgm:spPr/>
      <dgm:t>
        <a:bodyPr/>
        <a:lstStyle/>
        <a:p>
          <a:endParaRPr lang="en-US"/>
        </a:p>
      </dgm:t>
    </dgm:pt>
    <dgm:pt modelId="{AB577C49-6DB9-40B3-9884-363A6EC7E156}" type="sibTrans" cxnId="{0092B4B2-D800-461C-B1EB-A2A227817126}">
      <dgm:prSet/>
      <dgm:spPr/>
      <dgm:t>
        <a:bodyPr/>
        <a:lstStyle/>
        <a:p>
          <a:endParaRPr lang="en-US"/>
        </a:p>
      </dgm:t>
    </dgm:pt>
    <dgm:pt modelId="{BB17157D-CB24-4F4F-8B6E-645CD17E7E2E}">
      <dgm:prSet phldrT="[Text]" custT="1"/>
      <dgm:spPr/>
      <dgm:t>
        <a:bodyPr/>
        <a:lstStyle/>
        <a:p>
          <a:r>
            <a:rPr lang="en-US" sz="2800" dirty="0"/>
            <a:t>Interview</a:t>
          </a:r>
        </a:p>
      </dgm:t>
    </dgm:pt>
    <dgm:pt modelId="{813F0F80-02B5-4EAA-8A85-053FC131E87F}" type="parTrans" cxnId="{BA54595F-ED21-4E99-A270-A759D236E8DD}">
      <dgm:prSet/>
      <dgm:spPr/>
      <dgm:t>
        <a:bodyPr/>
        <a:lstStyle/>
        <a:p>
          <a:endParaRPr lang="en-US"/>
        </a:p>
      </dgm:t>
    </dgm:pt>
    <dgm:pt modelId="{AF855E23-C39F-45C8-B461-BA48C99B4AFF}" type="sibTrans" cxnId="{BA54595F-ED21-4E99-A270-A759D236E8DD}">
      <dgm:prSet/>
      <dgm:spPr/>
      <dgm:t>
        <a:bodyPr/>
        <a:lstStyle/>
        <a:p>
          <a:endParaRPr lang="en-US"/>
        </a:p>
      </dgm:t>
    </dgm:pt>
    <dgm:pt modelId="{38B000DF-5BBE-40CB-B07F-55B12B22D4A9}" type="pres">
      <dgm:prSet presAssocID="{3F02B6B3-03D4-4399-842C-5CF32FEA7E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68384C-DD9F-42FD-AF23-C620A58D645C}" type="pres">
      <dgm:prSet presAssocID="{8E595079-B984-4A7C-887D-6F1A381C685B}" presName="hierRoot1" presStyleCnt="0"/>
      <dgm:spPr/>
    </dgm:pt>
    <dgm:pt modelId="{B5B4E5B9-59D0-433E-B49C-35D47EE553B8}" type="pres">
      <dgm:prSet presAssocID="{8E595079-B984-4A7C-887D-6F1A381C685B}" presName="composite" presStyleCnt="0"/>
      <dgm:spPr/>
    </dgm:pt>
    <dgm:pt modelId="{163D5165-D518-4B3C-B035-5512B31B3854}" type="pres">
      <dgm:prSet presAssocID="{8E595079-B984-4A7C-887D-6F1A381C685B}" presName="background" presStyleLbl="node0" presStyleIdx="0" presStyleCnt="1"/>
      <dgm:spPr/>
    </dgm:pt>
    <dgm:pt modelId="{566DFE4E-28E2-4A12-B18A-130CEFB0D08F}" type="pres">
      <dgm:prSet presAssocID="{8E595079-B984-4A7C-887D-6F1A381C685B}" presName="text" presStyleLbl="fgAcc0" presStyleIdx="0" presStyleCnt="1" custScaleX="206183">
        <dgm:presLayoutVars>
          <dgm:chPref val="3"/>
        </dgm:presLayoutVars>
      </dgm:prSet>
      <dgm:spPr/>
    </dgm:pt>
    <dgm:pt modelId="{3084BDDE-62FB-41DF-A5BE-1B5F2FB6A9BF}" type="pres">
      <dgm:prSet presAssocID="{8E595079-B984-4A7C-887D-6F1A381C685B}" presName="hierChild2" presStyleCnt="0"/>
      <dgm:spPr/>
    </dgm:pt>
    <dgm:pt modelId="{3B75AD52-89AC-4B1F-AFAB-9D3C0F6CDB3A}" type="pres">
      <dgm:prSet presAssocID="{43F240F2-2FD8-4205-B186-C6A9842BCF01}" presName="Name10" presStyleLbl="parChTrans1D2" presStyleIdx="0" presStyleCnt="2"/>
      <dgm:spPr/>
    </dgm:pt>
    <dgm:pt modelId="{F0F11752-EB97-4142-9BE6-953BB6AE41CB}" type="pres">
      <dgm:prSet presAssocID="{8C1EAA21-5D44-46FF-A707-2591811E1DE4}" presName="hierRoot2" presStyleCnt="0"/>
      <dgm:spPr/>
    </dgm:pt>
    <dgm:pt modelId="{4DE616CC-27C9-4FA6-93A3-DD6187D30E00}" type="pres">
      <dgm:prSet presAssocID="{8C1EAA21-5D44-46FF-A707-2591811E1DE4}" presName="composite2" presStyleCnt="0"/>
      <dgm:spPr/>
    </dgm:pt>
    <dgm:pt modelId="{3F9F54E6-E082-46CC-9B5E-01E19256AB5E}" type="pres">
      <dgm:prSet presAssocID="{8C1EAA21-5D44-46FF-A707-2591811E1DE4}" presName="background2" presStyleLbl="node2" presStyleIdx="0" presStyleCnt="2"/>
      <dgm:spPr/>
    </dgm:pt>
    <dgm:pt modelId="{7F03C2C9-8EDB-46FB-B911-7C373BA37FBC}" type="pres">
      <dgm:prSet presAssocID="{8C1EAA21-5D44-46FF-A707-2591811E1DE4}" presName="text2" presStyleLbl="fgAcc2" presStyleIdx="0" presStyleCnt="2">
        <dgm:presLayoutVars>
          <dgm:chPref val="3"/>
        </dgm:presLayoutVars>
      </dgm:prSet>
      <dgm:spPr/>
    </dgm:pt>
    <dgm:pt modelId="{E24DA32B-33C0-4B29-9272-9138CF5801D4}" type="pres">
      <dgm:prSet presAssocID="{8C1EAA21-5D44-46FF-A707-2591811E1DE4}" presName="hierChild3" presStyleCnt="0"/>
      <dgm:spPr/>
    </dgm:pt>
    <dgm:pt modelId="{611CE555-6B34-4CB3-84F1-8B2223CFFFB5}" type="pres">
      <dgm:prSet presAssocID="{95E29F56-E234-465B-9A71-D9CA8998E0F8}" presName="Name17" presStyleLbl="parChTrans1D3" presStyleIdx="0" presStyleCnt="2"/>
      <dgm:spPr/>
    </dgm:pt>
    <dgm:pt modelId="{55EF9D5C-7A87-42D1-8044-DAEECB897B0D}" type="pres">
      <dgm:prSet presAssocID="{1A5693C8-08EC-42BF-9C36-8A896F70ED3F}" presName="hierRoot3" presStyleCnt="0"/>
      <dgm:spPr/>
    </dgm:pt>
    <dgm:pt modelId="{FC88BFB4-89A3-4405-9CAE-AAD51BE1CF00}" type="pres">
      <dgm:prSet presAssocID="{1A5693C8-08EC-42BF-9C36-8A896F70ED3F}" presName="composite3" presStyleCnt="0"/>
      <dgm:spPr/>
    </dgm:pt>
    <dgm:pt modelId="{E30564F5-7FB5-460F-9383-11F352447EAB}" type="pres">
      <dgm:prSet presAssocID="{1A5693C8-08EC-42BF-9C36-8A896F70ED3F}" presName="background3" presStyleLbl="node3" presStyleIdx="0" presStyleCnt="2"/>
      <dgm:spPr/>
    </dgm:pt>
    <dgm:pt modelId="{7EEFF42A-3F97-4556-B025-98AC7FBB8D9A}" type="pres">
      <dgm:prSet presAssocID="{1A5693C8-08EC-42BF-9C36-8A896F70ED3F}" presName="text3" presStyleLbl="fgAcc3" presStyleIdx="0" presStyleCnt="2" custScaleX="166351">
        <dgm:presLayoutVars>
          <dgm:chPref val="3"/>
        </dgm:presLayoutVars>
      </dgm:prSet>
      <dgm:spPr/>
    </dgm:pt>
    <dgm:pt modelId="{BF006F21-6C72-416F-831C-E1F68ECA41CC}" type="pres">
      <dgm:prSet presAssocID="{1A5693C8-08EC-42BF-9C36-8A896F70ED3F}" presName="hierChild4" presStyleCnt="0"/>
      <dgm:spPr/>
    </dgm:pt>
    <dgm:pt modelId="{BF12B0B5-2008-42EA-A6A1-B16C548483C7}" type="pres">
      <dgm:prSet presAssocID="{DBA8B4BE-868A-4FC9-895D-F6FC953026BA}" presName="Name10" presStyleLbl="parChTrans1D2" presStyleIdx="1" presStyleCnt="2"/>
      <dgm:spPr/>
    </dgm:pt>
    <dgm:pt modelId="{656ABA1A-E232-4A12-AAC6-91B46872CE95}" type="pres">
      <dgm:prSet presAssocID="{F65DE447-B480-4FDA-BEAF-4864DA8362D2}" presName="hierRoot2" presStyleCnt="0"/>
      <dgm:spPr/>
    </dgm:pt>
    <dgm:pt modelId="{A5771734-4A1C-451C-9308-95B6EE60DDBD}" type="pres">
      <dgm:prSet presAssocID="{F65DE447-B480-4FDA-BEAF-4864DA8362D2}" presName="composite2" presStyleCnt="0"/>
      <dgm:spPr/>
    </dgm:pt>
    <dgm:pt modelId="{91B46DBB-3F3D-4C54-827B-1880F326DACB}" type="pres">
      <dgm:prSet presAssocID="{F65DE447-B480-4FDA-BEAF-4864DA8362D2}" presName="background2" presStyleLbl="node2" presStyleIdx="1" presStyleCnt="2"/>
      <dgm:spPr/>
    </dgm:pt>
    <dgm:pt modelId="{30EF2C27-517C-45AD-B648-C1C2D85E53B8}" type="pres">
      <dgm:prSet presAssocID="{F65DE447-B480-4FDA-BEAF-4864DA8362D2}" presName="text2" presStyleLbl="fgAcc2" presStyleIdx="1" presStyleCnt="2">
        <dgm:presLayoutVars>
          <dgm:chPref val="3"/>
        </dgm:presLayoutVars>
      </dgm:prSet>
      <dgm:spPr/>
    </dgm:pt>
    <dgm:pt modelId="{09A8E849-3A40-44B3-A7A8-E22D61913499}" type="pres">
      <dgm:prSet presAssocID="{F65DE447-B480-4FDA-BEAF-4864DA8362D2}" presName="hierChild3" presStyleCnt="0"/>
      <dgm:spPr/>
    </dgm:pt>
    <dgm:pt modelId="{B4E9E14A-6F6C-4464-B329-F5F60606BA24}" type="pres">
      <dgm:prSet presAssocID="{813F0F80-02B5-4EAA-8A85-053FC131E87F}" presName="Name17" presStyleLbl="parChTrans1D3" presStyleIdx="1" presStyleCnt="2"/>
      <dgm:spPr/>
    </dgm:pt>
    <dgm:pt modelId="{77921301-3504-44BE-8ACE-F2B5C709DBC8}" type="pres">
      <dgm:prSet presAssocID="{BB17157D-CB24-4F4F-8B6E-645CD17E7E2E}" presName="hierRoot3" presStyleCnt="0"/>
      <dgm:spPr/>
    </dgm:pt>
    <dgm:pt modelId="{25859AC0-ABDA-4A7C-9620-8C646D0AFD2C}" type="pres">
      <dgm:prSet presAssocID="{BB17157D-CB24-4F4F-8B6E-645CD17E7E2E}" presName="composite3" presStyleCnt="0"/>
      <dgm:spPr/>
    </dgm:pt>
    <dgm:pt modelId="{7731337A-D1BE-482C-8782-D308E342FDD5}" type="pres">
      <dgm:prSet presAssocID="{BB17157D-CB24-4F4F-8B6E-645CD17E7E2E}" presName="background3" presStyleLbl="node3" presStyleIdx="1" presStyleCnt="2"/>
      <dgm:spPr/>
    </dgm:pt>
    <dgm:pt modelId="{D3CE89E1-1D98-48EC-BB8E-ECF8636DD47D}" type="pres">
      <dgm:prSet presAssocID="{BB17157D-CB24-4F4F-8B6E-645CD17E7E2E}" presName="text3" presStyleLbl="fgAcc3" presStyleIdx="1" presStyleCnt="2" custScaleX="177563">
        <dgm:presLayoutVars>
          <dgm:chPref val="3"/>
        </dgm:presLayoutVars>
      </dgm:prSet>
      <dgm:spPr/>
    </dgm:pt>
    <dgm:pt modelId="{A38D3CDC-0965-40A5-9517-F793D6686F30}" type="pres">
      <dgm:prSet presAssocID="{BB17157D-CB24-4F4F-8B6E-645CD17E7E2E}" presName="hierChild4" presStyleCnt="0"/>
      <dgm:spPr/>
    </dgm:pt>
  </dgm:ptLst>
  <dgm:cxnLst>
    <dgm:cxn modelId="{03136924-52E8-4CB4-BEAC-6E8266C5A720}" type="presOf" srcId="{F65DE447-B480-4FDA-BEAF-4864DA8362D2}" destId="{30EF2C27-517C-45AD-B648-C1C2D85E53B8}" srcOrd="0" destOrd="0" presId="urn:microsoft.com/office/officeart/2005/8/layout/hierarchy1"/>
    <dgm:cxn modelId="{D32CC524-B33C-4AA1-B881-E5941271D400}" srcId="{8E595079-B984-4A7C-887D-6F1A381C685B}" destId="{8C1EAA21-5D44-46FF-A707-2591811E1DE4}" srcOrd="0" destOrd="0" parTransId="{43F240F2-2FD8-4205-B186-C6A9842BCF01}" sibTransId="{0740FC56-9C10-445B-BAB1-B28FB647924D}"/>
    <dgm:cxn modelId="{BA54595F-ED21-4E99-A270-A759D236E8DD}" srcId="{F65DE447-B480-4FDA-BEAF-4864DA8362D2}" destId="{BB17157D-CB24-4F4F-8B6E-645CD17E7E2E}" srcOrd="0" destOrd="0" parTransId="{813F0F80-02B5-4EAA-8A85-053FC131E87F}" sibTransId="{AF855E23-C39F-45C8-B461-BA48C99B4AFF}"/>
    <dgm:cxn modelId="{67A88B65-191C-497D-9DC3-B1C06E45FD01}" type="presOf" srcId="{3F02B6B3-03D4-4399-842C-5CF32FEA7E10}" destId="{38B000DF-5BBE-40CB-B07F-55B12B22D4A9}" srcOrd="0" destOrd="0" presId="urn:microsoft.com/office/officeart/2005/8/layout/hierarchy1"/>
    <dgm:cxn modelId="{E91A0B6D-E346-4157-ADED-64BA3AB842F4}" type="presOf" srcId="{1A5693C8-08EC-42BF-9C36-8A896F70ED3F}" destId="{7EEFF42A-3F97-4556-B025-98AC7FBB8D9A}" srcOrd="0" destOrd="0" presId="urn:microsoft.com/office/officeart/2005/8/layout/hierarchy1"/>
    <dgm:cxn modelId="{7ABAFF4F-A6FB-48D2-901D-9F7DF4012538}" type="presOf" srcId="{43F240F2-2FD8-4205-B186-C6A9842BCF01}" destId="{3B75AD52-89AC-4B1F-AFAB-9D3C0F6CDB3A}" srcOrd="0" destOrd="0" presId="urn:microsoft.com/office/officeart/2005/8/layout/hierarchy1"/>
    <dgm:cxn modelId="{14ADE48C-041B-4822-A31E-A1117D514BA3}" type="presOf" srcId="{DBA8B4BE-868A-4FC9-895D-F6FC953026BA}" destId="{BF12B0B5-2008-42EA-A6A1-B16C548483C7}" srcOrd="0" destOrd="0" presId="urn:microsoft.com/office/officeart/2005/8/layout/hierarchy1"/>
    <dgm:cxn modelId="{71C3C69E-EB97-4AEB-BFB6-1D1570ED4508}" type="presOf" srcId="{95E29F56-E234-465B-9A71-D9CA8998E0F8}" destId="{611CE555-6B34-4CB3-84F1-8B2223CFFFB5}" srcOrd="0" destOrd="0" presId="urn:microsoft.com/office/officeart/2005/8/layout/hierarchy1"/>
    <dgm:cxn modelId="{36DB339F-EBD8-4819-B262-80121C0E0F13}" type="presOf" srcId="{8C1EAA21-5D44-46FF-A707-2591811E1DE4}" destId="{7F03C2C9-8EDB-46FB-B911-7C373BA37FBC}" srcOrd="0" destOrd="0" presId="urn:microsoft.com/office/officeart/2005/8/layout/hierarchy1"/>
    <dgm:cxn modelId="{09069AA6-DCB1-4098-A47E-FF9F02870716}" type="presOf" srcId="{813F0F80-02B5-4EAA-8A85-053FC131E87F}" destId="{B4E9E14A-6F6C-4464-B329-F5F60606BA24}" srcOrd="0" destOrd="0" presId="urn:microsoft.com/office/officeart/2005/8/layout/hierarchy1"/>
    <dgm:cxn modelId="{0092B4B2-D800-461C-B1EB-A2A227817126}" srcId="{8E595079-B984-4A7C-887D-6F1A381C685B}" destId="{F65DE447-B480-4FDA-BEAF-4864DA8362D2}" srcOrd="1" destOrd="0" parTransId="{DBA8B4BE-868A-4FC9-895D-F6FC953026BA}" sibTransId="{AB577C49-6DB9-40B3-9884-363A6EC7E156}"/>
    <dgm:cxn modelId="{A60F43BA-FB0C-4760-B99E-52DF6AA7704C}" srcId="{8C1EAA21-5D44-46FF-A707-2591811E1DE4}" destId="{1A5693C8-08EC-42BF-9C36-8A896F70ED3F}" srcOrd="0" destOrd="0" parTransId="{95E29F56-E234-465B-9A71-D9CA8998E0F8}" sibTransId="{2E08E56A-89E5-49DA-B307-2A9D055A0638}"/>
    <dgm:cxn modelId="{6C6A89C4-1ED9-4A08-B14B-45DD672ADA34}" type="presOf" srcId="{8E595079-B984-4A7C-887D-6F1A381C685B}" destId="{566DFE4E-28E2-4A12-B18A-130CEFB0D08F}" srcOrd="0" destOrd="0" presId="urn:microsoft.com/office/officeart/2005/8/layout/hierarchy1"/>
    <dgm:cxn modelId="{C65236CE-B094-470F-9FFB-1490E0321D1A}" srcId="{3F02B6B3-03D4-4399-842C-5CF32FEA7E10}" destId="{8E595079-B984-4A7C-887D-6F1A381C685B}" srcOrd="0" destOrd="0" parTransId="{4D4B017A-E37E-497E-A755-6246F90B8E29}" sibTransId="{737EE2E7-7428-48A8-9F0B-B4FE0E117EBC}"/>
    <dgm:cxn modelId="{3022CED7-57DA-4BC8-84A2-ABF4811CE332}" type="presOf" srcId="{BB17157D-CB24-4F4F-8B6E-645CD17E7E2E}" destId="{D3CE89E1-1D98-48EC-BB8E-ECF8636DD47D}" srcOrd="0" destOrd="0" presId="urn:microsoft.com/office/officeart/2005/8/layout/hierarchy1"/>
    <dgm:cxn modelId="{3A4334BF-2F18-411E-B0B6-32EDD2190845}" type="presParOf" srcId="{38B000DF-5BBE-40CB-B07F-55B12B22D4A9}" destId="{B568384C-DD9F-42FD-AF23-C620A58D645C}" srcOrd="0" destOrd="0" presId="urn:microsoft.com/office/officeart/2005/8/layout/hierarchy1"/>
    <dgm:cxn modelId="{37E68DF6-9D07-4B63-A4CD-2A7E814F3CA6}" type="presParOf" srcId="{B568384C-DD9F-42FD-AF23-C620A58D645C}" destId="{B5B4E5B9-59D0-433E-B49C-35D47EE553B8}" srcOrd="0" destOrd="0" presId="urn:microsoft.com/office/officeart/2005/8/layout/hierarchy1"/>
    <dgm:cxn modelId="{578D4DF1-97F8-4D9C-8F49-E2324354CE37}" type="presParOf" srcId="{B5B4E5B9-59D0-433E-B49C-35D47EE553B8}" destId="{163D5165-D518-4B3C-B035-5512B31B3854}" srcOrd="0" destOrd="0" presId="urn:microsoft.com/office/officeart/2005/8/layout/hierarchy1"/>
    <dgm:cxn modelId="{CF7C8935-E401-4DEA-B49D-B2460F6FD3DC}" type="presParOf" srcId="{B5B4E5B9-59D0-433E-B49C-35D47EE553B8}" destId="{566DFE4E-28E2-4A12-B18A-130CEFB0D08F}" srcOrd="1" destOrd="0" presId="urn:microsoft.com/office/officeart/2005/8/layout/hierarchy1"/>
    <dgm:cxn modelId="{B49698EE-A18D-464E-887E-8B457BC2E1D8}" type="presParOf" srcId="{B568384C-DD9F-42FD-AF23-C620A58D645C}" destId="{3084BDDE-62FB-41DF-A5BE-1B5F2FB6A9BF}" srcOrd="1" destOrd="0" presId="urn:microsoft.com/office/officeart/2005/8/layout/hierarchy1"/>
    <dgm:cxn modelId="{04CD66E1-DC3F-4148-B53F-1BFDFC1CB2A5}" type="presParOf" srcId="{3084BDDE-62FB-41DF-A5BE-1B5F2FB6A9BF}" destId="{3B75AD52-89AC-4B1F-AFAB-9D3C0F6CDB3A}" srcOrd="0" destOrd="0" presId="urn:microsoft.com/office/officeart/2005/8/layout/hierarchy1"/>
    <dgm:cxn modelId="{96166071-5DE5-4719-B240-8DC22BBA2CA1}" type="presParOf" srcId="{3084BDDE-62FB-41DF-A5BE-1B5F2FB6A9BF}" destId="{F0F11752-EB97-4142-9BE6-953BB6AE41CB}" srcOrd="1" destOrd="0" presId="urn:microsoft.com/office/officeart/2005/8/layout/hierarchy1"/>
    <dgm:cxn modelId="{EF3EC5FE-C628-426C-A8A9-8F2789EA42A0}" type="presParOf" srcId="{F0F11752-EB97-4142-9BE6-953BB6AE41CB}" destId="{4DE616CC-27C9-4FA6-93A3-DD6187D30E00}" srcOrd="0" destOrd="0" presId="urn:microsoft.com/office/officeart/2005/8/layout/hierarchy1"/>
    <dgm:cxn modelId="{7839B1E2-782A-4D41-9D25-F603162B4537}" type="presParOf" srcId="{4DE616CC-27C9-4FA6-93A3-DD6187D30E00}" destId="{3F9F54E6-E082-46CC-9B5E-01E19256AB5E}" srcOrd="0" destOrd="0" presId="urn:microsoft.com/office/officeart/2005/8/layout/hierarchy1"/>
    <dgm:cxn modelId="{F7B77AE4-73BD-4BFE-BA3D-CCD82FC9BDEE}" type="presParOf" srcId="{4DE616CC-27C9-4FA6-93A3-DD6187D30E00}" destId="{7F03C2C9-8EDB-46FB-B911-7C373BA37FBC}" srcOrd="1" destOrd="0" presId="urn:microsoft.com/office/officeart/2005/8/layout/hierarchy1"/>
    <dgm:cxn modelId="{8973FF38-BECC-4F08-B1ED-CC6067CD8B12}" type="presParOf" srcId="{F0F11752-EB97-4142-9BE6-953BB6AE41CB}" destId="{E24DA32B-33C0-4B29-9272-9138CF5801D4}" srcOrd="1" destOrd="0" presId="urn:microsoft.com/office/officeart/2005/8/layout/hierarchy1"/>
    <dgm:cxn modelId="{0283A825-4D85-4993-8BAB-E5AACB717BE9}" type="presParOf" srcId="{E24DA32B-33C0-4B29-9272-9138CF5801D4}" destId="{611CE555-6B34-4CB3-84F1-8B2223CFFFB5}" srcOrd="0" destOrd="0" presId="urn:microsoft.com/office/officeart/2005/8/layout/hierarchy1"/>
    <dgm:cxn modelId="{CBC4D901-63F9-41FE-9034-AD98EC455912}" type="presParOf" srcId="{E24DA32B-33C0-4B29-9272-9138CF5801D4}" destId="{55EF9D5C-7A87-42D1-8044-DAEECB897B0D}" srcOrd="1" destOrd="0" presId="urn:microsoft.com/office/officeart/2005/8/layout/hierarchy1"/>
    <dgm:cxn modelId="{1628D8D4-5BB1-4E04-9456-5E6CD891BB22}" type="presParOf" srcId="{55EF9D5C-7A87-42D1-8044-DAEECB897B0D}" destId="{FC88BFB4-89A3-4405-9CAE-AAD51BE1CF00}" srcOrd="0" destOrd="0" presId="urn:microsoft.com/office/officeart/2005/8/layout/hierarchy1"/>
    <dgm:cxn modelId="{A61EE0E9-2AF2-4C63-865A-2D52E060A0A4}" type="presParOf" srcId="{FC88BFB4-89A3-4405-9CAE-AAD51BE1CF00}" destId="{E30564F5-7FB5-460F-9383-11F352447EAB}" srcOrd="0" destOrd="0" presId="urn:microsoft.com/office/officeart/2005/8/layout/hierarchy1"/>
    <dgm:cxn modelId="{8358364D-3AD0-429E-A58C-0640EBCA7300}" type="presParOf" srcId="{FC88BFB4-89A3-4405-9CAE-AAD51BE1CF00}" destId="{7EEFF42A-3F97-4556-B025-98AC7FBB8D9A}" srcOrd="1" destOrd="0" presId="urn:microsoft.com/office/officeart/2005/8/layout/hierarchy1"/>
    <dgm:cxn modelId="{2FF72055-AAF4-4CDC-83CA-DD827C09708D}" type="presParOf" srcId="{55EF9D5C-7A87-42D1-8044-DAEECB897B0D}" destId="{BF006F21-6C72-416F-831C-E1F68ECA41CC}" srcOrd="1" destOrd="0" presId="urn:microsoft.com/office/officeart/2005/8/layout/hierarchy1"/>
    <dgm:cxn modelId="{CB867BD1-3F67-4D30-83BB-434EC2D6AA9C}" type="presParOf" srcId="{3084BDDE-62FB-41DF-A5BE-1B5F2FB6A9BF}" destId="{BF12B0B5-2008-42EA-A6A1-B16C548483C7}" srcOrd="2" destOrd="0" presId="urn:microsoft.com/office/officeart/2005/8/layout/hierarchy1"/>
    <dgm:cxn modelId="{47F87D62-27C9-40B8-B535-08DF681697C7}" type="presParOf" srcId="{3084BDDE-62FB-41DF-A5BE-1B5F2FB6A9BF}" destId="{656ABA1A-E232-4A12-AAC6-91B46872CE95}" srcOrd="3" destOrd="0" presId="urn:microsoft.com/office/officeart/2005/8/layout/hierarchy1"/>
    <dgm:cxn modelId="{819BC05E-DF23-40AC-9FD4-DB25042822F3}" type="presParOf" srcId="{656ABA1A-E232-4A12-AAC6-91B46872CE95}" destId="{A5771734-4A1C-451C-9308-95B6EE60DDBD}" srcOrd="0" destOrd="0" presId="urn:microsoft.com/office/officeart/2005/8/layout/hierarchy1"/>
    <dgm:cxn modelId="{D9E8504A-CE75-428F-B197-A33A8749B02E}" type="presParOf" srcId="{A5771734-4A1C-451C-9308-95B6EE60DDBD}" destId="{91B46DBB-3F3D-4C54-827B-1880F326DACB}" srcOrd="0" destOrd="0" presId="urn:microsoft.com/office/officeart/2005/8/layout/hierarchy1"/>
    <dgm:cxn modelId="{67951A3C-E995-4B79-A7AA-1E9C1641EF70}" type="presParOf" srcId="{A5771734-4A1C-451C-9308-95B6EE60DDBD}" destId="{30EF2C27-517C-45AD-B648-C1C2D85E53B8}" srcOrd="1" destOrd="0" presId="urn:microsoft.com/office/officeart/2005/8/layout/hierarchy1"/>
    <dgm:cxn modelId="{79144E29-49D4-43A2-85AF-6D51A220CE5A}" type="presParOf" srcId="{656ABA1A-E232-4A12-AAC6-91B46872CE95}" destId="{09A8E849-3A40-44B3-A7A8-E22D61913499}" srcOrd="1" destOrd="0" presId="urn:microsoft.com/office/officeart/2005/8/layout/hierarchy1"/>
    <dgm:cxn modelId="{A7D053BA-5EB2-4952-80E8-FDC6DD98FE3A}" type="presParOf" srcId="{09A8E849-3A40-44B3-A7A8-E22D61913499}" destId="{B4E9E14A-6F6C-4464-B329-F5F60606BA24}" srcOrd="0" destOrd="0" presId="urn:microsoft.com/office/officeart/2005/8/layout/hierarchy1"/>
    <dgm:cxn modelId="{CC406579-8055-46D8-A849-E2ADAB66C6D3}" type="presParOf" srcId="{09A8E849-3A40-44B3-A7A8-E22D61913499}" destId="{77921301-3504-44BE-8ACE-F2B5C709DBC8}" srcOrd="1" destOrd="0" presId="urn:microsoft.com/office/officeart/2005/8/layout/hierarchy1"/>
    <dgm:cxn modelId="{476AD2EB-5D2F-4B18-B88D-E40F0480E22F}" type="presParOf" srcId="{77921301-3504-44BE-8ACE-F2B5C709DBC8}" destId="{25859AC0-ABDA-4A7C-9620-8C646D0AFD2C}" srcOrd="0" destOrd="0" presId="urn:microsoft.com/office/officeart/2005/8/layout/hierarchy1"/>
    <dgm:cxn modelId="{1EE71891-4368-4E55-AAB2-9E43A722C60F}" type="presParOf" srcId="{25859AC0-ABDA-4A7C-9620-8C646D0AFD2C}" destId="{7731337A-D1BE-482C-8782-D308E342FDD5}" srcOrd="0" destOrd="0" presId="urn:microsoft.com/office/officeart/2005/8/layout/hierarchy1"/>
    <dgm:cxn modelId="{27A2F0B4-8FAF-4737-8FCD-3653B436B257}" type="presParOf" srcId="{25859AC0-ABDA-4A7C-9620-8C646D0AFD2C}" destId="{D3CE89E1-1D98-48EC-BB8E-ECF8636DD47D}" srcOrd="1" destOrd="0" presId="urn:microsoft.com/office/officeart/2005/8/layout/hierarchy1"/>
    <dgm:cxn modelId="{3F212699-13E2-4507-9787-5F71834174AD}" type="presParOf" srcId="{77921301-3504-44BE-8ACE-F2B5C709DBC8}" destId="{A38D3CDC-0965-40A5-9517-F793D6686F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9E14A-6F6C-4464-B329-F5F60606BA24}">
      <dsp:nvSpPr>
        <dsp:cNvPr id="0" name=""/>
        <dsp:cNvSpPr/>
      </dsp:nvSpPr>
      <dsp:spPr>
        <a:xfrm>
          <a:off x="6320235" y="3165533"/>
          <a:ext cx="91440" cy="589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5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2B0B5-2008-42EA-A6A1-B16C548483C7}">
      <dsp:nvSpPr>
        <dsp:cNvPr id="0" name=""/>
        <dsp:cNvSpPr/>
      </dsp:nvSpPr>
      <dsp:spPr>
        <a:xfrm>
          <a:off x="4397796" y="1288723"/>
          <a:ext cx="1968159" cy="589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771"/>
              </a:lnTo>
              <a:lnTo>
                <a:pt x="1968159" y="401771"/>
              </a:lnTo>
              <a:lnTo>
                <a:pt x="1968159" y="589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CE555-6B34-4CB3-84F1-8B2223CFFFB5}">
      <dsp:nvSpPr>
        <dsp:cNvPr id="0" name=""/>
        <dsp:cNvSpPr/>
      </dsp:nvSpPr>
      <dsp:spPr>
        <a:xfrm>
          <a:off x="2383916" y="3165533"/>
          <a:ext cx="91440" cy="589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5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5AD52-89AC-4B1F-AFAB-9D3C0F6CDB3A}">
      <dsp:nvSpPr>
        <dsp:cNvPr id="0" name=""/>
        <dsp:cNvSpPr/>
      </dsp:nvSpPr>
      <dsp:spPr>
        <a:xfrm>
          <a:off x="2429636" y="1288723"/>
          <a:ext cx="1968159" cy="589565"/>
        </a:xfrm>
        <a:custGeom>
          <a:avLst/>
          <a:gdLst/>
          <a:ahLst/>
          <a:cxnLst/>
          <a:rect l="0" t="0" r="0" b="0"/>
          <a:pathLst>
            <a:path>
              <a:moveTo>
                <a:pt x="1968159" y="0"/>
              </a:moveTo>
              <a:lnTo>
                <a:pt x="1968159" y="401771"/>
              </a:lnTo>
              <a:lnTo>
                <a:pt x="0" y="401771"/>
              </a:lnTo>
              <a:lnTo>
                <a:pt x="0" y="589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D5165-D518-4B3C-B035-5512B31B3854}">
      <dsp:nvSpPr>
        <dsp:cNvPr id="0" name=""/>
        <dsp:cNvSpPr/>
      </dsp:nvSpPr>
      <dsp:spPr>
        <a:xfrm>
          <a:off x="2307969" y="1478"/>
          <a:ext cx="4179654" cy="1287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DFE4E-28E2-4A12-B18A-130CEFB0D08F}">
      <dsp:nvSpPr>
        <dsp:cNvPr id="0" name=""/>
        <dsp:cNvSpPr/>
      </dsp:nvSpPr>
      <dsp:spPr>
        <a:xfrm>
          <a:off x="2533208" y="215456"/>
          <a:ext cx="4179654" cy="128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QUAL        </a:t>
          </a:r>
          <a:r>
            <a:rPr lang="en-US" sz="3600" b="1" kern="1200" dirty="0" err="1"/>
            <a:t>qual</a:t>
          </a:r>
          <a:r>
            <a:rPr lang="en-US" sz="3600" b="1" kern="1200" dirty="0"/>
            <a:t> </a:t>
          </a:r>
        </a:p>
      </dsp:txBody>
      <dsp:txXfrm>
        <a:off x="2570910" y="253158"/>
        <a:ext cx="4104250" cy="1211841"/>
      </dsp:txXfrm>
    </dsp:sp>
    <dsp:sp modelId="{3F9F54E6-E082-46CC-9B5E-01E19256AB5E}">
      <dsp:nvSpPr>
        <dsp:cNvPr id="0" name=""/>
        <dsp:cNvSpPr/>
      </dsp:nvSpPr>
      <dsp:spPr>
        <a:xfrm>
          <a:off x="1416058" y="1878288"/>
          <a:ext cx="2027157" cy="1287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3C2C9-8EDB-46FB-B911-7C373BA37FBC}">
      <dsp:nvSpPr>
        <dsp:cNvPr id="0" name=""/>
        <dsp:cNvSpPr/>
      </dsp:nvSpPr>
      <dsp:spPr>
        <a:xfrm>
          <a:off x="1641297" y="2092266"/>
          <a:ext cx="2027157" cy="128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Survey Design</a:t>
          </a:r>
        </a:p>
      </dsp:txBody>
      <dsp:txXfrm>
        <a:off x="1678999" y="2129968"/>
        <a:ext cx="1951753" cy="1211841"/>
      </dsp:txXfrm>
    </dsp:sp>
    <dsp:sp modelId="{E30564F5-7FB5-460F-9383-11F352447EAB}">
      <dsp:nvSpPr>
        <dsp:cNvPr id="0" name=""/>
        <dsp:cNvSpPr/>
      </dsp:nvSpPr>
      <dsp:spPr>
        <a:xfrm>
          <a:off x="743538" y="3755098"/>
          <a:ext cx="3372197" cy="1287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FF42A-3F97-4556-B025-98AC7FBB8D9A}">
      <dsp:nvSpPr>
        <dsp:cNvPr id="0" name=""/>
        <dsp:cNvSpPr/>
      </dsp:nvSpPr>
      <dsp:spPr>
        <a:xfrm>
          <a:off x="968778" y="3969076"/>
          <a:ext cx="3372197" cy="128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Survey</a:t>
          </a:r>
        </a:p>
      </dsp:txBody>
      <dsp:txXfrm>
        <a:off x="1006480" y="4006778"/>
        <a:ext cx="3296793" cy="1211841"/>
      </dsp:txXfrm>
    </dsp:sp>
    <dsp:sp modelId="{91B46DBB-3F3D-4C54-827B-1880F326DACB}">
      <dsp:nvSpPr>
        <dsp:cNvPr id="0" name=""/>
        <dsp:cNvSpPr/>
      </dsp:nvSpPr>
      <dsp:spPr>
        <a:xfrm>
          <a:off x="5352377" y="1878288"/>
          <a:ext cx="2027157" cy="1287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F2C27-517C-45AD-B648-C1C2D85E53B8}">
      <dsp:nvSpPr>
        <dsp:cNvPr id="0" name=""/>
        <dsp:cNvSpPr/>
      </dsp:nvSpPr>
      <dsp:spPr>
        <a:xfrm>
          <a:off x="5577616" y="2092266"/>
          <a:ext cx="2027157" cy="128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Case Study Design</a:t>
          </a:r>
        </a:p>
      </dsp:txBody>
      <dsp:txXfrm>
        <a:off x="5615318" y="2129968"/>
        <a:ext cx="1951753" cy="1211841"/>
      </dsp:txXfrm>
    </dsp:sp>
    <dsp:sp modelId="{7731337A-D1BE-482C-8782-D308E342FDD5}">
      <dsp:nvSpPr>
        <dsp:cNvPr id="0" name=""/>
        <dsp:cNvSpPr/>
      </dsp:nvSpPr>
      <dsp:spPr>
        <a:xfrm>
          <a:off x="4566214" y="3755098"/>
          <a:ext cx="3599481" cy="1287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89E1-1D98-48EC-BB8E-ECF8636DD47D}">
      <dsp:nvSpPr>
        <dsp:cNvPr id="0" name=""/>
        <dsp:cNvSpPr/>
      </dsp:nvSpPr>
      <dsp:spPr>
        <a:xfrm>
          <a:off x="4791454" y="3969076"/>
          <a:ext cx="3599481" cy="128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Interview</a:t>
          </a:r>
        </a:p>
      </dsp:txBody>
      <dsp:txXfrm>
        <a:off x="4829156" y="4006778"/>
        <a:ext cx="3524077" cy="1211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4/20/2020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4/20/2020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8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0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2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6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6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48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0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6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4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8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7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6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0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4/20/2020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3412" y="1600200"/>
            <a:ext cx="8229600" cy="1828800"/>
          </a:xfrm>
          <a:gradFill>
            <a:gsLst>
              <a:gs pos="0">
                <a:schemeClr val="bg2">
                  <a:lumMod val="50000"/>
                  <a:lumOff val="50000"/>
                </a:schemeClr>
              </a:gs>
              <a:gs pos="38000">
                <a:schemeClr val="bg2">
                  <a:lumMod val="25000"/>
                  <a:lumOff val="75000"/>
                </a:schemeClr>
              </a:gs>
              <a:gs pos="71000">
                <a:schemeClr val="tx2">
                  <a:lumMod val="50000"/>
                </a:schemeClr>
              </a:gs>
              <a:gs pos="100000">
                <a:schemeClr val="bg2">
                  <a:lumMod val="50000"/>
                  <a:lumOff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More Than A Score: The Test-Optional Movement in Higher Education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12788" y="3886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Arial Black" panose="020B0A04020102020204" pitchFamily="34" charset="0"/>
              </a:rPr>
              <a:t>Dr. Lisa M. Montgomery</a:t>
            </a:r>
          </a:p>
          <a:p>
            <a:pPr algn="ctr"/>
            <a:r>
              <a:rPr lang="it-IT" sz="3200" b="1" dirty="0">
                <a:latin typeface="Arial Black" panose="020B0A04020102020204" pitchFamily="34" charset="0"/>
              </a:rPr>
              <a:t>April 27, 2020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7348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Category 1 </a:t>
            </a:r>
            <a:r>
              <a:rPr lang="en-US" dirty="0">
                <a:latin typeface="Arial Black" panose="020B0A04020102020204" pitchFamily="34" charset="0"/>
              </a:rPr>
              <a:t>-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Decision to Move to Test-optional Admissions Process  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19200"/>
            <a:ext cx="11430000" cy="5486400"/>
          </a:xfrm>
        </p:spPr>
        <p:txBody>
          <a:bodyPr>
            <a:normAutofit lnSpcReduction="10000"/>
          </a:bodyPr>
          <a:lstStyle/>
          <a:p>
            <a:pPr marL="231775" lvl="1" indent="0">
              <a:buNone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High School GPA</a:t>
            </a:r>
            <a:endParaRPr lang="en-US" dirty="0">
              <a:latin typeface="Arial Black" panose="020B0A04020102020204" pitchFamily="34" charset="0"/>
            </a:endParaRPr>
          </a:p>
          <a:p>
            <a:pPr marL="231775" lvl="1" indent="0">
              <a:buNone/>
            </a:pPr>
            <a:r>
              <a:rPr lang="en-US" dirty="0">
                <a:latin typeface="Arial Black" panose="020B0A04020102020204" pitchFamily="34" charset="0"/>
              </a:rPr>
              <a:t>Research and study findings reflect high school GPA is a determinant of a student’s ability to be successful in higher education</a:t>
            </a:r>
          </a:p>
          <a:p>
            <a:pPr lvl="2"/>
            <a:r>
              <a:rPr lang="en-US" dirty="0">
                <a:latin typeface="Arial Black" panose="020B0A04020102020204" pitchFamily="34" charset="0"/>
              </a:rPr>
              <a:t>Research </a:t>
            </a:r>
          </a:p>
          <a:p>
            <a:pPr lvl="3"/>
            <a:r>
              <a:rPr lang="en-US" dirty="0">
                <a:latin typeface="Arial Black" panose="020B0A04020102020204" pitchFamily="34" charset="0"/>
              </a:rPr>
              <a:t>Allensworth &amp; Clark (2020)</a:t>
            </a:r>
          </a:p>
          <a:p>
            <a:pPr lvl="3"/>
            <a:r>
              <a:rPr lang="en-US" dirty="0">
                <a:latin typeface="Arial Black" panose="020B0A04020102020204" pitchFamily="34" charset="0"/>
              </a:rPr>
              <a:t>Syverson, Franks,  &amp; Hiss (2018)</a:t>
            </a:r>
          </a:p>
          <a:p>
            <a:pPr lvl="3"/>
            <a:r>
              <a:rPr lang="en-US" dirty="0">
                <a:latin typeface="Arial Black" panose="020B0A04020102020204" pitchFamily="34" charset="0"/>
              </a:rPr>
              <a:t>Hiss &amp; Franks (2014)</a:t>
            </a:r>
          </a:p>
          <a:p>
            <a:pPr lvl="4"/>
            <a:r>
              <a:rPr lang="en-US" dirty="0">
                <a:latin typeface="Arial Black" panose="020B0A04020102020204" pitchFamily="34" charset="0"/>
              </a:rPr>
              <a:t>Study reflected only a 0.6% difference in graduation rate between submitters and non submitters</a:t>
            </a:r>
          </a:p>
          <a:p>
            <a:pPr lvl="4"/>
            <a:r>
              <a:rPr lang="en-US" dirty="0">
                <a:latin typeface="Arial Black" panose="020B0A04020102020204" pitchFamily="34" charset="0"/>
              </a:rPr>
              <a:t>GPA between submitters and non-submitters 0.05 difference in GPA at graduation</a:t>
            </a:r>
          </a:p>
          <a:p>
            <a:pPr lvl="4"/>
            <a:endParaRPr lang="en-US" dirty="0">
              <a:latin typeface="Arial Black" panose="020B0A04020102020204" pitchFamily="34" charset="0"/>
            </a:endParaRPr>
          </a:p>
          <a:p>
            <a:pPr marL="244475" lvl="1" indent="0">
              <a:buNone/>
            </a:pPr>
            <a:r>
              <a:rPr lang="en-US" dirty="0">
                <a:latin typeface="Arial Black" panose="020B0A04020102020204" pitchFamily="34" charset="0"/>
              </a:rPr>
              <a:t>Current Study</a:t>
            </a:r>
          </a:p>
          <a:p>
            <a:pPr lvl="2"/>
            <a:r>
              <a:rPr lang="en-US" dirty="0">
                <a:latin typeface="Arial Black" panose="020B0A04020102020204" pitchFamily="34" charset="0"/>
              </a:rPr>
              <a:t>Admissions officers shared:</a:t>
            </a:r>
          </a:p>
          <a:p>
            <a:pPr lvl="3"/>
            <a:r>
              <a:rPr lang="en-US" dirty="0">
                <a:latin typeface="Arial Black" panose="020B0A04020102020204" pitchFamily="34" charset="0"/>
              </a:rPr>
              <a:t>HSGPA is a better determinant of a student’s ability to be successful</a:t>
            </a:r>
          </a:p>
          <a:p>
            <a:pPr lvl="4"/>
            <a:r>
              <a:rPr lang="en-US" sz="1800" dirty="0">
                <a:latin typeface="Arial Black" panose="020B0A04020102020204" pitchFamily="34" charset="0"/>
              </a:rPr>
              <a:t>“</a:t>
            </a:r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Some students simply don’t test well </a:t>
            </a:r>
            <a:r>
              <a:rPr lang="en-US" sz="1800" dirty="0">
                <a:latin typeface="Arial Black" panose="020B0A04020102020204" pitchFamily="34" charset="0"/>
              </a:rPr>
              <a:t>– we believe this to be true based on univariate HS GPA analysis. Yes, the two (test and GPA) are often related and relate to student success but </a:t>
            </a:r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we have enough examples of low test/high GPA success that we feel it more appropriate to put more weight on GPA</a:t>
            </a:r>
            <a:r>
              <a:rPr lang="en-US" sz="1800" dirty="0">
                <a:latin typeface="Arial Black" panose="020B0A04020102020204" pitchFamily="34" charset="0"/>
              </a:rPr>
              <a:t>.” </a:t>
            </a:r>
          </a:p>
          <a:p>
            <a:pPr lvl="3"/>
            <a:endParaRPr lang="en-US" dirty="0">
              <a:latin typeface="Arial Black" panose="020B0A04020102020204" pitchFamily="34" charset="0"/>
            </a:endParaRPr>
          </a:p>
          <a:p>
            <a:pPr lvl="3"/>
            <a:endParaRPr lang="en-US" dirty="0">
              <a:latin typeface="Arial Black" panose="020B0A04020102020204" pitchFamily="34" charset="0"/>
            </a:endParaRPr>
          </a:p>
          <a:p>
            <a:pPr lvl="2"/>
            <a:endParaRPr lang="en-US" dirty="0">
              <a:latin typeface="Arial Black" panose="020B0A04020102020204" pitchFamily="34" charset="0"/>
            </a:endParaRPr>
          </a:p>
          <a:p>
            <a:pPr marL="857250" lvl="4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7348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Category 1 </a:t>
            </a:r>
            <a:r>
              <a:rPr lang="en-US" dirty="0">
                <a:latin typeface="Arial Black" panose="020B0A04020102020204" pitchFamily="34" charset="0"/>
              </a:rPr>
              <a:t>-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Decision to Move to Test-optional Admissions Process 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524000"/>
            <a:ext cx="11430000" cy="5105400"/>
          </a:xfrm>
        </p:spPr>
        <p:txBody>
          <a:bodyPr>
            <a:normAutofit lnSpcReduction="10000"/>
          </a:bodyPr>
          <a:lstStyle/>
          <a:p>
            <a:pPr marL="0" indent="-7937">
              <a:buNone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Attraction to University/College </a:t>
            </a:r>
          </a:p>
          <a:p>
            <a:pPr marL="0" indent="-7937">
              <a:buNone/>
            </a:pPr>
            <a:r>
              <a:rPr lang="en-US" dirty="0">
                <a:latin typeface="Arial Black" panose="020B0A04020102020204" pitchFamily="34" charset="0"/>
              </a:rPr>
              <a:t>Admissions officers shared the following:</a:t>
            </a:r>
          </a:p>
          <a:p>
            <a:pPr marL="574675" lvl="1" indent="-342900"/>
            <a:r>
              <a:rPr lang="en-US" sz="2200" dirty="0">
                <a:latin typeface="Arial Black" panose="020B0A04020102020204" pitchFamily="34" charset="0"/>
              </a:rPr>
              <a:t>Students seek a good fit for themselves and skill set</a:t>
            </a:r>
          </a:p>
          <a:p>
            <a:pPr marL="574675" lvl="1" indent="-342900"/>
            <a:r>
              <a:rPr lang="en-US" sz="2200" dirty="0">
                <a:latin typeface="Arial Black" panose="020B0A04020102020204" pitchFamily="34" charset="0"/>
              </a:rPr>
              <a:t>Returning control/empowerment to the student by offering test-optional policy</a:t>
            </a:r>
          </a:p>
          <a:p>
            <a:pPr marL="0" indent="-7937">
              <a:buNone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Alignment with University Mission</a:t>
            </a:r>
          </a:p>
          <a:p>
            <a:pPr marL="0" indent="-7937">
              <a:buNone/>
            </a:pPr>
            <a:r>
              <a:rPr lang="en-US" dirty="0">
                <a:latin typeface="Arial Black" panose="020B0A04020102020204" pitchFamily="34" charset="0"/>
              </a:rPr>
              <a:t>Admissions officers shared:</a:t>
            </a:r>
          </a:p>
          <a:p>
            <a:pPr marL="574675" lvl="1" indent="-342900"/>
            <a:r>
              <a:rPr lang="en-US" dirty="0">
                <a:latin typeface="Arial Black" panose="020B0A04020102020204" pitchFamily="34" charset="0"/>
              </a:rPr>
              <a:t>Need to realign/recalibrate to return to the original mission/vision of the college/university</a:t>
            </a:r>
          </a:p>
          <a:p>
            <a:pPr marL="574675" lvl="1" indent="-342900"/>
            <a:endParaRPr lang="en-US" dirty="0">
              <a:latin typeface="Arial Black" panose="020B0A04020102020204" pitchFamily="34" charset="0"/>
            </a:endParaRPr>
          </a:p>
          <a:p>
            <a:pPr marL="574675" lvl="1" indent="-342900"/>
            <a:r>
              <a:rPr lang="en-US" dirty="0">
                <a:latin typeface="Arial Black" panose="020B0A04020102020204" pitchFamily="34" charset="0"/>
              </a:rPr>
              <a:t>Not having a test-optional policy created violations in student success definitions</a:t>
            </a:r>
          </a:p>
          <a:p>
            <a:pPr marL="0" indent="-7937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857250" lvl="4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8110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Category 2</a:t>
            </a:r>
            <a:r>
              <a:rPr lang="en-US" dirty="0">
                <a:latin typeface="Arial Black" panose="020B0A04020102020204" pitchFamily="34" charset="0"/>
              </a:rPr>
              <a:t> - Implementation of Test-Optional Admissions Practices 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143000"/>
            <a:ext cx="117348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Student Applications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Survey Question – Where are increases in applications from?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Largest increase was from first-generation and under-represented minority groups</a:t>
            </a:r>
          </a:p>
          <a:p>
            <a:pPr marL="4763" indent="0">
              <a:buNone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GPA</a:t>
            </a:r>
          </a:p>
          <a:p>
            <a:r>
              <a:rPr lang="en-US" dirty="0">
                <a:latin typeface="Arial Black" panose="020B0A04020102020204" pitchFamily="34" charset="0"/>
              </a:rPr>
              <a:t>Two questions asked to obtain information on this topic</a:t>
            </a:r>
          </a:p>
          <a:p>
            <a:pPr lvl="2"/>
            <a:r>
              <a:rPr lang="en-US" dirty="0">
                <a:latin typeface="Arial Black" panose="020B0A04020102020204" pitchFamily="34" charset="0"/>
              </a:rPr>
              <a:t>1</a:t>
            </a:r>
            <a:r>
              <a:rPr lang="en-US" sz="2100" dirty="0">
                <a:latin typeface="Arial Black" panose="020B0A04020102020204" pitchFamily="34" charset="0"/>
              </a:rPr>
              <a:t>. What is the average GPA of students at the end of their freshmen year?</a:t>
            </a:r>
          </a:p>
          <a:p>
            <a:pPr lvl="3"/>
            <a:r>
              <a:rPr lang="en-US" sz="2100" dirty="0">
                <a:solidFill>
                  <a:srgbClr val="FFFF00"/>
                </a:solidFill>
                <a:latin typeface="Arial Black" panose="020B0A04020102020204" pitchFamily="34" charset="0"/>
              </a:rPr>
              <a:t>81% respondents indicated – 2.6 – 3.5</a:t>
            </a:r>
          </a:p>
          <a:p>
            <a:pPr lvl="2"/>
            <a:r>
              <a:rPr lang="en-US" sz="2100" dirty="0">
                <a:latin typeface="Arial Black" panose="020B0A04020102020204" pitchFamily="34" charset="0"/>
              </a:rPr>
              <a:t>2. What is the average GPA of students at graduation?</a:t>
            </a:r>
          </a:p>
          <a:p>
            <a:pPr lvl="4"/>
            <a:r>
              <a:rPr lang="en-US" sz="2100" dirty="0">
                <a:solidFill>
                  <a:srgbClr val="FFFF00"/>
                </a:solidFill>
                <a:latin typeface="Arial Black" panose="020B0A04020102020204" pitchFamily="34" charset="0"/>
              </a:rPr>
              <a:t>54% - 2.9 – 3.1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Application Volume</a:t>
            </a:r>
          </a:p>
          <a:p>
            <a:r>
              <a:rPr lang="en-US" dirty="0">
                <a:latin typeface="Arial Black" panose="020B0A04020102020204" pitchFamily="34" charset="0"/>
              </a:rPr>
              <a:t>Regarding whether or not institutions noticed an increase in application volumes since implementing a test-optional policy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55% - application volume remained the same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36% - applications increased</a:t>
            </a:r>
          </a:p>
          <a:p>
            <a:pPr lvl="2"/>
            <a:r>
              <a:rPr lang="en-US" sz="2200" dirty="0">
                <a:latin typeface="Arial Black" panose="020B0A04020102020204" pitchFamily="34" charset="0"/>
              </a:rPr>
              <a:t>1 institution reported a decrease in volumes since the implementation of test-optional policy</a:t>
            </a:r>
          </a:p>
          <a:p>
            <a:pPr marL="4763" indent="0">
              <a:buNone/>
            </a:pPr>
            <a:endParaRPr lang="en-US" i="1" dirty="0">
              <a:latin typeface="Arial Black" panose="020B0A04020102020204" pitchFamily="34" charset="0"/>
            </a:endParaRPr>
          </a:p>
          <a:p>
            <a:pPr marL="463550" lvl="2" indent="0">
              <a:buNone/>
            </a:pPr>
            <a:endParaRPr lang="en-US" i="1" dirty="0">
              <a:latin typeface="Arial Black" panose="020B0A04020102020204" pitchFamily="34" charset="0"/>
            </a:endParaRPr>
          </a:p>
          <a:p>
            <a:pPr marL="463550" lvl="2" indent="0">
              <a:buNone/>
            </a:pPr>
            <a:endParaRPr lang="en-US" i="1" dirty="0">
              <a:latin typeface="Arial Black" panose="020B0A04020102020204" pitchFamily="34" charset="0"/>
            </a:endParaRPr>
          </a:p>
          <a:p>
            <a:pPr marL="463550" lvl="2" indent="0">
              <a:buNone/>
            </a:pPr>
            <a:endParaRPr lang="en-US" i="1" dirty="0">
              <a:latin typeface="Arial Black" panose="020B0A04020102020204" pitchFamily="34" charset="0"/>
            </a:endParaRPr>
          </a:p>
          <a:p>
            <a:pPr marL="463550" lvl="2" indent="0">
              <a:buNone/>
            </a:pPr>
            <a:endParaRPr lang="en-US" i="1" dirty="0">
              <a:latin typeface="Arial Black" panose="020B0A04020102020204" pitchFamily="34" charset="0"/>
            </a:endParaRPr>
          </a:p>
          <a:p>
            <a:pPr marL="463550" lvl="2" indent="0">
              <a:buNone/>
            </a:pPr>
            <a:endParaRPr lang="en-US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8110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Category 3</a:t>
            </a:r>
            <a:r>
              <a:rPr lang="en-US" dirty="0">
                <a:latin typeface="Arial Black" panose="020B0A04020102020204" pitchFamily="34" charset="0"/>
              </a:rPr>
              <a:t> - Policies Informing Test-Optional Admissions Decisions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19200"/>
            <a:ext cx="11430000" cy="53340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Institutions in my study use different items to make an admissions decision (3 main):</a:t>
            </a:r>
          </a:p>
          <a:p>
            <a:pPr lvl="2"/>
            <a:r>
              <a:rPr lang="en-US" sz="2000" dirty="0">
                <a:latin typeface="Arial Black" panose="020B0A04020102020204" pitchFamily="34" charset="0"/>
              </a:rPr>
              <a:t>High school transcript</a:t>
            </a:r>
          </a:p>
          <a:p>
            <a:pPr lvl="2"/>
            <a:r>
              <a:rPr lang="en-US" sz="2000" dirty="0">
                <a:latin typeface="Arial Black" panose="020B0A04020102020204" pitchFamily="34" charset="0"/>
              </a:rPr>
              <a:t>Letters of recommendation</a:t>
            </a:r>
          </a:p>
          <a:p>
            <a:pPr lvl="2"/>
            <a:r>
              <a:rPr lang="en-US" sz="2000" dirty="0">
                <a:latin typeface="Arial Black" panose="020B0A04020102020204" pitchFamily="34" charset="0"/>
              </a:rPr>
              <a:t>Essays</a:t>
            </a:r>
          </a:p>
          <a:p>
            <a:pPr marL="334963" indent="-342900"/>
            <a:r>
              <a:rPr lang="en-US" dirty="0">
                <a:latin typeface="Arial Black" panose="020B0A04020102020204" pitchFamily="34" charset="0"/>
              </a:rPr>
              <a:t>90% of the survey respondents indicated that the high school GPA is the major factor in the decision to admit a student applying test-optional</a:t>
            </a:r>
          </a:p>
          <a:p>
            <a:pPr marL="334963" indent="-342900"/>
            <a:r>
              <a:rPr lang="en-US" dirty="0">
                <a:latin typeface="Arial Black" panose="020B0A04020102020204" pitchFamily="34" charset="0"/>
              </a:rPr>
              <a:t>“We 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serve a large percentage of first-gen students, and historically underserved student populations</a:t>
            </a:r>
            <a:r>
              <a:rPr lang="en-US" dirty="0">
                <a:latin typeface="Arial Black" panose="020B0A04020102020204" pitchFamily="34" charset="0"/>
              </a:rPr>
              <a:t>. Many of these 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students have not been deemed “college bound” </a:t>
            </a:r>
            <a:r>
              <a:rPr lang="en-US" dirty="0">
                <a:latin typeface="Arial Black" panose="020B0A04020102020204" pitchFamily="34" charset="0"/>
              </a:rPr>
              <a:t>by their high schools and subsequently, 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are not prepared for standardized tests</a:t>
            </a:r>
            <a:r>
              <a:rPr lang="en-US" dirty="0">
                <a:latin typeface="Arial Black" panose="020B0A04020102020204" pitchFamily="34" charset="0"/>
              </a:rPr>
              <a:t>.” (Survey)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76200"/>
            <a:ext cx="11811000" cy="1371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Category 3</a:t>
            </a:r>
            <a:r>
              <a:rPr lang="en-US" dirty="0">
                <a:latin typeface="Arial Black" panose="020B0A04020102020204" pitchFamily="34" charset="0"/>
              </a:rPr>
              <a:t> - Policies Informing Test-Optional Admissions Decisions – 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Financial Impacts of Test-Optional Admissions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447800"/>
            <a:ext cx="11811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Scholarships – varied results</a:t>
            </a:r>
          </a:p>
          <a:p>
            <a:r>
              <a:rPr lang="en-US" dirty="0">
                <a:latin typeface="Arial Black" panose="020B0A04020102020204" pitchFamily="34" charset="0"/>
              </a:rPr>
              <a:t>54% survey respondents – scores not required for scholarship consideration</a:t>
            </a:r>
          </a:p>
          <a:p>
            <a:r>
              <a:rPr lang="en-US" dirty="0">
                <a:latin typeface="Arial Black" panose="020B0A04020102020204" pitchFamily="34" charset="0"/>
              </a:rPr>
              <a:t>Some officers indicated scores do influence award</a:t>
            </a:r>
          </a:p>
          <a:p>
            <a:r>
              <a:rPr lang="en-US" dirty="0">
                <a:latin typeface="Arial Black" panose="020B0A04020102020204" pitchFamily="34" charset="0"/>
              </a:rPr>
              <a:t>3 interview participants indicated scores do not influence scholarship decisions</a:t>
            </a:r>
          </a:p>
          <a:p>
            <a:r>
              <a:rPr lang="en-US" dirty="0">
                <a:latin typeface="Arial Black" panose="020B0A04020102020204" pitchFamily="34" charset="0"/>
              </a:rPr>
              <a:t>Admissions Officer 3 – scores are a factor in the amount of merit received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One of top awards ($35K) – students who achieve 1220 or greater</a:t>
            </a:r>
          </a:p>
          <a:p>
            <a:pPr lvl="2"/>
            <a:r>
              <a:rPr lang="en-US" dirty="0">
                <a:latin typeface="Arial Black" panose="020B0A04020102020204" pitchFamily="34" charset="0"/>
              </a:rPr>
              <a:t>“Aptitude for testing”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Students within the top 5% of their graduating class and/or those with 1300 or greater on SAT ($40K)</a:t>
            </a:r>
          </a:p>
        </p:txBody>
      </p:sp>
    </p:spTree>
    <p:extLst>
      <p:ext uri="{BB962C8B-B14F-4D97-AF65-F5344CB8AC3E}">
        <p14:creationId xmlns:p14="http://schemas.microsoft.com/office/powerpoint/2010/main" val="7665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8110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Category 4</a:t>
            </a:r>
            <a:r>
              <a:rPr lang="en-US" dirty="0">
                <a:latin typeface="Arial Black" panose="020B0A04020102020204" pitchFamily="34" charset="0"/>
              </a:rPr>
              <a:t> – Benefits of Test-Optional Policies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143000"/>
            <a:ext cx="118110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FF00"/>
                </a:solidFill>
                <a:latin typeface="Arial Black" panose="020B0A04020102020204" pitchFamily="34" charset="0"/>
              </a:rPr>
              <a:t>Benefits</a:t>
            </a:r>
          </a:p>
          <a:p>
            <a:r>
              <a:rPr lang="en-US" dirty="0">
                <a:latin typeface="Arial Black" panose="020B0A04020102020204" pitchFamily="34" charset="0"/>
              </a:rPr>
              <a:t>Diversity and access</a:t>
            </a:r>
          </a:p>
          <a:p>
            <a:r>
              <a:rPr lang="en-US" dirty="0">
                <a:latin typeface="Arial Black" panose="020B0A04020102020204" pitchFamily="34" charset="0"/>
              </a:rPr>
              <a:t>Appeals to various types of students</a:t>
            </a:r>
          </a:p>
          <a:p>
            <a:r>
              <a:rPr lang="en-US" dirty="0">
                <a:latin typeface="Arial Black" panose="020B0A04020102020204" pitchFamily="34" charset="0"/>
              </a:rPr>
              <a:t>Non-Cognitive Factors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Expectancy Value Theory (</a:t>
            </a:r>
            <a:r>
              <a:rPr lang="en-US" dirty="0" err="1">
                <a:latin typeface="Arial Black" panose="020B0A04020102020204" pitchFamily="34" charset="0"/>
              </a:rPr>
              <a:t>Wigfield</a:t>
            </a:r>
            <a:r>
              <a:rPr lang="en-US" dirty="0">
                <a:latin typeface="Arial Black" panose="020B0A04020102020204" pitchFamily="34" charset="0"/>
              </a:rPr>
              <a:t>, 1994) – student’s motivation to succeed (intrinsic factors)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Academic and Social Integration – Tinto (1993) – student needs to be fully engaged socially and educationally to thrive and persist to graduation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Drawbacks</a:t>
            </a:r>
          </a:p>
          <a:p>
            <a:r>
              <a:rPr lang="en-US" dirty="0">
                <a:latin typeface="Arial Black" panose="020B0A04020102020204" pitchFamily="34" charset="0"/>
              </a:rPr>
              <a:t>Measurement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Admissions officers find it difficult to ignore when the scores are sent in</a:t>
            </a:r>
          </a:p>
          <a:p>
            <a:pPr lvl="3"/>
            <a:r>
              <a:rPr lang="en-US" dirty="0">
                <a:latin typeface="Arial Black" panose="020B0A04020102020204" pitchFamily="34" charset="0"/>
              </a:rPr>
              <a:t>This drawback generally came from survey respondents (2)</a:t>
            </a:r>
          </a:p>
          <a:p>
            <a:r>
              <a:rPr lang="en-US" dirty="0">
                <a:latin typeface="Arial Black" panose="020B0A04020102020204" pitchFamily="34" charset="0"/>
              </a:rPr>
              <a:t>Grade inflation concerns</a:t>
            </a:r>
          </a:p>
          <a:p>
            <a:pPr lvl="2"/>
            <a:r>
              <a:rPr lang="en-US" dirty="0">
                <a:latin typeface="Arial Black" panose="020B0A04020102020204" pitchFamily="34" charset="0"/>
              </a:rPr>
              <a:t>This drawback generally came from survey respondents (2)</a:t>
            </a:r>
          </a:p>
          <a:p>
            <a:r>
              <a:rPr lang="en-US" dirty="0">
                <a:latin typeface="Arial Black" panose="020B0A04020102020204" pitchFamily="34" charset="0"/>
              </a:rPr>
              <a:t>Making an admissions decision using students’ written responses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4612" y="304800"/>
            <a:ext cx="9144001" cy="914400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9416" y="1447800"/>
            <a:ext cx="10586996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Current State – Test-Optional Institutions</a:t>
            </a:r>
          </a:p>
          <a:p>
            <a:r>
              <a:rPr lang="en-US" dirty="0">
                <a:latin typeface="Arial Black" panose="020B0A04020102020204" pitchFamily="34" charset="0"/>
              </a:rPr>
              <a:t>Theoretical Framework</a:t>
            </a:r>
          </a:p>
          <a:p>
            <a:r>
              <a:rPr lang="en-US" dirty="0">
                <a:latin typeface="Arial Black" panose="020B0A04020102020204" pitchFamily="34" charset="0"/>
              </a:rPr>
              <a:t>Research Questions</a:t>
            </a:r>
          </a:p>
          <a:p>
            <a:r>
              <a:rPr lang="en-US" dirty="0">
                <a:latin typeface="Arial Black" panose="020B0A04020102020204" pitchFamily="34" charset="0"/>
              </a:rPr>
              <a:t>Type of Study</a:t>
            </a:r>
          </a:p>
          <a:p>
            <a:r>
              <a:rPr lang="en-US" dirty="0">
                <a:latin typeface="Arial Black" panose="020B0A04020102020204" pitchFamily="34" charset="0"/>
              </a:rPr>
              <a:t>Population and Sample</a:t>
            </a:r>
          </a:p>
          <a:p>
            <a:r>
              <a:rPr lang="en-US" dirty="0">
                <a:latin typeface="Arial Black" panose="020B0A04020102020204" pitchFamily="34" charset="0"/>
              </a:rPr>
              <a:t>Instruments</a:t>
            </a:r>
          </a:p>
          <a:p>
            <a:r>
              <a:rPr lang="en-US" dirty="0">
                <a:latin typeface="Arial Black" panose="020B0A04020102020204" pitchFamily="34" charset="0"/>
              </a:rPr>
              <a:t>Qualitative Analysis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1" cy="762000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Theoretical Framework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4D6D177-5008-4792-ACFD-4F249597D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812" y="1219200"/>
            <a:ext cx="10744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524000"/>
            <a:ext cx="11049000" cy="5257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Overall question – Why have many higher education admissions policies evolved to include a test-optional component for incoming students?</a:t>
            </a:r>
          </a:p>
          <a:p>
            <a:r>
              <a:rPr lang="en-US" dirty="0">
                <a:latin typeface="Arial Black" panose="020B0A04020102020204" pitchFamily="34" charset="0"/>
              </a:rPr>
              <a:t>Sub Questions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1. What was the decision-making process for schools implementing test-optional policies?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atin typeface="Arial Black" panose="020B0A04020102020204" pitchFamily="34" charset="0"/>
              </a:rPr>
              <a:t>2. How did the higher education institutions implement the test-optional admissions policy?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atin typeface="Arial Black" panose="020B0A04020102020204" pitchFamily="34" charset="0"/>
              </a:rPr>
              <a:t>3. What is/are policies the higher education institutions are utilizing to make an admissions decision?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atin typeface="Arial Black" panose="020B0A04020102020204" pitchFamily="34" charset="0"/>
              </a:rPr>
              <a:t>4. What do admissions officers perceive to be the benefits and drawbacks of test-optional policies?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A4A7760B-4895-4D4E-9AD7-5174E67E0E35}"/>
              </a:ext>
            </a:extLst>
          </p:cNvPr>
          <p:cNvSpPr txBox="1">
            <a:spLocks/>
          </p:cNvSpPr>
          <p:nvPr/>
        </p:nvSpPr>
        <p:spPr>
          <a:xfrm>
            <a:off x="227012" y="304800"/>
            <a:ext cx="9144001" cy="914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13904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114300"/>
            <a:ext cx="9144001" cy="952500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Type of Study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E994A1-1118-4EE2-AD88-80799F1F3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890661"/>
              </p:ext>
            </p:extLst>
          </p:nvPr>
        </p:nvGraphicFramePr>
        <p:xfrm>
          <a:off x="1522413" y="1371600"/>
          <a:ext cx="91344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FAA3F87F-F367-477A-8C7F-BCAC32171541}"/>
              </a:ext>
            </a:extLst>
          </p:cNvPr>
          <p:cNvSpPr/>
          <p:nvPr/>
        </p:nvSpPr>
        <p:spPr>
          <a:xfrm>
            <a:off x="6120597" y="2133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811000" cy="1066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Population and Sample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524000"/>
            <a:ext cx="11049000" cy="411480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All test-optional higher education institutions (public and private) in the United States that offer four-year Bachelor of Science and/or Bachelor of Arts degrees and a test-optional admissions process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pPr lvl="2"/>
            <a:r>
              <a:rPr lang="en-US" dirty="0">
                <a:latin typeface="Arial Black" panose="020B0A04020102020204" pitchFamily="34" charset="0"/>
              </a:rPr>
              <a:t>For colleges and universities with multiple campuses, only the largest campus was included</a:t>
            </a:r>
          </a:p>
          <a:p>
            <a:r>
              <a:rPr lang="en-US" dirty="0">
                <a:latin typeface="Arial Black" panose="020B0A04020102020204" pitchFamily="34" charset="0"/>
              </a:rPr>
              <a:t>Admissions Officers from rural, urban and suburban settings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Titles of admissions officers:  Chief Enrollment Officer, Undergraduate Director of Admissions, Vice President for Admissions and Enrollment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049000" cy="838200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Results – The Numbers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066800"/>
            <a:ext cx="115824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673 surveys sent to test-optional higher education institutions</a:t>
            </a: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11 surveys returned completely answered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Several other surveys in Qualtrics had approved consent but were not completed by the admissions officer</a:t>
            </a:r>
            <a:endParaRPr lang="en-US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4 interviews conducted via Zoom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Interview participants answered “yes” to the follow up question on the survey sent out</a:t>
            </a: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049000" cy="838200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Qualitative Analysis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066800"/>
            <a:ext cx="118110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Analysis broken down into the following categories:</a:t>
            </a:r>
          </a:p>
          <a:p>
            <a:pPr lvl="2"/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2"/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Category 1 </a:t>
            </a:r>
            <a:r>
              <a:rPr lang="en-US" sz="2800" dirty="0">
                <a:latin typeface="Arial Black" panose="020B0A04020102020204" pitchFamily="34" charset="0"/>
              </a:rPr>
              <a:t>- Decision to move to test-optional admissions process</a:t>
            </a: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  <a:p>
            <a:pPr lvl="2"/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Category 2 - </a:t>
            </a:r>
            <a:r>
              <a:rPr lang="en-US" sz="2800" dirty="0">
                <a:latin typeface="Arial Black" panose="020B0A04020102020204" pitchFamily="34" charset="0"/>
              </a:rPr>
              <a:t>Implementation of test-optional admissions</a:t>
            </a: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  <a:p>
            <a:pPr lvl="2"/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Category 3 - </a:t>
            </a:r>
            <a:r>
              <a:rPr lang="en-US" sz="2800" dirty="0">
                <a:latin typeface="Arial Black" panose="020B0A04020102020204" pitchFamily="34" charset="0"/>
              </a:rPr>
              <a:t>Policies informing test-optional admissions decisions</a:t>
            </a: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  <a:p>
            <a:pPr lvl="2"/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Category 4</a:t>
            </a:r>
            <a:r>
              <a:rPr lang="en-US" sz="2800" dirty="0">
                <a:latin typeface="Arial Black" panose="020B0A04020102020204" pitchFamily="34" charset="0"/>
              </a:rPr>
              <a:t> - Perceived benefits/drawbacks to test-optional practices</a:t>
            </a: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  <a:p>
            <a:pPr lvl="2"/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7348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Category 1</a:t>
            </a:r>
            <a:r>
              <a:rPr lang="en-US" dirty="0">
                <a:latin typeface="Arial Black" panose="020B0A04020102020204" pitchFamily="34" charset="0"/>
              </a:rPr>
              <a:t> - Decision to Move to Test-optional Admissions Process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D9F79-D515-449C-AF6B-F011B82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295400"/>
            <a:ext cx="115824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Diversity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Identified in surveys and during interviews</a:t>
            </a:r>
          </a:p>
          <a:p>
            <a:pPr lvl="3"/>
            <a:r>
              <a:rPr lang="en-US" sz="2400" dirty="0">
                <a:latin typeface="Arial Black" panose="020B0A04020102020204" pitchFamily="34" charset="0"/>
              </a:rPr>
              <a:t>“We also have a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desire to grow in students of color and low economic groups to benefit from this type of education </a:t>
            </a:r>
            <a:r>
              <a:rPr lang="en-US" sz="2400" dirty="0">
                <a:latin typeface="Arial Black" panose="020B0A04020102020204" pitchFamily="34" charset="0"/>
              </a:rPr>
              <a:t>and we know that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SATs and ACTs are not exactly running in their favor</a:t>
            </a:r>
            <a:r>
              <a:rPr lang="en-US" sz="2400" dirty="0">
                <a:latin typeface="Arial Black" panose="020B0A04020102020204" pitchFamily="34" charset="0"/>
              </a:rPr>
              <a:t> these days.” (Admissions Officer 7, survey)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Access</a:t>
            </a:r>
          </a:p>
          <a:p>
            <a:pPr lvl="2"/>
            <a:r>
              <a:rPr lang="en-US" sz="2400" dirty="0">
                <a:latin typeface="Arial Black" panose="020B0A04020102020204" pitchFamily="34" charset="0"/>
              </a:rPr>
              <a:t>Geographically </a:t>
            </a:r>
          </a:p>
          <a:p>
            <a:pPr lvl="3"/>
            <a:r>
              <a:rPr lang="en-US" sz="2400" dirty="0">
                <a:latin typeface="Arial Black" panose="020B0A04020102020204" pitchFamily="34" charset="0"/>
              </a:rPr>
              <a:t>Taking students to SAT/ACT testing may cause a family hardship due to transportation</a:t>
            </a:r>
          </a:p>
          <a:p>
            <a:pPr lvl="3"/>
            <a:endParaRPr lang="en-US" sz="2400" dirty="0">
              <a:latin typeface="Arial Black" panose="020B0A04020102020204" pitchFamily="34" charset="0"/>
            </a:endParaRPr>
          </a:p>
          <a:p>
            <a:pPr lvl="2"/>
            <a:r>
              <a:rPr lang="en-US" sz="2400" dirty="0">
                <a:latin typeface="Arial Black" panose="020B0A04020102020204" pitchFamily="34" charset="0"/>
              </a:rPr>
              <a:t>Financially</a:t>
            </a:r>
          </a:p>
          <a:p>
            <a:pPr lvl="3"/>
            <a:r>
              <a:rPr lang="en-US" sz="2400" dirty="0">
                <a:latin typeface="Arial Black" panose="020B0A04020102020204" pitchFamily="34" charset="0"/>
              </a:rPr>
              <a:t>Some students lack resources to pay for SAT preparatory courses and/or books</a:t>
            </a:r>
          </a:p>
          <a:p>
            <a:pPr lvl="3"/>
            <a:endParaRPr lang="en-US" sz="2400" dirty="0">
              <a:latin typeface="Arial Black" panose="020B0A04020102020204" pitchFamily="34" charset="0"/>
            </a:endParaRPr>
          </a:p>
          <a:p>
            <a:pPr lvl="2"/>
            <a:r>
              <a:rPr lang="en-US" sz="2400" dirty="0">
                <a:latin typeface="Arial Black" panose="020B0A04020102020204" pitchFamily="34" charset="0"/>
              </a:rPr>
              <a:t>Equity of Instruction</a:t>
            </a:r>
          </a:p>
          <a:p>
            <a:pPr lvl="3"/>
            <a:r>
              <a:rPr lang="en-US" sz="2400" dirty="0">
                <a:latin typeface="Arial Black" panose="020B0A04020102020204" pitchFamily="34" charset="0"/>
              </a:rPr>
              <a:t>Some high schools include test preparation into their daily schedules and/or offer seminars for students to attend which may or may not involve a cost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37C0E9B17A44498BF592642D4ECA5" ma:contentTypeVersion="12" ma:contentTypeDescription="Create a new document." ma:contentTypeScope="" ma:versionID="b64175680337692cb2551d59f972e4fb">
  <xsd:schema xmlns:xsd="http://www.w3.org/2001/XMLSchema" xmlns:xs="http://www.w3.org/2001/XMLSchema" xmlns:p="http://schemas.microsoft.com/office/2006/metadata/properties" xmlns:ns3="8ba01db9-89e8-4dbd-b09b-f1bb22782f3e" xmlns:ns4="cd8c369e-ddd6-4fee-8136-828943a0a193" targetNamespace="http://schemas.microsoft.com/office/2006/metadata/properties" ma:root="true" ma:fieldsID="1a554bf74fdc63bcf84507267abbb033" ns3:_="" ns4:_="">
    <xsd:import namespace="8ba01db9-89e8-4dbd-b09b-f1bb22782f3e"/>
    <xsd:import namespace="cd8c369e-ddd6-4fee-8136-828943a0a1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01db9-89e8-4dbd-b09b-f1bb2278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369e-ddd6-4fee-8136-828943a0a1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4ED41-3384-4271-B256-CDBF59469A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9A864-776F-49F5-BF1E-35AC686B9BF7}">
  <ds:schemaRefs>
    <ds:schemaRef ds:uri="http://purl.org/dc/terms/"/>
    <ds:schemaRef ds:uri="cd8c369e-ddd6-4fee-8136-828943a0a193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8ba01db9-89e8-4dbd-b09b-f1bb22782f3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9AEF947-6553-4886-8EF1-5E95AD54C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01db9-89e8-4dbd-b09b-f1bb22782f3e"/>
    <ds:schemaRef ds:uri="cd8c369e-ddd6-4fee-8136-828943a0a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</TotalTime>
  <Words>1138</Words>
  <Application>Microsoft Office PowerPoint</Application>
  <PresentationFormat>Custom</PresentationFormat>
  <Paragraphs>160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Corbel</vt:lpstr>
      <vt:lpstr>Digital Blue Tunnel 16x9</vt:lpstr>
      <vt:lpstr>More Than A Score: The Test-Optional Movement in Higher Education</vt:lpstr>
      <vt:lpstr>Agenda</vt:lpstr>
      <vt:lpstr>Theoretical Framework</vt:lpstr>
      <vt:lpstr>PowerPoint Presentation</vt:lpstr>
      <vt:lpstr>Type of Study</vt:lpstr>
      <vt:lpstr>Population and Sample</vt:lpstr>
      <vt:lpstr>Results – The Numbers</vt:lpstr>
      <vt:lpstr>Qualitative Analysis</vt:lpstr>
      <vt:lpstr>Category 1 - Decision to Move to Test-optional Admissions Process</vt:lpstr>
      <vt:lpstr>Category 1 - Decision to Move to Test-optional Admissions Process  </vt:lpstr>
      <vt:lpstr>Category 1 - Decision to Move to Test-optional Admissions Process </vt:lpstr>
      <vt:lpstr>Category 2 - Implementation of Test-Optional Admissions Practices </vt:lpstr>
      <vt:lpstr>Category 3 - Policies Informing Test-Optional Admissions Decisions</vt:lpstr>
      <vt:lpstr>Category 3 - Policies Informing Test-Optional Admissions Decisions – Financial Impacts of Test-Optional Admissions</vt:lpstr>
      <vt:lpstr>Category 4 – Benefits of Test-Optional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Than A Score: The Test-Optional Movement in Higher Education</dc:title>
  <dc:creator>Montgomery, Lisa</dc:creator>
  <cp:lastModifiedBy>Smith, Andrea J</cp:lastModifiedBy>
  <cp:revision>49</cp:revision>
  <cp:lastPrinted>2020-04-08T19:50:56Z</cp:lastPrinted>
  <dcterms:created xsi:type="dcterms:W3CDTF">2020-03-04T14:15:11Z</dcterms:created>
  <dcterms:modified xsi:type="dcterms:W3CDTF">2020-04-20T12:29:00Z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0x010100E4E37C0E9B17A44498BF592642D4ECA5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