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0"/>
  </p:notesMasterIdLst>
  <p:sldIdLst>
    <p:sldId id="256" r:id="rId5"/>
    <p:sldId id="297" r:id="rId6"/>
    <p:sldId id="258" r:id="rId7"/>
    <p:sldId id="259" r:id="rId8"/>
    <p:sldId id="257" r:id="rId9"/>
    <p:sldId id="319" r:id="rId10"/>
    <p:sldId id="311" r:id="rId11"/>
    <p:sldId id="354" r:id="rId12"/>
    <p:sldId id="302" r:id="rId13"/>
    <p:sldId id="334" r:id="rId14"/>
    <p:sldId id="347" r:id="rId15"/>
    <p:sldId id="350" r:id="rId16"/>
    <p:sldId id="352" r:id="rId17"/>
    <p:sldId id="330" r:id="rId18"/>
    <p:sldId id="35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2" autoAdjust="0"/>
    <p:restoredTop sz="77346" autoAdjust="0"/>
  </p:normalViewPr>
  <p:slideViewPr>
    <p:cSldViewPr snapToGrid="0">
      <p:cViewPr varScale="1">
        <p:scale>
          <a:sx n="52" d="100"/>
          <a:sy n="52" d="100"/>
        </p:scale>
        <p:origin x="12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0" i="0" u="none" strike="noStrike" kern="1200" cap="all" spc="0" baseline="0">
                <a:solidFill>
                  <a:schemeClr val="tx1">
                    <a:lumMod val="50000"/>
                  </a:schemeClr>
                </a:solidFill>
                <a:latin typeface="+mn-lt"/>
                <a:ea typeface="+mn-ea"/>
                <a:cs typeface="+mn-cs"/>
              </a:defRPr>
            </a:pPr>
            <a:r>
              <a:rPr lang="en-US" sz="3600" dirty="0">
                <a:effectLst>
                  <a:outerShdw blurRad="38100" dist="38100" dir="2700000" algn="tl">
                    <a:srgbClr val="000000">
                      <a:alpha val="43137"/>
                    </a:srgbClr>
                  </a:outerShdw>
                </a:effectLst>
              </a:rPr>
              <a:t>Gender</a:t>
            </a:r>
            <a:endParaRPr lang="en-US" dirty="0">
              <a:effectLst>
                <a:outerShdw blurRad="38100" dist="38100" dir="2700000" algn="tl">
                  <a:srgbClr val="000000">
                    <a:alpha val="43137"/>
                  </a:srgbClr>
                </a:outerShdw>
              </a:effectLst>
            </a:endParaRPr>
          </a:p>
        </c:rich>
      </c:tx>
      <c:layout>
        <c:manualLayout>
          <c:xMode val="edge"/>
          <c:yMode val="edge"/>
          <c:x val="0.13534340590845834"/>
          <c:y val="1.9868927656765057E-2"/>
        </c:manualLayout>
      </c:layout>
      <c:overlay val="0"/>
      <c:spPr>
        <a:noFill/>
        <a:ln>
          <a:noFill/>
        </a:ln>
        <a:effectLst/>
      </c:spPr>
      <c:txPr>
        <a:bodyPr rot="0" spcFirstLastPara="1" vertOverflow="ellipsis" vert="horz" wrap="square" anchor="ctr" anchorCtr="1"/>
        <a:lstStyle/>
        <a:p>
          <a:pPr>
            <a:defRPr sz="4000" b="0" i="0" u="none" strike="noStrike" kern="1200" cap="all"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0.13244121686861682"/>
          <c:y val="0.17281195389782988"/>
          <c:w val="0.14534834700066637"/>
          <c:h val="0.41802581083216389"/>
        </c:manualLayout>
      </c:layout>
      <c:doughnutChart>
        <c:varyColors val="1"/>
        <c:ser>
          <c:idx val="0"/>
          <c:order val="0"/>
          <c:tx>
            <c:strRef>
              <c:f>Sheet1!$B$1</c:f>
              <c:strCache>
                <c:ptCount val="1"/>
                <c:pt idx="0">
                  <c:v>Gender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397-453E-A863-83CFE05F7AC7}"/>
              </c:ext>
            </c:extLst>
          </c:dPt>
          <c:dPt>
            <c:idx val="1"/>
            <c:bubble3D val="0"/>
            <c:spPr>
              <a:solidFill>
                <a:schemeClr val="accent1">
                  <a:lumMod val="50000"/>
                  <a:lumOff val="50000"/>
                </a:schemeClr>
              </a:solidFill>
              <a:ln w="19050">
                <a:solidFill>
                  <a:schemeClr val="lt1"/>
                </a:solidFill>
              </a:ln>
              <a:effectLst/>
            </c:spPr>
            <c:extLst>
              <c:ext xmlns:c16="http://schemas.microsoft.com/office/drawing/2014/chart" uri="{C3380CC4-5D6E-409C-BE32-E72D297353CC}">
                <c16:uniqueId val="{00000003-2397-453E-A863-83CFE05F7AC7}"/>
              </c:ext>
            </c:extLst>
          </c:dPt>
          <c:cat>
            <c:strRef>
              <c:f>Sheet1!$A$2:$A$3</c:f>
              <c:strCache>
                <c:ptCount val="2"/>
                <c:pt idx="0">
                  <c:v>Male</c:v>
                </c:pt>
                <c:pt idx="1">
                  <c:v>Female</c:v>
                </c:pt>
              </c:strCache>
            </c:strRef>
          </c:cat>
          <c:val>
            <c:numRef>
              <c:f>Sheet1!$B$2:$B$3</c:f>
              <c:numCache>
                <c:formatCode>0%</c:formatCode>
                <c:ptCount val="2"/>
                <c:pt idx="0">
                  <c:v>0.33400000000000002</c:v>
                </c:pt>
                <c:pt idx="1">
                  <c:v>0.66600000000000004</c:v>
                </c:pt>
              </c:numCache>
            </c:numRef>
          </c:val>
          <c:extLst>
            <c:ext xmlns:c16="http://schemas.microsoft.com/office/drawing/2014/chart" uri="{C3380CC4-5D6E-409C-BE32-E72D297353CC}">
              <c16:uniqueId val="{00000004-2397-453E-A863-83CFE05F7AC7}"/>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30739341520133823"/>
          <c:y val="0.18808078153201427"/>
          <c:w val="0.10979741521947062"/>
          <c:h val="0.3224677141609650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8C03B9-FF37-493C-80E3-BBD9B6D30C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E98CAE9-30B4-40B5-B286-8CC2116D1C2D}">
      <dgm:prSet custT="1"/>
      <dgm:spPr/>
      <dgm:t>
        <a:bodyPr/>
        <a:lstStyle/>
        <a:p>
          <a:r>
            <a:rPr lang="en-US" sz="2300" dirty="0"/>
            <a:t>Compassion Satisfaction </a:t>
          </a:r>
        </a:p>
      </dgm:t>
    </dgm:pt>
    <dgm:pt modelId="{46B29F23-0D32-438C-8738-8D6B65EDAAD1}" type="parTrans" cxnId="{C7BBA848-CB64-4037-9229-D80319F2CFD4}">
      <dgm:prSet/>
      <dgm:spPr/>
      <dgm:t>
        <a:bodyPr/>
        <a:lstStyle/>
        <a:p>
          <a:endParaRPr lang="en-US"/>
        </a:p>
      </dgm:t>
    </dgm:pt>
    <dgm:pt modelId="{2169E277-AD2D-4A1B-AF0D-D17A44BAF908}" type="sibTrans" cxnId="{C7BBA848-CB64-4037-9229-D80319F2CFD4}">
      <dgm:prSet/>
      <dgm:spPr/>
      <dgm:t>
        <a:bodyPr/>
        <a:lstStyle/>
        <a:p>
          <a:endParaRPr lang="en-US"/>
        </a:p>
      </dgm:t>
    </dgm:pt>
    <dgm:pt modelId="{761457E5-0A50-4B45-805B-8C319705779E}">
      <dgm:prSet custT="1"/>
      <dgm:spPr/>
      <dgm:t>
        <a:bodyPr/>
        <a:lstStyle/>
        <a:p>
          <a:r>
            <a:rPr lang="en-US" sz="1800" dirty="0">
              <a:solidFill>
                <a:schemeClr val="tx1"/>
              </a:solidFill>
            </a:rPr>
            <a:t>Words that describe the profession: Unique, dynamic, fun, fulfilling, connectedness, growing, dedication, challenging, caring, and important </a:t>
          </a:r>
          <a:r>
            <a:rPr lang="en-US" sz="1200" dirty="0">
              <a:solidFill>
                <a:schemeClr val="tx1"/>
              </a:solidFill>
            </a:rPr>
            <a:t>(Benes, 2015) </a:t>
          </a:r>
        </a:p>
      </dgm:t>
    </dgm:pt>
    <dgm:pt modelId="{90F1B754-0585-4001-B0A6-E6F22E95477D}" type="parTrans" cxnId="{A19C2C7E-F941-46F3-8634-98E0FB9CF905}">
      <dgm:prSet/>
      <dgm:spPr/>
      <dgm:t>
        <a:bodyPr/>
        <a:lstStyle/>
        <a:p>
          <a:endParaRPr lang="en-US"/>
        </a:p>
      </dgm:t>
    </dgm:pt>
    <dgm:pt modelId="{DBC89110-E786-400E-A88F-7D5BA8CFE197}" type="sibTrans" cxnId="{A19C2C7E-F941-46F3-8634-98E0FB9CF905}">
      <dgm:prSet/>
      <dgm:spPr/>
      <dgm:t>
        <a:bodyPr/>
        <a:lstStyle/>
        <a:p>
          <a:endParaRPr lang="en-US"/>
        </a:p>
      </dgm:t>
    </dgm:pt>
    <dgm:pt modelId="{6F566EDE-8444-4781-B284-B62EC2F1250C}">
      <dgm:prSet custT="1"/>
      <dgm:spPr/>
      <dgm:t>
        <a:bodyPr/>
        <a:lstStyle/>
        <a:p>
          <a:r>
            <a:rPr lang="en-US" sz="2300" dirty="0"/>
            <a:t>Burnout</a:t>
          </a:r>
        </a:p>
      </dgm:t>
    </dgm:pt>
    <dgm:pt modelId="{08146608-7AD0-4D65-A8DA-601F0630B7FA}" type="parTrans" cxnId="{8B316A8C-76AB-4B05-989D-AC6214F388D4}">
      <dgm:prSet/>
      <dgm:spPr/>
      <dgm:t>
        <a:bodyPr/>
        <a:lstStyle/>
        <a:p>
          <a:endParaRPr lang="en-US"/>
        </a:p>
      </dgm:t>
    </dgm:pt>
    <dgm:pt modelId="{A90BA073-1DC8-413C-9E86-C9C102C6E0DD}" type="sibTrans" cxnId="{8B316A8C-76AB-4B05-989D-AC6214F388D4}">
      <dgm:prSet/>
      <dgm:spPr/>
      <dgm:t>
        <a:bodyPr/>
        <a:lstStyle/>
        <a:p>
          <a:endParaRPr lang="en-US"/>
        </a:p>
      </dgm:t>
    </dgm:pt>
    <dgm:pt modelId="{B5AC651E-7C69-426B-B407-7C1AC8C129A1}">
      <dgm:prSet custT="1"/>
      <dgm:spPr/>
      <dgm:t>
        <a:bodyPr/>
        <a:lstStyle/>
        <a:p>
          <a:r>
            <a:rPr lang="en-US" sz="1800" dirty="0"/>
            <a:t>AT’s experience burnout through: role conflict, high time commitment, limited opportunities for career advancement, low salary and poor working conditions” </a:t>
          </a:r>
          <a:r>
            <a:rPr lang="en-US" sz="1200" dirty="0">
              <a:solidFill>
                <a:schemeClr val="tx1"/>
              </a:solidFill>
            </a:rPr>
            <a:t>(Capel, 1990)</a:t>
          </a:r>
        </a:p>
      </dgm:t>
    </dgm:pt>
    <dgm:pt modelId="{C5EA3BEA-4D30-40F6-98E0-B082534A5857}" type="parTrans" cxnId="{8AB6726D-7662-41FD-A4FB-896F3516805A}">
      <dgm:prSet/>
      <dgm:spPr/>
      <dgm:t>
        <a:bodyPr/>
        <a:lstStyle/>
        <a:p>
          <a:endParaRPr lang="en-US"/>
        </a:p>
      </dgm:t>
    </dgm:pt>
    <dgm:pt modelId="{26D78A6A-ACEE-4B28-A314-92FBC6B82DA8}" type="sibTrans" cxnId="{8AB6726D-7662-41FD-A4FB-896F3516805A}">
      <dgm:prSet/>
      <dgm:spPr/>
      <dgm:t>
        <a:bodyPr/>
        <a:lstStyle/>
        <a:p>
          <a:endParaRPr lang="en-US"/>
        </a:p>
      </dgm:t>
    </dgm:pt>
    <dgm:pt modelId="{F0FAD67E-44D1-4E35-B669-A49F8F3F04EE}">
      <dgm:prSet custT="1"/>
      <dgm:spPr/>
      <dgm:t>
        <a:bodyPr/>
        <a:lstStyle/>
        <a:p>
          <a:r>
            <a:rPr lang="en-US" sz="2300" dirty="0"/>
            <a:t>Secondary Traumatic Stress</a:t>
          </a:r>
        </a:p>
      </dgm:t>
    </dgm:pt>
    <dgm:pt modelId="{114F77F5-A454-4BF5-89B3-79DF222D9407}" type="sibTrans" cxnId="{4D27FAB5-63EE-4DE0-9078-7CE5276E2004}">
      <dgm:prSet/>
      <dgm:spPr/>
      <dgm:t>
        <a:bodyPr/>
        <a:lstStyle/>
        <a:p>
          <a:endParaRPr lang="en-US"/>
        </a:p>
      </dgm:t>
    </dgm:pt>
    <dgm:pt modelId="{623173D3-FBCE-49F5-BFAC-5FDB72C025E7}" type="parTrans" cxnId="{4D27FAB5-63EE-4DE0-9078-7CE5276E2004}">
      <dgm:prSet/>
      <dgm:spPr/>
      <dgm:t>
        <a:bodyPr/>
        <a:lstStyle/>
        <a:p>
          <a:endParaRPr lang="en-US"/>
        </a:p>
      </dgm:t>
    </dgm:pt>
    <dgm:pt modelId="{934F45C2-9178-4C3E-AAF1-3ECC9369A8D3}">
      <dgm:prSet custT="1"/>
      <dgm:spPr/>
      <dgm:t>
        <a:bodyPr/>
        <a:lstStyle/>
        <a:p>
          <a:r>
            <a:rPr lang="en-US" sz="1800" dirty="0"/>
            <a:t>There were 120 sports-related deaths of young athletes in 2008-2009; 49 in 2010; 39 in 2011; 33 in 2012, 32 in 2013 </a:t>
          </a:r>
          <a:r>
            <a:rPr lang="en-US" sz="1200" dirty="0"/>
            <a:t>(NATA) </a:t>
          </a:r>
          <a:r>
            <a:rPr lang="en-US" sz="1800" dirty="0"/>
            <a:t>More than 1.35 million children were seen in an emergency department for sports-related injury in 2012</a:t>
          </a:r>
          <a:r>
            <a:rPr lang="en-US" sz="1200" dirty="0"/>
            <a:t>(Ferguson, 2013)</a:t>
          </a:r>
        </a:p>
      </dgm:t>
    </dgm:pt>
    <dgm:pt modelId="{99ADEE14-DFF7-465B-8C83-3A55E020F443}" type="parTrans" cxnId="{C706D83C-E689-4FD6-A145-80CBAA984C0E}">
      <dgm:prSet/>
      <dgm:spPr/>
      <dgm:t>
        <a:bodyPr/>
        <a:lstStyle/>
        <a:p>
          <a:endParaRPr lang="en-US"/>
        </a:p>
      </dgm:t>
    </dgm:pt>
    <dgm:pt modelId="{C1EDE1C6-0300-4294-8199-52E99DA8F0FB}" type="sibTrans" cxnId="{C706D83C-E689-4FD6-A145-80CBAA984C0E}">
      <dgm:prSet/>
      <dgm:spPr/>
      <dgm:t>
        <a:bodyPr/>
        <a:lstStyle/>
        <a:p>
          <a:endParaRPr lang="en-US"/>
        </a:p>
      </dgm:t>
    </dgm:pt>
    <dgm:pt modelId="{6083288A-9907-452C-9240-03D18A6748DA}" type="pres">
      <dgm:prSet presAssocID="{908C03B9-FF37-493C-80E3-BBD9B6D30CEE}" presName="linear" presStyleCnt="0">
        <dgm:presLayoutVars>
          <dgm:animLvl val="lvl"/>
          <dgm:resizeHandles val="exact"/>
        </dgm:presLayoutVars>
      </dgm:prSet>
      <dgm:spPr/>
    </dgm:pt>
    <dgm:pt modelId="{FCBEA4FE-7691-4911-98D0-FE4A57E58907}" type="pres">
      <dgm:prSet presAssocID="{1E98CAE9-30B4-40B5-B286-8CC2116D1C2D}" presName="parentText" presStyleLbl="node1" presStyleIdx="0" presStyleCnt="3" custScaleY="64368">
        <dgm:presLayoutVars>
          <dgm:chMax val="0"/>
          <dgm:bulletEnabled val="1"/>
        </dgm:presLayoutVars>
      </dgm:prSet>
      <dgm:spPr/>
    </dgm:pt>
    <dgm:pt modelId="{E9ACF516-58D6-4F36-A92B-1F23DBA6D764}" type="pres">
      <dgm:prSet presAssocID="{1E98CAE9-30B4-40B5-B286-8CC2116D1C2D}" presName="childText" presStyleLbl="revTx" presStyleIdx="0" presStyleCnt="3" custScaleY="62490">
        <dgm:presLayoutVars>
          <dgm:bulletEnabled val="1"/>
        </dgm:presLayoutVars>
      </dgm:prSet>
      <dgm:spPr/>
    </dgm:pt>
    <dgm:pt modelId="{F142949D-2040-44D4-B805-09962D032A16}" type="pres">
      <dgm:prSet presAssocID="{6F566EDE-8444-4781-B284-B62EC2F1250C}" presName="parentText" presStyleLbl="node1" presStyleIdx="1" presStyleCnt="3" custScaleY="63933">
        <dgm:presLayoutVars>
          <dgm:chMax val="0"/>
          <dgm:bulletEnabled val="1"/>
        </dgm:presLayoutVars>
      </dgm:prSet>
      <dgm:spPr/>
    </dgm:pt>
    <dgm:pt modelId="{7CEC2342-61E5-4113-B50D-58ACAC214C4C}" type="pres">
      <dgm:prSet presAssocID="{6F566EDE-8444-4781-B284-B62EC2F1250C}" presName="childText" presStyleLbl="revTx" presStyleIdx="1" presStyleCnt="3" custScaleY="63135">
        <dgm:presLayoutVars>
          <dgm:bulletEnabled val="1"/>
        </dgm:presLayoutVars>
      </dgm:prSet>
      <dgm:spPr/>
    </dgm:pt>
    <dgm:pt modelId="{A329E701-6610-4EB5-A712-1ED00F19F9C5}" type="pres">
      <dgm:prSet presAssocID="{F0FAD67E-44D1-4E35-B669-A49F8F3F04EE}" presName="parentText" presStyleLbl="node1" presStyleIdx="2" presStyleCnt="3" custScaleY="69861" custLinFactNeighborY="-4121">
        <dgm:presLayoutVars>
          <dgm:chMax val="0"/>
          <dgm:bulletEnabled val="1"/>
        </dgm:presLayoutVars>
      </dgm:prSet>
      <dgm:spPr/>
    </dgm:pt>
    <dgm:pt modelId="{EFA8027A-7509-4A84-ACBB-A273279E0522}" type="pres">
      <dgm:prSet presAssocID="{F0FAD67E-44D1-4E35-B669-A49F8F3F04EE}" presName="childText" presStyleLbl="revTx" presStyleIdx="2" presStyleCnt="3" custScaleY="61736">
        <dgm:presLayoutVars>
          <dgm:bulletEnabled val="1"/>
        </dgm:presLayoutVars>
      </dgm:prSet>
      <dgm:spPr/>
    </dgm:pt>
  </dgm:ptLst>
  <dgm:cxnLst>
    <dgm:cxn modelId="{39625D02-4026-42AC-AC54-2D223F53502E}" type="presOf" srcId="{B5AC651E-7C69-426B-B407-7C1AC8C129A1}" destId="{7CEC2342-61E5-4113-B50D-58ACAC214C4C}" srcOrd="0" destOrd="0" presId="urn:microsoft.com/office/officeart/2005/8/layout/vList2"/>
    <dgm:cxn modelId="{6A0DB214-F4C7-4CFE-B796-FAC9A013E217}" type="presOf" srcId="{934F45C2-9178-4C3E-AAF1-3ECC9369A8D3}" destId="{EFA8027A-7509-4A84-ACBB-A273279E0522}" srcOrd="0" destOrd="0" presId="urn:microsoft.com/office/officeart/2005/8/layout/vList2"/>
    <dgm:cxn modelId="{C706D83C-E689-4FD6-A145-80CBAA984C0E}" srcId="{F0FAD67E-44D1-4E35-B669-A49F8F3F04EE}" destId="{934F45C2-9178-4C3E-AAF1-3ECC9369A8D3}" srcOrd="0" destOrd="0" parTransId="{99ADEE14-DFF7-465B-8C83-3A55E020F443}" sibTransId="{C1EDE1C6-0300-4294-8199-52E99DA8F0FB}"/>
    <dgm:cxn modelId="{C7BBA848-CB64-4037-9229-D80319F2CFD4}" srcId="{908C03B9-FF37-493C-80E3-BBD9B6D30CEE}" destId="{1E98CAE9-30B4-40B5-B286-8CC2116D1C2D}" srcOrd="0" destOrd="0" parTransId="{46B29F23-0D32-438C-8738-8D6B65EDAAD1}" sibTransId="{2169E277-AD2D-4A1B-AF0D-D17A44BAF908}"/>
    <dgm:cxn modelId="{8AB6726D-7662-41FD-A4FB-896F3516805A}" srcId="{6F566EDE-8444-4781-B284-B62EC2F1250C}" destId="{B5AC651E-7C69-426B-B407-7C1AC8C129A1}" srcOrd="0" destOrd="0" parTransId="{C5EA3BEA-4D30-40F6-98E0-B082534A5857}" sibTransId="{26D78A6A-ACEE-4B28-A314-92FBC6B82DA8}"/>
    <dgm:cxn modelId="{3B7F4357-083D-4BCE-9429-B6F05B254DD7}" type="presOf" srcId="{908C03B9-FF37-493C-80E3-BBD9B6D30CEE}" destId="{6083288A-9907-452C-9240-03D18A6748DA}" srcOrd="0" destOrd="0" presId="urn:microsoft.com/office/officeart/2005/8/layout/vList2"/>
    <dgm:cxn modelId="{A19C2C7E-F941-46F3-8634-98E0FB9CF905}" srcId="{1E98CAE9-30B4-40B5-B286-8CC2116D1C2D}" destId="{761457E5-0A50-4B45-805B-8C319705779E}" srcOrd="0" destOrd="0" parTransId="{90F1B754-0585-4001-B0A6-E6F22E95477D}" sibTransId="{DBC89110-E786-400E-A88F-7D5BA8CFE197}"/>
    <dgm:cxn modelId="{8B316A8C-76AB-4B05-989D-AC6214F388D4}" srcId="{908C03B9-FF37-493C-80E3-BBD9B6D30CEE}" destId="{6F566EDE-8444-4781-B284-B62EC2F1250C}" srcOrd="1" destOrd="0" parTransId="{08146608-7AD0-4D65-A8DA-601F0630B7FA}" sibTransId="{A90BA073-1DC8-413C-9E86-C9C102C6E0DD}"/>
    <dgm:cxn modelId="{C324258D-FA8D-429F-A1AA-F90D3A95C4CD}" type="presOf" srcId="{1E98CAE9-30B4-40B5-B286-8CC2116D1C2D}" destId="{FCBEA4FE-7691-4911-98D0-FE4A57E58907}" srcOrd="0" destOrd="0" presId="urn:microsoft.com/office/officeart/2005/8/layout/vList2"/>
    <dgm:cxn modelId="{4D27FAB5-63EE-4DE0-9078-7CE5276E2004}" srcId="{908C03B9-FF37-493C-80E3-BBD9B6D30CEE}" destId="{F0FAD67E-44D1-4E35-B669-A49F8F3F04EE}" srcOrd="2" destOrd="0" parTransId="{623173D3-FBCE-49F5-BFAC-5FDB72C025E7}" sibTransId="{114F77F5-A454-4BF5-89B3-79DF222D9407}"/>
    <dgm:cxn modelId="{4C6834B7-BB46-46F3-A866-A27F561E5564}" type="presOf" srcId="{F0FAD67E-44D1-4E35-B669-A49F8F3F04EE}" destId="{A329E701-6610-4EB5-A712-1ED00F19F9C5}" srcOrd="0" destOrd="0" presId="urn:microsoft.com/office/officeart/2005/8/layout/vList2"/>
    <dgm:cxn modelId="{D75E40E6-0267-49CF-AF25-B9F61FE172DF}" type="presOf" srcId="{6F566EDE-8444-4781-B284-B62EC2F1250C}" destId="{F142949D-2040-44D4-B805-09962D032A16}" srcOrd="0" destOrd="0" presId="urn:microsoft.com/office/officeart/2005/8/layout/vList2"/>
    <dgm:cxn modelId="{C81A1EF9-F5F6-47E2-B57B-DFFA0486D376}" type="presOf" srcId="{761457E5-0A50-4B45-805B-8C319705779E}" destId="{E9ACF516-58D6-4F36-A92B-1F23DBA6D764}" srcOrd="0" destOrd="0" presId="urn:microsoft.com/office/officeart/2005/8/layout/vList2"/>
    <dgm:cxn modelId="{821AD5C8-4315-4459-A430-5CAF28184EB7}" type="presParOf" srcId="{6083288A-9907-452C-9240-03D18A6748DA}" destId="{FCBEA4FE-7691-4911-98D0-FE4A57E58907}" srcOrd="0" destOrd="0" presId="urn:microsoft.com/office/officeart/2005/8/layout/vList2"/>
    <dgm:cxn modelId="{6144E102-F9EB-4A5C-9401-EF2BC6805757}" type="presParOf" srcId="{6083288A-9907-452C-9240-03D18A6748DA}" destId="{E9ACF516-58D6-4F36-A92B-1F23DBA6D764}" srcOrd="1" destOrd="0" presId="urn:microsoft.com/office/officeart/2005/8/layout/vList2"/>
    <dgm:cxn modelId="{99AD6FEE-8726-4334-A683-78284B965A2F}" type="presParOf" srcId="{6083288A-9907-452C-9240-03D18A6748DA}" destId="{F142949D-2040-44D4-B805-09962D032A16}" srcOrd="2" destOrd="0" presId="urn:microsoft.com/office/officeart/2005/8/layout/vList2"/>
    <dgm:cxn modelId="{429AFCAD-0023-4359-B16D-A9C10D08FFB3}" type="presParOf" srcId="{6083288A-9907-452C-9240-03D18A6748DA}" destId="{7CEC2342-61E5-4113-B50D-58ACAC214C4C}" srcOrd="3" destOrd="0" presId="urn:microsoft.com/office/officeart/2005/8/layout/vList2"/>
    <dgm:cxn modelId="{2A83E953-A7A9-4290-B03C-41AE951F0F11}" type="presParOf" srcId="{6083288A-9907-452C-9240-03D18A6748DA}" destId="{A329E701-6610-4EB5-A712-1ED00F19F9C5}" srcOrd="4" destOrd="0" presId="urn:microsoft.com/office/officeart/2005/8/layout/vList2"/>
    <dgm:cxn modelId="{43F81B00-D0F5-4629-97D6-503B88431082}" type="presParOf" srcId="{6083288A-9907-452C-9240-03D18A6748DA}" destId="{EFA8027A-7509-4A84-ACBB-A273279E052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960C0C-B1F0-4B59-A17B-AF5A7F1D123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A09E43-1462-4D74-9727-7C333BFF630F}">
      <dgm:prSet/>
      <dgm:spPr/>
      <dgm:t>
        <a:bodyPr/>
        <a:lstStyle/>
        <a:p>
          <a:pPr algn="ctr"/>
          <a:r>
            <a:rPr lang="en-US" b="1" u="sng" dirty="0">
              <a:effectLst>
                <a:outerShdw blurRad="38100" dist="38100" dir="2700000" algn="tl">
                  <a:srgbClr val="000000">
                    <a:alpha val="43137"/>
                  </a:srgbClr>
                </a:outerShdw>
              </a:effectLst>
            </a:rPr>
            <a:t>INSTRUMENTATION</a:t>
          </a:r>
          <a:r>
            <a:rPr lang="en-US" b="1" dirty="0"/>
            <a:t>:</a:t>
          </a:r>
        </a:p>
        <a:p>
          <a:pPr algn="ctr"/>
          <a:r>
            <a:rPr lang="en-US" b="1" dirty="0"/>
            <a:t>2 Part Survey</a:t>
          </a:r>
          <a:endParaRPr lang="en-US" dirty="0"/>
        </a:p>
      </dgm:t>
    </dgm:pt>
    <dgm:pt modelId="{8D29E9F2-EA94-48C2-9AB6-6C777B12EC34}" type="parTrans" cxnId="{9B6BC086-39C4-47FA-AF65-941979821CAF}">
      <dgm:prSet/>
      <dgm:spPr/>
      <dgm:t>
        <a:bodyPr/>
        <a:lstStyle/>
        <a:p>
          <a:endParaRPr lang="en-US"/>
        </a:p>
      </dgm:t>
    </dgm:pt>
    <dgm:pt modelId="{78C7932B-E8AA-41AF-9129-E1F314252DE6}" type="sibTrans" cxnId="{9B6BC086-39C4-47FA-AF65-941979821CAF}">
      <dgm:prSet/>
      <dgm:spPr/>
      <dgm:t>
        <a:bodyPr/>
        <a:lstStyle/>
        <a:p>
          <a:endParaRPr lang="en-US"/>
        </a:p>
      </dgm:t>
    </dgm:pt>
    <dgm:pt modelId="{3D326652-C61D-4B5D-A56A-98A5F1A5F50D}">
      <dgm:prSet/>
      <dgm:spPr/>
      <dgm:t>
        <a:bodyPr/>
        <a:lstStyle/>
        <a:p>
          <a:r>
            <a:rPr lang="en-US" b="1" dirty="0"/>
            <a:t>Demographics</a:t>
          </a:r>
          <a:endParaRPr lang="en-US" dirty="0"/>
        </a:p>
      </dgm:t>
    </dgm:pt>
    <dgm:pt modelId="{5D19A4DA-1087-44F6-81FB-B7A1536C9723}" type="parTrans" cxnId="{CD9E84B4-2C56-4592-863A-9AC05043B1CC}">
      <dgm:prSet/>
      <dgm:spPr/>
      <dgm:t>
        <a:bodyPr/>
        <a:lstStyle/>
        <a:p>
          <a:endParaRPr lang="en-US"/>
        </a:p>
      </dgm:t>
    </dgm:pt>
    <dgm:pt modelId="{CD59F706-31E3-4015-88A7-19CFB0F03909}" type="sibTrans" cxnId="{CD9E84B4-2C56-4592-863A-9AC05043B1CC}">
      <dgm:prSet/>
      <dgm:spPr/>
      <dgm:t>
        <a:bodyPr/>
        <a:lstStyle/>
        <a:p>
          <a:endParaRPr lang="en-US"/>
        </a:p>
      </dgm:t>
    </dgm:pt>
    <dgm:pt modelId="{6B654A03-ED37-46D2-92F7-D33315CE5605}">
      <dgm:prSet/>
      <dgm:spPr/>
      <dgm:t>
        <a:bodyPr/>
        <a:lstStyle/>
        <a:p>
          <a:r>
            <a:rPr lang="en-US" b="1" dirty="0" err="1"/>
            <a:t>ProQOL</a:t>
          </a:r>
          <a:r>
            <a:rPr lang="en-US" b="1" dirty="0"/>
            <a:t>- 21</a:t>
          </a:r>
          <a:endParaRPr lang="en-US" dirty="0"/>
        </a:p>
      </dgm:t>
    </dgm:pt>
    <dgm:pt modelId="{59309C0A-5F98-4A37-B457-83E807440321}" type="parTrans" cxnId="{12CC5FE7-9607-4365-A3F0-77313E236F72}">
      <dgm:prSet/>
      <dgm:spPr/>
      <dgm:t>
        <a:bodyPr/>
        <a:lstStyle/>
        <a:p>
          <a:endParaRPr lang="en-US"/>
        </a:p>
      </dgm:t>
    </dgm:pt>
    <dgm:pt modelId="{2E6A68F6-AD69-4B7C-B695-D9B3B869FE27}" type="sibTrans" cxnId="{12CC5FE7-9607-4365-A3F0-77313E236F72}">
      <dgm:prSet/>
      <dgm:spPr/>
      <dgm:t>
        <a:bodyPr/>
        <a:lstStyle/>
        <a:p>
          <a:endParaRPr lang="en-US"/>
        </a:p>
      </dgm:t>
    </dgm:pt>
    <dgm:pt modelId="{35A32B6D-F54C-447E-B125-74FC48DED544}" type="pres">
      <dgm:prSet presAssocID="{BE960C0C-B1F0-4B59-A17B-AF5A7F1D1231}" presName="linear" presStyleCnt="0">
        <dgm:presLayoutVars>
          <dgm:dir/>
          <dgm:animLvl val="lvl"/>
          <dgm:resizeHandles val="exact"/>
        </dgm:presLayoutVars>
      </dgm:prSet>
      <dgm:spPr/>
    </dgm:pt>
    <dgm:pt modelId="{2FEA9961-F0E9-45B2-A6AA-2E4055DD2514}" type="pres">
      <dgm:prSet presAssocID="{AEA09E43-1462-4D74-9727-7C333BFF630F}" presName="parentLin" presStyleCnt="0"/>
      <dgm:spPr/>
    </dgm:pt>
    <dgm:pt modelId="{8657CF4A-D8C0-4246-B7BA-4F7B077C8FDD}" type="pres">
      <dgm:prSet presAssocID="{AEA09E43-1462-4D74-9727-7C333BFF630F}" presName="parentLeftMargin" presStyleLbl="node1" presStyleIdx="0" presStyleCnt="1"/>
      <dgm:spPr/>
    </dgm:pt>
    <dgm:pt modelId="{98268CDC-1445-4ADF-8989-408B9BA2E615}" type="pres">
      <dgm:prSet presAssocID="{AEA09E43-1462-4D74-9727-7C333BFF630F}" presName="parentText" presStyleLbl="node1" presStyleIdx="0" presStyleCnt="1" custScaleX="106624" custScaleY="126769">
        <dgm:presLayoutVars>
          <dgm:chMax val="0"/>
          <dgm:bulletEnabled val="1"/>
        </dgm:presLayoutVars>
      </dgm:prSet>
      <dgm:spPr/>
    </dgm:pt>
    <dgm:pt modelId="{D6AAE0F1-B82A-428D-9C52-D99E94631B0E}" type="pres">
      <dgm:prSet presAssocID="{AEA09E43-1462-4D74-9727-7C333BFF630F}" presName="negativeSpace" presStyleCnt="0"/>
      <dgm:spPr/>
    </dgm:pt>
    <dgm:pt modelId="{1A6A11FF-0C45-4382-9671-300C5BA925E1}" type="pres">
      <dgm:prSet presAssocID="{AEA09E43-1462-4D74-9727-7C333BFF630F}" presName="childText" presStyleLbl="conFgAcc1" presStyleIdx="0" presStyleCnt="1" custLinFactNeighborY="58636">
        <dgm:presLayoutVars>
          <dgm:bulletEnabled val="1"/>
        </dgm:presLayoutVars>
      </dgm:prSet>
      <dgm:spPr/>
    </dgm:pt>
  </dgm:ptLst>
  <dgm:cxnLst>
    <dgm:cxn modelId="{2D94F802-644C-4AB6-A64C-E111C4C5AF2E}" type="presOf" srcId="{AEA09E43-1462-4D74-9727-7C333BFF630F}" destId="{8657CF4A-D8C0-4246-B7BA-4F7B077C8FDD}" srcOrd="0" destOrd="0" presId="urn:microsoft.com/office/officeart/2005/8/layout/list1"/>
    <dgm:cxn modelId="{692BC029-4F0E-41CC-9FE1-FB251C8541F6}" type="presOf" srcId="{AEA09E43-1462-4D74-9727-7C333BFF630F}" destId="{98268CDC-1445-4ADF-8989-408B9BA2E615}" srcOrd="1" destOrd="0" presId="urn:microsoft.com/office/officeart/2005/8/layout/list1"/>
    <dgm:cxn modelId="{0F3C5A45-1377-44EE-88F8-EFB6FB2A9800}" type="presOf" srcId="{3D326652-C61D-4B5D-A56A-98A5F1A5F50D}" destId="{1A6A11FF-0C45-4382-9671-300C5BA925E1}" srcOrd="0" destOrd="0" presId="urn:microsoft.com/office/officeart/2005/8/layout/list1"/>
    <dgm:cxn modelId="{93BF3859-0B8E-4BFD-A220-364A077F8F32}" type="presOf" srcId="{6B654A03-ED37-46D2-92F7-D33315CE5605}" destId="{1A6A11FF-0C45-4382-9671-300C5BA925E1}" srcOrd="0" destOrd="1" presId="urn:microsoft.com/office/officeart/2005/8/layout/list1"/>
    <dgm:cxn modelId="{DD9BA57B-E7F8-4154-B64B-CC29B26CEE4C}" type="presOf" srcId="{BE960C0C-B1F0-4B59-A17B-AF5A7F1D1231}" destId="{35A32B6D-F54C-447E-B125-74FC48DED544}" srcOrd="0" destOrd="0" presId="urn:microsoft.com/office/officeart/2005/8/layout/list1"/>
    <dgm:cxn modelId="{9B6BC086-39C4-47FA-AF65-941979821CAF}" srcId="{BE960C0C-B1F0-4B59-A17B-AF5A7F1D1231}" destId="{AEA09E43-1462-4D74-9727-7C333BFF630F}" srcOrd="0" destOrd="0" parTransId="{8D29E9F2-EA94-48C2-9AB6-6C777B12EC34}" sibTransId="{78C7932B-E8AA-41AF-9129-E1F314252DE6}"/>
    <dgm:cxn modelId="{CD9E84B4-2C56-4592-863A-9AC05043B1CC}" srcId="{AEA09E43-1462-4D74-9727-7C333BFF630F}" destId="{3D326652-C61D-4B5D-A56A-98A5F1A5F50D}" srcOrd="0" destOrd="0" parTransId="{5D19A4DA-1087-44F6-81FB-B7A1536C9723}" sibTransId="{CD59F706-31E3-4015-88A7-19CFB0F03909}"/>
    <dgm:cxn modelId="{12CC5FE7-9607-4365-A3F0-77313E236F72}" srcId="{AEA09E43-1462-4D74-9727-7C333BFF630F}" destId="{6B654A03-ED37-46D2-92F7-D33315CE5605}" srcOrd="1" destOrd="0" parTransId="{59309C0A-5F98-4A37-B457-83E807440321}" sibTransId="{2E6A68F6-AD69-4B7C-B695-D9B3B869FE27}"/>
    <dgm:cxn modelId="{C99205E3-26A4-4095-BDD6-4766E93215D3}" type="presParOf" srcId="{35A32B6D-F54C-447E-B125-74FC48DED544}" destId="{2FEA9961-F0E9-45B2-A6AA-2E4055DD2514}" srcOrd="0" destOrd="0" presId="urn:microsoft.com/office/officeart/2005/8/layout/list1"/>
    <dgm:cxn modelId="{5E635557-E91F-4273-AE99-815821FA6366}" type="presParOf" srcId="{2FEA9961-F0E9-45B2-A6AA-2E4055DD2514}" destId="{8657CF4A-D8C0-4246-B7BA-4F7B077C8FDD}" srcOrd="0" destOrd="0" presId="urn:microsoft.com/office/officeart/2005/8/layout/list1"/>
    <dgm:cxn modelId="{3FC99BB3-2873-4CBD-91CF-01BC221111CB}" type="presParOf" srcId="{2FEA9961-F0E9-45B2-A6AA-2E4055DD2514}" destId="{98268CDC-1445-4ADF-8989-408B9BA2E615}" srcOrd="1" destOrd="0" presId="urn:microsoft.com/office/officeart/2005/8/layout/list1"/>
    <dgm:cxn modelId="{9AB0B034-BDDB-46DF-879B-4354E0BE630F}" type="presParOf" srcId="{35A32B6D-F54C-447E-B125-74FC48DED544}" destId="{D6AAE0F1-B82A-428D-9C52-D99E94631B0E}" srcOrd="1" destOrd="0" presId="urn:microsoft.com/office/officeart/2005/8/layout/list1"/>
    <dgm:cxn modelId="{CE89DE37-0279-4825-BA00-2043F140FCC4}" type="presParOf" srcId="{35A32B6D-F54C-447E-B125-74FC48DED544}" destId="{1A6A11FF-0C45-4382-9671-300C5BA925E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03F960-C847-45C3-9466-E05D3954B23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D44C1C5-4DDF-48CF-A902-6682D1BF3FB9}">
      <dgm:prSet/>
      <dgm:spPr/>
      <dgm:t>
        <a:bodyPr/>
        <a:lstStyle/>
        <a:p>
          <a:r>
            <a:rPr lang="en-US" dirty="0"/>
            <a:t>3,000 certified athletic trainers whom maintained an active National Athletic Trainers’ Association (NATA) membership were invited to participate </a:t>
          </a:r>
        </a:p>
      </dgm:t>
    </dgm:pt>
    <dgm:pt modelId="{7685FBC5-1A5E-400E-BE86-96486D57F709}" type="parTrans" cxnId="{C4E601F2-2EBB-4B70-935C-F81ABBD39E1A}">
      <dgm:prSet/>
      <dgm:spPr/>
      <dgm:t>
        <a:bodyPr/>
        <a:lstStyle/>
        <a:p>
          <a:endParaRPr lang="en-US"/>
        </a:p>
      </dgm:t>
    </dgm:pt>
    <dgm:pt modelId="{F6586A12-31B5-4F20-A798-9BCBFBEDF558}" type="sibTrans" cxnId="{C4E601F2-2EBB-4B70-935C-F81ABBD39E1A}">
      <dgm:prSet/>
      <dgm:spPr/>
      <dgm:t>
        <a:bodyPr/>
        <a:lstStyle/>
        <a:p>
          <a:endParaRPr lang="en-US"/>
        </a:p>
      </dgm:t>
    </dgm:pt>
    <dgm:pt modelId="{B36403BA-38FB-4577-BFAB-A83DCECFAE5E}">
      <dgm:prSet/>
      <dgm:spPr/>
      <dgm:t>
        <a:bodyPr/>
        <a:lstStyle/>
        <a:p>
          <a:r>
            <a:rPr lang="en-US"/>
            <a:t>293 certified athletic trainers</a:t>
          </a:r>
        </a:p>
      </dgm:t>
    </dgm:pt>
    <dgm:pt modelId="{38ACE86C-96C8-468E-8CF5-DACA719AE9A8}" type="parTrans" cxnId="{0BE3A5DB-AA74-4FB5-A9BF-22934501BA19}">
      <dgm:prSet/>
      <dgm:spPr/>
      <dgm:t>
        <a:bodyPr/>
        <a:lstStyle/>
        <a:p>
          <a:endParaRPr lang="en-US"/>
        </a:p>
      </dgm:t>
    </dgm:pt>
    <dgm:pt modelId="{97433CF5-658A-4541-8002-1905390B9AE3}" type="sibTrans" cxnId="{0BE3A5DB-AA74-4FB5-A9BF-22934501BA19}">
      <dgm:prSet/>
      <dgm:spPr/>
      <dgm:t>
        <a:bodyPr/>
        <a:lstStyle/>
        <a:p>
          <a:endParaRPr lang="en-US"/>
        </a:p>
      </dgm:t>
    </dgm:pt>
    <dgm:pt modelId="{D3D0F7F6-1DA7-44DF-8D18-D03CF669AA2E}">
      <dgm:prSet/>
      <dgm:spPr/>
      <dgm:t>
        <a:bodyPr/>
        <a:lstStyle/>
        <a:p>
          <a:r>
            <a:rPr lang="en-US"/>
            <a:t>Mean age 33.08 ± 9.21</a:t>
          </a:r>
        </a:p>
      </dgm:t>
    </dgm:pt>
    <dgm:pt modelId="{053376F3-2934-4E04-8422-93364AA682A7}" type="parTrans" cxnId="{29CB7A4E-877E-4E9F-9D90-BE476F97C95D}">
      <dgm:prSet/>
      <dgm:spPr/>
      <dgm:t>
        <a:bodyPr/>
        <a:lstStyle/>
        <a:p>
          <a:endParaRPr lang="en-US"/>
        </a:p>
      </dgm:t>
    </dgm:pt>
    <dgm:pt modelId="{AB40F303-9809-4E4B-AEF8-7A17052F4877}" type="sibTrans" cxnId="{29CB7A4E-877E-4E9F-9D90-BE476F97C95D}">
      <dgm:prSet/>
      <dgm:spPr/>
      <dgm:t>
        <a:bodyPr/>
        <a:lstStyle/>
        <a:p>
          <a:endParaRPr lang="en-US"/>
        </a:p>
      </dgm:t>
    </dgm:pt>
    <dgm:pt modelId="{A0FF74D5-1552-4B21-8AF2-981655D9E5B7}">
      <dgm:prSet/>
      <dgm:spPr/>
      <dgm:t>
        <a:bodyPr/>
        <a:lstStyle/>
        <a:p>
          <a:r>
            <a:rPr lang="en-US"/>
            <a:t>66.6(n = 195) female</a:t>
          </a:r>
        </a:p>
      </dgm:t>
    </dgm:pt>
    <dgm:pt modelId="{4AADA8A7-9537-477C-B2AC-CF499F62486D}" type="parTrans" cxnId="{7A8BE7C9-0EA1-4C61-ABFD-4B4D99BB594C}">
      <dgm:prSet/>
      <dgm:spPr/>
      <dgm:t>
        <a:bodyPr/>
        <a:lstStyle/>
        <a:p>
          <a:endParaRPr lang="en-US"/>
        </a:p>
      </dgm:t>
    </dgm:pt>
    <dgm:pt modelId="{DD8E827B-4393-49BA-BFE3-6F265C420190}" type="sibTrans" cxnId="{7A8BE7C9-0EA1-4C61-ABFD-4B4D99BB594C}">
      <dgm:prSet/>
      <dgm:spPr/>
      <dgm:t>
        <a:bodyPr/>
        <a:lstStyle/>
        <a:p>
          <a:endParaRPr lang="en-US"/>
        </a:p>
      </dgm:t>
    </dgm:pt>
    <dgm:pt modelId="{F188AA1C-8716-4946-8674-2FA379280191}">
      <dgm:prSet/>
      <dgm:spPr/>
      <dgm:t>
        <a:bodyPr/>
        <a:lstStyle/>
        <a:p>
          <a:r>
            <a:rPr lang="en-US"/>
            <a:t>33.4% (n = 98) male</a:t>
          </a:r>
        </a:p>
      </dgm:t>
    </dgm:pt>
    <dgm:pt modelId="{49412CA3-8DD5-45EA-BC23-BF9160C3BEDE}" type="parTrans" cxnId="{5C3845E8-0E68-4A98-9995-2EC22250BDBA}">
      <dgm:prSet/>
      <dgm:spPr/>
      <dgm:t>
        <a:bodyPr/>
        <a:lstStyle/>
        <a:p>
          <a:endParaRPr lang="en-US"/>
        </a:p>
      </dgm:t>
    </dgm:pt>
    <dgm:pt modelId="{C68A5CE6-1AF7-41CD-A081-CEF07C395E71}" type="sibTrans" cxnId="{5C3845E8-0E68-4A98-9995-2EC22250BDBA}">
      <dgm:prSet/>
      <dgm:spPr/>
      <dgm:t>
        <a:bodyPr/>
        <a:lstStyle/>
        <a:p>
          <a:endParaRPr lang="en-US"/>
        </a:p>
      </dgm:t>
    </dgm:pt>
    <dgm:pt modelId="{5900E5DF-2271-4BA9-B6A0-1615E6966C95}">
      <dgm:prSet/>
      <dgm:spPr/>
      <dgm:t>
        <a:bodyPr/>
        <a:lstStyle/>
        <a:p>
          <a:r>
            <a:rPr lang="en-US" dirty="0"/>
            <a:t>Response rate:10.8 % </a:t>
          </a:r>
        </a:p>
      </dgm:t>
    </dgm:pt>
    <dgm:pt modelId="{5698F546-1DEB-4817-BA3A-9AB6A8596D86}" type="parTrans" cxnId="{787DBEF4-AAEF-4692-A5A7-1AFDC1B9F7B7}">
      <dgm:prSet/>
      <dgm:spPr/>
      <dgm:t>
        <a:bodyPr/>
        <a:lstStyle/>
        <a:p>
          <a:endParaRPr lang="en-US"/>
        </a:p>
      </dgm:t>
    </dgm:pt>
    <dgm:pt modelId="{AE89380E-A8E2-4705-8569-BE7AC73D4C69}" type="sibTrans" cxnId="{787DBEF4-AAEF-4692-A5A7-1AFDC1B9F7B7}">
      <dgm:prSet/>
      <dgm:spPr/>
      <dgm:t>
        <a:bodyPr/>
        <a:lstStyle/>
        <a:p>
          <a:endParaRPr lang="en-US"/>
        </a:p>
      </dgm:t>
    </dgm:pt>
    <dgm:pt modelId="{9789F856-7532-4AAB-A0CA-7188FADD91F0}" type="pres">
      <dgm:prSet presAssocID="{2C03F960-C847-45C3-9466-E05D3954B23F}" presName="linear" presStyleCnt="0">
        <dgm:presLayoutVars>
          <dgm:animLvl val="lvl"/>
          <dgm:resizeHandles val="exact"/>
        </dgm:presLayoutVars>
      </dgm:prSet>
      <dgm:spPr/>
    </dgm:pt>
    <dgm:pt modelId="{EFAEFF10-DE5F-47F9-A705-DCA6AB50BE95}" type="pres">
      <dgm:prSet presAssocID="{DD44C1C5-4DDF-48CF-A902-6682D1BF3FB9}" presName="parentText" presStyleLbl="node1" presStyleIdx="0" presStyleCnt="1">
        <dgm:presLayoutVars>
          <dgm:chMax val="0"/>
          <dgm:bulletEnabled val="1"/>
        </dgm:presLayoutVars>
      </dgm:prSet>
      <dgm:spPr/>
    </dgm:pt>
    <dgm:pt modelId="{4257AD8E-BF8C-4275-91BF-A4144EA93478}" type="pres">
      <dgm:prSet presAssocID="{DD44C1C5-4DDF-48CF-A902-6682D1BF3FB9}" presName="childText" presStyleLbl="revTx" presStyleIdx="0" presStyleCnt="1">
        <dgm:presLayoutVars>
          <dgm:bulletEnabled val="1"/>
        </dgm:presLayoutVars>
      </dgm:prSet>
      <dgm:spPr/>
    </dgm:pt>
  </dgm:ptLst>
  <dgm:cxnLst>
    <dgm:cxn modelId="{B9FE6B5B-4801-4312-850D-731FDF847C3D}" type="presOf" srcId="{B36403BA-38FB-4577-BFAB-A83DCECFAE5E}" destId="{4257AD8E-BF8C-4275-91BF-A4144EA93478}" srcOrd="0" destOrd="0" presId="urn:microsoft.com/office/officeart/2005/8/layout/vList2"/>
    <dgm:cxn modelId="{29CB7A4E-877E-4E9F-9D90-BE476F97C95D}" srcId="{DD44C1C5-4DDF-48CF-A902-6682D1BF3FB9}" destId="{D3D0F7F6-1DA7-44DF-8D18-D03CF669AA2E}" srcOrd="1" destOrd="0" parTransId="{053376F3-2934-4E04-8422-93364AA682A7}" sibTransId="{AB40F303-9809-4E4B-AEF8-7A17052F4877}"/>
    <dgm:cxn modelId="{6956D273-8674-4538-80D7-EDDD00B9CDF3}" type="presOf" srcId="{D3D0F7F6-1DA7-44DF-8D18-D03CF669AA2E}" destId="{4257AD8E-BF8C-4275-91BF-A4144EA93478}" srcOrd="0" destOrd="1" presId="urn:microsoft.com/office/officeart/2005/8/layout/vList2"/>
    <dgm:cxn modelId="{424FF380-FE39-4BE0-A034-48939F2F28EF}" type="presOf" srcId="{5900E5DF-2271-4BA9-B6A0-1615E6966C95}" destId="{4257AD8E-BF8C-4275-91BF-A4144EA93478}" srcOrd="0" destOrd="4" presId="urn:microsoft.com/office/officeart/2005/8/layout/vList2"/>
    <dgm:cxn modelId="{CEF5E28F-ED38-459D-A633-F716BD26143D}" type="presOf" srcId="{DD44C1C5-4DDF-48CF-A902-6682D1BF3FB9}" destId="{EFAEFF10-DE5F-47F9-A705-DCA6AB50BE95}" srcOrd="0" destOrd="0" presId="urn:microsoft.com/office/officeart/2005/8/layout/vList2"/>
    <dgm:cxn modelId="{9971B5B7-D425-44DF-9982-36015FA0E01E}" type="presOf" srcId="{2C03F960-C847-45C3-9466-E05D3954B23F}" destId="{9789F856-7532-4AAB-A0CA-7188FADD91F0}" srcOrd="0" destOrd="0" presId="urn:microsoft.com/office/officeart/2005/8/layout/vList2"/>
    <dgm:cxn modelId="{EBBF1CC8-F35E-48F8-B7E4-78B83CB5683F}" type="presOf" srcId="{A0FF74D5-1552-4B21-8AF2-981655D9E5B7}" destId="{4257AD8E-BF8C-4275-91BF-A4144EA93478}" srcOrd="0" destOrd="2" presId="urn:microsoft.com/office/officeart/2005/8/layout/vList2"/>
    <dgm:cxn modelId="{7A8BE7C9-0EA1-4C61-ABFD-4B4D99BB594C}" srcId="{DD44C1C5-4DDF-48CF-A902-6682D1BF3FB9}" destId="{A0FF74D5-1552-4B21-8AF2-981655D9E5B7}" srcOrd="2" destOrd="0" parTransId="{4AADA8A7-9537-477C-B2AC-CF499F62486D}" sibTransId="{DD8E827B-4393-49BA-BFE3-6F265C420190}"/>
    <dgm:cxn modelId="{0BE3A5DB-AA74-4FB5-A9BF-22934501BA19}" srcId="{DD44C1C5-4DDF-48CF-A902-6682D1BF3FB9}" destId="{B36403BA-38FB-4577-BFAB-A83DCECFAE5E}" srcOrd="0" destOrd="0" parTransId="{38ACE86C-96C8-468E-8CF5-DACA719AE9A8}" sibTransId="{97433CF5-658A-4541-8002-1905390B9AE3}"/>
    <dgm:cxn modelId="{A83DD9E6-7ED2-4422-9E29-ECF2C63E0983}" type="presOf" srcId="{F188AA1C-8716-4946-8674-2FA379280191}" destId="{4257AD8E-BF8C-4275-91BF-A4144EA93478}" srcOrd="0" destOrd="3" presId="urn:microsoft.com/office/officeart/2005/8/layout/vList2"/>
    <dgm:cxn modelId="{5C3845E8-0E68-4A98-9995-2EC22250BDBA}" srcId="{DD44C1C5-4DDF-48CF-A902-6682D1BF3FB9}" destId="{F188AA1C-8716-4946-8674-2FA379280191}" srcOrd="3" destOrd="0" parTransId="{49412CA3-8DD5-45EA-BC23-BF9160C3BEDE}" sibTransId="{C68A5CE6-1AF7-41CD-A081-CEF07C395E71}"/>
    <dgm:cxn modelId="{C4E601F2-2EBB-4B70-935C-F81ABBD39E1A}" srcId="{2C03F960-C847-45C3-9466-E05D3954B23F}" destId="{DD44C1C5-4DDF-48CF-A902-6682D1BF3FB9}" srcOrd="0" destOrd="0" parTransId="{7685FBC5-1A5E-400E-BE86-96486D57F709}" sibTransId="{F6586A12-31B5-4F20-A798-9BCBFBEDF558}"/>
    <dgm:cxn modelId="{787DBEF4-AAEF-4692-A5A7-1AFDC1B9F7B7}" srcId="{DD44C1C5-4DDF-48CF-A902-6682D1BF3FB9}" destId="{5900E5DF-2271-4BA9-B6A0-1615E6966C95}" srcOrd="4" destOrd="0" parTransId="{5698F546-1DEB-4817-BA3A-9AB6A8596D86}" sibTransId="{AE89380E-A8E2-4705-8569-BE7AC73D4C69}"/>
    <dgm:cxn modelId="{1E9794D6-F341-4386-97B0-5FE7D045574C}" type="presParOf" srcId="{9789F856-7532-4AAB-A0CA-7188FADD91F0}" destId="{EFAEFF10-DE5F-47F9-A705-DCA6AB50BE95}" srcOrd="0" destOrd="0" presId="urn:microsoft.com/office/officeart/2005/8/layout/vList2"/>
    <dgm:cxn modelId="{ACA28BBF-8BEF-4F6B-B1DA-609EED32BF59}" type="presParOf" srcId="{9789F856-7532-4AAB-A0CA-7188FADD91F0}" destId="{4257AD8E-BF8C-4275-91BF-A4144EA93478}"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D11424-8B80-4204-95A0-69E505AD168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208FE2F-276F-4C7E-93AD-77C933E4FC99}">
      <dgm:prSet custT="1"/>
      <dgm:spPr/>
      <dgm:t>
        <a:bodyPr/>
        <a:lstStyle/>
        <a:p>
          <a:r>
            <a:rPr lang="en-US" sz="2400" dirty="0"/>
            <a:t>Relationship between CF and years of experience in clinically-active athletic trainers</a:t>
          </a:r>
        </a:p>
      </dgm:t>
    </dgm:pt>
    <dgm:pt modelId="{9C316F61-ADBE-4D75-91F8-149FA5539B37}" type="parTrans" cxnId="{A9E5C80F-A710-482C-8EAA-3F74CA0C1F43}">
      <dgm:prSet/>
      <dgm:spPr/>
      <dgm:t>
        <a:bodyPr/>
        <a:lstStyle/>
        <a:p>
          <a:endParaRPr lang="en-US"/>
        </a:p>
      </dgm:t>
    </dgm:pt>
    <dgm:pt modelId="{70244728-9EEC-4376-BE46-547FA8A3B9FA}" type="sibTrans" cxnId="{A9E5C80F-A710-482C-8EAA-3F74CA0C1F43}">
      <dgm:prSet/>
      <dgm:spPr/>
      <dgm:t>
        <a:bodyPr/>
        <a:lstStyle/>
        <a:p>
          <a:endParaRPr lang="en-US"/>
        </a:p>
      </dgm:t>
    </dgm:pt>
    <dgm:pt modelId="{E1AFB88E-0DA4-4545-84EF-2B68D308A4BC}">
      <dgm:prSet custT="1"/>
      <dgm:spPr/>
      <dgm:t>
        <a:bodyPr/>
        <a:lstStyle/>
        <a:p>
          <a:r>
            <a:rPr lang="en-US" sz="2100" dirty="0"/>
            <a:t>The relationship between these two variables showcased a significant, weak,  negative correlation.</a:t>
          </a:r>
        </a:p>
      </dgm:t>
    </dgm:pt>
    <dgm:pt modelId="{5E3FF359-5ABA-43D1-A023-829C99ABBDBD}" type="parTrans" cxnId="{0B416E51-5823-4E0D-BACF-A9F76CC25D16}">
      <dgm:prSet/>
      <dgm:spPr/>
      <dgm:t>
        <a:bodyPr/>
        <a:lstStyle/>
        <a:p>
          <a:endParaRPr lang="en-US"/>
        </a:p>
      </dgm:t>
    </dgm:pt>
    <dgm:pt modelId="{5DCBAA4B-A305-4A0D-9C5D-B9335B98680D}" type="sibTrans" cxnId="{0B416E51-5823-4E0D-BACF-A9F76CC25D16}">
      <dgm:prSet/>
      <dgm:spPr/>
      <dgm:t>
        <a:bodyPr/>
        <a:lstStyle/>
        <a:p>
          <a:endParaRPr lang="en-US"/>
        </a:p>
      </dgm:t>
    </dgm:pt>
    <dgm:pt modelId="{91C071EC-62DD-420A-A2FD-4337AE7DADB1}">
      <dgm:prSet custT="1"/>
      <dgm:spPr/>
      <dgm:t>
        <a:bodyPr/>
        <a:lstStyle/>
        <a:p>
          <a:r>
            <a:rPr lang="en-US" sz="2100" dirty="0"/>
            <a:t>r = -.182, n = 293, p = .002. </a:t>
          </a:r>
        </a:p>
      </dgm:t>
    </dgm:pt>
    <dgm:pt modelId="{42CF993A-FDFE-496C-88A9-8B679D972F2F}" type="parTrans" cxnId="{A2373B5B-4C8D-466C-8E29-CDBA7889417E}">
      <dgm:prSet/>
      <dgm:spPr/>
      <dgm:t>
        <a:bodyPr/>
        <a:lstStyle/>
        <a:p>
          <a:endParaRPr lang="en-US"/>
        </a:p>
      </dgm:t>
    </dgm:pt>
    <dgm:pt modelId="{BC7B8DA4-86E6-4C85-BDDB-84F855954089}" type="sibTrans" cxnId="{A2373B5B-4C8D-466C-8E29-CDBA7889417E}">
      <dgm:prSet/>
      <dgm:spPr/>
      <dgm:t>
        <a:bodyPr/>
        <a:lstStyle/>
        <a:p>
          <a:endParaRPr lang="en-US"/>
        </a:p>
      </dgm:t>
    </dgm:pt>
    <dgm:pt modelId="{502E9600-C459-4708-9AC6-8D5C13559C79}">
      <dgm:prSet custT="1"/>
      <dgm:spPr/>
      <dgm:t>
        <a:bodyPr/>
        <a:lstStyle/>
        <a:p>
          <a:r>
            <a:rPr lang="en-US" sz="2400" dirty="0"/>
            <a:t>Relationship between CS and CF scores</a:t>
          </a:r>
        </a:p>
      </dgm:t>
    </dgm:pt>
    <dgm:pt modelId="{331F2982-A49F-4475-BB5B-F5110EA95397}" type="parTrans" cxnId="{95C070BB-528B-46A1-847C-E1002C581AE8}">
      <dgm:prSet/>
      <dgm:spPr/>
      <dgm:t>
        <a:bodyPr/>
        <a:lstStyle/>
        <a:p>
          <a:endParaRPr lang="en-US"/>
        </a:p>
      </dgm:t>
    </dgm:pt>
    <dgm:pt modelId="{83C99477-B3BA-4FA5-84D0-53B1CF7E2F07}" type="sibTrans" cxnId="{95C070BB-528B-46A1-847C-E1002C581AE8}">
      <dgm:prSet/>
      <dgm:spPr/>
      <dgm:t>
        <a:bodyPr/>
        <a:lstStyle/>
        <a:p>
          <a:endParaRPr lang="en-US"/>
        </a:p>
      </dgm:t>
    </dgm:pt>
    <dgm:pt modelId="{B4AD448F-689E-492B-B9D9-36B3AD2C19C7}">
      <dgm:prSet custT="1"/>
      <dgm:spPr/>
      <dgm:t>
        <a:bodyPr/>
        <a:lstStyle/>
        <a:p>
          <a:r>
            <a:rPr lang="en-US" sz="2100" dirty="0"/>
            <a:t>The relationship between these two variables indicated a significant, moderate, negative correlation. </a:t>
          </a:r>
        </a:p>
      </dgm:t>
    </dgm:pt>
    <dgm:pt modelId="{7E14DEEB-470C-404F-AE76-C4B6E96D589C}" type="parTrans" cxnId="{15D4C1CE-DE22-4105-A3DD-12049C0AD7E8}">
      <dgm:prSet/>
      <dgm:spPr/>
      <dgm:t>
        <a:bodyPr/>
        <a:lstStyle/>
        <a:p>
          <a:endParaRPr lang="en-US"/>
        </a:p>
      </dgm:t>
    </dgm:pt>
    <dgm:pt modelId="{22C628CF-FCE5-4DAB-A791-8EA9FD3DCB5F}" type="sibTrans" cxnId="{15D4C1CE-DE22-4105-A3DD-12049C0AD7E8}">
      <dgm:prSet/>
      <dgm:spPr/>
      <dgm:t>
        <a:bodyPr/>
        <a:lstStyle/>
        <a:p>
          <a:endParaRPr lang="en-US"/>
        </a:p>
      </dgm:t>
    </dgm:pt>
    <dgm:pt modelId="{625CB1C3-6680-468B-A533-A0EF77AF4725}">
      <dgm:prSet custT="1"/>
      <dgm:spPr/>
      <dgm:t>
        <a:bodyPr/>
        <a:lstStyle/>
        <a:p>
          <a:r>
            <a:rPr lang="en-US" sz="2100" dirty="0"/>
            <a:t>r = -.400, n =  293, p = .000. </a:t>
          </a:r>
        </a:p>
      </dgm:t>
    </dgm:pt>
    <dgm:pt modelId="{21FC1ABB-E5AD-4B3E-97F5-6E1163F80E92}" type="parTrans" cxnId="{C196763A-42B3-499E-9B04-859E1C9164D4}">
      <dgm:prSet/>
      <dgm:spPr/>
      <dgm:t>
        <a:bodyPr/>
        <a:lstStyle/>
        <a:p>
          <a:endParaRPr lang="en-US"/>
        </a:p>
      </dgm:t>
    </dgm:pt>
    <dgm:pt modelId="{1B50373F-BAB4-4F06-8CBB-A88BCD65E364}" type="sibTrans" cxnId="{C196763A-42B3-499E-9B04-859E1C9164D4}">
      <dgm:prSet/>
      <dgm:spPr/>
      <dgm:t>
        <a:bodyPr/>
        <a:lstStyle/>
        <a:p>
          <a:endParaRPr lang="en-US"/>
        </a:p>
      </dgm:t>
    </dgm:pt>
    <dgm:pt modelId="{1F795616-F246-4748-B6F0-5D1388656C4C}" type="pres">
      <dgm:prSet presAssocID="{35D11424-8B80-4204-95A0-69E505AD168D}" presName="linear" presStyleCnt="0">
        <dgm:presLayoutVars>
          <dgm:dir/>
          <dgm:animLvl val="lvl"/>
          <dgm:resizeHandles val="exact"/>
        </dgm:presLayoutVars>
      </dgm:prSet>
      <dgm:spPr/>
    </dgm:pt>
    <dgm:pt modelId="{44C0A430-18C5-4F7B-846A-C561BA2A1510}" type="pres">
      <dgm:prSet presAssocID="{C208FE2F-276F-4C7E-93AD-77C933E4FC99}" presName="parentLin" presStyleCnt="0"/>
      <dgm:spPr/>
    </dgm:pt>
    <dgm:pt modelId="{6008C606-D41A-47DA-9046-661AC1C4B534}" type="pres">
      <dgm:prSet presAssocID="{C208FE2F-276F-4C7E-93AD-77C933E4FC99}" presName="parentLeftMargin" presStyleLbl="node1" presStyleIdx="0" presStyleCnt="2"/>
      <dgm:spPr/>
    </dgm:pt>
    <dgm:pt modelId="{7A4E1694-FB22-47C0-AE90-8094EBCD4A23}" type="pres">
      <dgm:prSet presAssocID="{C208FE2F-276F-4C7E-93AD-77C933E4FC99}" presName="parentText" presStyleLbl="node1" presStyleIdx="0" presStyleCnt="2" custScaleX="113940" custScaleY="147000">
        <dgm:presLayoutVars>
          <dgm:chMax val="0"/>
          <dgm:bulletEnabled val="1"/>
        </dgm:presLayoutVars>
      </dgm:prSet>
      <dgm:spPr/>
    </dgm:pt>
    <dgm:pt modelId="{91794314-4514-4FB8-9E85-1501CC3B36A5}" type="pres">
      <dgm:prSet presAssocID="{C208FE2F-276F-4C7E-93AD-77C933E4FC99}" presName="negativeSpace" presStyleCnt="0"/>
      <dgm:spPr/>
    </dgm:pt>
    <dgm:pt modelId="{7300086F-1AD1-4AE4-867F-642DFF8D0A57}" type="pres">
      <dgm:prSet presAssocID="{C208FE2F-276F-4C7E-93AD-77C933E4FC99}" presName="childText" presStyleLbl="conFgAcc1" presStyleIdx="0" presStyleCnt="2">
        <dgm:presLayoutVars>
          <dgm:bulletEnabled val="1"/>
        </dgm:presLayoutVars>
      </dgm:prSet>
      <dgm:spPr/>
    </dgm:pt>
    <dgm:pt modelId="{5C256D4A-D190-443D-85D7-17C5CAB1BF81}" type="pres">
      <dgm:prSet presAssocID="{70244728-9EEC-4376-BE46-547FA8A3B9FA}" presName="spaceBetweenRectangles" presStyleCnt="0"/>
      <dgm:spPr/>
    </dgm:pt>
    <dgm:pt modelId="{3F53B21A-9E4C-4FAD-8B7C-90CB30D2B400}" type="pres">
      <dgm:prSet presAssocID="{502E9600-C459-4708-9AC6-8D5C13559C79}" presName="parentLin" presStyleCnt="0"/>
      <dgm:spPr/>
    </dgm:pt>
    <dgm:pt modelId="{001058EF-2A15-4913-8C78-0E6FDE420E0D}" type="pres">
      <dgm:prSet presAssocID="{502E9600-C459-4708-9AC6-8D5C13559C79}" presName="parentLeftMargin" presStyleLbl="node1" presStyleIdx="0" presStyleCnt="2"/>
      <dgm:spPr/>
    </dgm:pt>
    <dgm:pt modelId="{442510E3-81AF-4342-9759-409D664B0DEA}" type="pres">
      <dgm:prSet presAssocID="{502E9600-C459-4708-9AC6-8D5C13559C79}" presName="parentText" presStyleLbl="node1" presStyleIdx="1" presStyleCnt="2" custScaleX="115421" custScaleY="122420">
        <dgm:presLayoutVars>
          <dgm:chMax val="0"/>
          <dgm:bulletEnabled val="1"/>
        </dgm:presLayoutVars>
      </dgm:prSet>
      <dgm:spPr/>
    </dgm:pt>
    <dgm:pt modelId="{133A3461-3D9F-4BA2-BF59-6330BD205A83}" type="pres">
      <dgm:prSet presAssocID="{502E9600-C459-4708-9AC6-8D5C13559C79}" presName="negativeSpace" presStyleCnt="0"/>
      <dgm:spPr/>
    </dgm:pt>
    <dgm:pt modelId="{35A1D6ED-60F4-4AB1-85A5-57942C5CD963}" type="pres">
      <dgm:prSet presAssocID="{502E9600-C459-4708-9AC6-8D5C13559C79}" presName="childText" presStyleLbl="conFgAcc1" presStyleIdx="1" presStyleCnt="2">
        <dgm:presLayoutVars>
          <dgm:bulletEnabled val="1"/>
        </dgm:presLayoutVars>
      </dgm:prSet>
      <dgm:spPr/>
    </dgm:pt>
  </dgm:ptLst>
  <dgm:cxnLst>
    <dgm:cxn modelId="{A537B705-2B65-4B17-975D-29F43F7F408B}" type="presOf" srcId="{C208FE2F-276F-4C7E-93AD-77C933E4FC99}" destId="{6008C606-D41A-47DA-9046-661AC1C4B534}" srcOrd="0" destOrd="0" presId="urn:microsoft.com/office/officeart/2005/8/layout/list1"/>
    <dgm:cxn modelId="{D3CABF0F-2AC8-4DBF-8BE8-85A8020E5B8A}" type="presOf" srcId="{502E9600-C459-4708-9AC6-8D5C13559C79}" destId="{442510E3-81AF-4342-9759-409D664B0DEA}" srcOrd="1" destOrd="0" presId="urn:microsoft.com/office/officeart/2005/8/layout/list1"/>
    <dgm:cxn modelId="{A9E5C80F-A710-482C-8EAA-3F74CA0C1F43}" srcId="{35D11424-8B80-4204-95A0-69E505AD168D}" destId="{C208FE2F-276F-4C7E-93AD-77C933E4FC99}" srcOrd="0" destOrd="0" parTransId="{9C316F61-ADBE-4D75-91F8-149FA5539B37}" sibTransId="{70244728-9EEC-4376-BE46-547FA8A3B9FA}"/>
    <dgm:cxn modelId="{C196763A-42B3-499E-9B04-859E1C9164D4}" srcId="{502E9600-C459-4708-9AC6-8D5C13559C79}" destId="{625CB1C3-6680-468B-A533-A0EF77AF4725}" srcOrd="1" destOrd="0" parTransId="{21FC1ABB-E5AD-4B3E-97F5-6E1163F80E92}" sibTransId="{1B50373F-BAB4-4F06-8CBB-A88BCD65E364}"/>
    <dgm:cxn modelId="{A2373B5B-4C8D-466C-8E29-CDBA7889417E}" srcId="{C208FE2F-276F-4C7E-93AD-77C933E4FC99}" destId="{91C071EC-62DD-420A-A2FD-4337AE7DADB1}" srcOrd="1" destOrd="0" parTransId="{42CF993A-FDFE-496C-88A9-8B679D972F2F}" sibTransId="{BC7B8DA4-86E6-4C85-BDDB-84F855954089}"/>
    <dgm:cxn modelId="{0B416E51-5823-4E0D-BACF-A9F76CC25D16}" srcId="{C208FE2F-276F-4C7E-93AD-77C933E4FC99}" destId="{E1AFB88E-0DA4-4545-84EF-2B68D308A4BC}" srcOrd="0" destOrd="0" parTransId="{5E3FF359-5ABA-43D1-A023-829C99ABBDBD}" sibTransId="{5DCBAA4B-A305-4A0D-9C5D-B9335B98680D}"/>
    <dgm:cxn modelId="{E44F7786-8E03-4B2B-8B1E-0154BBF2B9D0}" type="presOf" srcId="{C208FE2F-276F-4C7E-93AD-77C933E4FC99}" destId="{7A4E1694-FB22-47C0-AE90-8094EBCD4A23}" srcOrd="1" destOrd="0" presId="urn:microsoft.com/office/officeart/2005/8/layout/list1"/>
    <dgm:cxn modelId="{CB50C898-5115-479D-B10C-5094FF709EB4}" type="presOf" srcId="{625CB1C3-6680-468B-A533-A0EF77AF4725}" destId="{35A1D6ED-60F4-4AB1-85A5-57942C5CD963}" srcOrd="0" destOrd="1" presId="urn:microsoft.com/office/officeart/2005/8/layout/list1"/>
    <dgm:cxn modelId="{7D8661A7-A923-4BE4-A339-07BA3F799C57}" type="presOf" srcId="{91C071EC-62DD-420A-A2FD-4337AE7DADB1}" destId="{7300086F-1AD1-4AE4-867F-642DFF8D0A57}" srcOrd="0" destOrd="1" presId="urn:microsoft.com/office/officeart/2005/8/layout/list1"/>
    <dgm:cxn modelId="{95C070BB-528B-46A1-847C-E1002C581AE8}" srcId="{35D11424-8B80-4204-95A0-69E505AD168D}" destId="{502E9600-C459-4708-9AC6-8D5C13559C79}" srcOrd="1" destOrd="0" parTransId="{331F2982-A49F-4475-BB5B-F5110EA95397}" sibTransId="{83C99477-B3BA-4FA5-84D0-53B1CF7E2F07}"/>
    <dgm:cxn modelId="{2E0C06C9-FA2D-4F0B-BA67-F28B7527135F}" type="presOf" srcId="{502E9600-C459-4708-9AC6-8D5C13559C79}" destId="{001058EF-2A15-4913-8C78-0E6FDE420E0D}" srcOrd="0" destOrd="0" presId="urn:microsoft.com/office/officeart/2005/8/layout/list1"/>
    <dgm:cxn modelId="{15D4C1CE-DE22-4105-A3DD-12049C0AD7E8}" srcId="{502E9600-C459-4708-9AC6-8D5C13559C79}" destId="{B4AD448F-689E-492B-B9D9-36B3AD2C19C7}" srcOrd="0" destOrd="0" parTransId="{7E14DEEB-470C-404F-AE76-C4B6E96D589C}" sibTransId="{22C628CF-FCE5-4DAB-A791-8EA9FD3DCB5F}"/>
    <dgm:cxn modelId="{5B0EB1D4-8A77-44E7-98BD-EDCBC12D9ECC}" type="presOf" srcId="{35D11424-8B80-4204-95A0-69E505AD168D}" destId="{1F795616-F246-4748-B6F0-5D1388656C4C}" srcOrd="0" destOrd="0" presId="urn:microsoft.com/office/officeart/2005/8/layout/list1"/>
    <dgm:cxn modelId="{73FB98E5-064B-410C-A72D-AB5BCF9ED709}" type="presOf" srcId="{E1AFB88E-0DA4-4545-84EF-2B68D308A4BC}" destId="{7300086F-1AD1-4AE4-867F-642DFF8D0A57}" srcOrd="0" destOrd="0" presId="urn:microsoft.com/office/officeart/2005/8/layout/list1"/>
    <dgm:cxn modelId="{C8246CF6-3B4A-4F2B-BDEF-008DA80CFEDC}" type="presOf" srcId="{B4AD448F-689E-492B-B9D9-36B3AD2C19C7}" destId="{35A1D6ED-60F4-4AB1-85A5-57942C5CD963}" srcOrd="0" destOrd="0" presId="urn:microsoft.com/office/officeart/2005/8/layout/list1"/>
    <dgm:cxn modelId="{CE1F0CD3-18C3-4700-944C-463302E382E5}" type="presParOf" srcId="{1F795616-F246-4748-B6F0-5D1388656C4C}" destId="{44C0A430-18C5-4F7B-846A-C561BA2A1510}" srcOrd="0" destOrd="0" presId="urn:microsoft.com/office/officeart/2005/8/layout/list1"/>
    <dgm:cxn modelId="{186F323F-051B-4136-BE1D-7CE01932093B}" type="presParOf" srcId="{44C0A430-18C5-4F7B-846A-C561BA2A1510}" destId="{6008C606-D41A-47DA-9046-661AC1C4B534}" srcOrd="0" destOrd="0" presId="urn:microsoft.com/office/officeart/2005/8/layout/list1"/>
    <dgm:cxn modelId="{4982AF17-9E32-4F49-8F3A-D3E92FB26948}" type="presParOf" srcId="{44C0A430-18C5-4F7B-846A-C561BA2A1510}" destId="{7A4E1694-FB22-47C0-AE90-8094EBCD4A23}" srcOrd="1" destOrd="0" presId="urn:microsoft.com/office/officeart/2005/8/layout/list1"/>
    <dgm:cxn modelId="{AC5EB4F8-02D1-4EFE-91DB-25A310E29EC2}" type="presParOf" srcId="{1F795616-F246-4748-B6F0-5D1388656C4C}" destId="{91794314-4514-4FB8-9E85-1501CC3B36A5}" srcOrd="1" destOrd="0" presId="urn:microsoft.com/office/officeart/2005/8/layout/list1"/>
    <dgm:cxn modelId="{5479BF78-1BAA-492F-B1C7-CFCE3E4FA824}" type="presParOf" srcId="{1F795616-F246-4748-B6F0-5D1388656C4C}" destId="{7300086F-1AD1-4AE4-867F-642DFF8D0A57}" srcOrd="2" destOrd="0" presId="urn:microsoft.com/office/officeart/2005/8/layout/list1"/>
    <dgm:cxn modelId="{D402CB0B-DAA2-4D05-931A-A673AB2486CA}" type="presParOf" srcId="{1F795616-F246-4748-B6F0-5D1388656C4C}" destId="{5C256D4A-D190-443D-85D7-17C5CAB1BF81}" srcOrd="3" destOrd="0" presId="urn:microsoft.com/office/officeart/2005/8/layout/list1"/>
    <dgm:cxn modelId="{06BD0DB4-BE33-4FD1-87AF-C0F557C30BD1}" type="presParOf" srcId="{1F795616-F246-4748-B6F0-5D1388656C4C}" destId="{3F53B21A-9E4C-4FAD-8B7C-90CB30D2B400}" srcOrd="4" destOrd="0" presId="urn:microsoft.com/office/officeart/2005/8/layout/list1"/>
    <dgm:cxn modelId="{49719829-21D4-43CF-BAC2-9DC8ADF16AE6}" type="presParOf" srcId="{3F53B21A-9E4C-4FAD-8B7C-90CB30D2B400}" destId="{001058EF-2A15-4913-8C78-0E6FDE420E0D}" srcOrd="0" destOrd="0" presId="urn:microsoft.com/office/officeart/2005/8/layout/list1"/>
    <dgm:cxn modelId="{91C3104D-E701-400B-8491-169E7D604B13}" type="presParOf" srcId="{3F53B21A-9E4C-4FAD-8B7C-90CB30D2B400}" destId="{442510E3-81AF-4342-9759-409D664B0DEA}" srcOrd="1" destOrd="0" presId="urn:microsoft.com/office/officeart/2005/8/layout/list1"/>
    <dgm:cxn modelId="{BB5EB445-3772-460B-A456-BE4B70B78D46}" type="presParOf" srcId="{1F795616-F246-4748-B6F0-5D1388656C4C}" destId="{133A3461-3D9F-4BA2-BF59-6330BD205A83}" srcOrd="5" destOrd="0" presId="urn:microsoft.com/office/officeart/2005/8/layout/list1"/>
    <dgm:cxn modelId="{A0AC7D2C-30BD-4F6E-9B90-B0339409F17D}" type="presParOf" srcId="{1F795616-F246-4748-B6F0-5D1388656C4C}" destId="{35A1D6ED-60F4-4AB1-85A5-57942C5CD96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EA4FE-7691-4911-98D0-FE4A57E58907}">
      <dsp:nvSpPr>
        <dsp:cNvPr id="0" name=""/>
        <dsp:cNvSpPr/>
      </dsp:nvSpPr>
      <dsp:spPr>
        <a:xfrm>
          <a:off x="0" y="135193"/>
          <a:ext cx="11029615" cy="7711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Compassion Satisfaction </a:t>
          </a:r>
        </a:p>
      </dsp:txBody>
      <dsp:txXfrm>
        <a:off x="37646" y="172839"/>
        <a:ext cx="10954323" cy="695888"/>
      </dsp:txXfrm>
    </dsp:sp>
    <dsp:sp modelId="{E9ACF516-58D6-4F36-A92B-1F23DBA6D764}">
      <dsp:nvSpPr>
        <dsp:cNvPr id="0" name=""/>
        <dsp:cNvSpPr/>
      </dsp:nvSpPr>
      <dsp:spPr>
        <a:xfrm>
          <a:off x="0" y="906373"/>
          <a:ext cx="11029615" cy="662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9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tx1"/>
              </a:solidFill>
            </a:rPr>
            <a:t>Words that describe the profession: Unique, dynamic, fun, fulfilling, connectedness, growing, dedication, challenging, caring, and important </a:t>
          </a:r>
          <a:r>
            <a:rPr lang="en-US" sz="1200" kern="1200" dirty="0">
              <a:solidFill>
                <a:schemeClr val="tx1"/>
              </a:solidFill>
            </a:rPr>
            <a:t>(Benes, 2015) </a:t>
          </a:r>
        </a:p>
      </dsp:txBody>
      <dsp:txXfrm>
        <a:off x="0" y="906373"/>
        <a:ext cx="11029615" cy="662294"/>
      </dsp:txXfrm>
    </dsp:sp>
    <dsp:sp modelId="{F142949D-2040-44D4-B805-09962D032A16}">
      <dsp:nvSpPr>
        <dsp:cNvPr id="0" name=""/>
        <dsp:cNvSpPr/>
      </dsp:nvSpPr>
      <dsp:spPr>
        <a:xfrm>
          <a:off x="0" y="1568667"/>
          <a:ext cx="11029615" cy="76596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Burnout</a:t>
          </a:r>
        </a:p>
      </dsp:txBody>
      <dsp:txXfrm>
        <a:off x="37391" y="1606058"/>
        <a:ext cx="10954833" cy="691186"/>
      </dsp:txXfrm>
    </dsp:sp>
    <dsp:sp modelId="{7CEC2342-61E5-4113-B50D-58ACAC214C4C}">
      <dsp:nvSpPr>
        <dsp:cNvPr id="0" name=""/>
        <dsp:cNvSpPr/>
      </dsp:nvSpPr>
      <dsp:spPr>
        <a:xfrm>
          <a:off x="0" y="2334636"/>
          <a:ext cx="11029615" cy="669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9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AT’s experience burnout through: role conflict, high time commitment, limited opportunities for career advancement, low salary and poor working conditions” </a:t>
          </a:r>
          <a:r>
            <a:rPr lang="en-US" sz="1200" kern="1200" dirty="0">
              <a:solidFill>
                <a:schemeClr val="tx1"/>
              </a:solidFill>
            </a:rPr>
            <a:t>(Capel, 1990)</a:t>
          </a:r>
        </a:p>
      </dsp:txBody>
      <dsp:txXfrm>
        <a:off x="0" y="2334636"/>
        <a:ext cx="11029615" cy="669129"/>
      </dsp:txXfrm>
    </dsp:sp>
    <dsp:sp modelId="{A329E701-6610-4EB5-A712-1ED00F19F9C5}">
      <dsp:nvSpPr>
        <dsp:cNvPr id="0" name=""/>
        <dsp:cNvSpPr/>
      </dsp:nvSpPr>
      <dsp:spPr>
        <a:xfrm>
          <a:off x="0" y="2960090"/>
          <a:ext cx="11029615" cy="83699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Secondary Traumatic Stress</a:t>
          </a:r>
        </a:p>
      </dsp:txBody>
      <dsp:txXfrm>
        <a:off x="40858" y="3000948"/>
        <a:ext cx="10947899" cy="755274"/>
      </dsp:txXfrm>
    </dsp:sp>
    <dsp:sp modelId="{EFA8027A-7509-4A84-ACBB-A273279E0522}">
      <dsp:nvSpPr>
        <dsp:cNvPr id="0" name=""/>
        <dsp:cNvSpPr/>
      </dsp:nvSpPr>
      <dsp:spPr>
        <a:xfrm>
          <a:off x="0" y="3840756"/>
          <a:ext cx="11029615" cy="654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9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There were 120 sports-related deaths of young athletes in 2008-2009; 49 in 2010; 39 in 2011; 33 in 2012, 32 in 2013 </a:t>
          </a:r>
          <a:r>
            <a:rPr lang="en-US" sz="1200" kern="1200" dirty="0"/>
            <a:t>(NATA) </a:t>
          </a:r>
          <a:r>
            <a:rPr lang="en-US" sz="1800" kern="1200" dirty="0"/>
            <a:t>More than 1.35 million children were seen in an emergency department for sports-related injury in 2012</a:t>
          </a:r>
          <a:r>
            <a:rPr lang="en-US" sz="1200" kern="1200" dirty="0"/>
            <a:t>(Ferguson, 2013)</a:t>
          </a:r>
        </a:p>
      </dsp:txBody>
      <dsp:txXfrm>
        <a:off x="0" y="3840756"/>
        <a:ext cx="11029615" cy="654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A11FF-0C45-4382-9671-300C5BA925E1}">
      <dsp:nvSpPr>
        <dsp:cNvPr id="0" name=""/>
        <dsp:cNvSpPr/>
      </dsp:nvSpPr>
      <dsp:spPr>
        <a:xfrm>
          <a:off x="0" y="1539647"/>
          <a:ext cx="5514808" cy="14175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8010" tIns="520700" rIns="428010" bIns="177800" numCol="1" spcCol="1270" anchor="t" anchorCtr="0">
          <a:noAutofit/>
        </a:bodyPr>
        <a:lstStyle/>
        <a:p>
          <a:pPr marL="228600" lvl="1" indent="-228600" algn="l" defTabSz="1111250">
            <a:lnSpc>
              <a:spcPct val="90000"/>
            </a:lnSpc>
            <a:spcBef>
              <a:spcPct val="0"/>
            </a:spcBef>
            <a:spcAft>
              <a:spcPct val="15000"/>
            </a:spcAft>
            <a:buChar char="•"/>
          </a:pPr>
          <a:r>
            <a:rPr lang="en-US" sz="2500" b="1" kern="1200" dirty="0"/>
            <a:t>Demographics</a:t>
          </a:r>
          <a:endParaRPr lang="en-US" sz="2500" kern="1200" dirty="0"/>
        </a:p>
        <a:p>
          <a:pPr marL="228600" lvl="1" indent="-228600" algn="l" defTabSz="1111250">
            <a:lnSpc>
              <a:spcPct val="90000"/>
            </a:lnSpc>
            <a:spcBef>
              <a:spcPct val="0"/>
            </a:spcBef>
            <a:spcAft>
              <a:spcPct val="15000"/>
            </a:spcAft>
            <a:buChar char="•"/>
          </a:pPr>
          <a:r>
            <a:rPr lang="en-US" sz="2500" b="1" kern="1200" dirty="0" err="1"/>
            <a:t>ProQOL</a:t>
          </a:r>
          <a:r>
            <a:rPr lang="en-US" sz="2500" b="1" kern="1200" dirty="0"/>
            <a:t>- 21</a:t>
          </a:r>
          <a:endParaRPr lang="en-US" sz="2500" kern="1200" dirty="0"/>
        </a:p>
      </dsp:txBody>
      <dsp:txXfrm>
        <a:off x="0" y="1539647"/>
        <a:ext cx="5514808" cy="1417500"/>
      </dsp:txXfrm>
    </dsp:sp>
    <dsp:sp modelId="{98268CDC-1445-4ADF-8989-408B9BA2E615}">
      <dsp:nvSpPr>
        <dsp:cNvPr id="0" name=""/>
        <dsp:cNvSpPr/>
      </dsp:nvSpPr>
      <dsp:spPr>
        <a:xfrm>
          <a:off x="275740" y="756725"/>
          <a:ext cx="4116076" cy="93555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913" tIns="0" rIns="145913" bIns="0" numCol="1" spcCol="1270" anchor="ctr" anchorCtr="0">
          <a:noAutofit/>
        </a:bodyPr>
        <a:lstStyle/>
        <a:p>
          <a:pPr marL="0" lvl="0" indent="0" algn="ctr" defTabSz="1111250">
            <a:lnSpc>
              <a:spcPct val="90000"/>
            </a:lnSpc>
            <a:spcBef>
              <a:spcPct val="0"/>
            </a:spcBef>
            <a:spcAft>
              <a:spcPct val="35000"/>
            </a:spcAft>
            <a:buNone/>
          </a:pPr>
          <a:r>
            <a:rPr lang="en-US" sz="2500" b="1" u="sng" kern="1200" dirty="0">
              <a:effectLst>
                <a:outerShdw blurRad="38100" dist="38100" dir="2700000" algn="tl">
                  <a:srgbClr val="000000">
                    <a:alpha val="43137"/>
                  </a:srgbClr>
                </a:outerShdw>
              </a:effectLst>
            </a:rPr>
            <a:t>INSTRUMENTATION</a:t>
          </a:r>
          <a:r>
            <a:rPr lang="en-US" sz="2500" b="1" kern="1200" dirty="0"/>
            <a:t>:</a:t>
          </a:r>
        </a:p>
        <a:p>
          <a:pPr marL="0" lvl="0" indent="0" algn="ctr" defTabSz="1111250">
            <a:lnSpc>
              <a:spcPct val="90000"/>
            </a:lnSpc>
            <a:spcBef>
              <a:spcPct val="0"/>
            </a:spcBef>
            <a:spcAft>
              <a:spcPct val="35000"/>
            </a:spcAft>
            <a:buNone/>
          </a:pPr>
          <a:r>
            <a:rPr lang="en-US" sz="2500" b="1" kern="1200" dirty="0"/>
            <a:t>2 Part Survey</a:t>
          </a:r>
          <a:endParaRPr lang="en-US" sz="2500" kern="1200" dirty="0"/>
        </a:p>
      </dsp:txBody>
      <dsp:txXfrm>
        <a:off x="321410" y="802395"/>
        <a:ext cx="4024736" cy="8442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EFF10-DE5F-47F9-A705-DCA6AB50BE95}">
      <dsp:nvSpPr>
        <dsp:cNvPr id="0" name=""/>
        <dsp:cNvSpPr/>
      </dsp:nvSpPr>
      <dsp:spPr>
        <a:xfrm>
          <a:off x="0" y="118324"/>
          <a:ext cx="4772552" cy="20475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3,000 certified athletic trainers whom maintained an active National Athletic Trainers’ Association (NATA) membership were invited to participate </a:t>
          </a:r>
        </a:p>
      </dsp:txBody>
      <dsp:txXfrm>
        <a:off x="99951" y="218275"/>
        <a:ext cx="4572650" cy="1847598"/>
      </dsp:txXfrm>
    </dsp:sp>
    <dsp:sp modelId="{4257AD8E-BF8C-4275-91BF-A4144EA93478}">
      <dsp:nvSpPr>
        <dsp:cNvPr id="0" name=""/>
        <dsp:cNvSpPr/>
      </dsp:nvSpPr>
      <dsp:spPr>
        <a:xfrm>
          <a:off x="0" y="2165824"/>
          <a:ext cx="4772552" cy="1630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529"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293 certified athletic trainers</a:t>
          </a:r>
        </a:p>
        <a:p>
          <a:pPr marL="228600" lvl="1" indent="-228600" algn="l" defTabSz="889000">
            <a:lnSpc>
              <a:spcPct val="90000"/>
            </a:lnSpc>
            <a:spcBef>
              <a:spcPct val="0"/>
            </a:spcBef>
            <a:spcAft>
              <a:spcPct val="20000"/>
            </a:spcAft>
            <a:buChar char="•"/>
          </a:pPr>
          <a:r>
            <a:rPr lang="en-US" sz="2000" kern="1200"/>
            <a:t>Mean age 33.08 ± 9.21</a:t>
          </a:r>
        </a:p>
        <a:p>
          <a:pPr marL="228600" lvl="1" indent="-228600" algn="l" defTabSz="889000">
            <a:lnSpc>
              <a:spcPct val="90000"/>
            </a:lnSpc>
            <a:spcBef>
              <a:spcPct val="0"/>
            </a:spcBef>
            <a:spcAft>
              <a:spcPct val="20000"/>
            </a:spcAft>
            <a:buChar char="•"/>
          </a:pPr>
          <a:r>
            <a:rPr lang="en-US" sz="2000" kern="1200"/>
            <a:t>66.6(n = 195) female</a:t>
          </a:r>
        </a:p>
        <a:p>
          <a:pPr marL="228600" lvl="1" indent="-228600" algn="l" defTabSz="889000">
            <a:lnSpc>
              <a:spcPct val="90000"/>
            </a:lnSpc>
            <a:spcBef>
              <a:spcPct val="0"/>
            </a:spcBef>
            <a:spcAft>
              <a:spcPct val="20000"/>
            </a:spcAft>
            <a:buChar char="•"/>
          </a:pPr>
          <a:r>
            <a:rPr lang="en-US" sz="2000" kern="1200"/>
            <a:t>33.4% (n = 98) male</a:t>
          </a:r>
        </a:p>
        <a:p>
          <a:pPr marL="228600" lvl="1" indent="-228600" algn="l" defTabSz="889000">
            <a:lnSpc>
              <a:spcPct val="90000"/>
            </a:lnSpc>
            <a:spcBef>
              <a:spcPct val="0"/>
            </a:spcBef>
            <a:spcAft>
              <a:spcPct val="20000"/>
            </a:spcAft>
            <a:buChar char="•"/>
          </a:pPr>
          <a:r>
            <a:rPr lang="en-US" sz="2000" kern="1200" dirty="0"/>
            <a:t>Response rate:10.8 % </a:t>
          </a:r>
        </a:p>
      </dsp:txBody>
      <dsp:txXfrm>
        <a:off x="0" y="2165824"/>
        <a:ext cx="4772552" cy="1630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0086F-1AD1-4AE4-867F-642DFF8D0A57}">
      <dsp:nvSpPr>
        <dsp:cNvPr id="0" name=""/>
        <dsp:cNvSpPr/>
      </dsp:nvSpPr>
      <dsp:spPr>
        <a:xfrm>
          <a:off x="0" y="463204"/>
          <a:ext cx="11029950" cy="13860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333248" rIns="856047"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The relationship between these two variables showcased a significant, weak,  negative correlation.</a:t>
          </a:r>
        </a:p>
        <a:p>
          <a:pPr marL="228600" lvl="1" indent="-228600" algn="l" defTabSz="933450">
            <a:lnSpc>
              <a:spcPct val="90000"/>
            </a:lnSpc>
            <a:spcBef>
              <a:spcPct val="0"/>
            </a:spcBef>
            <a:spcAft>
              <a:spcPct val="15000"/>
            </a:spcAft>
            <a:buChar char="•"/>
          </a:pPr>
          <a:r>
            <a:rPr lang="en-US" sz="2100" kern="1200" dirty="0"/>
            <a:t>r = -.182, n = 293, p = .002. </a:t>
          </a:r>
        </a:p>
      </dsp:txBody>
      <dsp:txXfrm>
        <a:off x="0" y="463204"/>
        <a:ext cx="11029950" cy="1386000"/>
      </dsp:txXfrm>
    </dsp:sp>
    <dsp:sp modelId="{7A4E1694-FB22-47C0-AE90-8094EBCD4A23}">
      <dsp:nvSpPr>
        <dsp:cNvPr id="0" name=""/>
        <dsp:cNvSpPr/>
      </dsp:nvSpPr>
      <dsp:spPr>
        <a:xfrm>
          <a:off x="551497" y="5054"/>
          <a:ext cx="8797267" cy="69431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kern="1200" dirty="0"/>
            <a:t>Relationship between CF and years of experience in clinically-active athletic trainers</a:t>
          </a:r>
        </a:p>
      </dsp:txBody>
      <dsp:txXfrm>
        <a:off x="585390" y="38947"/>
        <a:ext cx="8729481" cy="626524"/>
      </dsp:txXfrm>
    </dsp:sp>
    <dsp:sp modelId="{35A1D6ED-60F4-4AB1-85A5-57942C5CD963}">
      <dsp:nvSpPr>
        <dsp:cNvPr id="0" name=""/>
        <dsp:cNvSpPr/>
      </dsp:nvSpPr>
      <dsp:spPr>
        <a:xfrm>
          <a:off x="0" y="2277658"/>
          <a:ext cx="11029950" cy="13860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333248" rIns="856047"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The relationship between these two variables indicated a significant, moderate, negative correlation. </a:t>
          </a:r>
        </a:p>
        <a:p>
          <a:pPr marL="228600" lvl="1" indent="-228600" algn="l" defTabSz="933450">
            <a:lnSpc>
              <a:spcPct val="90000"/>
            </a:lnSpc>
            <a:spcBef>
              <a:spcPct val="0"/>
            </a:spcBef>
            <a:spcAft>
              <a:spcPct val="15000"/>
            </a:spcAft>
            <a:buChar char="•"/>
          </a:pPr>
          <a:r>
            <a:rPr lang="en-US" sz="2100" kern="1200" dirty="0"/>
            <a:t>r = -.400, n =  293, p = .000. </a:t>
          </a:r>
        </a:p>
      </dsp:txBody>
      <dsp:txXfrm>
        <a:off x="0" y="2277658"/>
        <a:ext cx="11029950" cy="1386000"/>
      </dsp:txXfrm>
    </dsp:sp>
    <dsp:sp modelId="{442510E3-81AF-4342-9759-409D664B0DEA}">
      <dsp:nvSpPr>
        <dsp:cNvPr id="0" name=""/>
        <dsp:cNvSpPr/>
      </dsp:nvSpPr>
      <dsp:spPr>
        <a:xfrm>
          <a:off x="551497" y="1935604"/>
          <a:ext cx="8911615" cy="578214"/>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kern="1200" dirty="0"/>
            <a:t>Relationship between CS and CF scores</a:t>
          </a:r>
        </a:p>
      </dsp:txBody>
      <dsp:txXfrm>
        <a:off x="579723" y="1963830"/>
        <a:ext cx="8855163" cy="5217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0.54837</cdr:x>
      <cdr:y>0</cdr:y>
    </cdr:from>
    <cdr:to>
      <cdr:x>0.94699</cdr:x>
      <cdr:y>0.14324</cdr:y>
    </cdr:to>
    <cdr:sp macro="" textlink="">
      <cdr:nvSpPr>
        <cdr:cNvPr id="2" name="TextBox 1">
          <a:extLst xmlns:a="http://schemas.openxmlformats.org/drawingml/2006/main">
            <a:ext uri="{FF2B5EF4-FFF2-40B4-BE49-F238E27FC236}">
              <a16:creationId xmlns:a16="http://schemas.microsoft.com/office/drawing/2014/main" id="{D6AAA91D-E39C-45E1-B02E-42C549ADC030}"/>
            </a:ext>
          </a:extLst>
        </cdr:cNvPr>
        <cdr:cNvSpPr txBox="1"/>
      </cdr:nvSpPr>
      <cdr:spPr>
        <a:xfrm xmlns:a="http://schemas.openxmlformats.org/drawingml/2006/main">
          <a:off x="6048446" y="-2024329"/>
          <a:ext cx="4396805" cy="5493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600" dirty="0">
              <a:effectLst>
                <a:outerShdw blurRad="38100" dist="38100" dir="2700000" algn="tl">
                  <a:srgbClr val="000000">
                    <a:alpha val="43137"/>
                  </a:srgbClr>
                </a:outerShdw>
              </a:effectLst>
            </a:rPr>
            <a:t>ETHNICITY/RACE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31DAAB-D6B6-47B5-B114-159C0814D1C9}"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DC49-001A-4EFC-9268-D38EF40D71AA}" type="slidenum">
              <a:rPr lang="en-US" smtClean="0"/>
              <a:t>‹#›</a:t>
            </a:fld>
            <a:endParaRPr lang="en-US"/>
          </a:p>
        </p:txBody>
      </p:sp>
    </p:spTree>
    <p:extLst>
      <p:ext uri="{BB962C8B-B14F-4D97-AF65-F5344CB8AC3E}">
        <p14:creationId xmlns:p14="http://schemas.microsoft.com/office/powerpoint/2010/main" val="1750461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Compassion satisfaction is further described as the pleasure and satisfaction derived from working in helping, care giving 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concept is considered the cornerstone of quality health care as it influences an employers work quality and outcome of patient 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this encompasses the pleasure one derives from being able to do ones work. Fore example, one may feel pleasure to help others, or may feel positively about ones colleagues, or ones ability to contribute to the work setting through his or her ability to work with people who need care. </a:t>
            </a:r>
          </a:p>
          <a:p>
            <a:endParaRPr lang="en-US" dirty="0"/>
          </a:p>
        </p:txBody>
      </p:sp>
      <p:sp>
        <p:nvSpPr>
          <p:cNvPr id="4" name="Slide Number Placeholder 3"/>
          <p:cNvSpPr>
            <a:spLocks noGrp="1"/>
          </p:cNvSpPr>
          <p:nvPr>
            <p:ph type="sldNum" sz="quarter" idx="10"/>
          </p:nvPr>
        </p:nvSpPr>
        <p:spPr/>
        <p:txBody>
          <a:bodyPr/>
          <a:lstStyle/>
          <a:p>
            <a:fld id="{16FEDC49-001A-4EFC-9268-D38EF40D71AA}" type="slidenum">
              <a:rPr lang="en-US" smtClean="0"/>
              <a:t>3</a:t>
            </a:fld>
            <a:endParaRPr lang="en-US"/>
          </a:p>
        </p:txBody>
      </p:sp>
    </p:spTree>
    <p:extLst>
      <p:ext uri="{BB962C8B-B14F-4D97-AF65-F5344CB8AC3E}">
        <p14:creationId xmlns:p14="http://schemas.microsoft.com/office/powerpoint/2010/main" val="2835806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sample size that was utilized in this study was low. The timing of the data collection may have served as a contributing factor to the low response rate (10.8%) and small participant sample size (n = 293).</a:t>
            </a:r>
          </a:p>
          <a:p>
            <a:r>
              <a:rPr lang="en-US" sz="1200" b="0" i="0" u="none" strike="noStrike" kern="1200" dirty="0">
                <a:solidFill>
                  <a:schemeClr val="tx1"/>
                </a:solidFill>
                <a:effectLst/>
                <a:latin typeface="+mn-lt"/>
                <a:ea typeface="+mn-ea"/>
                <a:cs typeface="+mn-cs"/>
              </a:rPr>
              <a:t>The low response rate proved difficult when conducting analyses, as it may have contributed to the unequal distributions between groups. This also restricts the ability to make assumptions about a population in totality. The data of the total participants (n = 293) may not be representative of the athletic training profession as a whole.  </a:t>
            </a:r>
          </a:p>
          <a:p>
            <a:r>
              <a:rPr lang="en-US" sz="1200" b="0" i="0" u="none" strike="noStrike" kern="1200" dirty="0">
                <a:solidFill>
                  <a:schemeClr val="tx1"/>
                </a:solidFill>
                <a:effectLst/>
                <a:latin typeface="+mn-lt"/>
                <a:ea typeface="+mn-ea"/>
                <a:cs typeface="+mn-cs"/>
              </a:rPr>
              <a:t>Another limitation in this study was utilizing a newly established assessment tool for the components of the Professional Quality of Life among athletic trainers. The lack of research utilizing this tool serves as a limitation, as there was not a cemented foundation to the measurement and still renders the need for further application within research. Although there was a lack of this ProQOL-21 tool within the literature, it held the highest validity compared to other measures, as to why it was utilized for this study.</a:t>
            </a:r>
            <a:endParaRPr lang="en-US" dirty="0"/>
          </a:p>
        </p:txBody>
      </p:sp>
      <p:sp>
        <p:nvSpPr>
          <p:cNvPr id="4" name="Slide Number Placeholder 3"/>
          <p:cNvSpPr>
            <a:spLocks noGrp="1"/>
          </p:cNvSpPr>
          <p:nvPr>
            <p:ph type="sldNum" sz="quarter" idx="5"/>
          </p:nvPr>
        </p:nvSpPr>
        <p:spPr/>
        <p:txBody>
          <a:bodyPr/>
          <a:lstStyle/>
          <a:p>
            <a:fld id="{16FEDC49-001A-4EFC-9268-D38EF40D71AA}" type="slidenum">
              <a:rPr lang="en-US" smtClean="0"/>
              <a:t>14</a:t>
            </a:fld>
            <a:endParaRPr lang="en-US"/>
          </a:p>
        </p:txBody>
      </p:sp>
    </p:spTree>
    <p:extLst>
      <p:ext uri="{BB962C8B-B14F-4D97-AF65-F5344CB8AC3E}">
        <p14:creationId xmlns:p14="http://schemas.microsoft.com/office/powerpoint/2010/main" val="4021019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Athletic Trainers experience high satisfaction in their clinical compassion when providing care to patients; however, compassion fatigue is also prevalent in this profession. </a:t>
            </a:r>
            <a:endParaRPr lang="en-US" dirty="0"/>
          </a:p>
        </p:txBody>
      </p:sp>
      <p:sp>
        <p:nvSpPr>
          <p:cNvPr id="4" name="Slide Number Placeholder 3"/>
          <p:cNvSpPr>
            <a:spLocks noGrp="1"/>
          </p:cNvSpPr>
          <p:nvPr>
            <p:ph type="sldNum" sz="quarter" idx="5"/>
          </p:nvPr>
        </p:nvSpPr>
        <p:spPr/>
        <p:txBody>
          <a:bodyPr/>
          <a:lstStyle/>
          <a:p>
            <a:fld id="{16FEDC49-001A-4EFC-9268-D38EF40D71AA}" type="slidenum">
              <a:rPr lang="en-US" smtClean="0"/>
              <a:t>15</a:t>
            </a:fld>
            <a:endParaRPr lang="en-US"/>
          </a:p>
        </p:txBody>
      </p:sp>
    </p:spTree>
    <p:extLst>
      <p:ext uri="{BB962C8B-B14F-4D97-AF65-F5344CB8AC3E}">
        <p14:creationId xmlns:p14="http://schemas.microsoft.com/office/powerpoint/2010/main" val="236217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Compassion fatigue is considered the “cost of caring”. This concept is marked by the physical, emotional and spiritual fatigue or exhaustion that takes over an individual. This causes a decline in ones ability to experience joy personally and overall ability to care for others.</a:t>
            </a:r>
          </a:p>
          <a:p>
            <a:r>
              <a:rPr lang="en-US" dirty="0"/>
              <a:t>First established in 1992 </a:t>
            </a:r>
          </a:p>
          <a:p>
            <a:endParaRPr lang="en-US" dirty="0"/>
          </a:p>
          <a:p>
            <a:r>
              <a:rPr lang="en-US" dirty="0"/>
              <a:t>This concept is seen between the relationship between the health care provider and patient. Professions that fit the definition of a “first responder” tend to present with a higher risk of developing CF.</a:t>
            </a:r>
          </a:p>
          <a:p>
            <a:r>
              <a:rPr lang="en-US" dirty="0"/>
              <a:t> “that ultimately ends with an inability to attain a healthy balance of empathy and objectivity” (Aycock &amp; Boyle, 2009, p. 184). </a:t>
            </a:r>
          </a:p>
          <a:p>
            <a:endParaRPr lang="en-US" b="1" dirty="0">
              <a:solidFill>
                <a:srgbClr val="FF0000"/>
              </a:solidFill>
            </a:endParaRPr>
          </a:p>
          <a:p>
            <a:r>
              <a:rPr lang="en-US" b="1" dirty="0">
                <a:solidFill>
                  <a:srgbClr val="FF0000"/>
                </a:solidFill>
              </a:rPr>
              <a:t>-</a:t>
            </a:r>
          </a:p>
        </p:txBody>
      </p:sp>
      <p:sp>
        <p:nvSpPr>
          <p:cNvPr id="4" name="Slide Number Placeholder 3"/>
          <p:cNvSpPr>
            <a:spLocks noGrp="1"/>
          </p:cNvSpPr>
          <p:nvPr>
            <p:ph type="sldNum" sz="quarter" idx="10"/>
          </p:nvPr>
        </p:nvSpPr>
        <p:spPr/>
        <p:txBody>
          <a:bodyPr/>
          <a:lstStyle/>
          <a:p>
            <a:fld id="{16FEDC49-001A-4EFC-9268-D38EF40D71AA}" type="slidenum">
              <a:rPr lang="en-US" smtClean="0"/>
              <a:t>4</a:t>
            </a:fld>
            <a:endParaRPr lang="en-US"/>
          </a:p>
        </p:txBody>
      </p:sp>
    </p:spTree>
    <p:extLst>
      <p:ext uri="{BB962C8B-B14F-4D97-AF65-F5344CB8AC3E}">
        <p14:creationId xmlns:p14="http://schemas.microsoft.com/office/powerpoint/2010/main" val="796197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I’d like to start off with some background information on compassion in order to familiarize you with the foundation of this topic and help demonstrate the importance of compassion within the proposed study. Compassion is considered to be a characteristic that is deep rooted within an individual as it intrinsically creates a desire to help on behalf of others. Compassion has ben further marked by 5 elements including: the recognition of suffering, the understanding of the humanity of ones suffering, emotional connection to the individual suffering, being able to tolerate the difficult feelings that may arise from helping one who is suffering, and being motivated to help the individual.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The professional quality of life depicts the quality one feels in relation to their work as a helper (</a:t>
            </a:r>
            <a:r>
              <a:rPr lang="en-US" sz="1200" dirty="0" err="1">
                <a:solidFill>
                  <a:srgbClr val="FFFFFF"/>
                </a:solidFill>
              </a:rPr>
              <a:t>Stamm</a:t>
            </a:r>
            <a:r>
              <a:rPr lang="en-US" sz="1200" dirty="0">
                <a:solidFill>
                  <a:srgbClr val="FFFFFF"/>
                </a:solidFill>
              </a:rPr>
              <a:t>, 2000)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Within the workforce, individuals offer skills to accomplish tasks and improve the working environment he or she is in. Many employees begin to experience negative and positive impacts due to the job and the work it entails. . In order to better understand this phenomenon, the professional quality of life can be considered.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16FEDC49-001A-4EFC-9268-D38EF40D71AA}" type="slidenum">
              <a:rPr lang="en-US" smtClean="0"/>
              <a:t>5</a:t>
            </a:fld>
            <a:endParaRPr lang="en-US"/>
          </a:p>
        </p:txBody>
      </p:sp>
    </p:spTree>
    <p:extLst>
      <p:ext uri="{BB962C8B-B14F-4D97-AF65-F5344CB8AC3E}">
        <p14:creationId xmlns:p14="http://schemas.microsoft.com/office/powerpoint/2010/main" val="1758282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As part of the healthcare profession, athletic trainers utilize their knowledge and skills to improve the quality of life of others, with the possible consequence of affecting their own quality of life. </a:t>
            </a:r>
          </a:p>
          <a:p>
            <a:r>
              <a:rPr lang="en-US" sz="1200" b="0" i="0" u="none" strike="noStrike" kern="1200" dirty="0">
                <a:solidFill>
                  <a:schemeClr val="tx1"/>
                </a:solidFill>
                <a:effectLst/>
                <a:latin typeface="+mn-lt"/>
                <a:ea typeface="+mn-ea"/>
                <a:cs typeface="+mn-cs"/>
              </a:rPr>
              <a:t>PROBLEM STATEMENT: Specifically, compassion fatigue is prevalent in many health care professions, however prevalence in athletic trainers has not yet been examined.</a:t>
            </a:r>
            <a:endParaRPr lang="en-US" dirty="0"/>
          </a:p>
        </p:txBody>
      </p:sp>
      <p:sp>
        <p:nvSpPr>
          <p:cNvPr id="4" name="Slide Number Placeholder 3"/>
          <p:cNvSpPr>
            <a:spLocks noGrp="1"/>
          </p:cNvSpPr>
          <p:nvPr>
            <p:ph type="sldNum" sz="quarter" idx="5"/>
          </p:nvPr>
        </p:nvSpPr>
        <p:spPr/>
        <p:txBody>
          <a:bodyPr/>
          <a:lstStyle/>
          <a:p>
            <a:fld id="{16FEDC49-001A-4EFC-9268-D38EF40D71AA}" type="slidenum">
              <a:rPr lang="en-US" smtClean="0"/>
              <a:t>6</a:t>
            </a:fld>
            <a:endParaRPr lang="en-US"/>
          </a:p>
        </p:txBody>
      </p:sp>
    </p:spTree>
    <p:extLst>
      <p:ext uri="{BB962C8B-B14F-4D97-AF65-F5344CB8AC3E}">
        <p14:creationId xmlns:p14="http://schemas.microsoft.com/office/powerpoint/2010/main" val="490762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b="0" dirty="0" err="1"/>
              <a:t>ProQOL</a:t>
            </a:r>
            <a:r>
              <a:rPr lang="en-US" sz="2400" b="0" dirty="0"/>
              <a:t> – 21 Measure: Self reported scale measurement of compassion satisfaction (CS) and compassion fatigue (CF)</a:t>
            </a:r>
          </a:p>
          <a:p>
            <a:pPr lvl="0"/>
            <a:r>
              <a:rPr lang="en-US" sz="2400" b="0" dirty="0"/>
              <a:t>21 Item instrument</a:t>
            </a:r>
          </a:p>
          <a:p>
            <a:pPr lvl="0"/>
            <a:r>
              <a:rPr lang="en-US" sz="2400" b="0" u="sng" dirty="0"/>
              <a:t>5 Point Likert Scale</a:t>
            </a:r>
          </a:p>
          <a:p>
            <a:pPr lvl="1"/>
            <a:r>
              <a:rPr lang="en-US" sz="2400" b="0" dirty="0"/>
              <a:t>1=Never, 2=Almost Never, 3=Sometimes, 4=Often, 5=Very Often</a:t>
            </a:r>
          </a:p>
          <a:p>
            <a:pPr lvl="0"/>
            <a:r>
              <a:rPr lang="en-US" sz="2400" b="0" u="sng" dirty="0"/>
              <a:t>Total Possible Score Ranges:  </a:t>
            </a:r>
          </a:p>
          <a:p>
            <a:pPr lvl="1"/>
            <a:r>
              <a:rPr lang="en-US" sz="2400" b="0" dirty="0"/>
              <a:t>Compassion Satisfaction: 10 – 36 </a:t>
            </a:r>
          </a:p>
          <a:p>
            <a:pPr lvl="1"/>
            <a:r>
              <a:rPr lang="en-US" sz="2400" b="0" dirty="0"/>
              <a:t>Compassion Fatigue: 11 - 46</a:t>
            </a:r>
          </a:p>
          <a:p>
            <a:pPr lvl="0"/>
            <a:r>
              <a:rPr lang="en-US" sz="2400" b="0" u="sng" dirty="0"/>
              <a:t>Item Reliability:</a:t>
            </a:r>
          </a:p>
          <a:p>
            <a:pPr lvl="1"/>
            <a:r>
              <a:rPr lang="en-US" sz="2400" b="0" dirty="0"/>
              <a:t>CS and CF Scale: </a:t>
            </a:r>
            <a:r>
              <a:rPr lang="en-US" sz="2400" b="0" i="0" dirty="0"/>
              <a:t>Cronbach </a:t>
            </a:r>
            <a:r>
              <a:rPr lang="en-US" sz="2400" b="0" i="1" dirty="0"/>
              <a:t>a</a:t>
            </a:r>
            <a:r>
              <a:rPr lang="en-US" sz="2400" b="0" i="0" dirty="0"/>
              <a:t> = .90</a:t>
            </a:r>
            <a:endParaRPr lang="en-US" sz="2400" b="0" dirty="0"/>
          </a:p>
          <a:p>
            <a:endParaRPr lang="en-US" dirty="0"/>
          </a:p>
        </p:txBody>
      </p:sp>
      <p:sp>
        <p:nvSpPr>
          <p:cNvPr id="4" name="Slide Number Placeholder 3"/>
          <p:cNvSpPr>
            <a:spLocks noGrp="1"/>
          </p:cNvSpPr>
          <p:nvPr>
            <p:ph type="sldNum" sz="quarter" idx="10"/>
          </p:nvPr>
        </p:nvSpPr>
        <p:spPr/>
        <p:txBody>
          <a:bodyPr/>
          <a:lstStyle/>
          <a:p>
            <a:fld id="{16FEDC49-001A-4EFC-9268-D38EF40D71AA}" type="slidenum">
              <a:rPr lang="en-US" smtClean="0"/>
              <a:t>9</a:t>
            </a:fld>
            <a:endParaRPr lang="en-US"/>
          </a:p>
        </p:txBody>
      </p:sp>
    </p:spTree>
    <p:extLst>
      <p:ext uri="{BB962C8B-B14F-4D97-AF65-F5344CB8AC3E}">
        <p14:creationId xmlns:p14="http://schemas.microsoft.com/office/powerpoint/2010/main" val="1155565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final data set consisted of 293 (9.8%) surveys, which were analyzed using statistical analysis. </a:t>
            </a:r>
          </a:p>
          <a:p>
            <a:r>
              <a:rPr lang="en-US" sz="1200" kern="1200" dirty="0">
                <a:solidFill>
                  <a:schemeClr val="tx1"/>
                </a:solidFill>
                <a:effectLst/>
                <a:latin typeface="+mn-lt"/>
                <a:ea typeface="+mn-ea"/>
                <a:cs typeface="+mn-cs"/>
              </a:rPr>
              <a:t>Descriptive statistics were computed for all demographic variables included in the survey measurement. </a:t>
            </a:r>
          </a:p>
          <a:p>
            <a:r>
              <a:rPr lang="en-US" sz="1200" kern="1200" dirty="0">
                <a:solidFill>
                  <a:schemeClr val="tx1"/>
                </a:solidFill>
                <a:effectLst/>
                <a:latin typeface="+mn-lt"/>
                <a:ea typeface="+mn-ea"/>
                <a:cs typeface="+mn-cs"/>
              </a:rPr>
              <a:t>Females comprised 66.6% of participants, while the remaining 33.4% identified as male. </a:t>
            </a:r>
          </a:p>
          <a:p>
            <a:r>
              <a:rPr lang="en-US" sz="1200" kern="1200" dirty="0">
                <a:solidFill>
                  <a:schemeClr val="tx1"/>
                </a:solidFill>
                <a:effectLst/>
                <a:latin typeface="+mn-lt"/>
                <a:ea typeface="+mn-ea"/>
                <a:cs typeface="+mn-cs"/>
              </a:rPr>
              <a:t>Ages of participants ranged from 22-84 years, with an average age of 33 however, </a:t>
            </a:r>
            <a:r>
              <a:rPr lang="en-US" sz="1200" b="1" kern="1200" dirty="0">
                <a:solidFill>
                  <a:schemeClr val="tx1"/>
                </a:solidFill>
                <a:effectLst/>
                <a:highlight>
                  <a:srgbClr val="FFFF00"/>
                </a:highlight>
                <a:latin typeface="+mn-lt"/>
                <a:ea typeface="+mn-ea"/>
                <a:cs typeface="+mn-cs"/>
              </a:rPr>
              <a:t>37 (12.6%) individuals skipped the age question. </a:t>
            </a:r>
            <a:r>
              <a:rPr lang="en-US" sz="1200" kern="1200" dirty="0">
                <a:solidFill>
                  <a:schemeClr val="tx1"/>
                </a:solidFill>
                <a:effectLst/>
                <a:latin typeface="+mn-lt"/>
                <a:ea typeface="+mn-ea"/>
                <a:cs typeface="+mn-cs"/>
              </a:rPr>
              <a:t>More than half of the participants ages ranged from 26-35 years (62.9%, n = 184). </a:t>
            </a:r>
          </a:p>
          <a:p>
            <a:r>
              <a:rPr lang="en-US" sz="1200" kern="1200" dirty="0">
                <a:solidFill>
                  <a:schemeClr val="tx1"/>
                </a:solidFill>
                <a:effectLst/>
                <a:latin typeface="+mn-lt"/>
                <a:ea typeface="+mn-ea"/>
                <a:cs typeface="+mn-cs"/>
              </a:rPr>
              <a:t>The majority of the sample, consisting 87.7% were of the white ethnicity. </a:t>
            </a:r>
          </a:p>
          <a:p>
            <a:r>
              <a:rPr lang="en-US" sz="1200" kern="1200" dirty="0">
                <a:solidFill>
                  <a:schemeClr val="tx1"/>
                </a:solidFill>
                <a:effectLst/>
                <a:latin typeface="+mn-lt"/>
                <a:ea typeface="+mn-ea"/>
                <a:cs typeface="+mn-cs"/>
              </a:rPr>
              <a:t>The majority of the sample (88.1%) were employed full time and specified having a further degree (74.1%)</a:t>
            </a:r>
            <a:endParaRPr lang="en-US" dirty="0"/>
          </a:p>
        </p:txBody>
      </p:sp>
      <p:sp>
        <p:nvSpPr>
          <p:cNvPr id="4" name="Slide Number Placeholder 3"/>
          <p:cNvSpPr>
            <a:spLocks noGrp="1"/>
          </p:cNvSpPr>
          <p:nvPr>
            <p:ph type="sldNum" sz="quarter" idx="5"/>
          </p:nvPr>
        </p:nvSpPr>
        <p:spPr/>
        <p:txBody>
          <a:bodyPr/>
          <a:lstStyle/>
          <a:p>
            <a:fld id="{16FEDC49-001A-4EFC-9268-D38EF40D71AA}" type="slidenum">
              <a:rPr lang="en-US" smtClean="0"/>
              <a:t>10</a:t>
            </a:fld>
            <a:endParaRPr lang="en-US"/>
          </a:p>
        </p:txBody>
      </p:sp>
    </p:spTree>
    <p:extLst>
      <p:ext uri="{BB962C8B-B14F-4D97-AF65-F5344CB8AC3E}">
        <p14:creationId xmlns:p14="http://schemas.microsoft.com/office/powerpoint/2010/main" val="15013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The total scores of the </a:t>
            </a:r>
            <a:r>
              <a:rPr lang="en-US" sz="1200" b="1" dirty="0">
                <a:solidFill>
                  <a:schemeClr val="accent1"/>
                </a:solidFill>
              </a:rPr>
              <a:t>compassion satisfaction </a:t>
            </a:r>
            <a:r>
              <a:rPr lang="en-US" sz="1200" dirty="0">
                <a:solidFill>
                  <a:schemeClr val="tx1"/>
                </a:solidFill>
              </a:rPr>
              <a:t>component ranged from 22-50 with a median total score of 40.3 ±5.711</a:t>
            </a:r>
          </a:p>
          <a:p>
            <a:r>
              <a:rPr lang="en-US" sz="1200" dirty="0">
                <a:solidFill>
                  <a:schemeClr val="tx1"/>
                </a:solidFill>
              </a:rPr>
              <a:t>The total scores of the </a:t>
            </a:r>
            <a:r>
              <a:rPr lang="en-US" sz="1200" b="1" dirty="0">
                <a:solidFill>
                  <a:schemeClr val="accent1"/>
                </a:solidFill>
              </a:rPr>
              <a:t>compassion fatigue </a:t>
            </a:r>
            <a:r>
              <a:rPr lang="en-US" sz="1200" dirty="0">
                <a:solidFill>
                  <a:schemeClr val="tx1"/>
                </a:solidFill>
              </a:rPr>
              <a:t>component ranged from 11-45 with a median total score of 24.05 ± 5.711</a:t>
            </a:r>
            <a:endParaRPr lang="en-US" sz="1200"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16FEDC49-001A-4EFC-9268-D38EF40D71AA}" type="slidenum">
              <a:rPr lang="en-US" smtClean="0"/>
              <a:t>11</a:t>
            </a:fld>
            <a:endParaRPr lang="en-US"/>
          </a:p>
        </p:txBody>
      </p:sp>
    </p:spTree>
    <p:extLst>
      <p:ext uri="{BB962C8B-B14F-4D97-AF65-F5344CB8AC3E}">
        <p14:creationId xmlns:p14="http://schemas.microsoft.com/office/powerpoint/2010/main" val="3829031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FEDC49-001A-4EFC-9268-D38EF40D71AA}" type="slidenum">
              <a:rPr lang="en-US" smtClean="0"/>
              <a:t>12</a:t>
            </a:fld>
            <a:endParaRPr lang="en-US"/>
          </a:p>
        </p:txBody>
      </p:sp>
    </p:spTree>
    <p:extLst>
      <p:ext uri="{BB962C8B-B14F-4D97-AF65-F5344CB8AC3E}">
        <p14:creationId xmlns:p14="http://schemas.microsoft.com/office/powerpoint/2010/main" val="3697745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years of experience increase, overall compassion fatigue may decrease. This is consistent with other findings among other health care professions (F. Cocker &amp; N. Joss, 2016; Salmond, Ames, </a:t>
            </a:r>
            <a:r>
              <a:rPr lang="en-US" sz="1200" kern="1200" dirty="0" err="1">
                <a:solidFill>
                  <a:schemeClr val="tx1"/>
                </a:solidFill>
                <a:effectLst/>
                <a:latin typeface="+mn-lt"/>
                <a:ea typeface="+mn-ea"/>
                <a:cs typeface="+mn-cs"/>
              </a:rPr>
              <a:t>Kamienski</a:t>
            </a:r>
            <a:r>
              <a:rPr lang="en-US" sz="1200" kern="1200" dirty="0">
                <a:solidFill>
                  <a:schemeClr val="tx1"/>
                </a:solidFill>
                <a:effectLst/>
                <a:latin typeface="+mn-lt"/>
                <a:ea typeface="+mn-ea"/>
                <a:cs typeface="+mn-cs"/>
              </a:rPr>
              <a:t>, Watkins, &amp; Holly, 2017) A possible explanation for the negative relationship between compassion fatigue and years of experience in athletic trainers could be that as an athletic trainer increases their experience in the field, the experience of compassion satisfaction becomes more evident.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results of this study indicated a significant moderate, negative linear relationship between these two variables. Based on these results, it is unlikely ATs will experience high CF AND high CS, though the correlation between these variables was moderate and may be influenced by numerous factors.  Some of these factors, as described in the discussion above, may include setting, years of experience, and potentially other demographics that were not analyzed for the scope of this study such as age, race, and gender of the ATs. </a:t>
            </a:r>
            <a:endParaRPr lang="en-US" dirty="0"/>
          </a:p>
        </p:txBody>
      </p:sp>
      <p:sp>
        <p:nvSpPr>
          <p:cNvPr id="4" name="Slide Number Placeholder 3"/>
          <p:cNvSpPr>
            <a:spLocks noGrp="1"/>
          </p:cNvSpPr>
          <p:nvPr>
            <p:ph type="sldNum" sz="quarter" idx="5"/>
          </p:nvPr>
        </p:nvSpPr>
        <p:spPr/>
        <p:txBody>
          <a:bodyPr/>
          <a:lstStyle/>
          <a:p>
            <a:fld id="{16FEDC49-001A-4EFC-9268-D38EF40D71AA}" type="slidenum">
              <a:rPr lang="en-US" smtClean="0"/>
              <a:t>13</a:t>
            </a:fld>
            <a:endParaRPr lang="en-US"/>
          </a:p>
        </p:txBody>
      </p:sp>
    </p:spTree>
    <p:extLst>
      <p:ext uri="{BB962C8B-B14F-4D97-AF65-F5344CB8AC3E}">
        <p14:creationId xmlns:p14="http://schemas.microsoft.com/office/powerpoint/2010/main" val="244999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4/21/2020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4/21/2020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4/21/2020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4/21/2020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4/21/2020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521" y="3875314"/>
            <a:ext cx="11398897" cy="984834"/>
          </a:xfrm>
        </p:spPr>
        <p:txBody>
          <a:bodyPr>
            <a:noAutofit/>
          </a:bodyPr>
          <a:lstStyle/>
          <a:p>
            <a:pPr algn="ctr"/>
            <a:r>
              <a:rPr lang="en-US" sz="2800" b="1" dirty="0">
                <a:solidFill>
                  <a:schemeClr val="bg1"/>
                </a:solidFill>
                <a:effectLst>
                  <a:outerShdw blurRad="38100" dist="38100" dir="2700000" algn="tl">
                    <a:srgbClr val="000000">
                      <a:alpha val="43137"/>
                    </a:srgbClr>
                  </a:outerShdw>
                </a:effectLst>
              </a:rPr>
              <a:t>Professional Quality of Life: </a:t>
            </a:r>
            <a:br>
              <a:rPr lang="en-US" sz="2800" b="1" dirty="0">
                <a:solidFill>
                  <a:schemeClr val="bg1"/>
                </a:solidFill>
                <a:effectLst>
                  <a:outerShdw blurRad="38100" dist="38100" dir="2700000" algn="tl">
                    <a:srgbClr val="000000">
                      <a:alpha val="43137"/>
                    </a:srgbClr>
                  </a:outerShdw>
                </a:effectLst>
              </a:rPr>
            </a:br>
            <a:r>
              <a:rPr lang="en-US" sz="2800" b="1" dirty="0">
                <a:solidFill>
                  <a:schemeClr val="bg1"/>
                </a:solidFill>
                <a:effectLst>
                  <a:outerShdw blurRad="38100" dist="38100" dir="2700000" algn="tl">
                    <a:srgbClr val="000000">
                      <a:alpha val="43137"/>
                    </a:srgbClr>
                  </a:outerShdw>
                </a:effectLst>
              </a:rPr>
              <a:t>An examination of Compassion Fatigue and </a:t>
            </a:r>
            <a:br>
              <a:rPr lang="en-US" sz="2800" b="1" dirty="0">
                <a:solidFill>
                  <a:schemeClr val="bg1"/>
                </a:solidFill>
                <a:effectLst>
                  <a:outerShdw blurRad="38100" dist="38100" dir="2700000" algn="tl">
                    <a:srgbClr val="000000">
                      <a:alpha val="43137"/>
                    </a:srgbClr>
                  </a:outerShdw>
                </a:effectLst>
              </a:rPr>
            </a:br>
            <a:r>
              <a:rPr lang="en-US" sz="2800" b="1" dirty="0">
                <a:solidFill>
                  <a:schemeClr val="bg1"/>
                </a:solidFill>
                <a:effectLst>
                  <a:outerShdw blurRad="38100" dist="38100" dir="2700000" algn="tl">
                    <a:srgbClr val="000000">
                      <a:alpha val="43137"/>
                    </a:srgbClr>
                  </a:outerShdw>
                </a:effectLst>
              </a:rPr>
              <a:t>Compassion Satisfaction in Athletic Trainers</a:t>
            </a:r>
          </a:p>
        </p:txBody>
      </p:sp>
      <p:sp>
        <p:nvSpPr>
          <p:cNvPr id="3" name="Subtitle 2"/>
          <p:cNvSpPr>
            <a:spLocks noGrp="1"/>
          </p:cNvSpPr>
          <p:nvPr>
            <p:ph type="subTitle" idx="1"/>
          </p:nvPr>
        </p:nvSpPr>
        <p:spPr>
          <a:xfrm>
            <a:off x="581196" y="5035512"/>
            <a:ext cx="10993546" cy="1121875"/>
          </a:xfrm>
        </p:spPr>
        <p:txBody>
          <a:bodyPr>
            <a:noAutofit/>
          </a:bodyPr>
          <a:lstStyle/>
          <a:p>
            <a:pPr algn="ctr"/>
            <a:r>
              <a:rPr lang="en-US" sz="2000" dirty="0">
                <a:solidFill>
                  <a:schemeClr val="bg1"/>
                </a:solidFill>
              </a:rPr>
              <a:t>Tina e. Riordan, </a:t>
            </a:r>
            <a:r>
              <a:rPr lang="en-US" sz="2000" dirty="0" err="1">
                <a:solidFill>
                  <a:schemeClr val="bg1"/>
                </a:solidFill>
              </a:rPr>
              <a:t>lat</a:t>
            </a:r>
            <a:r>
              <a:rPr lang="en-US" sz="2000" dirty="0">
                <a:solidFill>
                  <a:schemeClr val="bg1"/>
                </a:solidFill>
              </a:rPr>
              <a:t>, </a:t>
            </a:r>
            <a:r>
              <a:rPr lang="en-US" sz="2000" dirty="0" err="1">
                <a:solidFill>
                  <a:schemeClr val="bg1"/>
                </a:solidFill>
              </a:rPr>
              <a:t>atc</a:t>
            </a:r>
            <a:r>
              <a:rPr lang="en-US" sz="2000" dirty="0">
                <a:solidFill>
                  <a:schemeClr val="bg1"/>
                </a:solidFill>
              </a:rPr>
              <a:t> </a:t>
            </a:r>
          </a:p>
          <a:p>
            <a:pPr algn="ctr"/>
            <a:r>
              <a:rPr lang="en-US" sz="2000" dirty="0">
                <a:solidFill>
                  <a:schemeClr val="bg1"/>
                </a:solidFill>
              </a:rPr>
              <a:t>April 24, 2020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4171" y="786379"/>
            <a:ext cx="4018533" cy="2001994"/>
          </a:xfrm>
          <a:prstGeom prst="rect">
            <a:avLst/>
          </a:prstGeom>
        </p:spPr>
      </p:pic>
    </p:spTree>
    <p:extLst>
      <p:ext uri="{BB962C8B-B14F-4D97-AF65-F5344CB8AC3E}">
        <p14:creationId xmlns:p14="http://schemas.microsoft.com/office/powerpoint/2010/main" val="74906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8966-84F0-4550-8674-76813B7B2DDD}"/>
              </a:ext>
            </a:extLst>
          </p:cNvPr>
          <p:cNvSpPr>
            <a:spLocks noGrp="1"/>
          </p:cNvSpPr>
          <p:nvPr>
            <p:ph type="title"/>
          </p:nvPr>
        </p:nvSpPr>
        <p:spPr>
          <a:xfrm>
            <a:off x="581192" y="702156"/>
            <a:ext cx="11029616" cy="914582"/>
          </a:xfrm>
        </p:spPr>
        <p:txBody>
          <a:bodyPr/>
          <a:lstStyle/>
          <a:p>
            <a:r>
              <a:rPr lang="en-US" dirty="0"/>
              <a:t>Demographics</a:t>
            </a:r>
          </a:p>
        </p:txBody>
      </p:sp>
      <p:graphicFrame>
        <p:nvGraphicFramePr>
          <p:cNvPr id="11" name="Content Placeholder 10">
            <a:extLst>
              <a:ext uri="{FF2B5EF4-FFF2-40B4-BE49-F238E27FC236}">
                <a16:creationId xmlns:a16="http://schemas.microsoft.com/office/drawing/2014/main" id="{370C85BB-A158-4582-9F74-5BBAA38AB672}"/>
              </a:ext>
            </a:extLst>
          </p:cNvPr>
          <p:cNvGraphicFramePr>
            <a:graphicFrameLocks noGrp="1"/>
          </p:cNvGraphicFramePr>
          <p:nvPr>
            <p:ph idx="1"/>
            <p:extLst>
              <p:ext uri="{D42A27DB-BD31-4B8C-83A1-F6EECF244321}">
                <p14:modId xmlns:p14="http://schemas.microsoft.com/office/powerpoint/2010/main" val="3540313568"/>
              </p:ext>
            </p:extLst>
          </p:nvPr>
        </p:nvGraphicFramePr>
        <p:xfrm>
          <a:off x="611050" y="1869477"/>
          <a:ext cx="11029950" cy="3835134"/>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91F7D2F3-B312-4C62-83D6-51F65779EA8F}"/>
              </a:ext>
            </a:extLst>
          </p:cNvPr>
          <p:cNvGrpSpPr/>
          <p:nvPr/>
        </p:nvGrpSpPr>
        <p:grpSpPr>
          <a:xfrm>
            <a:off x="979955" y="2006737"/>
            <a:ext cx="441416" cy="1032650"/>
            <a:chOff x="1553369" y="4646613"/>
            <a:chExt cx="665162" cy="1654175"/>
          </a:xfrm>
        </p:grpSpPr>
        <p:sp>
          <p:nvSpPr>
            <p:cNvPr id="13" name="Freeform 196">
              <a:extLst>
                <a:ext uri="{FF2B5EF4-FFF2-40B4-BE49-F238E27FC236}">
                  <a16:creationId xmlns:a16="http://schemas.microsoft.com/office/drawing/2014/main" id="{AD866905-B435-4555-B34D-358C82005238}"/>
                </a:ext>
              </a:extLst>
            </p:cNvPr>
            <p:cNvSpPr>
              <a:spLocks/>
            </p:cNvSpPr>
            <p:nvPr/>
          </p:nvSpPr>
          <p:spPr bwMode="auto">
            <a:xfrm>
              <a:off x="1564481" y="5092700"/>
              <a:ext cx="644525" cy="671513"/>
            </a:xfrm>
            <a:custGeom>
              <a:avLst/>
              <a:gdLst>
                <a:gd name="T0" fmla="*/ 1423 w 1624"/>
                <a:gd name="T1" fmla="*/ 697 h 1692"/>
                <a:gd name="T2" fmla="*/ 1422 w 1624"/>
                <a:gd name="T3" fmla="*/ 635 h 1692"/>
                <a:gd name="T4" fmla="*/ 1410 w 1624"/>
                <a:gd name="T5" fmla="*/ 522 h 1692"/>
                <a:gd name="T6" fmla="*/ 1385 w 1624"/>
                <a:gd name="T7" fmla="*/ 422 h 1692"/>
                <a:gd name="T8" fmla="*/ 1346 w 1624"/>
                <a:gd name="T9" fmla="*/ 337 h 1692"/>
                <a:gd name="T10" fmla="*/ 1292 w 1624"/>
                <a:gd name="T11" fmla="*/ 264 h 1692"/>
                <a:gd name="T12" fmla="*/ 1223 w 1624"/>
                <a:gd name="T13" fmla="*/ 204 h 1692"/>
                <a:gd name="T14" fmla="*/ 1138 w 1624"/>
                <a:gd name="T15" fmla="*/ 159 h 1692"/>
                <a:gd name="T16" fmla="*/ 1034 w 1624"/>
                <a:gd name="T17" fmla="*/ 127 h 1692"/>
                <a:gd name="T18" fmla="*/ 974 w 1624"/>
                <a:gd name="T19" fmla="*/ 115 h 1692"/>
                <a:gd name="T20" fmla="*/ 974 w 1624"/>
                <a:gd name="T21" fmla="*/ 0 h 1692"/>
                <a:gd name="T22" fmla="*/ 650 w 1624"/>
                <a:gd name="T23" fmla="*/ 0 h 1692"/>
                <a:gd name="T24" fmla="*/ 650 w 1624"/>
                <a:gd name="T25" fmla="*/ 115 h 1692"/>
                <a:gd name="T26" fmla="*/ 592 w 1624"/>
                <a:gd name="T27" fmla="*/ 127 h 1692"/>
                <a:gd name="T28" fmla="*/ 488 w 1624"/>
                <a:gd name="T29" fmla="*/ 159 h 1692"/>
                <a:gd name="T30" fmla="*/ 403 w 1624"/>
                <a:gd name="T31" fmla="*/ 204 h 1692"/>
                <a:gd name="T32" fmla="*/ 333 w 1624"/>
                <a:gd name="T33" fmla="*/ 264 h 1692"/>
                <a:gd name="T34" fmla="*/ 278 w 1624"/>
                <a:gd name="T35" fmla="*/ 337 h 1692"/>
                <a:gd name="T36" fmla="*/ 239 w 1624"/>
                <a:gd name="T37" fmla="*/ 422 h 1692"/>
                <a:gd name="T38" fmla="*/ 215 w 1624"/>
                <a:gd name="T39" fmla="*/ 522 h 1692"/>
                <a:gd name="T40" fmla="*/ 202 w 1624"/>
                <a:gd name="T41" fmla="*/ 635 h 1692"/>
                <a:gd name="T42" fmla="*/ 201 w 1624"/>
                <a:gd name="T43" fmla="*/ 697 h 1692"/>
                <a:gd name="T44" fmla="*/ 0 w 1624"/>
                <a:gd name="T45" fmla="*/ 1637 h 1692"/>
                <a:gd name="T46" fmla="*/ 220 w 1624"/>
                <a:gd name="T47" fmla="*/ 1692 h 1692"/>
                <a:gd name="T48" fmla="*/ 434 w 1624"/>
                <a:gd name="T49" fmla="*/ 656 h 1692"/>
                <a:gd name="T50" fmla="*/ 435 w 1624"/>
                <a:gd name="T51" fmla="*/ 609 h 1692"/>
                <a:gd name="T52" fmla="*/ 446 w 1624"/>
                <a:gd name="T53" fmla="*/ 536 h 1692"/>
                <a:gd name="T54" fmla="*/ 465 w 1624"/>
                <a:gd name="T55" fmla="*/ 484 h 1692"/>
                <a:gd name="T56" fmla="*/ 497 w 1624"/>
                <a:gd name="T57" fmla="*/ 449 h 1692"/>
                <a:gd name="T58" fmla="*/ 540 w 1624"/>
                <a:gd name="T59" fmla="*/ 430 h 1692"/>
                <a:gd name="T60" fmla="*/ 596 w 1624"/>
                <a:gd name="T61" fmla="*/ 421 h 1692"/>
                <a:gd name="T62" fmla="*/ 702 w 1624"/>
                <a:gd name="T63" fmla="*/ 418 h 1692"/>
                <a:gd name="T64" fmla="*/ 793 w 1624"/>
                <a:gd name="T65" fmla="*/ 420 h 1692"/>
                <a:gd name="T66" fmla="*/ 792 w 1624"/>
                <a:gd name="T67" fmla="*/ 424 h 1692"/>
                <a:gd name="T68" fmla="*/ 888 w 1624"/>
                <a:gd name="T69" fmla="*/ 422 h 1692"/>
                <a:gd name="T70" fmla="*/ 1003 w 1624"/>
                <a:gd name="T71" fmla="*/ 424 h 1692"/>
                <a:gd name="T72" fmla="*/ 1064 w 1624"/>
                <a:gd name="T73" fmla="*/ 431 h 1692"/>
                <a:gd name="T74" fmla="*/ 1114 w 1624"/>
                <a:gd name="T75" fmla="*/ 449 h 1692"/>
                <a:gd name="T76" fmla="*/ 1151 w 1624"/>
                <a:gd name="T77" fmla="*/ 483 h 1692"/>
                <a:gd name="T78" fmla="*/ 1175 w 1624"/>
                <a:gd name="T79" fmla="*/ 534 h 1692"/>
                <a:gd name="T80" fmla="*/ 1188 w 1624"/>
                <a:gd name="T81" fmla="*/ 608 h 1692"/>
                <a:gd name="T82" fmla="*/ 1190 w 1624"/>
                <a:gd name="T83" fmla="*/ 656 h 1692"/>
                <a:gd name="T84" fmla="*/ 1403 w 1624"/>
                <a:gd name="T85" fmla="*/ 1692 h 1692"/>
                <a:gd name="T86" fmla="*/ 1624 w 1624"/>
                <a:gd name="T87" fmla="*/ 1637 h 1692"/>
                <a:gd name="T88" fmla="*/ 1423 w 1624"/>
                <a:gd name="T89" fmla="*/ 697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4" h="1692">
                  <a:moveTo>
                    <a:pt x="1423" y="697"/>
                  </a:moveTo>
                  <a:lnTo>
                    <a:pt x="1422" y="635"/>
                  </a:lnTo>
                  <a:lnTo>
                    <a:pt x="1410" y="522"/>
                  </a:lnTo>
                  <a:lnTo>
                    <a:pt x="1385" y="422"/>
                  </a:lnTo>
                  <a:lnTo>
                    <a:pt x="1346" y="337"/>
                  </a:lnTo>
                  <a:lnTo>
                    <a:pt x="1292" y="264"/>
                  </a:lnTo>
                  <a:lnTo>
                    <a:pt x="1223" y="204"/>
                  </a:lnTo>
                  <a:lnTo>
                    <a:pt x="1138" y="159"/>
                  </a:lnTo>
                  <a:lnTo>
                    <a:pt x="1034" y="127"/>
                  </a:lnTo>
                  <a:lnTo>
                    <a:pt x="974" y="115"/>
                  </a:lnTo>
                  <a:lnTo>
                    <a:pt x="974" y="0"/>
                  </a:lnTo>
                  <a:lnTo>
                    <a:pt x="650" y="0"/>
                  </a:lnTo>
                  <a:lnTo>
                    <a:pt x="650" y="115"/>
                  </a:lnTo>
                  <a:lnTo>
                    <a:pt x="592" y="127"/>
                  </a:lnTo>
                  <a:lnTo>
                    <a:pt x="488" y="159"/>
                  </a:lnTo>
                  <a:lnTo>
                    <a:pt x="403" y="204"/>
                  </a:lnTo>
                  <a:lnTo>
                    <a:pt x="333" y="264"/>
                  </a:lnTo>
                  <a:lnTo>
                    <a:pt x="278" y="337"/>
                  </a:lnTo>
                  <a:lnTo>
                    <a:pt x="239" y="422"/>
                  </a:lnTo>
                  <a:lnTo>
                    <a:pt x="215" y="522"/>
                  </a:lnTo>
                  <a:lnTo>
                    <a:pt x="202" y="635"/>
                  </a:lnTo>
                  <a:lnTo>
                    <a:pt x="201" y="697"/>
                  </a:lnTo>
                  <a:lnTo>
                    <a:pt x="0" y="1637"/>
                  </a:lnTo>
                  <a:lnTo>
                    <a:pt x="220" y="1692"/>
                  </a:lnTo>
                  <a:lnTo>
                    <a:pt x="434" y="656"/>
                  </a:lnTo>
                  <a:lnTo>
                    <a:pt x="435" y="609"/>
                  </a:lnTo>
                  <a:lnTo>
                    <a:pt x="446" y="536"/>
                  </a:lnTo>
                  <a:lnTo>
                    <a:pt x="465" y="484"/>
                  </a:lnTo>
                  <a:lnTo>
                    <a:pt x="497" y="449"/>
                  </a:lnTo>
                  <a:lnTo>
                    <a:pt x="540" y="430"/>
                  </a:lnTo>
                  <a:lnTo>
                    <a:pt x="596" y="421"/>
                  </a:lnTo>
                  <a:lnTo>
                    <a:pt x="702" y="418"/>
                  </a:lnTo>
                  <a:lnTo>
                    <a:pt x="793" y="420"/>
                  </a:lnTo>
                  <a:lnTo>
                    <a:pt x="792" y="424"/>
                  </a:lnTo>
                  <a:lnTo>
                    <a:pt x="888" y="422"/>
                  </a:lnTo>
                  <a:lnTo>
                    <a:pt x="1003" y="424"/>
                  </a:lnTo>
                  <a:lnTo>
                    <a:pt x="1064" y="431"/>
                  </a:lnTo>
                  <a:lnTo>
                    <a:pt x="1114" y="449"/>
                  </a:lnTo>
                  <a:lnTo>
                    <a:pt x="1151" y="483"/>
                  </a:lnTo>
                  <a:lnTo>
                    <a:pt x="1175" y="534"/>
                  </a:lnTo>
                  <a:lnTo>
                    <a:pt x="1188" y="608"/>
                  </a:lnTo>
                  <a:lnTo>
                    <a:pt x="1190" y="656"/>
                  </a:lnTo>
                  <a:lnTo>
                    <a:pt x="1403" y="1692"/>
                  </a:lnTo>
                  <a:lnTo>
                    <a:pt x="1624" y="1637"/>
                  </a:lnTo>
                  <a:lnTo>
                    <a:pt x="1423" y="697"/>
                  </a:lnTo>
                  <a:close/>
                </a:path>
              </a:pathLst>
            </a:custGeom>
            <a:solidFill>
              <a:srgbClr val="FFC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4" name="Freeform 197">
              <a:extLst>
                <a:ext uri="{FF2B5EF4-FFF2-40B4-BE49-F238E27FC236}">
                  <a16:creationId xmlns:a16="http://schemas.microsoft.com/office/drawing/2014/main" id="{F9979B13-D6BC-4C16-B3A3-4AD52B5ECC2A}"/>
                </a:ext>
              </a:extLst>
            </p:cNvPr>
            <p:cNvSpPr>
              <a:spLocks/>
            </p:cNvSpPr>
            <p:nvPr/>
          </p:nvSpPr>
          <p:spPr bwMode="auto">
            <a:xfrm>
              <a:off x="1888331" y="5748338"/>
              <a:ext cx="119063" cy="511175"/>
            </a:xfrm>
            <a:custGeom>
              <a:avLst/>
              <a:gdLst>
                <a:gd name="T0" fmla="*/ 16 w 301"/>
                <a:gd name="T1" fmla="*/ 1285 h 1285"/>
                <a:gd name="T2" fmla="*/ 210 w 301"/>
                <a:gd name="T3" fmla="*/ 1272 h 1285"/>
                <a:gd name="T4" fmla="*/ 301 w 301"/>
                <a:gd name="T5" fmla="*/ 0 h 1285"/>
                <a:gd name="T6" fmla="*/ 0 w 301"/>
                <a:gd name="T7" fmla="*/ 6 h 1285"/>
                <a:gd name="T8" fmla="*/ 6 w 301"/>
                <a:gd name="T9" fmla="*/ 160 h 1285"/>
                <a:gd name="T10" fmla="*/ 14 w 301"/>
                <a:gd name="T11" fmla="*/ 545 h 1285"/>
                <a:gd name="T12" fmla="*/ 18 w 301"/>
                <a:gd name="T13" fmla="*/ 1110 h 1285"/>
                <a:gd name="T14" fmla="*/ 16 w 301"/>
                <a:gd name="T15" fmla="*/ 1285 h 12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1" h="1285">
                  <a:moveTo>
                    <a:pt x="16" y="1285"/>
                  </a:moveTo>
                  <a:lnTo>
                    <a:pt x="210" y="1272"/>
                  </a:lnTo>
                  <a:lnTo>
                    <a:pt x="301" y="0"/>
                  </a:lnTo>
                  <a:lnTo>
                    <a:pt x="0" y="6"/>
                  </a:lnTo>
                  <a:lnTo>
                    <a:pt x="6" y="160"/>
                  </a:lnTo>
                  <a:lnTo>
                    <a:pt x="14" y="545"/>
                  </a:lnTo>
                  <a:lnTo>
                    <a:pt x="18" y="1110"/>
                  </a:lnTo>
                  <a:lnTo>
                    <a:pt x="16" y="1285"/>
                  </a:lnTo>
                  <a:close/>
                </a:path>
              </a:pathLst>
            </a:custGeom>
            <a:solidFill>
              <a:srgbClr val="FFC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 name="Freeform 198">
              <a:extLst>
                <a:ext uri="{FF2B5EF4-FFF2-40B4-BE49-F238E27FC236}">
                  <a16:creationId xmlns:a16="http://schemas.microsoft.com/office/drawing/2014/main" id="{AF5C9183-D148-4174-B1C5-4DB077933EA8}"/>
                </a:ext>
              </a:extLst>
            </p:cNvPr>
            <p:cNvSpPr>
              <a:spLocks/>
            </p:cNvSpPr>
            <p:nvPr/>
          </p:nvSpPr>
          <p:spPr bwMode="auto">
            <a:xfrm>
              <a:off x="1753394" y="5748338"/>
              <a:ext cx="119063" cy="506413"/>
            </a:xfrm>
            <a:custGeom>
              <a:avLst/>
              <a:gdLst>
                <a:gd name="T0" fmla="*/ 289 w 302"/>
                <a:gd name="T1" fmla="*/ 1272 h 1272"/>
                <a:gd name="T2" fmla="*/ 288 w 302"/>
                <a:gd name="T3" fmla="*/ 1099 h 1272"/>
                <a:gd name="T4" fmla="*/ 288 w 302"/>
                <a:gd name="T5" fmla="*/ 540 h 1272"/>
                <a:gd name="T6" fmla="*/ 296 w 302"/>
                <a:gd name="T7" fmla="*/ 160 h 1272"/>
                <a:gd name="T8" fmla="*/ 302 w 302"/>
                <a:gd name="T9" fmla="*/ 6 h 1272"/>
                <a:gd name="T10" fmla="*/ 0 w 302"/>
                <a:gd name="T11" fmla="*/ 0 h 1272"/>
                <a:gd name="T12" fmla="*/ 92 w 302"/>
                <a:gd name="T13" fmla="*/ 1272 h 1272"/>
                <a:gd name="T14" fmla="*/ 289 w 302"/>
                <a:gd name="T15" fmla="*/ 1272 h 1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1272">
                  <a:moveTo>
                    <a:pt x="289" y="1272"/>
                  </a:moveTo>
                  <a:lnTo>
                    <a:pt x="288" y="1099"/>
                  </a:lnTo>
                  <a:lnTo>
                    <a:pt x="288" y="540"/>
                  </a:lnTo>
                  <a:lnTo>
                    <a:pt x="296" y="160"/>
                  </a:lnTo>
                  <a:lnTo>
                    <a:pt x="302" y="6"/>
                  </a:lnTo>
                  <a:lnTo>
                    <a:pt x="0" y="0"/>
                  </a:lnTo>
                  <a:lnTo>
                    <a:pt x="92" y="1272"/>
                  </a:lnTo>
                  <a:lnTo>
                    <a:pt x="289" y="1272"/>
                  </a:lnTo>
                  <a:close/>
                </a:path>
              </a:pathLst>
            </a:custGeom>
            <a:solidFill>
              <a:srgbClr val="FFC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 name="Freeform 199">
              <a:extLst>
                <a:ext uri="{FF2B5EF4-FFF2-40B4-BE49-F238E27FC236}">
                  <a16:creationId xmlns:a16="http://schemas.microsoft.com/office/drawing/2014/main" id="{804B8F79-B3F3-42DB-8512-C5CBC182C451}"/>
                </a:ext>
              </a:extLst>
            </p:cNvPr>
            <p:cNvSpPr>
              <a:spLocks/>
            </p:cNvSpPr>
            <p:nvPr/>
          </p:nvSpPr>
          <p:spPr bwMode="auto">
            <a:xfrm>
              <a:off x="1661319" y="4662488"/>
              <a:ext cx="447675" cy="458788"/>
            </a:xfrm>
            <a:custGeom>
              <a:avLst/>
              <a:gdLst>
                <a:gd name="T0" fmla="*/ 1126 w 1126"/>
                <a:gd name="T1" fmla="*/ 578 h 1157"/>
                <a:gd name="T2" fmla="*/ 1125 w 1126"/>
                <a:gd name="T3" fmla="*/ 608 h 1157"/>
                <a:gd name="T4" fmla="*/ 1119 w 1126"/>
                <a:gd name="T5" fmla="*/ 667 h 1157"/>
                <a:gd name="T6" fmla="*/ 1098 w 1126"/>
                <a:gd name="T7" fmla="*/ 751 h 1157"/>
                <a:gd name="T8" fmla="*/ 1051 w 1126"/>
                <a:gd name="T9" fmla="*/ 855 h 1157"/>
                <a:gd name="T10" fmla="*/ 985 w 1126"/>
                <a:gd name="T11" fmla="*/ 947 h 1157"/>
                <a:gd name="T12" fmla="*/ 905 w 1126"/>
                <a:gd name="T13" fmla="*/ 1026 h 1157"/>
                <a:gd name="T14" fmla="*/ 814 w 1126"/>
                <a:gd name="T15" fmla="*/ 1088 h 1157"/>
                <a:gd name="T16" fmla="*/ 715 w 1126"/>
                <a:gd name="T17" fmla="*/ 1132 h 1157"/>
                <a:gd name="T18" fmla="*/ 614 w 1126"/>
                <a:gd name="T19" fmla="*/ 1155 h 1157"/>
                <a:gd name="T20" fmla="*/ 562 w 1126"/>
                <a:gd name="T21" fmla="*/ 1157 h 1157"/>
                <a:gd name="T22" fmla="*/ 512 w 1126"/>
                <a:gd name="T23" fmla="*/ 1155 h 1157"/>
                <a:gd name="T24" fmla="*/ 411 w 1126"/>
                <a:gd name="T25" fmla="*/ 1132 h 1157"/>
                <a:gd name="T26" fmla="*/ 312 w 1126"/>
                <a:gd name="T27" fmla="*/ 1088 h 1157"/>
                <a:gd name="T28" fmla="*/ 222 w 1126"/>
                <a:gd name="T29" fmla="*/ 1026 h 1157"/>
                <a:gd name="T30" fmla="*/ 141 w 1126"/>
                <a:gd name="T31" fmla="*/ 947 h 1157"/>
                <a:gd name="T32" fmla="*/ 75 w 1126"/>
                <a:gd name="T33" fmla="*/ 855 h 1157"/>
                <a:gd name="T34" fmla="*/ 28 w 1126"/>
                <a:gd name="T35" fmla="*/ 751 h 1157"/>
                <a:gd name="T36" fmla="*/ 8 w 1126"/>
                <a:gd name="T37" fmla="*/ 667 h 1157"/>
                <a:gd name="T38" fmla="*/ 1 w 1126"/>
                <a:gd name="T39" fmla="*/ 608 h 1157"/>
                <a:gd name="T40" fmla="*/ 0 w 1126"/>
                <a:gd name="T41" fmla="*/ 578 h 1157"/>
                <a:gd name="T42" fmla="*/ 3 w 1126"/>
                <a:gd name="T43" fmla="*/ 519 h 1157"/>
                <a:gd name="T44" fmla="*/ 25 w 1126"/>
                <a:gd name="T45" fmla="*/ 406 h 1157"/>
                <a:gd name="T46" fmla="*/ 67 w 1126"/>
                <a:gd name="T47" fmla="*/ 302 h 1157"/>
                <a:gd name="T48" fmla="*/ 128 w 1126"/>
                <a:gd name="T49" fmla="*/ 210 h 1157"/>
                <a:gd name="T50" fmla="*/ 205 w 1126"/>
                <a:gd name="T51" fmla="*/ 133 h 1157"/>
                <a:gd name="T52" fmla="*/ 294 w 1126"/>
                <a:gd name="T53" fmla="*/ 70 h 1157"/>
                <a:gd name="T54" fmla="*/ 395 w 1126"/>
                <a:gd name="T55" fmla="*/ 26 h 1157"/>
                <a:gd name="T56" fmla="*/ 505 w 1126"/>
                <a:gd name="T57" fmla="*/ 3 h 1157"/>
                <a:gd name="T58" fmla="*/ 562 w 1126"/>
                <a:gd name="T59" fmla="*/ 0 h 1157"/>
                <a:gd name="T60" fmla="*/ 621 w 1126"/>
                <a:gd name="T61" fmla="*/ 3 h 1157"/>
                <a:gd name="T62" fmla="*/ 731 w 1126"/>
                <a:gd name="T63" fmla="*/ 26 h 1157"/>
                <a:gd name="T64" fmla="*/ 832 w 1126"/>
                <a:gd name="T65" fmla="*/ 70 h 1157"/>
                <a:gd name="T66" fmla="*/ 922 w 1126"/>
                <a:gd name="T67" fmla="*/ 133 h 1157"/>
                <a:gd name="T68" fmla="*/ 998 w 1126"/>
                <a:gd name="T69" fmla="*/ 210 h 1157"/>
                <a:gd name="T70" fmla="*/ 1059 w 1126"/>
                <a:gd name="T71" fmla="*/ 302 h 1157"/>
                <a:gd name="T72" fmla="*/ 1102 w 1126"/>
                <a:gd name="T73" fmla="*/ 406 h 1157"/>
                <a:gd name="T74" fmla="*/ 1124 w 1126"/>
                <a:gd name="T75" fmla="*/ 519 h 1157"/>
                <a:gd name="T76" fmla="*/ 1126 w 1126"/>
                <a:gd name="T77" fmla="*/ 578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6" h="1157">
                  <a:moveTo>
                    <a:pt x="1126" y="578"/>
                  </a:moveTo>
                  <a:lnTo>
                    <a:pt x="1125" y="608"/>
                  </a:lnTo>
                  <a:lnTo>
                    <a:pt x="1119" y="667"/>
                  </a:lnTo>
                  <a:lnTo>
                    <a:pt x="1098" y="751"/>
                  </a:lnTo>
                  <a:lnTo>
                    <a:pt x="1051" y="855"/>
                  </a:lnTo>
                  <a:lnTo>
                    <a:pt x="985" y="947"/>
                  </a:lnTo>
                  <a:lnTo>
                    <a:pt x="905" y="1026"/>
                  </a:lnTo>
                  <a:lnTo>
                    <a:pt x="814" y="1088"/>
                  </a:lnTo>
                  <a:lnTo>
                    <a:pt x="715" y="1132"/>
                  </a:lnTo>
                  <a:lnTo>
                    <a:pt x="614" y="1155"/>
                  </a:lnTo>
                  <a:lnTo>
                    <a:pt x="562" y="1157"/>
                  </a:lnTo>
                  <a:lnTo>
                    <a:pt x="512" y="1155"/>
                  </a:lnTo>
                  <a:lnTo>
                    <a:pt x="411" y="1132"/>
                  </a:lnTo>
                  <a:lnTo>
                    <a:pt x="312" y="1088"/>
                  </a:lnTo>
                  <a:lnTo>
                    <a:pt x="222" y="1026"/>
                  </a:lnTo>
                  <a:lnTo>
                    <a:pt x="141" y="947"/>
                  </a:lnTo>
                  <a:lnTo>
                    <a:pt x="75" y="855"/>
                  </a:lnTo>
                  <a:lnTo>
                    <a:pt x="28" y="751"/>
                  </a:lnTo>
                  <a:lnTo>
                    <a:pt x="8" y="667"/>
                  </a:lnTo>
                  <a:lnTo>
                    <a:pt x="1" y="608"/>
                  </a:lnTo>
                  <a:lnTo>
                    <a:pt x="0" y="578"/>
                  </a:lnTo>
                  <a:lnTo>
                    <a:pt x="3" y="519"/>
                  </a:lnTo>
                  <a:lnTo>
                    <a:pt x="25" y="406"/>
                  </a:lnTo>
                  <a:lnTo>
                    <a:pt x="67" y="302"/>
                  </a:lnTo>
                  <a:lnTo>
                    <a:pt x="128" y="210"/>
                  </a:lnTo>
                  <a:lnTo>
                    <a:pt x="205" y="133"/>
                  </a:lnTo>
                  <a:lnTo>
                    <a:pt x="294" y="70"/>
                  </a:lnTo>
                  <a:lnTo>
                    <a:pt x="395" y="26"/>
                  </a:lnTo>
                  <a:lnTo>
                    <a:pt x="505" y="3"/>
                  </a:lnTo>
                  <a:lnTo>
                    <a:pt x="562" y="0"/>
                  </a:lnTo>
                  <a:lnTo>
                    <a:pt x="621" y="3"/>
                  </a:lnTo>
                  <a:lnTo>
                    <a:pt x="731" y="26"/>
                  </a:lnTo>
                  <a:lnTo>
                    <a:pt x="832" y="70"/>
                  </a:lnTo>
                  <a:lnTo>
                    <a:pt x="922" y="133"/>
                  </a:lnTo>
                  <a:lnTo>
                    <a:pt x="998" y="210"/>
                  </a:lnTo>
                  <a:lnTo>
                    <a:pt x="1059" y="302"/>
                  </a:lnTo>
                  <a:lnTo>
                    <a:pt x="1102" y="406"/>
                  </a:lnTo>
                  <a:lnTo>
                    <a:pt x="1124" y="519"/>
                  </a:lnTo>
                  <a:lnTo>
                    <a:pt x="1126" y="578"/>
                  </a:lnTo>
                  <a:close/>
                </a:path>
              </a:pathLst>
            </a:custGeom>
            <a:solidFill>
              <a:srgbClr val="FFC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 name="Freeform 200">
              <a:extLst>
                <a:ext uri="{FF2B5EF4-FFF2-40B4-BE49-F238E27FC236}">
                  <a16:creationId xmlns:a16="http://schemas.microsoft.com/office/drawing/2014/main" id="{890311BB-D95D-4F7B-8566-525EF99CB94F}"/>
                </a:ext>
              </a:extLst>
            </p:cNvPr>
            <p:cNvSpPr>
              <a:spLocks/>
            </p:cNvSpPr>
            <p:nvPr/>
          </p:nvSpPr>
          <p:spPr bwMode="auto">
            <a:xfrm>
              <a:off x="1553369" y="5686425"/>
              <a:ext cx="90488" cy="127000"/>
            </a:xfrm>
            <a:custGeom>
              <a:avLst/>
              <a:gdLst>
                <a:gd name="T0" fmla="*/ 192 w 227"/>
                <a:gd name="T1" fmla="*/ 246 h 320"/>
                <a:gd name="T2" fmla="*/ 186 w 227"/>
                <a:gd name="T3" fmla="*/ 265 h 320"/>
                <a:gd name="T4" fmla="*/ 164 w 227"/>
                <a:gd name="T5" fmla="*/ 295 h 320"/>
                <a:gd name="T6" fmla="*/ 131 w 227"/>
                <a:gd name="T7" fmla="*/ 315 h 320"/>
                <a:gd name="T8" fmla="*/ 94 w 227"/>
                <a:gd name="T9" fmla="*/ 320 h 320"/>
                <a:gd name="T10" fmla="*/ 74 w 227"/>
                <a:gd name="T11" fmla="*/ 316 h 320"/>
                <a:gd name="T12" fmla="*/ 56 w 227"/>
                <a:gd name="T13" fmla="*/ 311 h 320"/>
                <a:gd name="T14" fmla="*/ 25 w 227"/>
                <a:gd name="T15" fmla="*/ 287 h 320"/>
                <a:gd name="T16" fmla="*/ 7 w 227"/>
                <a:gd name="T17" fmla="*/ 255 h 320"/>
                <a:gd name="T18" fmla="*/ 0 w 227"/>
                <a:gd name="T19" fmla="*/ 219 h 320"/>
                <a:gd name="T20" fmla="*/ 4 w 227"/>
                <a:gd name="T21" fmla="*/ 199 h 320"/>
                <a:gd name="T22" fmla="*/ 35 w 227"/>
                <a:gd name="T23" fmla="*/ 74 h 320"/>
                <a:gd name="T24" fmla="*/ 42 w 227"/>
                <a:gd name="T25" fmla="*/ 54 h 320"/>
                <a:gd name="T26" fmla="*/ 65 w 227"/>
                <a:gd name="T27" fmla="*/ 24 h 320"/>
                <a:gd name="T28" fmla="*/ 96 w 227"/>
                <a:gd name="T29" fmla="*/ 5 h 320"/>
                <a:gd name="T30" fmla="*/ 134 w 227"/>
                <a:gd name="T31" fmla="*/ 0 h 320"/>
                <a:gd name="T32" fmla="*/ 153 w 227"/>
                <a:gd name="T33" fmla="*/ 2 h 320"/>
                <a:gd name="T34" fmla="*/ 173 w 227"/>
                <a:gd name="T35" fmla="*/ 9 h 320"/>
                <a:gd name="T36" fmla="*/ 203 w 227"/>
                <a:gd name="T37" fmla="*/ 32 h 320"/>
                <a:gd name="T38" fmla="*/ 222 w 227"/>
                <a:gd name="T39" fmla="*/ 63 h 320"/>
                <a:gd name="T40" fmla="*/ 227 w 227"/>
                <a:gd name="T41" fmla="*/ 101 h 320"/>
                <a:gd name="T42" fmla="*/ 225 w 227"/>
                <a:gd name="T43" fmla="*/ 120 h 320"/>
                <a:gd name="T44" fmla="*/ 192 w 227"/>
                <a:gd name="T45" fmla="*/ 24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320">
                  <a:moveTo>
                    <a:pt x="192" y="246"/>
                  </a:moveTo>
                  <a:lnTo>
                    <a:pt x="186" y="265"/>
                  </a:lnTo>
                  <a:lnTo>
                    <a:pt x="164" y="295"/>
                  </a:lnTo>
                  <a:lnTo>
                    <a:pt x="131" y="315"/>
                  </a:lnTo>
                  <a:lnTo>
                    <a:pt x="94" y="320"/>
                  </a:lnTo>
                  <a:lnTo>
                    <a:pt x="74" y="316"/>
                  </a:lnTo>
                  <a:lnTo>
                    <a:pt x="56" y="311"/>
                  </a:lnTo>
                  <a:lnTo>
                    <a:pt x="25" y="287"/>
                  </a:lnTo>
                  <a:lnTo>
                    <a:pt x="7" y="255"/>
                  </a:lnTo>
                  <a:lnTo>
                    <a:pt x="0" y="219"/>
                  </a:lnTo>
                  <a:lnTo>
                    <a:pt x="4" y="199"/>
                  </a:lnTo>
                  <a:lnTo>
                    <a:pt x="35" y="74"/>
                  </a:lnTo>
                  <a:lnTo>
                    <a:pt x="42" y="54"/>
                  </a:lnTo>
                  <a:lnTo>
                    <a:pt x="65" y="24"/>
                  </a:lnTo>
                  <a:lnTo>
                    <a:pt x="96" y="5"/>
                  </a:lnTo>
                  <a:lnTo>
                    <a:pt x="134" y="0"/>
                  </a:lnTo>
                  <a:lnTo>
                    <a:pt x="153" y="2"/>
                  </a:lnTo>
                  <a:lnTo>
                    <a:pt x="173" y="9"/>
                  </a:lnTo>
                  <a:lnTo>
                    <a:pt x="203" y="32"/>
                  </a:lnTo>
                  <a:lnTo>
                    <a:pt x="222" y="63"/>
                  </a:lnTo>
                  <a:lnTo>
                    <a:pt x="227" y="101"/>
                  </a:lnTo>
                  <a:lnTo>
                    <a:pt x="225" y="120"/>
                  </a:lnTo>
                  <a:lnTo>
                    <a:pt x="192" y="246"/>
                  </a:lnTo>
                  <a:close/>
                </a:path>
              </a:pathLst>
            </a:custGeom>
            <a:solidFill>
              <a:srgbClr val="FFC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 name="Freeform 201">
              <a:extLst>
                <a:ext uri="{FF2B5EF4-FFF2-40B4-BE49-F238E27FC236}">
                  <a16:creationId xmlns:a16="http://schemas.microsoft.com/office/drawing/2014/main" id="{D992C9CB-4EB6-455C-94B6-4BA45AF4135D}"/>
                </a:ext>
              </a:extLst>
            </p:cNvPr>
            <p:cNvSpPr>
              <a:spLocks/>
            </p:cNvSpPr>
            <p:nvPr/>
          </p:nvSpPr>
          <p:spPr bwMode="auto">
            <a:xfrm>
              <a:off x="2129631" y="5686425"/>
              <a:ext cx="88900" cy="127000"/>
            </a:xfrm>
            <a:custGeom>
              <a:avLst/>
              <a:gdLst>
                <a:gd name="T0" fmla="*/ 35 w 227"/>
                <a:gd name="T1" fmla="*/ 246 h 320"/>
                <a:gd name="T2" fmla="*/ 41 w 227"/>
                <a:gd name="T3" fmla="*/ 265 h 320"/>
                <a:gd name="T4" fmla="*/ 63 w 227"/>
                <a:gd name="T5" fmla="*/ 295 h 320"/>
                <a:gd name="T6" fmla="*/ 96 w 227"/>
                <a:gd name="T7" fmla="*/ 315 h 320"/>
                <a:gd name="T8" fmla="*/ 133 w 227"/>
                <a:gd name="T9" fmla="*/ 320 h 320"/>
                <a:gd name="T10" fmla="*/ 153 w 227"/>
                <a:gd name="T11" fmla="*/ 316 h 320"/>
                <a:gd name="T12" fmla="*/ 171 w 227"/>
                <a:gd name="T13" fmla="*/ 311 h 320"/>
                <a:gd name="T14" fmla="*/ 202 w 227"/>
                <a:gd name="T15" fmla="*/ 287 h 320"/>
                <a:gd name="T16" fmla="*/ 220 w 227"/>
                <a:gd name="T17" fmla="*/ 255 h 320"/>
                <a:gd name="T18" fmla="*/ 227 w 227"/>
                <a:gd name="T19" fmla="*/ 219 h 320"/>
                <a:gd name="T20" fmla="*/ 223 w 227"/>
                <a:gd name="T21" fmla="*/ 199 h 320"/>
                <a:gd name="T22" fmla="*/ 192 w 227"/>
                <a:gd name="T23" fmla="*/ 74 h 320"/>
                <a:gd name="T24" fmla="*/ 185 w 227"/>
                <a:gd name="T25" fmla="*/ 54 h 320"/>
                <a:gd name="T26" fmla="*/ 162 w 227"/>
                <a:gd name="T27" fmla="*/ 24 h 320"/>
                <a:gd name="T28" fmla="*/ 131 w 227"/>
                <a:gd name="T29" fmla="*/ 5 h 320"/>
                <a:gd name="T30" fmla="*/ 93 w 227"/>
                <a:gd name="T31" fmla="*/ 0 h 320"/>
                <a:gd name="T32" fmla="*/ 74 w 227"/>
                <a:gd name="T33" fmla="*/ 2 h 320"/>
                <a:gd name="T34" fmla="*/ 54 w 227"/>
                <a:gd name="T35" fmla="*/ 9 h 320"/>
                <a:gd name="T36" fmla="*/ 24 w 227"/>
                <a:gd name="T37" fmla="*/ 32 h 320"/>
                <a:gd name="T38" fmla="*/ 5 w 227"/>
                <a:gd name="T39" fmla="*/ 63 h 320"/>
                <a:gd name="T40" fmla="*/ 0 w 227"/>
                <a:gd name="T41" fmla="*/ 101 h 320"/>
                <a:gd name="T42" fmla="*/ 4 w 227"/>
                <a:gd name="T43" fmla="*/ 120 h 320"/>
                <a:gd name="T44" fmla="*/ 35 w 227"/>
                <a:gd name="T45" fmla="*/ 24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320">
                  <a:moveTo>
                    <a:pt x="35" y="246"/>
                  </a:moveTo>
                  <a:lnTo>
                    <a:pt x="41" y="265"/>
                  </a:lnTo>
                  <a:lnTo>
                    <a:pt x="63" y="295"/>
                  </a:lnTo>
                  <a:lnTo>
                    <a:pt x="96" y="315"/>
                  </a:lnTo>
                  <a:lnTo>
                    <a:pt x="133" y="320"/>
                  </a:lnTo>
                  <a:lnTo>
                    <a:pt x="153" y="316"/>
                  </a:lnTo>
                  <a:lnTo>
                    <a:pt x="171" y="311"/>
                  </a:lnTo>
                  <a:lnTo>
                    <a:pt x="202" y="287"/>
                  </a:lnTo>
                  <a:lnTo>
                    <a:pt x="220" y="255"/>
                  </a:lnTo>
                  <a:lnTo>
                    <a:pt x="227" y="219"/>
                  </a:lnTo>
                  <a:lnTo>
                    <a:pt x="223" y="199"/>
                  </a:lnTo>
                  <a:lnTo>
                    <a:pt x="192" y="74"/>
                  </a:lnTo>
                  <a:lnTo>
                    <a:pt x="185" y="54"/>
                  </a:lnTo>
                  <a:lnTo>
                    <a:pt x="162" y="24"/>
                  </a:lnTo>
                  <a:lnTo>
                    <a:pt x="131" y="5"/>
                  </a:lnTo>
                  <a:lnTo>
                    <a:pt x="93" y="0"/>
                  </a:lnTo>
                  <a:lnTo>
                    <a:pt x="74" y="2"/>
                  </a:lnTo>
                  <a:lnTo>
                    <a:pt x="54" y="9"/>
                  </a:lnTo>
                  <a:lnTo>
                    <a:pt x="24" y="32"/>
                  </a:lnTo>
                  <a:lnTo>
                    <a:pt x="5" y="63"/>
                  </a:lnTo>
                  <a:lnTo>
                    <a:pt x="0" y="101"/>
                  </a:lnTo>
                  <a:lnTo>
                    <a:pt x="4" y="120"/>
                  </a:lnTo>
                  <a:lnTo>
                    <a:pt x="35" y="246"/>
                  </a:lnTo>
                  <a:close/>
                </a:path>
              </a:pathLst>
            </a:custGeom>
            <a:solidFill>
              <a:srgbClr val="FFC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 name="Freeform 202">
              <a:extLst>
                <a:ext uri="{FF2B5EF4-FFF2-40B4-BE49-F238E27FC236}">
                  <a16:creationId xmlns:a16="http://schemas.microsoft.com/office/drawing/2014/main" id="{29C5E001-995F-4912-A7F5-85F07E7C5F32}"/>
                </a:ext>
              </a:extLst>
            </p:cNvPr>
            <p:cNvSpPr>
              <a:spLocks/>
            </p:cNvSpPr>
            <p:nvPr/>
          </p:nvSpPr>
          <p:spPr bwMode="auto">
            <a:xfrm>
              <a:off x="1627981" y="5146675"/>
              <a:ext cx="515938" cy="765175"/>
            </a:xfrm>
            <a:custGeom>
              <a:avLst/>
              <a:gdLst>
                <a:gd name="T0" fmla="*/ 1302 w 1302"/>
                <a:gd name="T1" fmla="*/ 680 h 1928"/>
                <a:gd name="T2" fmla="*/ 1265 w 1302"/>
                <a:gd name="T3" fmla="*/ 430 h 1928"/>
                <a:gd name="T4" fmla="*/ 1225 w 1302"/>
                <a:gd name="T5" fmla="*/ 255 h 1928"/>
                <a:gd name="T6" fmla="*/ 1136 w 1302"/>
                <a:gd name="T7" fmla="*/ 120 h 1928"/>
                <a:gd name="T8" fmla="*/ 1000 w 1302"/>
                <a:gd name="T9" fmla="*/ 28 h 1928"/>
                <a:gd name="T10" fmla="*/ 915 w 1302"/>
                <a:gd name="T11" fmla="*/ 0 h 1928"/>
                <a:gd name="T12" fmla="*/ 891 w 1302"/>
                <a:gd name="T13" fmla="*/ 71 h 1928"/>
                <a:gd name="T14" fmla="*/ 810 w 1302"/>
                <a:gd name="T15" fmla="*/ 177 h 1928"/>
                <a:gd name="T16" fmla="*/ 691 w 1302"/>
                <a:gd name="T17" fmla="*/ 229 h 1928"/>
                <a:gd name="T18" fmla="*/ 611 w 1302"/>
                <a:gd name="T19" fmla="*/ 229 h 1928"/>
                <a:gd name="T20" fmla="*/ 492 w 1302"/>
                <a:gd name="T21" fmla="*/ 177 h 1928"/>
                <a:gd name="T22" fmla="*/ 411 w 1302"/>
                <a:gd name="T23" fmla="*/ 71 h 1928"/>
                <a:gd name="T24" fmla="*/ 387 w 1302"/>
                <a:gd name="T25" fmla="*/ 0 h 1928"/>
                <a:gd name="T26" fmla="*/ 302 w 1302"/>
                <a:gd name="T27" fmla="*/ 28 h 1928"/>
                <a:gd name="T28" fmla="*/ 166 w 1302"/>
                <a:gd name="T29" fmla="*/ 120 h 1928"/>
                <a:gd name="T30" fmla="*/ 77 w 1302"/>
                <a:gd name="T31" fmla="*/ 255 h 1928"/>
                <a:gd name="T32" fmla="*/ 37 w 1302"/>
                <a:gd name="T33" fmla="*/ 430 h 1928"/>
                <a:gd name="T34" fmla="*/ 0 w 1302"/>
                <a:gd name="T35" fmla="*/ 680 h 1928"/>
                <a:gd name="T36" fmla="*/ 273 w 1302"/>
                <a:gd name="T37" fmla="*/ 1039 h 1928"/>
                <a:gd name="T38" fmla="*/ 186 w 1302"/>
                <a:gd name="T39" fmla="*/ 1229 h 1928"/>
                <a:gd name="T40" fmla="*/ 21 w 1302"/>
                <a:gd name="T41" fmla="*/ 1740 h 1928"/>
                <a:gd name="T42" fmla="*/ 11 w 1302"/>
                <a:gd name="T43" fmla="*/ 1799 h 1928"/>
                <a:gd name="T44" fmla="*/ 69 w 1302"/>
                <a:gd name="T45" fmla="*/ 1849 h 1928"/>
                <a:gd name="T46" fmla="*/ 226 w 1302"/>
                <a:gd name="T47" fmla="*/ 1897 h 1928"/>
                <a:gd name="T48" fmla="*/ 541 w 1302"/>
                <a:gd name="T49" fmla="*/ 1927 h 1928"/>
                <a:gd name="T50" fmla="*/ 765 w 1302"/>
                <a:gd name="T51" fmla="*/ 1927 h 1928"/>
                <a:gd name="T52" fmla="*/ 1080 w 1302"/>
                <a:gd name="T53" fmla="*/ 1897 h 1928"/>
                <a:gd name="T54" fmla="*/ 1237 w 1302"/>
                <a:gd name="T55" fmla="*/ 1849 h 1928"/>
                <a:gd name="T56" fmla="*/ 1295 w 1302"/>
                <a:gd name="T57" fmla="*/ 1799 h 1928"/>
                <a:gd name="T58" fmla="*/ 1285 w 1302"/>
                <a:gd name="T59" fmla="*/ 1739 h 1928"/>
                <a:gd name="T60" fmla="*/ 1118 w 1302"/>
                <a:gd name="T61" fmla="*/ 1223 h 1928"/>
                <a:gd name="T62" fmla="*/ 1030 w 1302"/>
                <a:gd name="T63" fmla="*/ 1033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2" h="1928">
                  <a:moveTo>
                    <a:pt x="1030" y="687"/>
                  </a:moveTo>
                  <a:lnTo>
                    <a:pt x="1302" y="680"/>
                  </a:lnTo>
                  <a:lnTo>
                    <a:pt x="1299" y="653"/>
                  </a:lnTo>
                  <a:lnTo>
                    <a:pt x="1265" y="430"/>
                  </a:lnTo>
                  <a:lnTo>
                    <a:pt x="1237" y="299"/>
                  </a:lnTo>
                  <a:lnTo>
                    <a:pt x="1225" y="255"/>
                  </a:lnTo>
                  <a:lnTo>
                    <a:pt x="1186" y="180"/>
                  </a:lnTo>
                  <a:lnTo>
                    <a:pt x="1136" y="120"/>
                  </a:lnTo>
                  <a:lnTo>
                    <a:pt x="1081" y="75"/>
                  </a:lnTo>
                  <a:lnTo>
                    <a:pt x="1000" y="28"/>
                  </a:lnTo>
                  <a:lnTo>
                    <a:pt x="923" y="1"/>
                  </a:lnTo>
                  <a:lnTo>
                    <a:pt x="915" y="0"/>
                  </a:lnTo>
                  <a:lnTo>
                    <a:pt x="914" y="6"/>
                  </a:lnTo>
                  <a:lnTo>
                    <a:pt x="891" y="71"/>
                  </a:lnTo>
                  <a:lnTo>
                    <a:pt x="851" y="136"/>
                  </a:lnTo>
                  <a:lnTo>
                    <a:pt x="810" y="177"/>
                  </a:lnTo>
                  <a:lnTo>
                    <a:pt x="759" y="210"/>
                  </a:lnTo>
                  <a:lnTo>
                    <a:pt x="691" y="229"/>
                  </a:lnTo>
                  <a:lnTo>
                    <a:pt x="651" y="232"/>
                  </a:lnTo>
                  <a:lnTo>
                    <a:pt x="611" y="229"/>
                  </a:lnTo>
                  <a:lnTo>
                    <a:pt x="543" y="210"/>
                  </a:lnTo>
                  <a:lnTo>
                    <a:pt x="492" y="177"/>
                  </a:lnTo>
                  <a:lnTo>
                    <a:pt x="451" y="136"/>
                  </a:lnTo>
                  <a:lnTo>
                    <a:pt x="411" y="71"/>
                  </a:lnTo>
                  <a:lnTo>
                    <a:pt x="388" y="6"/>
                  </a:lnTo>
                  <a:lnTo>
                    <a:pt x="387" y="0"/>
                  </a:lnTo>
                  <a:lnTo>
                    <a:pt x="379" y="1"/>
                  </a:lnTo>
                  <a:lnTo>
                    <a:pt x="302" y="28"/>
                  </a:lnTo>
                  <a:lnTo>
                    <a:pt x="221" y="75"/>
                  </a:lnTo>
                  <a:lnTo>
                    <a:pt x="166" y="120"/>
                  </a:lnTo>
                  <a:lnTo>
                    <a:pt x="116" y="180"/>
                  </a:lnTo>
                  <a:lnTo>
                    <a:pt x="77" y="255"/>
                  </a:lnTo>
                  <a:lnTo>
                    <a:pt x="65" y="299"/>
                  </a:lnTo>
                  <a:lnTo>
                    <a:pt x="37" y="430"/>
                  </a:lnTo>
                  <a:lnTo>
                    <a:pt x="3" y="653"/>
                  </a:lnTo>
                  <a:lnTo>
                    <a:pt x="0" y="680"/>
                  </a:lnTo>
                  <a:lnTo>
                    <a:pt x="273" y="687"/>
                  </a:lnTo>
                  <a:lnTo>
                    <a:pt x="273" y="1039"/>
                  </a:lnTo>
                  <a:lnTo>
                    <a:pt x="241" y="1101"/>
                  </a:lnTo>
                  <a:lnTo>
                    <a:pt x="186" y="1229"/>
                  </a:lnTo>
                  <a:lnTo>
                    <a:pt x="113" y="1422"/>
                  </a:lnTo>
                  <a:lnTo>
                    <a:pt x="21" y="1740"/>
                  </a:lnTo>
                  <a:lnTo>
                    <a:pt x="9" y="1795"/>
                  </a:lnTo>
                  <a:lnTo>
                    <a:pt x="11" y="1799"/>
                  </a:lnTo>
                  <a:lnTo>
                    <a:pt x="33" y="1826"/>
                  </a:lnTo>
                  <a:lnTo>
                    <a:pt x="69" y="1849"/>
                  </a:lnTo>
                  <a:lnTo>
                    <a:pt x="130" y="1874"/>
                  </a:lnTo>
                  <a:lnTo>
                    <a:pt x="226" y="1897"/>
                  </a:lnTo>
                  <a:lnTo>
                    <a:pt x="359" y="1917"/>
                  </a:lnTo>
                  <a:lnTo>
                    <a:pt x="541" y="1927"/>
                  </a:lnTo>
                  <a:lnTo>
                    <a:pt x="652" y="1928"/>
                  </a:lnTo>
                  <a:lnTo>
                    <a:pt x="765" y="1927"/>
                  </a:lnTo>
                  <a:lnTo>
                    <a:pt x="947" y="1917"/>
                  </a:lnTo>
                  <a:lnTo>
                    <a:pt x="1080" y="1897"/>
                  </a:lnTo>
                  <a:lnTo>
                    <a:pt x="1175" y="1874"/>
                  </a:lnTo>
                  <a:lnTo>
                    <a:pt x="1237" y="1849"/>
                  </a:lnTo>
                  <a:lnTo>
                    <a:pt x="1273" y="1826"/>
                  </a:lnTo>
                  <a:lnTo>
                    <a:pt x="1295" y="1799"/>
                  </a:lnTo>
                  <a:lnTo>
                    <a:pt x="1297" y="1795"/>
                  </a:lnTo>
                  <a:lnTo>
                    <a:pt x="1285" y="1739"/>
                  </a:lnTo>
                  <a:lnTo>
                    <a:pt x="1190" y="1418"/>
                  </a:lnTo>
                  <a:lnTo>
                    <a:pt x="1118" y="1223"/>
                  </a:lnTo>
                  <a:lnTo>
                    <a:pt x="1061" y="1095"/>
                  </a:lnTo>
                  <a:lnTo>
                    <a:pt x="1030" y="1033"/>
                  </a:lnTo>
                  <a:lnTo>
                    <a:pt x="1030" y="687"/>
                  </a:lnTo>
                  <a:close/>
                </a:path>
              </a:pathLst>
            </a:custGeom>
            <a:solidFill>
              <a:srgbClr val="E09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 name="Freeform 203">
              <a:extLst>
                <a:ext uri="{FF2B5EF4-FFF2-40B4-BE49-F238E27FC236}">
                  <a16:creationId xmlns:a16="http://schemas.microsoft.com/office/drawing/2014/main" id="{57F497E8-DAC7-4DAB-B423-D83A63971F44}"/>
                </a:ext>
              </a:extLst>
            </p:cNvPr>
            <p:cNvSpPr>
              <a:spLocks/>
            </p:cNvSpPr>
            <p:nvPr/>
          </p:nvSpPr>
          <p:spPr bwMode="auto">
            <a:xfrm>
              <a:off x="1627981" y="5146675"/>
              <a:ext cx="515938" cy="765175"/>
            </a:xfrm>
            <a:custGeom>
              <a:avLst/>
              <a:gdLst>
                <a:gd name="T0" fmla="*/ 1302 w 1302"/>
                <a:gd name="T1" fmla="*/ 680 h 1928"/>
                <a:gd name="T2" fmla="*/ 1265 w 1302"/>
                <a:gd name="T3" fmla="*/ 430 h 1928"/>
                <a:gd name="T4" fmla="*/ 1225 w 1302"/>
                <a:gd name="T5" fmla="*/ 255 h 1928"/>
                <a:gd name="T6" fmla="*/ 1136 w 1302"/>
                <a:gd name="T7" fmla="*/ 120 h 1928"/>
                <a:gd name="T8" fmla="*/ 1000 w 1302"/>
                <a:gd name="T9" fmla="*/ 28 h 1928"/>
                <a:gd name="T10" fmla="*/ 915 w 1302"/>
                <a:gd name="T11" fmla="*/ 0 h 1928"/>
                <a:gd name="T12" fmla="*/ 891 w 1302"/>
                <a:gd name="T13" fmla="*/ 71 h 1928"/>
                <a:gd name="T14" fmla="*/ 810 w 1302"/>
                <a:gd name="T15" fmla="*/ 177 h 1928"/>
                <a:gd name="T16" fmla="*/ 691 w 1302"/>
                <a:gd name="T17" fmla="*/ 229 h 1928"/>
                <a:gd name="T18" fmla="*/ 611 w 1302"/>
                <a:gd name="T19" fmla="*/ 229 h 1928"/>
                <a:gd name="T20" fmla="*/ 492 w 1302"/>
                <a:gd name="T21" fmla="*/ 177 h 1928"/>
                <a:gd name="T22" fmla="*/ 411 w 1302"/>
                <a:gd name="T23" fmla="*/ 71 h 1928"/>
                <a:gd name="T24" fmla="*/ 387 w 1302"/>
                <a:gd name="T25" fmla="*/ 0 h 1928"/>
                <a:gd name="T26" fmla="*/ 302 w 1302"/>
                <a:gd name="T27" fmla="*/ 28 h 1928"/>
                <a:gd name="T28" fmla="*/ 166 w 1302"/>
                <a:gd name="T29" fmla="*/ 120 h 1928"/>
                <a:gd name="T30" fmla="*/ 77 w 1302"/>
                <a:gd name="T31" fmla="*/ 255 h 1928"/>
                <a:gd name="T32" fmla="*/ 37 w 1302"/>
                <a:gd name="T33" fmla="*/ 430 h 1928"/>
                <a:gd name="T34" fmla="*/ 0 w 1302"/>
                <a:gd name="T35" fmla="*/ 680 h 1928"/>
                <a:gd name="T36" fmla="*/ 273 w 1302"/>
                <a:gd name="T37" fmla="*/ 1039 h 1928"/>
                <a:gd name="T38" fmla="*/ 186 w 1302"/>
                <a:gd name="T39" fmla="*/ 1229 h 1928"/>
                <a:gd name="T40" fmla="*/ 21 w 1302"/>
                <a:gd name="T41" fmla="*/ 1740 h 1928"/>
                <a:gd name="T42" fmla="*/ 11 w 1302"/>
                <a:gd name="T43" fmla="*/ 1799 h 1928"/>
                <a:gd name="T44" fmla="*/ 69 w 1302"/>
                <a:gd name="T45" fmla="*/ 1849 h 1928"/>
                <a:gd name="T46" fmla="*/ 226 w 1302"/>
                <a:gd name="T47" fmla="*/ 1897 h 1928"/>
                <a:gd name="T48" fmla="*/ 541 w 1302"/>
                <a:gd name="T49" fmla="*/ 1927 h 1928"/>
                <a:gd name="T50" fmla="*/ 765 w 1302"/>
                <a:gd name="T51" fmla="*/ 1927 h 1928"/>
                <a:gd name="T52" fmla="*/ 1080 w 1302"/>
                <a:gd name="T53" fmla="*/ 1897 h 1928"/>
                <a:gd name="T54" fmla="*/ 1237 w 1302"/>
                <a:gd name="T55" fmla="*/ 1849 h 1928"/>
                <a:gd name="T56" fmla="*/ 1295 w 1302"/>
                <a:gd name="T57" fmla="*/ 1799 h 1928"/>
                <a:gd name="T58" fmla="*/ 1285 w 1302"/>
                <a:gd name="T59" fmla="*/ 1739 h 1928"/>
                <a:gd name="T60" fmla="*/ 1118 w 1302"/>
                <a:gd name="T61" fmla="*/ 1223 h 1928"/>
                <a:gd name="T62" fmla="*/ 1030 w 1302"/>
                <a:gd name="T63" fmla="*/ 1033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2" h="1928">
                  <a:moveTo>
                    <a:pt x="1030" y="687"/>
                  </a:moveTo>
                  <a:lnTo>
                    <a:pt x="1302" y="680"/>
                  </a:lnTo>
                  <a:lnTo>
                    <a:pt x="1299" y="653"/>
                  </a:lnTo>
                  <a:lnTo>
                    <a:pt x="1265" y="430"/>
                  </a:lnTo>
                  <a:lnTo>
                    <a:pt x="1237" y="299"/>
                  </a:lnTo>
                  <a:lnTo>
                    <a:pt x="1225" y="255"/>
                  </a:lnTo>
                  <a:lnTo>
                    <a:pt x="1186" y="180"/>
                  </a:lnTo>
                  <a:lnTo>
                    <a:pt x="1136" y="120"/>
                  </a:lnTo>
                  <a:lnTo>
                    <a:pt x="1081" y="75"/>
                  </a:lnTo>
                  <a:lnTo>
                    <a:pt x="1000" y="28"/>
                  </a:lnTo>
                  <a:lnTo>
                    <a:pt x="923" y="1"/>
                  </a:lnTo>
                  <a:lnTo>
                    <a:pt x="915" y="0"/>
                  </a:lnTo>
                  <a:lnTo>
                    <a:pt x="914" y="6"/>
                  </a:lnTo>
                  <a:lnTo>
                    <a:pt x="891" y="71"/>
                  </a:lnTo>
                  <a:lnTo>
                    <a:pt x="851" y="136"/>
                  </a:lnTo>
                  <a:lnTo>
                    <a:pt x="810" y="177"/>
                  </a:lnTo>
                  <a:lnTo>
                    <a:pt x="759" y="210"/>
                  </a:lnTo>
                  <a:lnTo>
                    <a:pt x="691" y="229"/>
                  </a:lnTo>
                  <a:lnTo>
                    <a:pt x="651" y="232"/>
                  </a:lnTo>
                  <a:lnTo>
                    <a:pt x="611" y="229"/>
                  </a:lnTo>
                  <a:lnTo>
                    <a:pt x="543" y="210"/>
                  </a:lnTo>
                  <a:lnTo>
                    <a:pt x="492" y="177"/>
                  </a:lnTo>
                  <a:lnTo>
                    <a:pt x="451" y="136"/>
                  </a:lnTo>
                  <a:lnTo>
                    <a:pt x="411" y="71"/>
                  </a:lnTo>
                  <a:lnTo>
                    <a:pt x="388" y="6"/>
                  </a:lnTo>
                  <a:lnTo>
                    <a:pt x="387" y="0"/>
                  </a:lnTo>
                  <a:lnTo>
                    <a:pt x="379" y="1"/>
                  </a:lnTo>
                  <a:lnTo>
                    <a:pt x="302" y="28"/>
                  </a:lnTo>
                  <a:lnTo>
                    <a:pt x="221" y="75"/>
                  </a:lnTo>
                  <a:lnTo>
                    <a:pt x="166" y="120"/>
                  </a:lnTo>
                  <a:lnTo>
                    <a:pt x="116" y="180"/>
                  </a:lnTo>
                  <a:lnTo>
                    <a:pt x="77" y="255"/>
                  </a:lnTo>
                  <a:lnTo>
                    <a:pt x="65" y="299"/>
                  </a:lnTo>
                  <a:lnTo>
                    <a:pt x="37" y="430"/>
                  </a:lnTo>
                  <a:lnTo>
                    <a:pt x="3" y="653"/>
                  </a:lnTo>
                  <a:lnTo>
                    <a:pt x="0" y="680"/>
                  </a:lnTo>
                  <a:lnTo>
                    <a:pt x="273" y="687"/>
                  </a:lnTo>
                  <a:lnTo>
                    <a:pt x="273" y="1039"/>
                  </a:lnTo>
                  <a:lnTo>
                    <a:pt x="241" y="1101"/>
                  </a:lnTo>
                  <a:lnTo>
                    <a:pt x="186" y="1229"/>
                  </a:lnTo>
                  <a:lnTo>
                    <a:pt x="113" y="1422"/>
                  </a:lnTo>
                  <a:lnTo>
                    <a:pt x="21" y="1740"/>
                  </a:lnTo>
                  <a:lnTo>
                    <a:pt x="9" y="1795"/>
                  </a:lnTo>
                  <a:lnTo>
                    <a:pt x="11" y="1799"/>
                  </a:lnTo>
                  <a:lnTo>
                    <a:pt x="33" y="1826"/>
                  </a:lnTo>
                  <a:lnTo>
                    <a:pt x="69" y="1849"/>
                  </a:lnTo>
                  <a:lnTo>
                    <a:pt x="130" y="1874"/>
                  </a:lnTo>
                  <a:lnTo>
                    <a:pt x="226" y="1897"/>
                  </a:lnTo>
                  <a:lnTo>
                    <a:pt x="359" y="1917"/>
                  </a:lnTo>
                  <a:lnTo>
                    <a:pt x="541" y="1927"/>
                  </a:lnTo>
                  <a:lnTo>
                    <a:pt x="652" y="1928"/>
                  </a:lnTo>
                  <a:lnTo>
                    <a:pt x="765" y="1927"/>
                  </a:lnTo>
                  <a:lnTo>
                    <a:pt x="947" y="1917"/>
                  </a:lnTo>
                  <a:lnTo>
                    <a:pt x="1080" y="1897"/>
                  </a:lnTo>
                  <a:lnTo>
                    <a:pt x="1175" y="1874"/>
                  </a:lnTo>
                  <a:lnTo>
                    <a:pt x="1237" y="1849"/>
                  </a:lnTo>
                  <a:lnTo>
                    <a:pt x="1273" y="1826"/>
                  </a:lnTo>
                  <a:lnTo>
                    <a:pt x="1295" y="1799"/>
                  </a:lnTo>
                  <a:lnTo>
                    <a:pt x="1297" y="1795"/>
                  </a:lnTo>
                  <a:lnTo>
                    <a:pt x="1285" y="1739"/>
                  </a:lnTo>
                  <a:lnTo>
                    <a:pt x="1190" y="1418"/>
                  </a:lnTo>
                  <a:lnTo>
                    <a:pt x="1118" y="1223"/>
                  </a:lnTo>
                  <a:lnTo>
                    <a:pt x="1061" y="1095"/>
                  </a:lnTo>
                  <a:lnTo>
                    <a:pt x="1030" y="1033"/>
                  </a:lnTo>
                  <a:lnTo>
                    <a:pt x="1030" y="687"/>
                  </a:lnTo>
                  <a:close/>
                </a:path>
              </a:pathLst>
            </a:custGeom>
            <a:solidFill>
              <a:schemeClr val="accent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1" name="Freeform 204">
              <a:extLst>
                <a:ext uri="{FF2B5EF4-FFF2-40B4-BE49-F238E27FC236}">
                  <a16:creationId xmlns:a16="http://schemas.microsoft.com/office/drawing/2014/main" id="{90C9DEB2-E77B-4896-A9F4-7E83733FCFA5}"/>
                </a:ext>
              </a:extLst>
            </p:cNvPr>
            <p:cNvSpPr>
              <a:spLocks/>
            </p:cNvSpPr>
            <p:nvPr/>
          </p:nvSpPr>
          <p:spPr bwMode="auto">
            <a:xfrm>
              <a:off x="1720056" y="6251575"/>
              <a:ext cx="153988" cy="49213"/>
            </a:xfrm>
            <a:custGeom>
              <a:avLst/>
              <a:gdLst>
                <a:gd name="T0" fmla="*/ 389 w 389"/>
                <a:gd name="T1" fmla="*/ 0 h 125"/>
                <a:gd name="T2" fmla="*/ 389 w 389"/>
                <a:gd name="T3" fmla="*/ 125 h 125"/>
                <a:gd name="T4" fmla="*/ 25 w 389"/>
                <a:gd name="T5" fmla="*/ 125 h 125"/>
                <a:gd name="T6" fmla="*/ 8 w 389"/>
                <a:gd name="T7" fmla="*/ 123 h 125"/>
                <a:gd name="T8" fmla="*/ 0 w 389"/>
                <a:gd name="T9" fmla="*/ 113 h 125"/>
                <a:gd name="T10" fmla="*/ 14 w 389"/>
                <a:gd name="T11" fmla="*/ 95 h 125"/>
                <a:gd name="T12" fmla="*/ 44 w 389"/>
                <a:gd name="T13" fmla="*/ 74 h 125"/>
                <a:gd name="T14" fmla="*/ 64 w 389"/>
                <a:gd name="T15" fmla="*/ 65 h 125"/>
                <a:gd name="T16" fmla="*/ 173 w 389"/>
                <a:gd name="T17" fmla="*/ 12 h 125"/>
                <a:gd name="T18" fmla="*/ 182 w 389"/>
                <a:gd name="T19" fmla="*/ 5 h 125"/>
                <a:gd name="T20" fmla="*/ 389 w 389"/>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 h="125">
                  <a:moveTo>
                    <a:pt x="389" y="0"/>
                  </a:moveTo>
                  <a:lnTo>
                    <a:pt x="389" y="125"/>
                  </a:lnTo>
                  <a:lnTo>
                    <a:pt x="25" y="125"/>
                  </a:lnTo>
                  <a:lnTo>
                    <a:pt x="8" y="123"/>
                  </a:lnTo>
                  <a:lnTo>
                    <a:pt x="0" y="113"/>
                  </a:lnTo>
                  <a:lnTo>
                    <a:pt x="14" y="95"/>
                  </a:lnTo>
                  <a:lnTo>
                    <a:pt x="44" y="74"/>
                  </a:lnTo>
                  <a:lnTo>
                    <a:pt x="64" y="65"/>
                  </a:lnTo>
                  <a:lnTo>
                    <a:pt x="173" y="12"/>
                  </a:lnTo>
                  <a:lnTo>
                    <a:pt x="182" y="5"/>
                  </a:lnTo>
                  <a:lnTo>
                    <a:pt x="389" y="0"/>
                  </a:lnTo>
                  <a:close/>
                </a:path>
              </a:pathLst>
            </a:custGeom>
            <a:solidFill>
              <a:srgbClr val="8C72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2" name="Freeform 206">
              <a:extLst>
                <a:ext uri="{FF2B5EF4-FFF2-40B4-BE49-F238E27FC236}">
                  <a16:creationId xmlns:a16="http://schemas.microsoft.com/office/drawing/2014/main" id="{D348DB3D-B753-4D7B-89DB-C1B2875C4B80}"/>
                </a:ext>
              </a:extLst>
            </p:cNvPr>
            <p:cNvSpPr>
              <a:spLocks/>
            </p:cNvSpPr>
            <p:nvPr/>
          </p:nvSpPr>
          <p:spPr bwMode="auto">
            <a:xfrm>
              <a:off x="1891506" y="6251575"/>
              <a:ext cx="155575" cy="49213"/>
            </a:xfrm>
            <a:custGeom>
              <a:avLst/>
              <a:gdLst>
                <a:gd name="T0" fmla="*/ 0 w 390"/>
                <a:gd name="T1" fmla="*/ 0 h 125"/>
                <a:gd name="T2" fmla="*/ 0 w 390"/>
                <a:gd name="T3" fmla="*/ 125 h 125"/>
                <a:gd name="T4" fmla="*/ 366 w 390"/>
                <a:gd name="T5" fmla="*/ 125 h 125"/>
                <a:gd name="T6" fmla="*/ 381 w 390"/>
                <a:gd name="T7" fmla="*/ 123 h 125"/>
                <a:gd name="T8" fmla="*/ 390 w 390"/>
                <a:gd name="T9" fmla="*/ 113 h 125"/>
                <a:gd name="T10" fmla="*/ 376 w 390"/>
                <a:gd name="T11" fmla="*/ 95 h 125"/>
                <a:gd name="T12" fmla="*/ 346 w 390"/>
                <a:gd name="T13" fmla="*/ 74 h 125"/>
                <a:gd name="T14" fmla="*/ 327 w 390"/>
                <a:gd name="T15" fmla="*/ 65 h 125"/>
                <a:gd name="T16" fmla="*/ 218 w 390"/>
                <a:gd name="T17" fmla="*/ 12 h 125"/>
                <a:gd name="T18" fmla="*/ 207 w 390"/>
                <a:gd name="T19" fmla="*/ 5 h 125"/>
                <a:gd name="T20" fmla="*/ 0 w 390"/>
                <a:gd name="T2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125">
                  <a:moveTo>
                    <a:pt x="0" y="0"/>
                  </a:moveTo>
                  <a:lnTo>
                    <a:pt x="0" y="125"/>
                  </a:lnTo>
                  <a:lnTo>
                    <a:pt x="366" y="125"/>
                  </a:lnTo>
                  <a:lnTo>
                    <a:pt x="381" y="123"/>
                  </a:lnTo>
                  <a:lnTo>
                    <a:pt x="390" y="113"/>
                  </a:lnTo>
                  <a:lnTo>
                    <a:pt x="376" y="95"/>
                  </a:lnTo>
                  <a:lnTo>
                    <a:pt x="346" y="74"/>
                  </a:lnTo>
                  <a:lnTo>
                    <a:pt x="327" y="65"/>
                  </a:lnTo>
                  <a:lnTo>
                    <a:pt x="218" y="12"/>
                  </a:lnTo>
                  <a:lnTo>
                    <a:pt x="207" y="5"/>
                  </a:lnTo>
                  <a:lnTo>
                    <a:pt x="0" y="0"/>
                  </a:lnTo>
                  <a:close/>
                </a:path>
              </a:pathLst>
            </a:custGeom>
            <a:solidFill>
              <a:srgbClr val="8C72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3" name="Freeform 207">
              <a:extLst>
                <a:ext uri="{FF2B5EF4-FFF2-40B4-BE49-F238E27FC236}">
                  <a16:creationId xmlns:a16="http://schemas.microsoft.com/office/drawing/2014/main" id="{790081D0-A67B-4E26-8CA6-9F0DAEB5EB1C}"/>
                </a:ext>
              </a:extLst>
            </p:cNvPr>
            <p:cNvSpPr>
              <a:spLocks/>
            </p:cNvSpPr>
            <p:nvPr/>
          </p:nvSpPr>
          <p:spPr bwMode="auto">
            <a:xfrm>
              <a:off x="1650206" y="4646613"/>
              <a:ext cx="471488" cy="457200"/>
            </a:xfrm>
            <a:custGeom>
              <a:avLst/>
              <a:gdLst>
                <a:gd name="T0" fmla="*/ 1043 w 1188"/>
                <a:gd name="T1" fmla="*/ 178 h 1152"/>
                <a:gd name="T2" fmla="*/ 943 w 1188"/>
                <a:gd name="T3" fmla="*/ 91 h 1152"/>
                <a:gd name="T4" fmla="*/ 829 w 1188"/>
                <a:gd name="T5" fmla="*/ 35 h 1152"/>
                <a:gd name="T6" fmla="*/ 673 w 1188"/>
                <a:gd name="T7" fmla="*/ 3 h 1152"/>
                <a:gd name="T8" fmla="*/ 593 w 1188"/>
                <a:gd name="T9" fmla="*/ 0 h 1152"/>
                <a:gd name="T10" fmla="*/ 514 w 1188"/>
                <a:gd name="T11" fmla="*/ 1 h 1152"/>
                <a:gd name="T12" fmla="*/ 359 w 1188"/>
                <a:gd name="T13" fmla="*/ 30 h 1152"/>
                <a:gd name="T14" fmla="*/ 248 w 1188"/>
                <a:gd name="T15" fmla="*/ 83 h 1152"/>
                <a:gd name="T16" fmla="*/ 146 w 1188"/>
                <a:gd name="T17" fmla="*/ 175 h 1152"/>
                <a:gd name="T18" fmla="*/ 107 w 1188"/>
                <a:gd name="T19" fmla="*/ 228 h 1152"/>
                <a:gd name="T20" fmla="*/ 45 w 1188"/>
                <a:gd name="T21" fmla="*/ 359 h 1152"/>
                <a:gd name="T22" fmla="*/ 2 w 1188"/>
                <a:gd name="T23" fmla="*/ 603 h 1152"/>
                <a:gd name="T24" fmla="*/ 12 w 1188"/>
                <a:gd name="T25" fmla="*/ 840 h 1152"/>
                <a:gd name="T26" fmla="*/ 63 w 1188"/>
                <a:gd name="T27" fmla="*/ 1010 h 1152"/>
                <a:gd name="T28" fmla="*/ 116 w 1188"/>
                <a:gd name="T29" fmla="*/ 1071 h 1152"/>
                <a:gd name="T30" fmla="*/ 249 w 1188"/>
                <a:gd name="T31" fmla="*/ 1150 h 1152"/>
                <a:gd name="T32" fmla="*/ 242 w 1188"/>
                <a:gd name="T33" fmla="*/ 1118 h 1152"/>
                <a:gd name="T34" fmla="*/ 182 w 1188"/>
                <a:gd name="T35" fmla="*/ 960 h 1152"/>
                <a:gd name="T36" fmla="*/ 160 w 1188"/>
                <a:gd name="T37" fmla="*/ 726 h 1152"/>
                <a:gd name="T38" fmla="*/ 188 w 1188"/>
                <a:gd name="T39" fmla="*/ 548 h 1152"/>
                <a:gd name="T40" fmla="*/ 218 w 1188"/>
                <a:gd name="T41" fmla="*/ 456 h 1152"/>
                <a:gd name="T42" fmla="*/ 593 w 1188"/>
                <a:gd name="T43" fmla="*/ 468 h 1152"/>
                <a:gd name="T44" fmla="*/ 875 w 1188"/>
                <a:gd name="T45" fmla="*/ 467 h 1152"/>
                <a:gd name="T46" fmla="*/ 969 w 1188"/>
                <a:gd name="T47" fmla="*/ 457 h 1152"/>
                <a:gd name="T48" fmla="*/ 997 w 1188"/>
                <a:gd name="T49" fmla="*/ 538 h 1152"/>
                <a:gd name="T50" fmla="*/ 1023 w 1188"/>
                <a:gd name="T51" fmla="*/ 705 h 1152"/>
                <a:gd name="T52" fmla="*/ 1002 w 1188"/>
                <a:gd name="T53" fmla="*/ 941 h 1152"/>
                <a:gd name="T54" fmla="*/ 928 w 1188"/>
                <a:gd name="T55" fmla="*/ 1152 h 1152"/>
                <a:gd name="T56" fmla="*/ 1006 w 1188"/>
                <a:gd name="T57" fmla="*/ 1120 h 1152"/>
                <a:gd name="T58" fmla="*/ 1106 w 1188"/>
                <a:gd name="T59" fmla="*/ 1033 h 1152"/>
                <a:gd name="T60" fmla="*/ 1154 w 1188"/>
                <a:gd name="T61" fmla="*/ 936 h 1152"/>
                <a:gd name="T62" fmla="*/ 1188 w 1188"/>
                <a:gd name="T63" fmla="*/ 724 h 1152"/>
                <a:gd name="T64" fmla="*/ 1173 w 1188"/>
                <a:gd name="T65" fmla="*/ 477 h 1152"/>
                <a:gd name="T66" fmla="*/ 1110 w 1188"/>
                <a:gd name="T67" fmla="*/ 276 h 1152"/>
                <a:gd name="T68" fmla="*/ 1065 w 1188"/>
                <a:gd name="T69" fmla="*/ 20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8" h="1152">
                  <a:moveTo>
                    <a:pt x="1065" y="206"/>
                  </a:moveTo>
                  <a:lnTo>
                    <a:pt x="1043" y="178"/>
                  </a:lnTo>
                  <a:lnTo>
                    <a:pt x="995" y="130"/>
                  </a:lnTo>
                  <a:lnTo>
                    <a:pt x="943" y="91"/>
                  </a:lnTo>
                  <a:lnTo>
                    <a:pt x="887" y="58"/>
                  </a:lnTo>
                  <a:lnTo>
                    <a:pt x="829" y="35"/>
                  </a:lnTo>
                  <a:lnTo>
                    <a:pt x="768" y="17"/>
                  </a:lnTo>
                  <a:lnTo>
                    <a:pt x="673" y="3"/>
                  </a:lnTo>
                  <a:lnTo>
                    <a:pt x="607" y="0"/>
                  </a:lnTo>
                  <a:lnTo>
                    <a:pt x="593" y="0"/>
                  </a:lnTo>
                  <a:lnTo>
                    <a:pt x="580" y="0"/>
                  </a:lnTo>
                  <a:lnTo>
                    <a:pt x="514" y="1"/>
                  </a:lnTo>
                  <a:lnTo>
                    <a:pt x="420" y="14"/>
                  </a:lnTo>
                  <a:lnTo>
                    <a:pt x="359" y="30"/>
                  </a:lnTo>
                  <a:lnTo>
                    <a:pt x="302" y="52"/>
                  </a:lnTo>
                  <a:lnTo>
                    <a:pt x="248" y="83"/>
                  </a:lnTo>
                  <a:lnTo>
                    <a:pt x="195" y="124"/>
                  </a:lnTo>
                  <a:lnTo>
                    <a:pt x="146" y="175"/>
                  </a:lnTo>
                  <a:lnTo>
                    <a:pt x="122" y="206"/>
                  </a:lnTo>
                  <a:lnTo>
                    <a:pt x="107" y="228"/>
                  </a:lnTo>
                  <a:lnTo>
                    <a:pt x="78" y="277"/>
                  </a:lnTo>
                  <a:lnTo>
                    <a:pt x="45" y="359"/>
                  </a:lnTo>
                  <a:lnTo>
                    <a:pt x="16" y="478"/>
                  </a:lnTo>
                  <a:lnTo>
                    <a:pt x="2" y="603"/>
                  </a:lnTo>
                  <a:lnTo>
                    <a:pt x="0" y="726"/>
                  </a:lnTo>
                  <a:lnTo>
                    <a:pt x="12" y="840"/>
                  </a:lnTo>
                  <a:lnTo>
                    <a:pt x="33" y="936"/>
                  </a:lnTo>
                  <a:lnTo>
                    <a:pt x="63" y="1010"/>
                  </a:lnTo>
                  <a:lnTo>
                    <a:pt x="81" y="1033"/>
                  </a:lnTo>
                  <a:lnTo>
                    <a:pt x="116" y="1071"/>
                  </a:lnTo>
                  <a:lnTo>
                    <a:pt x="181" y="1120"/>
                  </a:lnTo>
                  <a:lnTo>
                    <a:pt x="249" y="1150"/>
                  </a:lnTo>
                  <a:lnTo>
                    <a:pt x="258" y="1151"/>
                  </a:lnTo>
                  <a:lnTo>
                    <a:pt x="242" y="1118"/>
                  </a:lnTo>
                  <a:lnTo>
                    <a:pt x="212" y="1055"/>
                  </a:lnTo>
                  <a:lnTo>
                    <a:pt x="182" y="960"/>
                  </a:lnTo>
                  <a:lnTo>
                    <a:pt x="161" y="839"/>
                  </a:lnTo>
                  <a:lnTo>
                    <a:pt x="160" y="726"/>
                  </a:lnTo>
                  <a:lnTo>
                    <a:pt x="172" y="629"/>
                  </a:lnTo>
                  <a:lnTo>
                    <a:pt x="188" y="548"/>
                  </a:lnTo>
                  <a:lnTo>
                    <a:pt x="213" y="468"/>
                  </a:lnTo>
                  <a:lnTo>
                    <a:pt x="218" y="456"/>
                  </a:lnTo>
                  <a:lnTo>
                    <a:pt x="315" y="461"/>
                  </a:lnTo>
                  <a:lnTo>
                    <a:pt x="593" y="468"/>
                  </a:lnTo>
                  <a:lnTo>
                    <a:pt x="725" y="468"/>
                  </a:lnTo>
                  <a:lnTo>
                    <a:pt x="875" y="467"/>
                  </a:lnTo>
                  <a:lnTo>
                    <a:pt x="945" y="461"/>
                  </a:lnTo>
                  <a:lnTo>
                    <a:pt x="969" y="457"/>
                  </a:lnTo>
                  <a:lnTo>
                    <a:pt x="974" y="467"/>
                  </a:lnTo>
                  <a:lnTo>
                    <a:pt x="997" y="538"/>
                  </a:lnTo>
                  <a:lnTo>
                    <a:pt x="1014" y="612"/>
                  </a:lnTo>
                  <a:lnTo>
                    <a:pt x="1023" y="705"/>
                  </a:lnTo>
                  <a:lnTo>
                    <a:pt x="1022" y="815"/>
                  </a:lnTo>
                  <a:lnTo>
                    <a:pt x="1002" y="941"/>
                  </a:lnTo>
                  <a:lnTo>
                    <a:pt x="961" y="1078"/>
                  </a:lnTo>
                  <a:lnTo>
                    <a:pt x="928" y="1152"/>
                  </a:lnTo>
                  <a:lnTo>
                    <a:pt x="938" y="1151"/>
                  </a:lnTo>
                  <a:lnTo>
                    <a:pt x="1006" y="1120"/>
                  </a:lnTo>
                  <a:lnTo>
                    <a:pt x="1071" y="1071"/>
                  </a:lnTo>
                  <a:lnTo>
                    <a:pt x="1106" y="1033"/>
                  </a:lnTo>
                  <a:lnTo>
                    <a:pt x="1124" y="1010"/>
                  </a:lnTo>
                  <a:lnTo>
                    <a:pt x="1154" y="936"/>
                  </a:lnTo>
                  <a:lnTo>
                    <a:pt x="1176" y="839"/>
                  </a:lnTo>
                  <a:lnTo>
                    <a:pt x="1188" y="724"/>
                  </a:lnTo>
                  <a:lnTo>
                    <a:pt x="1188" y="601"/>
                  </a:lnTo>
                  <a:lnTo>
                    <a:pt x="1173" y="477"/>
                  </a:lnTo>
                  <a:lnTo>
                    <a:pt x="1144" y="358"/>
                  </a:lnTo>
                  <a:lnTo>
                    <a:pt x="1110" y="276"/>
                  </a:lnTo>
                  <a:lnTo>
                    <a:pt x="1081" y="228"/>
                  </a:lnTo>
                  <a:lnTo>
                    <a:pt x="1065" y="206"/>
                  </a:lnTo>
                  <a:close/>
                </a:path>
              </a:pathLst>
            </a:custGeom>
            <a:solidFill>
              <a:srgbClr val="5C3836"/>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24" name="Group 23">
            <a:extLst>
              <a:ext uri="{FF2B5EF4-FFF2-40B4-BE49-F238E27FC236}">
                <a16:creationId xmlns:a16="http://schemas.microsoft.com/office/drawing/2014/main" id="{DB9EF23D-574C-47D1-AEF0-6A1817E526A4}"/>
              </a:ext>
            </a:extLst>
          </p:cNvPr>
          <p:cNvGrpSpPr/>
          <p:nvPr/>
        </p:nvGrpSpPr>
        <p:grpSpPr>
          <a:xfrm>
            <a:off x="997410" y="3072090"/>
            <a:ext cx="388598" cy="1098830"/>
            <a:chOff x="7613650" y="4532313"/>
            <a:chExt cx="646113" cy="1768475"/>
          </a:xfrm>
        </p:grpSpPr>
        <p:sp>
          <p:nvSpPr>
            <p:cNvPr id="25" name="Freeform 208">
              <a:extLst>
                <a:ext uri="{FF2B5EF4-FFF2-40B4-BE49-F238E27FC236}">
                  <a16:creationId xmlns:a16="http://schemas.microsoft.com/office/drawing/2014/main" id="{67E11D6C-9DB0-45A4-81DE-56EE9F5DB998}"/>
                </a:ext>
              </a:extLst>
            </p:cNvPr>
            <p:cNvSpPr>
              <a:spLocks/>
            </p:cNvSpPr>
            <p:nvPr/>
          </p:nvSpPr>
          <p:spPr bwMode="auto">
            <a:xfrm>
              <a:off x="7708900" y="4573588"/>
              <a:ext cx="465138" cy="476250"/>
            </a:xfrm>
            <a:custGeom>
              <a:avLst/>
              <a:gdLst>
                <a:gd name="T0" fmla="*/ 1169 w 1169"/>
                <a:gd name="T1" fmla="*/ 600 h 1201"/>
                <a:gd name="T2" fmla="*/ 1168 w 1169"/>
                <a:gd name="T3" fmla="*/ 631 h 1201"/>
                <a:gd name="T4" fmla="*/ 1161 w 1169"/>
                <a:gd name="T5" fmla="*/ 692 h 1201"/>
                <a:gd name="T6" fmla="*/ 1148 w 1169"/>
                <a:gd name="T7" fmla="*/ 750 h 1201"/>
                <a:gd name="T8" fmla="*/ 1129 w 1169"/>
                <a:gd name="T9" fmla="*/ 807 h 1201"/>
                <a:gd name="T10" fmla="*/ 1091 w 1169"/>
                <a:gd name="T11" fmla="*/ 887 h 1201"/>
                <a:gd name="T12" fmla="*/ 1023 w 1169"/>
                <a:gd name="T13" fmla="*/ 982 h 1201"/>
                <a:gd name="T14" fmla="*/ 940 w 1169"/>
                <a:gd name="T15" fmla="*/ 1064 h 1201"/>
                <a:gd name="T16" fmla="*/ 845 w 1169"/>
                <a:gd name="T17" fmla="*/ 1129 h 1201"/>
                <a:gd name="T18" fmla="*/ 743 w 1169"/>
                <a:gd name="T19" fmla="*/ 1174 h 1201"/>
                <a:gd name="T20" fmla="*/ 638 w 1169"/>
                <a:gd name="T21" fmla="*/ 1199 h 1201"/>
                <a:gd name="T22" fmla="*/ 585 w 1169"/>
                <a:gd name="T23" fmla="*/ 1201 h 1201"/>
                <a:gd name="T24" fmla="*/ 531 w 1169"/>
                <a:gd name="T25" fmla="*/ 1199 h 1201"/>
                <a:gd name="T26" fmla="*/ 425 w 1169"/>
                <a:gd name="T27" fmla="*/ 1174 h 1201"/>
                <a:gd name="T28" fmla="*/ 324 w 1169"/>
                <a:gd name="T29" fmla="*/ 1129 h 1201"/>
                <a:gd name="T30" fmla="*/ 229 w 1169"/>
                <a:gd name="T31" fmla="*/ 1064 h 1201"/>
                <a:gd name="T32" fmla="*/ 146 w 1169"/>
                <a:gd name="T33" fmla="*/ 982 h 1201"/>
                <a:gd name="T34" fmla="*/ 78 w 1169"/>
                <a:gd name="T35" fmla="*/ 887 h 1201"/>
                <a:gd name="T36" fmla="*/ 40 w 1169"/>
                <a:gd name="T37" fmla="*/ 807 h 1201"/>
                <a:gd name="T38" fmla="*/ 21 w 1169"/>
                <a:gd name="T39" fmla="*/ 750 h 1201"/>
                <a:gd name="T40" fmla="*/ 8 w 1169"/>
                <a:gd name="T41" fmla="*/ 692 h 1201"/>
                <a:gd name="T42" fmla="*/ 0 w 1169"/>
                <a:gd name="T43" fmla="*/ 631 h 1201"/>
                <a:gd name="T44" fmla="*/ 0 w 1169"/>
                <a:gd name="T45" fmla="*/ 600 h 1201"/>
                <a:gd name="T46" fmla="*/ 1 w 1169"/>
                <a:gd name="T47" fmla="*/ 539 h 1201"/>
                <a:gd name="T48" fmla="*/ 25 w 1169"/>
                <a:gd name="T49" fmla="*/ 421 h 1201"/>
                <a:gd name="T50" fmla="*/ 70 w 1169"/>
                <a:gd name="T51" fmla="*/ 313 h 1201"/>
                <a:gd name="T52" fmla="*/ 132 w 1169"/>
                <a:gd name="T53" fmla="*/ 217 h 1201"/>
                <a:gd name="T54" fmla="*/ 213 w 1169"/>
                <a:gd name="T55" fmla="*/ 137 h 1201"/>
                <a:gd name="T56" fmla="*/ 306 w 1169"/>
                <a:gd name="T57" fmla="*/ 72 h 1201"/>
                <a:gd name="T58" fmla="*/ 410 w 1169"/>
                <a:gd name="T59" fmla="*/ 26 h 1201"/>
                <a:gd name="T60" fmla="*/ 495 w 1169"/>
                <a:gd name="T61" fmla="*/ 6 h 1201"/>
                <a:gd name="T62" fmla="*/ 555 w 1169"/>
                <a:gd name="T63" fmla="*/ 1 h 1201"/>
                <a:gd name="T64" fmla="*/ 585 w 1169"/>
                <a:gd name="T65" fmla="*/ 0 h 1201"/>
                <a:gd name="T66" fmla="*/ 614 w 1169"/>
                <a:gd name="T67" fmla="*/ 1 h 1201"/>
                <a:gd name="T68" fmla="*/ 674 w 1169"/>
                <a:gd name="T69" fmla="*/ 6 h 1201"/>
                <a:gd name="T70" fmla="*/ 758 w 1169"/>
                <a:gd name="T71" fmla="*/ 26 h 1201"/>
                <a:gd name="T72" fmla="*/ 863 w 1169"/>
                <a:gd name="T73" fmla="*/ 72 h 1201"/>
                <a:gd name="T74" fmla="*/ 957 w 1169"/>
                <a:gd name="T75" fmla="*/ 137 h 1201"/>
                <a:gd name="T76" fmla="*/ 1036 w 1169"/>
                <a:gd name="T77" fmla="*/ 217 h 1201"/>
                <a:gd name="T78" fmla="*/ 1099 w 1169"/>
                <a:gd name="T79" fmla="*/ 313 h 1201"/>
                <a:gd name="T80" fmla="*/ 1143 w 1169"/>
                <a:gd name="T81" fmla="*/ 421 h 1201"/>
                <a:gd name="T82" fmla="*/ 1166 w 1169"/>
                <a:gd name="T83" fmla="*/ 539 h 1201"/>
                <a:gd name="T84" fmla="*/ 1169 w 1169"/>
                <a:gd name="T85" fmla="*/ 600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69" h="1201">
                  <a:moveTo>
                    <a:pt x="1169" y="600"/>
                  </a:moveTo>
                  <a:lnTo>
                    <a:pt x="1168" y="631"/>
                  </a:lnTo>
                  <a:lnTo>
                    <a:pt x="1161" y="692"/>
                  </a:lnTo>
                  <a:lnTo>
                    <a:pt x="1148" y="750"/>
                  </a:lnTo>
                  <a:lnTo>
                    <a:pt x="1129" y="807"/>
                  </a:lnTo>
                  <a:lnTo>
                    <a:pt x="1091" y="887"/>
                  </a:lnTo>
                  <a:lnTo>
                    <a:pt x="1023" y="982"/>
                  </a:lnTo>
                  <a:lnTo>
                    <a:pt x="940" y="1064"/>
                  </a:lnTo>
                  <a:lnTo>
                    <a:pt x="845" y="1129"/>
                  </a:lnTo>
                  <a:lnTo>
                    <a:pt x="743" y="1174"/>
                  </a:lnTo>
                  <a:lnTo>
                    <a:pt x="638" y="1199"/>
                  </a:lnTo>
                  <a:lnTo>
                    <a:pt x="585" y="1201"/>
                  </a:lnTo>
                  <a:lnTo>
                    <a:pt x="531" y="1199"/>
                  </a:lnTo>
                  <a:lnTo>
                    <a:pt x="425" y="1174"/>
                  </a:lnTo>
                  <a:lnTo>
                    <a:pt x="324" y="1129"/>
                  </a:lnTo>
                  <a:lnTo>
                    <a:pt x="229" y="1064"/>
                  </a:lnTo>
                  <a:lnTo>
                    <a:pt x="146" y="982"/>
                  </a:lnTo>
                  <a:lnTo>
                    <a:pt x="78" y="887"/>
                  </a:lnTo>
                  <a:lnTo>
                    <a:pt x="40" y="807"/>
                  </a:lnTo>
                  <a:lnTo>
                    <a:pt x="21" y="750"/>
                  </a:lnTo>
                  <a:lnTo>
                    <a:pt x="8" y="692"/>
                  </a:lnTo>
                  <a:lnTo>
                    <a:pt x="0" y="631"/>
                  </a:lnTo>
                  <a:lnTo>
                    <a:pt x="0" y="600"/>
                  </a:lnTo>
                  <a:lnTo>
                    <a:pt x="1" y="539"/>
                  </a:lnTo>
                  <a:lnTo>
                    <a:pt x="25" y="421"/>
                  </a:lnTo>
                  <a:lnTo>
                    <a:pt x="70" y="313"/>
                  </a:lnTo>
                  <a:lnTo>
                    <a:pt x="132" y="217"/>
                  </a:lnTo>
                  <a:lnTo>
                    <a:pt x="213" y="137"/>
                  </a:lnTo>
                  <a:lnTo>
                    <a:pt x="306" y="72"/>
                  </a:lnTo>
                  <a:lnTo>
                    <a:pt x="410" y="26"/>
                  </a:lnTo>
                  <a:lnTo>
                    <a:pt x="495" y="6"/>
                  </a:lnTo>
                  <a:lnTo>
                    <a:pt x="555" y="1"/>
                  </a:lnTo>
                  <a:lnTo>
                    <a:pt x="585" y="0"/>
                  </a:lnTo>
                  <a:lnTo>
                    <a:pt x="614" y="1"/>
                  </a:lnTo>
                  <a:lnTo>
                    <a:pt x="674" y="6"/>
                  </a:lnTo>
                  <a:lnTo>
                    <a:pt x="758" y="26"/>
                  </a:lnTo>
                  <a:lnTo>
                    <a:pt x="863" y="72"/>
                  </a:lnTo>
                  <a:lnTo>
                    <a:pt x="957" y="137"/>
                  </a:lnTo>
                  <a:lnTo>
                    <a:pt x="1036" y="217"/>
                  </a:lnTo>
                  <a:lnTo>
                    <a:pt x="1099" y="313"/>
                  </a:lnTo>
                  <a:lnTo>
                    <a:pt x="1143" y="421"/>
                  </a:lnTo>
                  <a:lnTo>
                    <a:pt x="1166" y="539"/>
                  </a:lnTo>
                  <a:lnTo>
                    <a:pt x="1169" y="600"/>
                  </a:lnTo>
                  <a:close/>
                </a:path>
              </a:pathLst>
            </a:custGeom>
            <a:solidFill>
              <a:srgbClr val="FFC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 name="Rectangle 209">
              <a:extLst>
                <a:ext uri="{FF2B5EF4-FFF2-40B4-BE49-F238E27FC236}">
                  <a16:creationId xmlns:a16="http://schemas.microsoft.com/office/drawing/2014/main" id="{ED4FD464-E0F4-44E7-BCE2-49CD8EC782D5}"/>
                </a:ext>
              </a:extLst>
            </p:cNvPr>
            <p:cNvSpPr>
              <a:spLocks noChangeArrowheads="1"/>
            </p:cNvSpPr>
            <p:nvPr/>
          </p:nvSpPr>
          <p:spPr bwMode="auto">
            <a:xfrm>
              <a:off x="7870825" y="5032375"/>
              <a:ext cx="136525" cy="68263"/>
            </a:xfrm>
            <a:prstGeom prst="rect">
              <a:avLst/>
            </a:prstGeom>
            <a:solidFill>
              <a:srgbClr val="FFC9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210">
              <a:extLst>
                <a:ext uri="{FF2B5EF4-FFF2-40B4-BE49-F238E27FC236}">
                  <a16:creationId xmlns:a16="http://schemas.microsoft.com/office/drawing/2014/main" id="{F18B33E1-B205-42A5-86CB-C879791D549C}"/>
                </a:ext>
              </a:extLst>
            </p:cNvPr>
            <p:cNvSpPr>
              <a:spLocks/>
            </p:cNvSpPr>
            <p:nvPr/>
          </p:nvSpPr>
          <p:spPr bwMode="auto">
            <a:xfrm>
              <a:off x="7613650" y="5083175"/>
              <a:ext cx="642938" cy="749300"/>
            </a:xfrm>
            <a:custGeom>
              <a:avLst/>
              <a:gdLst>
                <a:gd name="T0" fmla="*/ 819 w 1620"/>
                <a:gd name="T1" fmla="*/ 0 h 1884"/>
                <a:gd name="T2" fmla="*/ 631 w 1620"/>
                <a:gd name="T3" fmla="*/ 16 h 1884"/>
                <a:gd name="T4" fmla="*/ 504 w 1620"/>
                <a:gd name="T5" fmla="*/ 53 h 1884"/>
                <a:gd name="T6" fmla="*/ 398 w 1620"/>
                <a:gd name="T7" fmla="*/ 110 h 1884"/>
                <a:gd name="T8" fmla="*/ 311 w 1620"/>
                <a:gd name="T9" fmla="*/ 188 h 1884"/>
                <a:gd name="T10" fmla="*/ 227 w 1620"/>
                <a:gd name="T11" fmla="*/ 312 h 1884"/>
                <a:gd name="T12" fmla="*/ 149 w 1620"/>
                <a:gd name="T13" fmla="*/ 576 h 1884"/>
                <a:gd name="T14" fmla="*/ 15 w 1620"/>
                <a:gd name="T15" fmla="*/ 1620 h 1884"/>
                <a:gd name="T16" fmla="*/ 0 w 1620"/>
                <a:gd name="T17" fmla="*/ 1778 h 1884"/>
                <a:gd name="T18" fmla="*/ 18 w 1620"/>
                <a:gd name="T19" fmla="*/ 1838 h 1884"/>
                <a:gd name="T20" fmla="*/ 85 w 1620"/>
                <a:gd name="T21" fmla="*/ 1883 h 1884"/>
                <a:gd name="T22" fmla="*/ 129 w 1620"/>
                <a:gd name="T23" fmla="*/ 1883 h 1884"/>
                <a:gd name="T24" fmla="*/ 197 w 1620"/>
                <a:gd name="T25" fmla="*/ 1838 h 1884"/>
                <a:gd name="T26" fmla="*/ 215 w 1620"/>
                <a:gd name="T27" fmla="*/ 1778 h 1884"/>
                <a:gd name="T28" fmla="*/ 272 w 1620"/>
                <a:gd name="T29" fmla="*/ 1707 h 1884"/>
                <a:gd name="T30" fmla="*/ 372 w 1620"/>
                <a:gd name="T31" fmla="*/ 615 h 1884"/>
                <a:gd name="T32" fmla="*/ 387 w 1620"/>
                <a:gd name="T33" fmla="*/ 477 h 1884"/>
                <a:gd name="T34" fmla="*/ 459 w 1620"/>
                <a:gd name="T35" fmla="*/ 369 h 1884"/>
                <a:gd name="T36" fmla="*/ 586 w 1620"/>
                <a:gd name="T37" fmla="*/ 321 h 1884"/>
                <a:gd name="T38" fmla="*/ 819 w 1620"/>
                <a:gd name="T39" fmla="*/ 309 h 1884"/>
                <a:gd name="T40" fmla="*/ 929 w 1620"/>
                <a:gd name="T41" fmla="*/ 322 h 1884"/>
                <a:gd name="T42" fmla="*/ 1128 w 1620"/>
                <a:gd name="T43" fmla="*/ 343 h 1884"/>
                <a:gd name="T44" fmla="*/ 1227 w 1620"/>
                <a:gd name="T45" fmla="*/ 411 h 1884"/>
                <a:gd name="T46" fmla="*/ 1270 w 1620"/>
                <a:gd name="T47" fmla="*/ 556 h 1884"/>
                <a:gd name="T48" fmla="*/ 1370 w 1620"/>
                <a:gd name="T49" fmla="*/ 1707 h 1884"/>
                <a:gd name="T50" fmla="*/ 1404 w 1620"/>
                <a:gd name="T51" fmla="*/ 1778 h 1884"/>
                <a:gd name="T52" fmla="*/ 1422 w 1620"/>
                <a:gd name="T53" fmla="*/ 1838 h 1884"/>
                <a:gd name="T54" fmla="*/ 1490 w 1620"/>
                <a:gd name="T55" fmla="*/ 1883 h 1884"/>
                <a:gd name="T56" fmla="*/ 1533 w 1620"/>
                <a:gd name="T57" fmla="*/ 1883 h 1884"/>
                <a:gd name="T58" fmla="*/ 1602 w 1620"/>
                <a:gd name="T59" fmla="*/ 1838 h 1884"/>
                <a:gd name="T60" fmla="*/ 1620 w 1620"/>
                <a:gd name="T61" fmla="*/ 1778 h 1884"/>
                <a:gd name="T62" fmla="*/ 1620 w 1620"/>
                <a:gd name="T63" fmla="*/ 1654 h 1884"/>
                <a:gd name="T64" fmla="*/ 1468 w 1620"/>
                <a:gd name="T65" fmla="*/ 578 h 1884"/>
                <a:gd name="T66" fmla="*/ 1420 w 1620"/>
                <a:gd name="T67" fmla="*/ 341 h 1884"/>
                <a:gd name="T68" fmla="*/ 1366 w 1620"/>
                <a:gd name="T69" fmla="*/ 233 h 1884"/>
                <a:gd name="T70" fmla="*/ 1291 w 1620"/>
                <a:gd name="T71" fmla="*/ 145 h 1884"/>
                <a:gd name="T72" fmla="*/ 1195 w 1620"/>
                <a:gd name="T73" fmla="*/ 79 h 1884"/>
                <a:gd name="T74" fmla="*/ 1078 w 1620"/>
                <a:gd name="T75" fmla="*/ 32 h 1884"/>
                <a:gd name="T76" fmla="*/ 905 w 1620"/>
                <a:gd name="T77" fmla="*/ 2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20" h="1884">
                  <a:moveTo>
                    <a:pt x="824" y="0"/>
                  </a:moveTo>
                  <a:lnTo>
                    <a:pt x="819" y="0"/>
                  </a:lnTo>
                  <a:lnTo>
                    <a:pt x="739" y="2"/>
                  </a:lnTo>
                  <a:lnTo>
                    <a:pt x="631" y="16"/>
                  </a:lnTo>
                  <a:lnTo>
                    <a:pt x="565" y="32"/>
                  </a:lnTo>
                  <a:lnTo>
                    <a:pt x="504" y="53"/>
                  </a:lnTo>
                  <a:lnTo>
                    <a:pt x="448" y="79"/>
                  </a:lnTo>
                  <a:lnTo>
                    <a:pt x="398" y="110"/>
                  </a:lnTo>
                  <a:lnTo>
                    <a:pt x="352" y="146"/>
                  </a:lnTo>
                  <a:lnTo>
                    <a:pt x="311" y="188"/>
                  </a:lnTo>
                  <a:lnTo>
                    <a:pt x="273" y="234"/>
                  </a:lnTo>
                  <a:lnTo>
                    <a:pt x="227" y="312"/>
                  </a:lnTo>
                  <a:lnTo>
                    <a:pt x="180" y="435"/>
                  </a:lnTo>
                  <a:lnTo>
                    <a:pt x="149" y="576"/>
                  </a:lnTo>
                  <a:lnTo>
                    <a:pt x="140" y="655"/>
                  </a:lnTo>
                  <a:lnTo>
                    <a:pt x="15" y="1620"/>
                  </a:lnTo>
                  <a:lnTo>
                    <a:pt x="0" y="1730"/>
                  </a:lnTo>
                  <a:lnTo>
                    <a:pt x="0" y="1778"/>
                  </a:lnTo>
                  <a:lnTo>
                    <a:pt x="1" y="1799"/>
                  </a:lnTo>
                  <a:lnTo>
                    <a:pt x="18" y="1838"/>
                  </a:lnTo>
                  <a:lnTo>
                    <a:pt x="47" y="1866"/>
                  </a:lnTo>
                  <a:lnTo>
                    <a:pt x="85" y="1883"/>
                  </a:lnTo>
                  <a:lnTo>
                    <a:pt x="107" y="1884"/>
                  </a:lnTo>
                  <a:lnTo>
                    <a:pt x="129" y="1883"/>
                  </a:lnTo>
                  <a:lnTo>
                    <a:pt x="168" y="1866"/>
                  </a:lnTo>
                  <a:lnTo>
                    <a:pt x="197" y="1838"/>
                  </a:lnTo>
                  <a:lnTo>
                    <a:pt x="214" y="1799"/>
                  </a:lnTo>
                  <a:lnTo>
                    <a:pt x="215" y="1778"/>
                  </a:lnTo>
                  <a:lnTo>
                    <a:pt x="215" y="1707"/>
                  </a:lnTo>
                  <a:lnTo>
                    <a:pt x="272" y="1707"/>
                  </a:lnTo>
                  <a:lnTo>
                    <a:pt x="342" y="1125"/>
                  </a:lnTo>
                  <a:lnTo>
                    <a:pt x="372" y="615"/>
                  </a:lnTo>
                  <a:lnTo>
                    <a:pt x="373" y="562"/>
                  </a:lnTo>
                  <a:lnTo>
                    <a:pt x="387" y="477"/>
                  </a:lnTo>
                  <a:lnTo>
                    <a:pt x="416" y="413"/>
                  </a:lnTo>
                  <a:lnTo>
                    <a:pt x="459" y="369"/>
                  </a:lnTo>
                  <a:lnTo>
                    <a:pt x="514" y="339"/>
                  </a:lnTo>
                  <a:lnTo>
                    <a:pt x="586" y="321"/>
                  </a:lnTo>
                  <a:lnTo>
                    <a:pt x="714" y="311"/>
                  </a:lnTo>
                  <a:lnTo>
                    <a:pt x="819" y="309"/>
                  </a:lnTo>
                  <a:lnTo>
                    <a:pt x="823" y="322"/>
                  </a:lnTo>
                  <a:lnTo>
                    <a:pt x="929" y="322"/>
                  </a:lnTo>
                  <a:lnTo>
                    <a:pt x="1058" y="330"/>
                  </a:lnTo>
                  <a:lnTo>
                    <a:pt x="1128" y="343"/>
                  </a:lnTo>
                  <a:lnTo>
                    <a:pt x="1185" y="369"/>
                  </a:lnTo>
                  <a:lnTo>
                    <a:pt x="1227" y="411"/>
                  </a:lnTo>
                  <a:lnTo>
                    <a:pt x="1256" y="471"/>
                  </a:lnTo>
                  <a:lnTo>
                    <a:pt x="1270" y="556"/>
                  </a:lnTo>
                  <a:lnTo>
                    <a:pt x="1271" y="608"/>
                  </a:lnTo>
                  <a:lnTo>
                    <a:pt x="1370" y="1707"/>
                  </a:lnTo>
                  <a:lnTo>
                    <a:pt x="1404" y="1707"/>
                  </a:lnTo>
                  <a:lnTo>
                    <a:pt x="1404" y="1778"/>
                  </a:lnTo>
                  <a:lnTo>
                    <a:pt x="1405" y="1799"/>
                  </a:lnTo>
                  <a:lnTo>
                    <a:pt x="1422" y="1838"/>
                  </a:lnTo>
                  <a:lnTo>
                    <a:pt x="1452" y="1866"/>
                  </a:lnTo>
                  <a:lnTo>
                    <a:pt x="1490" y="1883"/>
                  </a:lnTo>
                  <a:lnTo>
                    <a:pt x="1511" y="1884"/>
                  </a:lnTo>
                  <a:lnTo>
                    <a:pt x="1533" y="1883"/>
                  </a:lnTo>
                  <a:lnTo>
                    <a:pt x="1572" y="1866"/>
                  </a:lnTo>
                  <a:lnTo>
                    <a:pt x="1602" y="1838"/>
                  </a:lnTo>
                  <a:lnTo>
                    <a:pt x="1617" y="1799"/>
                  </a:lnTo>
                  <a:lnTo>
                    <a:pt x="1620" y="1778"/>
                  </a:lnTo>
                  <a:lnTo>
                    <a:pt x="1620" y="1730"/>
                  </a:lnTo>
                  <a:lnTo>
                    <a:pt x="1620" y="1654"/>
                  </a:lnTo>
                  <a:lnTo>
                    <a:pt x="1470" y="658"/>
                  </a:lnTo>
                  <a:lnTo>
                    <a:pt x="1468" y="578"/>
                  </a:lnTo>
                  <a:lnTo>
                    <a:pt x="1449" y="435"/>
                  </a:lnTo>
                  <a:lnTo>
                    <a:pt x="1420" y="341"/>
                  </a:lnTo>
                  <a:lnTo>
                    <a:pt x="1396" y="285"/>
                  </a:lnTo>
                  <a:lnTo>
                    <a:pt x="1366" y="233"/>
                  </a:lnTo>
                  <a:lnTo>
                    <a:pt x="1331" y="186"/>
                  </a:lnTo>
                  <a:lnTo>
                    <a:pt x="1291" y="145"/>
                  </a:lnTo>
                  <a:lnTo>
                    <a:pt x="1245" y="109"/>
                  </a:lnTo>
                  <a:lnTo>
                    <a:pt x="1195" y="79"/>
                  </a:lnTo>
                  <a:lnTo>
                    <a:pt x="1139" y="53"/>
                  </a:lnTo>
                  <a:lnTo>
                    <a:pt x="1078" y="32"/>
                  </a:lnTo>
                  <a:lnTo>
                    <a:pt x="1012" y="16"/>
                  </a:lnTo>
                  <a:lnTo>
                    <a:pt x="905" y="2"/>
                  </a:lnTo>
                  <a:lnTo>
                    <a:pt x="824" y="0"/>
                  </a:lnTo>
                  <a:close/>
                </a:path>
              </a:pathLst>
            </a:custGeom>
            <a:solidFill>
              <a:srgbClr val="FFC9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211">
              <a:extLst>
                <a:ext uri="{FF2B5EF4-FFF2-40B4-BE49-F238E27FC236}">
                  <a16:creationId xmlns:a16="http://schemas.microsoft.com/office/drawing/2014/main" id="{40BAEDA5-5365-4081-BD87-AE479DF6D726}"/>
                </a:ext>
              </a:extLst>
            </p:cNvPr>
            <p:cNvSpPr>
              <a:spLocks/>
            </p:cNvSpPr>
            <p:nvPr/>
          </p:nvSpPr>
          <p:spPr bwMode="auto">
            <a:xfrm>
              <a:off x="7780338" y="5564188"/>
              <a:ext cx="320675" cy="685800"/>
            </a:xfrm>
            <a:custGeom>
              <a:avLst/>
              <a:gdLst>
                <a:gd name="T0" fmla="*/ 0 w 809"/>
                <a:gd name="T1" fmla="*/ 0 h 1728"/>
                <a:gd name="T2" fmla="*/ 60 w 809"/>
                <a:gd name="T3" fmla="*/ 1720 h 1728"/>
                <a:gd name="T4" fmla="*/ 239 w 809"/>
                <a:gd name="T5" fmla="*/ 1719 h 1728"/>
                <a:gd name="T6" fmla="*/ 398 w 809"/>
                <a:gd name="T7" fmla="*/ 401 h 1728"/>
                <a:gd name="T8" fmla="*/ 563 w 809"/>
                <a:gd name="T9" fmla="*/ 1728 h 1728"/>
                <a:gd name="T10" fmla="*/ 739 w 809"/>
                <a:gd name="T11" fmla="*/ 1728 h 1728"/>
                <a:gd name="T12" fmla="*/ 809 w 809"/>
                <a:gd name="T13" fmla="*/ 0 h 1728"/>
                <a:gd name="T14" fmla="*/ 0 w 809"/>
                <a:gd name="T15" fmla="*/ 0 h 1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9" h="1728">
                  <a:moveTo>
                    <a:pt x="0" y="0"/>
                  </a:moveTo>
                  <a:lnTo>
                    <a:pt x="60" y="1720"/>
                  </a:lnTo>
                  <a:lnTo>
                    <a:pt x="239" y="1719"/>
                  </a:lnTo>
                  <a:lnTo>
                    <a:pt x="398" y="401"/>
                  </a:lnTo>
                  <a:lnTo>
                    <a:pt x="563" y="1728"/>
                  </a:lnTo>
                  <a:lnTo>
                    <a:pt x="739" y="1728"/>
                  </a:lnTo>
                  <a:lnTo>
                    <a:pt x="809" y="0"/>
                  </a:lnTo>
                  <a:lnTo>
                    <a:pt x="0" y="0"/>
                  </a:lnTo>
                  <a:close/>
                </a:path>
              </a:pathLst>
            </a:custGeom>
            <a:solidFill>
              <a:srgbClr val="6AD3D8"/>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9" name="Freeform 212">
              <a:extLst>
                <a:ext uri="{FF2B5EF4-FFF2-40B4-BE49-F238E27FC236}">
                  <a16:creationId xmlns:a16="http://schemas.microsoft.com/office/drawing/2014/main" id="{4FDCC830-3886-47CE-B737-9579F4D991FA}"/>
                </a:ext>
              </a:extLst>
            </p:cNvPr>
            <p:cNvSpPr>
              <a:spLocks/>
            </p:cNvSpPr>
            <p:nvPr/>
          </p:nvSpPr>
          <p:spPr bwMode="auto">
            <a:xfrm>
              <a:off x="7620000" y="5087938"/>
              <a:ext cx="639763" cy="630238"/>
            </a:xfrm>
            <a:custGeom>
              <a:avLst/>
              <a:gdLst>
                <a:gd name="T0" fmla="*/ 810 w 1614"/>
                <a:gd name="T1" fmla="*/ 233 h 1589"/>
                <a:gd name="T2" fmla="*/ 723 w 1614"/>
                <a:gd name="T3" fmla="*/ 117 h 1589"/>
                <a:gd name="T4" fmla="*/ 631 w 1614"/>
                <a:gd name="T5" fmla="*/ 0 h 1589"/>
                <a:gd name="T6" fmla="*/ 582 w 1614"/>
                <a:gd name="T7" fmla="*/ 9 h 1589"/>
                <a:gd name="T8" fmla="*/ 491 w 1614"/>
                <a:gd name="T9" fmla="*/ 36 h 1589"/>
                <a:gd name="T10" fmla="*/ 411 w 1614"/>
                <a:gd name="T11" fmla="*/ 75 h 1589"/>
                <a:gd name="T12" fmla="*/ 340 w 1614"/>
                <a:gd name="T13" fmla="*/ 124 h 1589"/>
                <a:gd name="T14" fmla="*/ 280 w 1614"/>
                <a:gd name="T15" fmla="*/ 183 h 1589"/>
                <a:gd name="T16" fmla="*/ 230 w 1614"/>
                <a:gd name="T17" fmla="*/ 253 h 1589"/>
                <a:gd name="T18" fmla="*/ 191 w 1614"/>
                <a:gd name="T19" fmla="*/ 332 h 1589"/>
                <a:gd name="T20" fmla="*/ 161 w 1614"/>
                <a:gd name="T21" fmla="*/ 420 h 1589"/>
                <a:gd name="T22" fmla="*/ 150 w 1614"/>
                <a:gd name="T23" fmla="*/ 468 h 1589"/>
                <a:gd name="T24" fmla="*/ 70 w 1614"/>
                <a:gd name="T25" fmla="*/ 1056 h 1589"/>
                <a:gd name="T26" fmla="*/ 0 w 1614"/>
                <a:gd name="T27" fmla="*/ 1589 h 1589"/>
                <a:gd name="T28" fmla="*/ 278 w 1614"/>
                <a:gd name="T29" fmla="*/ 1589 h 1589"/>
                <a:gd name="T30" fmla="*/ 394 w 1614"/>
                <a:gd name="T31" fmla="*/ 704 h 1589"/>
                <a:gd name="T32" fmla="*/ 398 w 1614"/>
                <a:gd name="T33" fmla="*/ 1408 h 1589"/>
                <a:gd name="T34" fmla="*/ 1212 w 1614"/>
                <a:gd name="T35" fmla="*/ 1418 h 1589"/>
                <a:gd name="T36" fmla="*/ 1233 w 1614"/>
                <a:gd name="T37" fmla="*/ 726 h 1589"/>
                <a:gd name="T38" fmla="*/ 1346 w 1614"/>
                <a:gd name="T39" fmla="*/ 1589 h 1589"/>
                <a:gd name="T40" fmla="*/ 1614 w 1614"/>
                <a:gd name="T41" fmla="*/ 1589 h 1589"/>
                <a:gd name="T42" fmla="*/ 1596 w 1614"/>
                <a:gd name="T43" fmla="*/ 1448 h 1589"/>
                <a:gd name="T44" fmla="*/ 1506 w 1614"/>
                <a:gd name="T45" fmla="*/ 796 h 1589"/>
                <a:gd name="T46" fmla="*/ 1456 w 1614"/>
                <a:gd name="T47" fmla="*/ 447 h 1589"/>
                <a:gd name="T48" fmla="*/ 1443 w 1614"/>
                <a:gd name="T49" fmla="*/ 386 h 1589"/>
                <a:gd name="T50" fmla="*/ 1430 w 1614"/>
                <a:gd name="T51" fmla="*/ 347 h 1589"/>
                <a:gd name="T52" fmla="*/ 1397 w 1614"/>
                <a:gd name="T53" fmla="*/ 277 h 1589"/>
                <a:gd name="T54" fmla="*/ 1357 w 1614"/>
                <a:gd name="T55" fmla="*/ 213 h 1589"/>
                <a:gd name="T56" fmla="*/ 1308 w 1614"/>
                <a:gd name="T57" fmla="*/ 157 h 1589"/>
                <a:gd name="T58" fmla="*/ 1252 w 1614"/>
                <a:gd name="T59" fmla="*/ 108 h 1589"/>
                <a:gd name="T60" fmla="*/ 1189 w 1614"/>
                <a:gd name="T61" fmla="*/ 66 h 1589"/>
                <a:gd name="T62" fmla="*/ 1117 w 1614"/>
                <a:gd name="T63" fmla="*/ 32 h 1589"/>
                <a:gd name="T64" fmla="*/ 1037 w 1614"/>
                <a:gd name="T65" fmla="*/ 9 h 1589"/>
                <a:gd name="T66" fmla="*/ 996 w 1614"/>
                <a:gd name="T67" fmla="*/ 1 h 1589"/>
                <a:gd name="T68" fmla="*/ 810 w 1614"/>
                <a:gd name="T69" fmla="*/ 233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4" h="1589">
                  <a:moveTo>
                    <a:pt x="810" y="233"/>
                  </a:moveTo>
                  <a:lnTo>
                    <a:pt x="723" y="117"/>
                  </a:lnTo>
                  <a:lnTo>
                    <a:pt x="631" y="0"/>
                  </a:lnTo>
                  <a:lnTo>
                    <a:pt x="582" y="9"/>
                  </a:lnTo>
                  <a:lnTo>
                    <a:pt x="491" y="36"/>
                  </a:lnTo>
                  <a:lnTo>
                    <a:pt x="411" y="75"/>
                  </a:lnTo>
                  <a:lnTo>
                    <a:pt x="340" y="124"/>
                  </a:lnTo>
                  <a:lnTo>
                    <a:pt x="280" y="183"/>
                  </a:lnTo>
                  <a:lnTo>
                    <a:pt x="230" y="253"/>
                  </a:lnTo>
                  <a:lnTo>
                    <a:pt x="191" y="332"/>
                  </a:lnTo>
                  <a:lnTo>
                    <a:pt x="161" y="420"/>
                  </a:lnTo>
                  <a:lnTo>
                    <a:pt x="150" y="468"/>
                  </a:lnTo>
                  <a:lnTo>
                    <a:pt x="70" y="1056"/>
                  </a:lnTo>
                  <a:lnTo>
                    <a:pt x="0" y="1589"/>
                  </a:lnTo>
                  <a:lnTo>
                    <a:pt x="278" y="1589"/>
                  </a:lnTo>
                  <a:lnTo>
                    <a:pt x="394" y="704"/>
                  </a:lnTo>
                  <a:lnTo>
                    <a:pt x="398" y="1408"/>
                  </a:lnTo>
                  <a:lnTo>
                    <a:pt x="1212" y="1418"/>
                  </a:lnTo>
                  <a:lnTo>
                    <a:pt x="1233" y="726"/>
                  </a:lnTo>
                  <a:lnTo>
                    <a:pt x="1346" y="1589"/>
                  </a:lnTo>
                  <a:lnTo>
                    <a:pt x="1614" y="1589"/>
                  </a:lnTo>
                  <a:lnTo>
                    <a:pt x="1596" y="1448"/>
                  </a:lnTo>
                  <a:lnTo>
                    <a:pt x="1506" y="796"/>
                  </a:lnTo>
                  <a:lnTo>
                    <a:pt x="1456" y="447"/>
                  </a:lnTo>
                  <a:lnTo>
                    <a:pt x="1443" y="386"/>
                  </a:lnTo>
                  <a:lnTo>
                    <a:pt x="1430" y="347"/>
                  </a:lnTo>
                  <a:lnTo>
                    <a:pt x="1397" y="277"/>
                  </a:lnTo>
                  <a:lnTo>
                    <a:pt x="1357" y="213"/>
                  </a:lnTo>
                  <a:lnTo>
                    <a:pt x="1308" y="157"/>
                  </a:lnTo>
                  <a:lnTo>
                    <a:pt x="1252" y="108"/>
                  </a:lnTo>
                  <a:lnTo>
                    <a:pt x="1189" y="66"/>
                  </a:lnTo>
                  <a:lnTo>
                    <a:pt x="1117" y="32"/>
                  </a:lnTo>
                  <a:lnTo>
                    <a:pt x="1037" y="9"/>
                  </a:lnTo>
                  <a:lnTo>
                    <a:pt x="996" y="1"/>
                  </a:lnTo>
                  <a:lnTo>
                    <a:pt x="810" y="233"/>
                  </a:lnTo>
                  <a:close/>
                </a:path>
              </a:pathLst>
            </a:custGeom>
            <a:solidFill>
              <a:schemeClr val="accent2">
                <a:lumMod val="75000"/>
              </a:schemeClr>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30" name="Freeform 213">
              <a:extLst>
                <a:ext uri="{FF2B5EF4-FFF2-40B4-BE49-F238E27FC236}">
                  <a16:creationId xmlns:a16="http://schemas.microsoft.com/office/drawing/2014/main" id="{B5E6461D-F4D1-440F-BCB1-BD89FF005899}"/>
                </a:ext>
              </a:extLst>
            </p:cNvPr>
            <p:cNvSpPr>
              <a:spLocks/>
            </p:cNvSpPr>
            <p:nvPr/>
          </p:nvSpPr>
          <p:spPr bwMode="auto">
            <a:xfrm>
              <a:off x="7700963" y="6243638"/>
              <a:ext cx="177800" cy="57150"/>
            </a:xfrm>
            <a:custGeom>
              <a:avLst/>
              <a:gdLst>
                <a:gd name="T0" fmla="*/ 440 w 446"/>
                <a:gd name="T1" fmla="*/ 0 h 146"/>
                <a:gd name="T2" fmla="*/ 446 w 446"/>
                <a:gd name="T3" fmla="*/ 146 h 146"/>
                <a:gd name="T4" fmla="*/ 27 w 446"/>
                <a:gd name="T5" fmla="*/ 146 h 146"/>
                <a:gd name="T6" fmla="*/ 9 w 446"/>
                <a:gd name="T7" fmla="*/ 144 h 146"/>
                <a:gd name="T8" fmla="*/ 0 w 446"/>
                <a:gd name="T9" fmla="*/ 130 h 146"/>
                <a:gd name="T10" fmla="*/ 16 w 446"/>
                <a:gd name="T11" fmla="*/ 108 h 146"/>
                <a:gd name="T12" fmla="*/ 51 w 446"/>
                <a:gd name="T13" fmla="*/ 85 h 146"/>
                <a:gd name="T14" fmla="*/ 73 w 446"/>
                <a:gd name="T15" fmla="*/ 73 h 146"/>
                <a:gd name="T16" fmla="*/ 152 w 446"/>
                <a:gd name="T17" fmla="*/ 37 h 146"/>
                <a:gd name="T18" fmla="*/ 253 w 446"/>
                <a:gd name="T19" fmla="*/ 4 h 146"/>
                <a:gd name="T20" fmla="*/ 263 w 446"/>
                <a:gd name="T21" fmla="*/ 2 h 146"/>
                <a:gd name="T22" fmla="*/ 440 w 446"/>
                <a:gd name="T2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6" h="146">
                  <a:moveTo>
                    <a:pt x="440" y="0"/>
                  </a:moveTo>
                  <a:lnTo>
                    <a:pt x="446" y="146"/>
                  </a:lnTo>
                  <a:lnTo>
                    <a:pt x="27" y="146"/>
                  </a:lnTo>
                  <a:lnTo>
                    <a:pt x="9" y="144"/>
                  </a:lnTo>
                  <a:lnTo>
                    <a:pt x="0" y="130"/>
                  </a:lnTo>
                  <a:lnTo>
                    <a:pt x="16" y="108"/>
                  </a:lnTo>
                  <a:lnTo>
                    <a:pt x="51" y="85"/>
                  </a:lnTo>
                  <a:lnTo>
                    <a:pt x="73" y="73"/>
                  </a:lnTo>
                  <a:lnTo>
                    <a:pt x="152" y="37"/>
                  </a:lnTo>
                  <a:lnTo>
                    <a:pt x="253" y="4"/>
                  </a:lnTo>
                  <a:lnTo>
                    <a:pt x="263" y="2"/>
                  </a:lnTo>
                  <a:lnTo>
                    <a:pt x="440" y="0"/>
                  </a:lnTo>
                  <a:close/>
                </a:path>
              </a:pathLst>
            </a:custGeom>
            <a:solidFill>
              <a:srgbClr val="4339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1" name="Freeform 214">
              <a:extLst>
                <a:ext uri="{FF2B5EF4-FFF2-40B4-BE49-F238E27FC236}">
                  <a16:creationId xmlns:a16="http://schemas.microsoft.com/office/drawing/2014/main" id="{0FB2ADE1-5D74-4084-9921-EBEEA4208255}"/>
                </a:ext>
              </a:extLst>
            </p:cNvPr>
            <p:cNvSpPr>
              <a:spLocks/>
            </p:cNvSpPr>
            <p:nvPr/>
          </p:nvSpPr>
          <p:spPr bwMode="auto">
            <a:xfrm>
              <a:off x="7999413" y="6248400"/>
              <a:ext cx="184150" cy="52388"/>
            </a:xfrm>
            <a:custGeom>
              <a:avLst/>
              <a:gdLst>
                <a:gd name="T0" fmla="*/ 11 w 466"/>
                <a:gd name="T1" fmla="*/ 0 h 135"/>
                <a:gd name="T2" fmla="*/ 0 w 466"/>
                <a:gd name="T3" fmla="*/ 135 h 135"/>
                <a:gd name="T4" fmla="*/ 437 w 466"/>
                <a:gd name="T5" fmla="*/ 135 h 135"/>
                <a:gd name="T6" fmla="*/ 455 w 466"/>
                <a:gd name="T7" fmla="*/ 133 h 135"/>
                <a:gd name="T8" fmla="*/ 466 w 466"/>
                <a:gd name="T9" fmla="*/ 122 h 135"/>
                <a:gd name="T10" fmla="*/ 449 w 466"/>
                <a:gd name="T11" fmla="*/ 102 h 135"/>
                <a:gd name="T12" fmla="*/ 413 w 466"/>
                <a:gd name="T13" fmla="*/ 80 h 135"/>
                <a:gd name="T14" fmla="*/ 391 w 466"/>
                <a:gd name="T15" fmla="*/ 68 h 135"/>
                <a:gd name="T16" fmla="*/ 348 w 466"/>
                <a:gd name="T17" fmla="*/ 49 h 135"/>
                <a:gd name="T18" fmla="*/ 273 w 466"/>
                <a:gd name="T19" fmla="*/ 22 h 135"/>
                <a:gd name="T20" fmla="*/ 195 w 466"/>
                <a:gd name="T21" fmla="*/ 1 h 135"/>
                <a:gd name="T22" fmla="*/ 183 w 466"/>
                <a:gd name="T23" fmla="*/ 0 h 135"/>
                <a:gd name="T24" fmla="*/ 11 w 466"/>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6" h="135">
                  <a:moveTo>
                    <a:pt x="11" y="0"/>
                  </a:moveTo>
                  <a:lnTo>
                    <a:pt x="0" y="135"/>
                  </a:lnTo>
                  <a:lnTo>
                    <a:pt x="437" y="135"/>
                  </a:lnTo>
                  <a:lnTo>
                    <a:pt x="455" y="133"/>
                  </a:lnTo>
                  <a:lnTo>
                    <a:pt x="466" y="122"/>
                  </a:lnTo>
                  <a:lnTo>
                    <a:pt x="449" y="102"/>
                  </a:lnTo>
                  <a:lnTo>
                    <a:pt x="413" y="80"/>
                  </a:lnTo>
                  <a:lnTo>
                    <a:pt x="391" y="68"/>
                  </a:lnTo>
                  <a:lnTo>
                    <a:pt x="348" y="49"/>
                  </a:lnTo>
                  <a:lnTo>
                    <a:pt x="273" y="22"/>
                  </a:lnTo>
                  <a:lnTo>
                    <a:pt x="195" y="1"/>
                  </a:lnTo>
                  <a:lnTo>
                    <a:pt x="183" y="0"/>
                  </a:lnTo>
                  <a:lnTo>
                    <a:pt x="11" y="0"/>
                  </a:lnTo>
                  <a:close/>
                </a:path>
              </a:pathLst>
            </a:custGeom>
            <a:solidFill>
              <a:srgbClr val="4339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215">
              <a:extLst>
                <a:ext uri="{FF2B5EF4-FFF2-40B4-BE49-F238E27FC236}">
                  <a16:creationId xmlns:a16="http://schemas.microsoft.com/office/drawing/2014/main" id="{85944E12-0ED9-48B1-82EF-12A05A95C22F}"/>
                </a:ext>
              </a:extLst>
            </p:cNvPr>
            <p:cNvSpPr>
              <a:spLocks/>
            </p:cNvSpPr>
            <p:nvPr/>
          </p:nvSpPr>
          <p:spPr bwMode="auto">
            <a:xfrm>
              <a:off x="7707313" y="4532313"/>
              <a:ext cx="469900" cy="292100"/>
            </a:xfrm>
            <a:custGeom>
              <a:avLst/>
              <a:gdLst>
                <a:gd name="T0" fmla="*/ 812 w 1187"/>
                <a:gd name="T1" fmla="*/ 51 h 736"/>
                <a:gd name="T2" fmla="*/ 755 w 1187"/>
                <a:gd name="T3" fmla="*/ 34 h 736"/>
                <a:gd name="T4" fmla="*/ 659 w 1187"/>
                <a:gd name="T5" fmla="*/ 14 h 736"/>
                <a:gd name="T6" fmla="*/ 590 w 1187"/>
                <a:gd name="T7" fmla="*/ 7 h 736"/>
                <a:gd name="T8" fmla="*/ 520 w 1187"/>
                <a:gd name="T9" fmla="*/ 7 h 736"/>
                <a:gd name="T10" fmla="*/ 449 w 1187"/>
                <a:gd name="T11" fmla="*/ 17 h 736"/>
                <a:gd name="T12" fmla="*/ 379 w 1187"/>
                <a:gd name="T13" fmla="*/ 39 h 736"/>
                <a:gd name="T14" fmla="*/ 310 w 1187"/>
                <a:gd name="T15" fmla="*/ 74 h 736"/>
                <a:gd name="T16" fmla="*/ 278 w 1187"/>
                <a:gd name="T17" fmla="*/ 99 h 736"/>
                <a:gd name="T18" fmla="*/ 276 w 1187"/>
                <a:gd name="T19" fmla="*/ 71 h 736"/>
                <a:gd name="T20" fmla="*/ 281 w 1187"/>
                <a:gd name="T21" fmla="*/ 21 h 736"/>
                <a:gd name="T22" fmla="*/ 289 w 1187"/>
                <a:gd name="T23" fmla="*/ 0 h 736"/>
                <a:gd name="T24" fmla="*/ 284 w 1187"/>
                <a:gd name="T25" fmla="*/ 8 h 736"/>
                <a:gd name="T26" fmla="*/ 258 w 1187"/>
                <a:gd name="T27" fmla="*/ 59 h 736"/>
                <a:gd name="T28" fmla="*/ 240 w 1187"/>
                <a:gd name="T29" fmla="*/ 105 h 736"/>
                <a:gd name="T30" fmla="*/ 233 w 1187"/>
                <a:gd name="T31" fmla="*/ 131 h 736"/>
                <a:gd name="T32" fmla="*/ 219 w 1187"/>
                <a:gd name="T33" fmla="*/ 140 h 736"/>
                <a:gd name="T34" fmla="*/ 202 w 1187"/>
                <a:gd name="T35" fmla="*/ 154 h 736"/>
                <a:gd name="T36" fmla="*/ 149 w 1187"/>
                <a:gd name="T37" fmla="*/ 156 h 736"/>
                <a:gd name="T38" fmla="*/ 71 w 1187"/>
                <a:gd name="T39" fmla="*/ 174 h 736"/>
                <a:gd name="T40" fmla="*/ 64 w 1187"/>
                <a:gd name="T41" fmla="*/ 178 h 736"/>
                <a:gd name="T42" fmla="*/ 86 w 1187"/>
                <a:gd name="T43" fmla="*/ 174 h 736"/>
                <a:gd name="T44" fmla="*/ 136 w 1187"/>
                <a:gd name="T45" fmla="*/ 182 h 736"/>
                <a:gd name="T46" fmla="*/ 163 w 1187"/>
                <a:gd name="T47" fmla="*/ 189 h 736"/>
                <a:gd name="T48" fmla="*/ 130 w 1187"/>
                <a:gd name="T49" fmla="*/ 223 h 736"/>
                <a:gd name="T50" fmla="*/ 81 w 1187"/>
                <a:gd name="T51" fmla="*/ 291 h 736"/>
                <a:gd name="T52" fmla="*/ 51 w 1187"/>
                <a:gd name="T53" fmla="*/ 344 h 736"/>
                <a:gd name="T54" fmla="*/ 26 w 1187"/>
                <a:gd name="T55" fmla="*/ 405 h 736"/>
                <a:gd name="T56" fmla="*/ 9 w 1187"/>
                <a:gd name="T57" fmla="*/ 473 h 736"/>
                <a:gd name="T58" fmla="*/ 0 w 1187"/>
                <a:gd name="T59" fmla="*/ 548 h 736"/>
                <a:gd name="T60" fmla="*/ 1 w 1187"/>
                <a:gd name="T61" fmla="*/ 633 h 736"/>
                <a:gd name="T62" fmla="*/ 8 w 1187"/>
                <a:gd name="T63" fmla="*/ 677 h 736"/>
                <a:gd name="T64" fmla="*/ 38 w 1187"/>
                <a:gd name="T65" fmla="*/ 644 h 736"/>
                <a:gd name="T66" fmla="*/ 178 w 1187"/>
                <a:gd name="T67" fmla="*/ 472 h 736"/>
                <a:gd name="T68" fmla="*/ 241 w 1187"/>
                <a:gd name="T69" fmla="*/ 380 h 736"/>
                <a:gd name="T70" fmla="*/ 271 w 1187"/>
                <a:gd name="T71" fmla="*/ 326 h 736"/>
                <a:gd name="T72" fmla="*/ 279 w 1187"/>
                <a:gd name="T73" fmla="*/ 302 h 736"/>
                <a:gd name="T74" fmla="*/ 389 w 1187"/>
                <a:gd name="T75" fmla="*/ 346 h 736"/>
                <a:gd name="T76" fmla="*/ 888 w 1187"/>
                <a:gd name="T77" fmla="*/ 563 h 736"/>
                <a:gd name="T78" fmla="*/ 1093 w 1187"/>
                <a:gd name="T79" fmla="*/ 665 h 736"/>
                <a:gd name="T80" fmla="*/ 1156 w 1187"/>
                <a:gd name="T81" fmla="*/ 707 h 736"/>
                <a:gd name="T82" fmla="*/ 1181 w 1187"/>
                <a:gd name="T83" fmla="*/ 729 h 736"/>
                <a:gd name="T84" fmla="*/ 1185 w 1187"/>
                <a:gd name="T85" fmla="*/ 736 h 736"/>
                <a:gd name="T86" fmla="*/ 1187 w 1187"/>
                <a:gd name="T87" fmla="*/ 720 h 736"/>
                <a:gd name="T88" fmla="*/ 1187 w 1187"/>
                <a:gd name="T89" fmla="*/ 605 h 736"/>
                <a:gd name="T90" fmla="*/ 1177 w 1187"/>
                <a:gd name="T91" fmla="*/ 502 h 736"/>
                <a:gd name="T92" fmla="*/ 1149 w 1187"/>
                <a:gd name="T93" fmla="*/ 386 h 736"/>
                <a:gd name="T94" fmla="*/ 1111 w 1187"/>
                <a:gd name="T95" fmla="*/ 298 h 736"/>
                <a:gd name="T96" fmla="*/ 1077 w 1187"/>
                <a:gd name="T97" fmla="*/ 243 h 736"/>
                <a:gd name="T98" fmla="*/ 1036 w 1187"/>
                <a:gd name="T99" fmla="*/ 189 h 736"/>
                <a:gd name="T100" fmla="*/ 984 w 1187"/>
                <a:gd name="T101" fmla="*/ 141 h 736"/>
                <a:gd name="T102" fmla="*/ 923 w 1187"/>
                <a:gd name="T103" fmla="*/ 99 h 736"/>
                <a:gd name="T104" fmla="*/ 852 w 1187"/>
                <a:gd name="T105" fmla="*/ 65 h 736"/>
                <a:gd name="T106" fmla="*/ 812 w 1187"/>
                <a:gd name="T107" fmla="*/ 51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7" h="736">
                  <a:moveTo>
                    <a:pt x="812" y="51"/>
                  </a:moveTo>
                  <a:lnTo>
                    <a:pt x="755" y="34"/>
                  </a:lnTo>
                  <a:lnTo>
                    <a:pt x="659" y="14"/>
                  </a:lnTo>
                  <a:lnTo>
                    <a:pt x="590" y="7"/>
                  </a:lnTo>
                  <a:lnTo>
                    <a:pt x="520" y="7"/>
                  </a:lnTo>
                  <a:lnTo>
                    <a:pt x="449" y="17"/>
                  </a:lnTo>
                  <a:lnTo>
                    <a:pt x="379" y="39"/>
                  </a:lnTo>
                  <a:lnTo>
                    <a:pt x="310" y="74"/>
                  </a:lnTo>
                  <a:lnTo>
                    <a:pt x="278" y="99"/>
                  </a:lnTo>
                  <a:lnTo>
                    <a:pt x="276" y="71"/>
                  </a:lnTo>
                  <a:lnTo>
                    <a:pt x="281" y="21"/>
                  </a:lnTo>
                  <a:lnTo>
                    <a:pt x="289" y="0"/>
                  </a:lnTo>
                  <a:lnTo>
                    <a:pt x="284" y="8"/>
                  </a:lnTo>
                  <a:lnTo>
                    <a:pt x="258" y="59"/>
                  </a:lnTo>
                  <a:lnTo>
                    <a:pt x="240" y="105"/>
                  </a:lnTo>
                  <a:lnTo>
                    <a:pt x="233" y="131"/>
                  </a:lnTo>
                  <a:lnTo>
                    <a:pt x="219" y="140"/>
                  </a:lnTo>
                  <a:lnTo>
                    <a:pt x="202" y="154"/>
                  </a:lnTo>
                  <a:lnTo>
                    <a:pt x="149" y="156"/>
                  </a:lnTo>
                  <a:lnTo>
                    <a:pt x="71" y="174"/>
                  </a:lnTo>
                  <a:lnTo>
                    <a:pt x="64" y="178"/>
                  </a:lnTo>
                  <a:lnTo>
                    <a:pt x="86" y="174"/>
                  </a:lnTo>
                  <a:lnTo>
                    <a:pt x="136" y="182"/>
                  </a:lnTo>
                  <a:lnTo>
                    <a:pt x="163" y="189"/>
                  </a:lnTo>
                  <a:lnTo>
                    <a:pt x="130" y="223"/>
                  </a:lnTo>
                  <a:lnTo>
                    <a:pt x="81" y="291"/>
                  </a:lnTo>
                  <a:lnTo>
                    <a:pt x="51" y="344"/>
                  </a:lnTo>
                  <a:lnTo>
                    <a:pt x="26" y="405"/>
                  </a:lnTo>
                  <a:lnTo>
                    <a:pt x="9" y="473"/>
                  </a:lnTo>
                  <a:lnTo>
                    <a:pt x="0" y="548"/>
                  </a:lnTo>
                  <a:lnTo>
                    <a:pt x="1" y="633"/>
                  </a:lnTo>
                  <a:lnTo>
                    <a:pt x="8" y="677"/>
                  </a:lnTo>
                  <a:lnTo>
                    <a:pt x="38" y="644"/>
                  </a:lnTo>
                  <a:lnTo>
                    <a:pt x="178" y="472"/>
                  </a:lnTo>
                  <a:lnTo>
                    <a:pt x="241" y="380"/>
                  </a:lnTo>
                  <a:lnTo>
                    <a:pt x="271" y="326"/>
                  </a:lnTo>
                  <a:lnTo>
                    <a:pt x="279" y="302"/>
                  </a:lnTo>
                  <a:lnTo>
                    <a:pt x="389" y="346"/>
                  </a:lnTo>
                  <a:lnTo>
                    <a:pt x="888" y="563"/>
                  </a:lnTo>
                  <a:lnTo>
                    <a:pt x="1093" y="665"/>
                  </a:lnTo>
                  <a:lnTo>
                    <a:pt x="1156" y="707"/>
                  </a:lnTo>
                  <a:lnTo>
                    <a:pt x="1181" y="729"/>
                  </a:lnTo>
                  <a:lnTo>
                    <a:pt x="1185" y="736"/>
                  </a:lnTo>
                  <a:lnTo>
                    <a:pt x="1187" y="720"/>
                  </a:lnTo>
                  <a:lnTo>
                    <a:pt x="1187" y="605"/>
                  </a:lnTo>
                  <a:lnTo>
                    <a:pt x="1177" y="502"/>
                  </a:lnTo>
                  <a:lnTo>
                    <a:pt x="1149" y="386"/>
                  </a:lnTo>
                  <a:lnTo>
                    <a:pt x="1111" y="298"/>
                  </a:lnTo>
                  <a:lnTo>
                    <a:pt x="1077" y="243"/>
                  </a:lnTo>
                  <a:lnTo>
                    <a:pt x="1036" y="189"/>
                  </a:lnTo>
                  <a:lnTo>
                    <a:pt x="984" y="141"/>
                  </a:lnTo>
                  <a:lnTo>
                    <a:pt x="923" y="99"/>
                  </a:lnTo>
                  <a:lnTo>
                    <a:pt x="852" y="65"/>
                  </a:lnTo>
                  <a:lnTo>
                    <a:pt x="812" y="51"/>
                  </a:lnTo>
                  <a:close/>
                </a:path>
              </a:pathLst>
            </a:custGeom>
            <a:solidFill>
              <a:srgbClr val="522E2C"/>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52" name="Group 51">
            <a:extLst>
              <a:ext uri="{FF2B5EF4-FFF2-40B4-BE49-F238E27FC236}">
                <a16:creationId xmlns:a16="http://schemas.microsoft.com/office/drawing/2014/main" id="{9FE9EB4F-D289-4686-B2E4-A45A2ECFA295}"/>
              </a:ext>
            </a:extLst>
          </p:cNvPr>
          <p:cNvGrpSpPr/>
          <p:nvPr/>
        </p:nvGrpSpPr>
        <p:grpSpPr>
          <a:xfrm>
            <a:off x="6724402" y="2426025"/>
            <a:ext cx="4399721" cy="1045114"/>
            <a:chOff x="2993626" y="6792185"/>
            <a:chExt cx="5444190" cy="1121083"/>
          </a:xfrm>
        </p:grpSpPr>
        <p:sp>
          <p:nvSpPr>
            <p:cNvPr id="53" name="Freeform 9">
              <a:extLst>
                <a:ext uri="{FF2B5EF4-FFF2-40B4-BE49-F238E27FC236}">
                  <a16:creationId xmlns:a16="http://schemas.microsoft.com/office/drawing/2014/main" id="{68F5470F-9EC5-4699-AC7C-6DF37EB11599}"/>
                </a:ext>
              </a:extLst>
            </p:cNvPr>
            <p:cNvSpPr/>
            <p:nvPr/>
          </p:nvSpPr>
          <p:spPr>
            <a:xfrm>
              <a:off x="2993626" y="6805556"/>
              <a:ext cx="439800" cy="1107712"/>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4" name="Freeform 10">
              <a:extLst>
                <a:ext uri="{FF2B5EF4-FFF2-40B4-BE49-F238E27FC236}">
                  <a16:creationId xmlns:a16="http://schemas.microsoft.com/office/drawing/2014/main" id="{C1E29907-E6AD-4AB3-936B-14F0924DB7E6}"/>
                </a:ext>
              </a:extLst>
            </p:cNvPr>
            <p:cNvSpPr/>
            <p:nvPr/>
          </p:nvSpPr>
          <p:spPr>
            <a:xfrm>
              <a:off x="3547882" y="6805556"/>
              <a:ext cx="439800" cy="1107712"/>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Freeform 11">
              <a:extLst>
                <a:ext uri="{FF2B5EF4-FFF2-40B4-BE49-F238E27FC236}">
                  <a16:creationId xmlns:a16="http://schemas.microsoft.com/office/drawing/2014/main" id="{4561D7C7-EF2D-48FA-AA0F-D45199FC6F82}"/>
                </a:ext>
              </a:extLst>
            </p:cNvPr>
            <p:cNvSpPr/>
            <p:nvPr/>
          </p:nvSpPr>
          <p:spPr>
            <a:xfrm>
              <a:off x="4102138" y="6805556"/>
              <a:ext cx="439800" cy="1107712"/>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6" name="Freeform 12">
              <a:extLst>
                <a:ext uri="{FF2B5EF4-FFF2-40B4-BE49-F238E27FC236}">
                  <a16:creationId xmlns:a16="http://schemas.microsoft.com/office/drawing/2014/main" id="{E0491837-983A-4C9C-AFFE-FA7F31CA95D2}"/>
                </a:ext>
              </a:extLst>
            </p:cNvPr>
            <p:cNvSpPr/>
            <p:nvPr/>
          </p:nvSpPr>
          <p:spPr>
            <a:xfrm>
              <a:off x="4656394" y="6805556"/>
              <a:ext cx="439800" cy="1107712"/>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7" name="Freeform 13">
              <a:extLst>
                <a:ext uri="{FF2B5EF4-FFF2-40B4-BE49-F238E27FC236}">
                  <a16:creationId xmlns:a16="http://schemas.microsoft.com/office/drawing/2014/main" id="{EAE6B010-A836-43AC-847D-A82B64581A9F}"/>
                </a:ext>
              </a:extLst>
            </p:cNvPr>
            <p:cNvSpPr/>
            <p:nvPr/>
          </p:nvSpPr>
          <p:spPr>
            <a:xfrm>
              <a:off x="5210650" y="6801994"/>
              <a:ext cx="439800" cy="1107712"/>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8" name="Freeform 14">
              <a:extLst>
                <a:ext uri="{FF2B5EF4-FFF2-40B4-BE49-F238E27FC236}">
                  <a16:creationId xmlns:a16="http://schemas.microsoft.com/office/drawing/2014/main" id="{529D3B18-1941-421B-8E7E-BB0526F90470}"/>
                </a:ext>
              </a:extLst>
            </p:cNvPr>
            <p:cNvSpPr/>
            <p:nvPr/>
          </p:nvSpPr>
          <p:spPr>
            <a:xfrm>
              <a:off x="5764906" y="6792185"/>
              <a:ext cx="439800" cy="1107712"/>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9" name="Freeform 15">
              <a:extLst>
                <a:ext uri="{FF2B5EF4-FFF2-40B4-BE49-F238E27FC236}">
                  <a16:creationId xmlns:a16="http://schemas.microsoft.com/office/drawing/2014/main" id="{B610842C-0CC2-4AFD-A4F6-309B1B398AA1}"/>
                </a:ext>
              </a:extLst>
            </p:cNvPr>
            <p:cNvSpPr/>
            <p:nvPr/>
          </p:nvSpPr>
          <p:spPr>
            <a:xfrm>
              <a:off x="6319162" y="6792185"/>
              <a:ext cx="439800" cy="1107712"/>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0" name="Freeform 16">
              <a:extLst>
                <a:ext uri="{FF2B5EF4-FFF2-40B4-BE49-F238E27FC236}">
                  <a16:creationId xmlns:a16="http://schemas.microsoft.com/office/drawing/2014/main" id="{8A4DA1D5-CACB-4361-848E-BEF8CFD6739D}"/>
                </a:ext>
              </a:extLst>
            </p:cNvPr>
            <p:cNvSpPr/>
            <p:nvPr/>
          </p:nvSpPr>
          <p:spPr>
            <a:xfrm>
              <a:off x="6873418" y="6792185"/>
              <a:ext cx="439800" cy="1107712"/>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1" name="Freeform 17">
              <a:extLst>
                <a:ext uri="{FF2B5EF4-FFF2-40B4-BE49-F238E27FC236}">
                  <a16:creationId xmlns:a16="http://schemas.microsoft.com/office/drawing/2014/main" id="{541FE86E-7372-4AE6-87D7-90B7CB06503E}"/>
                </a:ext>
              </a:extLst>
            </p:cNvPr>
            <p:cNvSpPr/>
            <p:nvPr/>
          </p:nvSpPr>
          <p:spPr>
            <a:xfrm>
              <a:off x="7998016" y="6792185"/>
              <a:ext cx="439800" cy="1107711"/>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2" name="Freeform 18">
              <a:extLst>
                <a:ext uri="{FF2B5EF4-FFF2-40B4-BE49-F238E27FC236}">
                  <a16:creationId xmlns:a16="http://schemas.microsoft.com/office/drawing/2014/main" id="{C9E3F419-09A5-4374-BC0A-10244AD991D8}"/>
                </a:ext>
              </a:extLst>
            </p:cNvPr>
            <p:cNvSpPr/>
            <p:nvPr/>
          </p:nvSpPr>
          <p:spPr>
            <a:xfrm>
              <a:off x="7392301" y="6792186"/>
              <a:ext cx="439800" cy="1107712"/>
            </a:xfrm>
            <a:custGeom>
              <a:avLst/>
              <a:gdLst>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768598 h 1291595"/>
                <a:gd name="connsiteX27" fmla="*/ 122168 w 512808"/>
                <a:gd name="connsiteY27" fmla="*/ 630951 h 1291595"/>
                <a:gd name="connsiteX28" fmla="*/ 122168 w 512808"/>
                <a:gd name="connsiteY28" fmla="*/ 405460 h 1291595"/>
                <a:gd name="connsiteX29" fmla="*/ 119736 w 512808"/>
                <a:gd name="connsiteY29" fmla="*/ 399589 h 1291595"/>
                <a:gd name="connsiteX30" fmla="*/ 106804 w 512808"/>
                <a:gd name="connsiteY30" fmla="*/ 394232 h 1291595"/>
                <a:gd name="connsiteX31" fmla="*/ 88516 w 512808"/>
                <a:gd name="connsiteY31" fmla="*/ 412520 h 1291595"/>
                <a:gd name="connsiteX32" fmla="*/ 88516 w 512808"/>
                <a:gd name="connsiteY32" fmla="*/ 735984 h 1291595"/>
                <a:gd name="connsiteX33" fmla="*/ 88703 w 512808"/>
                <a:gd name="connsiteY33" fmla="*/ 736435 h 1291595"/>
                <a:gd name="connsiteX34" fmla="*/ 87847 w 512808"/>
                <a:gd name="connsiteY34" fmla="*/ 740674 h 1291595"/>
                <a:gd name="connsiteX35" fmla="*/ 45720 w 512808"/>
                <a:gd name="connsiteY35" fmla="*/ 768598 h 1291595"/>
                <a:gd name="connsiteX36" fmla="*/ 0 w 512808"/>
                <a:gd name="connsiteY36" fmla="*/ 722878 h 1291595"/>
                <a:gd name="connsiteX37" fmla="*/ 0 w 512808"/>
                <a:gd name="connsiteY37" fmla="*/ 350381 h 1291595"/>
                <a:gd name="connsiteX38" fmla="*/ 85839 w 512808"/>
                <a:gd name="connsiteY38" fmla="*/ 264542 h 1291595"/>
                <a:gd name="connsiteX39" fmla="*/ 251550 w 512808"/>
                <a:gd name="connsiteY39" fmla="*/ 0 h 1291595"/>
                <a:gd name="connsiteX40" fmla="*/ 374038 w 512808"/>
                <a:gd name="connsiteY40" fmla="*/ 122488 h 1291595"/>
                <a:gd name="connsiteX41" fmla="*/ 251550 w 512808"/>
                <a:gd name="connsiteY41" fmla="*/ 244976 h 1291595"/>
                <a:gd name="connsiteX42" fmla="*/ 129062 w 512808"/>
                <a:gd name="connsiteY42" fmla="*/ 122488 h 1291595"/>
                <a:gd name="connsiteX43" fmla="*/ 251550 w 512808"/>
                <a:gd name="connsiteY43"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630951 h 1291595"/>
                <a:gd name="connsiteX27" fmla="*/ 122168 w 512808"/>
                <a:gd name="connsiteY27" fmla="*/ 405460 h 1291595"/>
                <a:gd name="connsiteX28" fmla="*/ 119736 w 512808"/>
                <a:gd name="connsiteY28" fmla="*/ 399589 h 1291595"/>
                <a:gd name="connsiteX29" fmla="*/ 106804 w 512808"/>
                <a:gd name="connsiteY29" fmla="*/ 394232 h 1291595"/>
                <a:gd name="connsiteX30" fmla="*/ 88516 w 512808"/>
                <a:gd name="connsiteY30" fmla="*/ 412520 h 1291595"/>
                <a:gd name="connsiteX31" fmla="*/ 88516 w 512808"/>
                <a:gd name="connsiteY31" fmla="*/ 735984 h 1291595"/>
                <a:gd name="connsiteX32" fmla="*/ 88703 w 512808"/>
                <a:gd name="connsiteY32" fmla="*/ 736435 h 1291595"/>
                <a:gd name="connsiteX33" fmla="*/ 87847 w 512808"/>
                <a:gd name="connsiteY33" fmla="*/ 740674 h 1291595"/>
                <a:gd name="connsiteX34" fmla="*/ 45720 w 512808"/>
                <a:gd name="connsiteY34" fmla="*/ 768598 h 1291595"/>
                <a:gd name="connsiteX35" fmla="*/ 0 w 512808"/>
                <a:gd name="connsiteY35" fmla="*/ 722878 h 1291595"/>
                <a:gd name="connsiteX36" fmla="*/ 0 w 512808"/>
                <a:gd name="connsiteY36" fmla="*/ 350381 h 1291595"/>
                <a:gd name="connsiteX37" fmla="*/ 85839 w 512808"/>
                <a:gd name="connsiteY37" fmla="*/ 264542 h 1291595"/>
                <a:gd name="connsiteX38" fmla="*/ 251550 w 512808"/>
                <a:gd name="connsiteY38" fmla="*/ 0 h 1291595"/>
                <a:gd name="connsiteX39" fmla="*/ 374038 w 512808"/>
                <a:gd name="connsiteY39" fmla="*/ 122488 h 1291595"/>
                <a:gd name="connsiteX40" fmla="*/ 251550 w 512808"/>
                <a:gd name="connsiteY40" fmla="*/ 244976 h 1291595"/>
                <a:gd name="connsiteX41" fmla="*/ 129062 w 512808"/>
                <a:gd name="connsiteY41" fmla="*/ 122488 h 1291595"/>
                <a:gd name="connsiteX42" fmla="*/ 251550 w 512808"/>
                <a:gd name="connsiteY42"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768598 h 1291595"/>
                <a:gd name="connsiteX18" fmla="*/ 390640 w 512808"/>
                <a:gd name="connsiteY18" fmla="*/ 1232159 h 1291595"/>
                <a:gd name="connsiteX19" fmla="*/ 331204 w 512808"/>
                <a:gd name="connsiteY19" fmla="*/ 1291595 h 1291595"/>
                <a:gd name="connsiteX20" fmla="*/ 271768 w 512808"/>
                <a:gd name="connsiteY20" fmla="*/ 1232159 h 1291595"/>
                <a:gd name="connsiteX21" fmla="*/ 271768 w 512808"/>
                <a:gd name="connsiteY21" fmla="*/ 768598 h 1291595"/>
                <a:gd name="connsiteX22" fmla="*/ 241040 w 512808"/>
                <a:gd name="connsiteY22" fmla="*/ 768598 h 1291595"/>
                <a:gd name="connsiteX23" fmla="*/ 241040 w 512808"/>
                <a:gd name="connsiteY23" fmla="*/ 1232159 h 1291595"/>
                <a:gd name="connsiteX24" fmla="*/ 181604 w 512808"/>
                <a:gd name="connsiteY24" fmla="*/ 1291595 h 1291595"/>
                <a:gd name="connsiteX25" fmla="*/ 122168 w 512808"/>
                <a:gd name="connsiteY25" fmla="*/ 1232159 h 1291595"/>
                <a:gd name="connsiteX26" fmla="*/ 122168 w 512808"/>
                <a:gd name="connsiteY26" fmla="*/ 405460 h 1291595"/>
                <a:gd name="connsiteX27" fmla="*/ 119736 w 512808"/>
                <a:gd name="connsiteY27" fmla="*/ 399589 h 1291595"/>
                <a:gd name="connsiteX28" fmla="*/ 106804 w 512808"/>
                <a:gd name="connsiteY28" fmla="*/ 394232 h 1291595"/>
                <a:gd name="connsiteX29" fmla="*/ 88516 w 512808"/>
                <a:gd name="connsiteY29" fmla="*/ 412520 h 1291595"/>
                <a:gd name="connsiteX30" fmla="*/ 88516 w 512808"/>
                <a:gd name="connsiteY30" fmla="*/ 735984 h 1291595"/>
                <a:gd name="connsiteX31" fmla="*/ 88703 w 512808"/>
                <a:gd name="connsiteY31" fmla="*/ 736435 h 1291595"/>
                <a:gd name="connsiteX32" fmla="*/ 87847 w 512808"/>
                <a:gd name="connsiteY32" fmla="*/ 740674 h 1291595"/>
                <a:gd name="connsiteX33" fmla="*/ 45720 w 512808"/>
                <a:gd name="connsiteY33" fmla="*/ 768598 h 1291595"/>
                <a:gd name="connsiteX34" fmla="*/ 0 w 512808"/>
                <a:gd name="connsiteY34" fmla="*/ 722878 h 1291595"/>
                <a:gd name="connsiteX35" fmla="*/ 0 w 512808"/>
                <a:gd name="connsiteY35" fmla="*/ 350381 h 1291595"/>
                <a:gd name="connsiteX36" fmla="*/ 85839 w 512808"/>
                <a:gd name="connsiteY36" fmla="*/ 264542 h 1291595"/>
                <a:gd name="connsiteX37" fmla="*/ 251550 w 512808"/>
                <a:gd name="connsiteY37" fmla="*/ 0 h 1291595"/>
                <a:gd name="connsiteX38" fmla="*/ 374038 w 512808"/>
                <a:gd name="connsiteY38" fmla="*/ 122488 h 1291595"/>
                <a:gd name="connsiteX39" fmla="*/ 251550 w 512808"/>
                <a:gd name="connsiteY39" fmla="*/ 244976 h 1291595"/>
                <a:gd name="connsiteX40" fmla="*/ 129062 w 512808"/>
                <a:gd name="connsiteY40" fmla="*/ 122488 h 1291595"/>
                <a:gd name="connsiteX41" fmla="*/ 251550 w 512808"/>
                <a:gd name="connsiteY41"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630951 h 1291595"/>
                <a:gd name="connsiteX17" fmla="*/ 390640 w 512808"/>
                <a:gd name="connsiteY17" fmla="*/ 1232159 h 1291595"/>
                <a:gd name="connsiteX18" fmla="*/ 331204 w 512808"/>
                <a:gd name="connsiteY18" fmla="*/ 1291595 h 1291595"/>
                <a:gd name="connsiteX19" fmla="*/ 271768 w 512808"/>
                <a:gd name="connsiteY19" fmla="*/ 1232159 h 1291595"/>
                <a:gd name="connsiteX20" fmla="*/ 271768 w 512808"/>
                <a:gd name="connsiteY20" fmla="*/ 768598 h 1291595"/>
                <a:gd name="connsiteX21" fmla="*/ 241040 w 512808"/>
                <a:gd name="connsiteY21" fmla="*/ 768598 h 1291595"/>
                <a:gd name="connsiteX22" fmla="*/ 241040 w 512808"/>
                <a:gd name="connsiteY22" fmla="*/ 1232159 h 1291595"/>
                <a:gd name="connsiteX23" fmla="*/ 181604 w 512808"/>
                <a:gd name="connsiteY23" fmla="*/ 1291595 h 1291595"/>
                <a:gd name="connsiteX24" fmla="*/ 122168 w 512808"/>
                <a:gd name="connsiteY24" fmla="*/ 1232159 h 1291595"/>
                <a:gd name="connsiteX25" fmla="*/ 122168 w 512808"/>
                <a:gd name="connsiteY25" fmla="*/ 405460 h 1291595"/>
                <a:gd name="connsiteX26" fmla="*/ 119736 w 512808"/>
                <a:gd name="connsiteY26" fmla="*/ 399589 h 1291595"/>
                <a:gd name="connsiteX27" fmla="*/ 106804 w 512808"/>
                <a:gd name="connsiteY27" fmla="*/ 394232 h 1291595"/>
                <a:gd name="connsiteX28" fmla="*/ 88516 w 512808"/>
                <a:gd name="connsiteY28" fmla="*/ 412520 h 1291595"/>
                <a:gd name="connsiteX29" fmla="*/ 88516 w 512808"/>
                <a:gd name="connsiteY29" fmla="*/ 735984 h 1291595"/>
                <a:gd name="connsiteX30" fmla="*/ 88703 w 512808"/>
                <a:gd name="connsiteY30" fmla="*/ 736435 h 1291595"/>
                <a:gd name="connsiteX31" fmla="*/ 87847 w 512808"/>
                <a:gd name="connsiteY31" fmla="*/ 740674 h 1291595"/>
                <a:gd name="connsiteX32" fmla="*/ 45720 w 512808"/>
                <a:gd name="connsiteY32" fmla="*/ 768598 h 1291595"/>
                <a:gd name="connsiteX33" fmla="*/ 0 w 512808"/>
                <a:gd name="connsiteY33" fmla="*/ 722878 h 1291595"/>
                <a:gd name="connsiteX34" fmla="*/ 0 w 512808"/>
                <a:gd name="connsiteY34" fmla="*/ 350381 h 1291595"/>
                <a:gd name="connsiteX35" fmla="*/ 85839 w 512808"/>
                <a:gd name="connsiteY35" fmla="*/ 264542 h 1291595"/>
                <a:gd name="connsiteX36" fmla="*/ 251550 w 512808"/>
                <a:gd name="connsiteY36" fmla="*/ 0 h 1291595"/>
                <a:gd name="connsiteX37" fmla="*/ 374038 w 512808"/>
                <a:gd name="connsiteY37" fmla="*/ 122488 h 1291595"/>
                <a:gd name="connsiteX38" fmla="*/ 251550 w 512808"/>
                <a:gd name="connsiteY38" fmla="*/ 244976 h 1291595"/>
                <a:gd name="connsiteX39" fmla="*/ 129062 w 512808"/>
                <a:gd name="connsiteY39" fmla="*/ 122488 h 1291595"/>
                <a:gd name="connsiteX40" fmla="*/ 251550 w 512808"/>
                <a:gd name="connsiteY40" fmla="*/ 0 h 1291595"/>
                <a:gd name="connsiteX0" fmla="*/ 85839 w 512808"/>
                <a:gd name="connsiteY0" fmla="*/ 264542 h 1291595"/>
                <a:gd name="connsiteX1" fmla="*/ 91440 w 512808"/>
                <a:gd name="connsiteY1" fmla="*/ 264542 h 1291595"/>
                <a:gd name="connsiteX2" fmla="*/ 122168 w 512808"/>
                <a:gd name="connsiteY2" fmla="*/ 264542 h 1291595"/>
                <a:gd name="connsiteX3" fmla="*/ 390640 w 512808"/>
                <a:gd name="connsiteY3" fmla="*/ 264542 h 1291595"/>
                <a:gd name="connsiteX4" fmla="*/ 421368 w 512808"/>
                <a:gd name="connsiteY4" fmla="*/ 264542 h 1291595"/>
                <a:gd name="connsiteX5" fmla="*/ 426969 w 512808"/>
                <a:gd name="connsiteY5" fmla="*/ 264542 h 1291595"/>
                <a:gd name="connsiteX6" fmla="*/ 512808 w 512808"/>
                <a:gd name="connsiteY6" fmla="*/ 350381 h 1291595"/>
                <a:gd name="connsiteX7" fmla="*/ 512808 w 512808"/>
                <a:gd name="connsiteY7" fmla="*/ 722878 h 1291595"/>
                <a:gd name="connsiteX8" fmla="*/ 467088 w 512808"/>
                <a:gd name="connsiteY8" fmla="*/ 768598 h 1291595"/>
                <a:gd name="connsiteX9" fmla="*/ 424961 w 512808"/>
                <a:gd name="connsiteY9" fmla="*/ 740674 h 1291595"/>
                <a:gd name="connsiteX10" fmla="*/ 424105 w 512808"/>
                <a:gd name="connsiteY10" fmla="*/ 736435 h 1291595"/>
                <a:gd name="connsiteX11" fmla="*/ 424292 w 512808"/>
                <a:gd name="connsiteY11" fmla="*/ 735984 h 1291595"/>
                <a:gd name="connsiteX12" fmla="*/ 424292 w 512808"/>
                <a:gd name="connsiteY12" fmla="*/ 412520 h 1291595"/>
                <a:gd name="connsiteX13" fmla="*/ 406004 w 512808"/>
                <a:gd name="connsiteY13" fmla="*/ 394232 h 1291595"/>
                <a:gd name="connsiteX14" fmla="*/ 393073 w 512808"/>
                <a:gd name="connsiteY14" fmla="*/ 399589 h 1291595"/>
                <a:gd name="connsiteX15" fmla="*/ 390640 w 512808"/>
                <a:gd name="connsiteY15" fmla="*/ 405461 h 1291595"/>
                <a:gd name="connsiteX16" fmla="*/ 390640 w 512808"/>
                <a:gd name="connsiteY16" fmla="*/ 1232159 h 1291595"/>
                <a:gd name="connsiteX17" fmla="*/ 331204 w 512808"/>
                <a:gd name="connsiteY17" fmla="*/ 1291595 h 1291595"/>
                <a:gd name="connsiteX18" fmla="*/ 271768 w 512808"/>
                <a:gd name="connsiteY18" fmla="*/ 1232159 h 1291595"/>
                <a:gd name="connsiteX19" fmla="*/ 271768 w 512808"/>
                <a:gd name="connsiteY19" fmla="*/ 768598 h 1291595"/>
                <a:gd name="connsiteX20" fmla="*/ 241040 w 512808"/>
                <a:gd name="connsiteY20" fmla="*/ 768598 h 1291595"/>
                <a:gd name="connsiteX21" fmla="*/ 241040 w 512808"/>
                <a:gd name="connsiteY21" fmla="*/ 1232159 h 1291595"/>
                <a:gd name="connsiteX22" fmla="*/ 181604 w 512808"/>
                <a:gd name="connsiteY22" fmla="*/ 1291595 h 1291595"/>
                <a:gd name="connsiteX23" fmla="*/ 122168 w 512808"/>
                <a:gd name="connsiteY23" fmla="*/ 1232159 h 1291595"/>
                <a:gd name="connsiteX24" fmla="*/ 122168 w 512808"/>
                <a:gd name="connsiteY24" fmla="*/ 405460 h 1291595"/>
                <a:gd name="connsiteX25" fmla="*/ 119736 w 512808"/>
                <a:gd name="connsiteY25" fmla="*/ 399589 h 1291595"/>
                <a:gd name="connsiteX26" fmla="*/ 106804 w 512808"/>
                <a:gd name="connsiteY26" fmla="*/ 394232 h 1291595"/>
                <a:gd name="connsiteX27" fmla="*/ 88516 w 512808"/>
                <a:gd name="connsiteY27" fmla="*/ 412520 h 1291595"/>
                <a:gd name="connsiteX28" fmla="*/ 88516 w 512808"/>
                <a:gd name="connsiteY28" fmla="*/ 735984 h 1291595"/>
                <a:gd name="connsiteX29" fmla="*/ 88703 w 512808"/>
                <a:gd name="connsiteY29" fmla="*/ 736435 h 1291595"/>
                <a:gd name="connsiteX30" fmla="*/ 87847 w 512808"/>
                <a:gd name="connsiteY30" fmla="*/ 740674 h 1291595"/>
                <a:gd name="connsiteX31" fmla="*/ 45720 w 512808"/>
                <a:gd name="connsiteY31" fmla="*/ 768598 h 1291595"/>
                <a:gd name="connsiteX32" fmla="*/ 0 w 512808"/>
                <a:gd name="connsiteY32" fmla="*/ 722878 h 1291595"/>
                <a:gd name="connsiteX33" fmla="*/ 0 w 512808"/>
                <a:gd name="connsiteY33" fmla="*/ 350381 h 1291595"/>
                <a:gd name="connsiteX34" fmla="*/ 85839 w 512808"/>
                <a:gd name="connsiteY34" fmla="*/ 264542 h 1291595"/>
                <a:gd name="connsiteX35" fmla="*/ 251550 w 512808"/>
                <a:gd name="connsiteY35" fmla="*/ 0 h 1291595"/>
                <a:gd name="connsiteX36" fmla="*/ 374038 w 512808"/>
                <a:gd name="connsiteY36" fmla="*/ 122488 h 1291595"/>
                <a:gd name="connsiteX37" fmla="*/ 251550 w 512808"/>
                <a:gd name="connsiteY37" fmla="*/ 244976 h 1291595"/>
                <a:gd name="connsiteX38" fmla="*/ 129062 w 512808"/>
                <a:gd name="connsiteY38" fmla="*/ 122488 h 1291595"/>
                <a:gd name="connsiteX39" fmla="*/ 251550 w 512808"/>
                <a:gd name="connsiteY39" fmla="*/ 0 h 129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2808" h="1291595">
                  <a:moveTo>
                    <a:pt x="85839" y="264542"/>
                  </a:moveTo>
                  <a:lnTo>
                    <a:pt x="91440" y="264542"/>
                  </a:lnTo>
                  <a:lnTo>
                    <a:pt x="122168" y="264542"/>
                  </a:lnTo>
                  <a:lnTo>
                    <a:pt x="390640" y="264542"/>
                  </a:lnTo>
                  <a:lnTo>
                    <a:pt x="421368" y="264542"/>
                  </a:lnTo>
                  <a:lnTo>
                    <a:pt x="426969" y="264542"/>
                  </a:lnTo>
                  <a:cubicBezTo>
                    <a:pt x="474377" y="264542"/>
                    <a:pt x="512808" y="302973"/>
                    <a:pt x="512808" y="350381"/>
                  </a:cubicBezTo>
                  <a:lnTo>
                    <a:pt x="512808" y="722878"/>
                  </a:lnTo>
                  <a:cubicBezTo>
                    <a:pt x="512808" y="748128"/>
                    <a:pt x="492338" y="768598"/>
                    <a:pt x="467088" y="768598"/>
                  </a:cubicBezTo>
                  <a:cubicBezTo>
                    <a:pt x="448151" y="768598"/>
                    <a:pt x="431902" y="757084"/>
                    <a:pt x="424961" y="740674"/>
                  </a:cubicBezTo>
                  <a:lnTo>
                    <a:pt x="424105" y="736435"/>
                  </a:lnTo>
                  <a:lnTo>
                    <a:pt x="424292" y="735984"/>
                  </a:lnTo>
                  <a:lnTo>
                    <a:pt x="424292" y="412520"/>
                  </a:lnTo>
                  <a:cubicBezTo>
                    <a:pt x="424292" y="402420"/>
                    <a:pt x="416104" y="394232"/>
                    <a:pt x="406004" y="394232"/>
                  </a:cubicBezTo>
                  <a:cubicBezTo>
                    <a:pt x="400954" y="394232"/>
                    <a:pt x="396382" y="396279"/>
                    <a:pt x="393073" y="399589"/>
                  </a:cubicBezTo>
                  <a:lnTo>
                    <a:pt x="390640" y="405461"/>
                  </a:lnTo>
                  <a:lnTo>
                    <a:pt x="390640" y="1232159"/>
                  </a:lnTo>
                  <a:cubicBezTo>
                    <a:pt x="390640" y="1264985"/>
                    <a:pt x="364030" y="1291595"/>
                    <a:pt x="331204" y="1291595"/>
                  </a:cubicBezTo>
                  <a:cubicBezTo>
                    <a:pt x="298378" y="1291595"/>
                    <a:pt x="271768" y="1264985"/>
                    <a:pt x="271768" y="1232159"/>
                  </a:cubicBezTo>
                  <a:lnTo>
                    <a:pt x="271768" y="768598"/>
                  </a:lnTo>
                  <a:lnTo>
                    <a:pt x="241040" y="768598"/>
                  </a:lnTo>
                  <a:lnTo>
                    <a:pt x="241040" y="1232159"/>
                  </a:lnTo>
                  <a:cubicBezTo>
                    <a:pt x="241040" y="1264985"/>
                    <a:pt x="214430" y="1291595"/>
                    <a:pt x="181604" y="1291595"/>
                  </a:cubicBezTo>
                  <a:cubicBezTo>
                    <a:pt x="148778" y="1291595"/>
                    <a:pt x="122168" y="1264985"/>
                    <a:pt x="122168" y="1232159"/>
                  </a:cubicBezTo>
                  <a:lnTo>
                    <a:pt x="122168" y="405460"/>
                  </a:lnTo>
                  <a:lnTo>
                    <a:pt x="119736" y="399589"/>
                  </a:lnTo>
                  <a:cubicBezTo>
                    <a:pt x="116426" y="396279"/>
                    <a:pt x="111854" y="394232"/>
                    <a:pt x="106804" y="394232"/>
                  </a:cubicBezTo>
                  <a:cubicBezTo>
                    <a:pt x="96704" y="394232"/>
                    <a:pt x="88516" y="402420"/>
                    <a:pt x="88516" y="412520"/>
                  </a:cubicBezTo>
                  <a:lnTo>
                    <a:pt x="88516" y="735984"/>
                  </a:lnTo>
                  <a:lnTo>
                    <a:pt x="88703" y="736435"/>
                  </a:lnTo>
                  <a:lnTo>
                    <a:pt x="87847" y="740674"/>
                  </a:lnTo>
                  <a:cubicBezTo>
                    <a:pt x="80907" y="757084"/>
                    <a:pt x="64658" y="768598"/>
                    <a:pt x="45720" y="768598"/>
                  </a:cubicBezTo>
                  <a:cubicBezTo>
                    <a:pt x="20470" y="768598"/>
                    <a:pt x="0" y="748128"/>
                    <a:pt x="0" y="722878"/>
                  </a:cubicBezTo>
                  <a:lnTo>
                    <a:pt x="0" y="350381"/>
                  </a:lnTo>
                  <a:cubicBezTo>
                    <a:pt x="0" y="302973"/>
                    <a:pt x="38431" y="264542"/>
                    <a:pt x="85839" y="264542"/>
                  </a:cubicBezTo>
                  <a:close/>
                  <a:moveTo>
                    <a:pt x="251550" y="0"/>
                  </a:moveTo>
                  <a:cubicBezTo>
                    <a:pt x="319198" y="0"/>
                    <a:pt x="374038" y="54840"/>
                    <a:pt x="374038" y="122488"/>
                  </a:cubicBezTo>
                  <a:cubicBezTo>
                    <a:pt x="374038" y="190136"/>
                    <a:pt x="319198" y="244976"/>
                    <a:pt x="251550" y="244976"/>
                  </a:cubicBezTo>
                  <a:cubicBezTo>
                    <a:pt x="183902" y="244976"/>
                    <a:pt x="129062" y="190136"/>
                    <a:pt x="129062" y="122488"/>
                  </a:cubicBezTo>
                  <a:cubicBezTo>
                    <a:pt x="129062" y="54840"/>
                    <a:pt x="183902" y="0"/>
                    <a:pt x="251550" y="0"/>
                  </a:cubicBezTo>
                  <a:close/>
                </a:path>
              </a:pathLst>
            </a:cu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70" name="TextBox 1">
            <a:extLst>
              <a:ext uri="{FF2B5EF4-FFF2-40B4-BE49-F238E27FC236}">
                <a16:creationId xmlns:a16="http://schemas.microsoft.com/office/drawing/2014/main" id="{B251B938-3974-41AE-8293-C67219A56F26}"/>
              </a:ext>
            </a:extLst>
          </p:cNvPr>
          <p:cNvSpPr txBox="1"/>
          <p:nvPr/>
        </p:nvSpPr>
        <p:spPr>
          <a:xfrm>
            <a:off x="6344243" y="4106434"/>
            <a:ext cx="4976645" cy="5493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3600" dirty="0">
              <a:effectLst>
                <a:outerShdw blurRad="38100" dist="38100" dir="2700000" algn="tl">
                  <a:srgbClr val="000000">
                    <a:alpha val="43137"/>
                  </a:srgbClr>
                </a:outerShdw>
              </a:effectLst>
            </a:endParaRPr>
          </a:p>
        </p:txBody>
      </p:sp>
      <p:sp>
        <p:nvSpPr>
          <p:cNvPr id="73" name="TextBox 1">
            <a:extLst>
              <a:ext uri="{FF2B5EF4-FFF2-40B4-BE49-F238E27FC236}">
                <a16:creationId xmlns:a16="http://schemas.microsoft.com/office/drawing/2014/main" id="{86683F77-CADE-46E5-AD73-13246A5D171B}"/>
              </a:ext>
            </a:extLst>
          </p:cNvPr>
          <p:cNvSpPr txBox="1"/>
          <p:nvPr/>
        </p:nvSpPr>
        <p:spPr>
          <a:xfrm>
            <a:off x="325345" y="4209117"/>
            <a:ext cx="5104588" cy="5493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dirty="0">
                <a:effectLst>
                  <a:outerShdw blurRad="38100" dist="38100" dir="2700000" algn="tl">
                    <a:srgbClr val="000000">
                      <a:alpha val="43137"/>
                    </a:srgbClr>
                  </a:outerShdw>
                </a:effectLst>
              </a:rPr>
              <a:t>EMPLOYMENT SETTING</a:t>
            </a:r>
          </a:p>
        </p:txBody>
      </p:sp>
      <p:graphicFrame>
        <p:nvGraphicFramePr>
          <p:cNvPr id="72" name="Table 73">
            <a:extLst>
              <a:ext uri="{FF2B5EF4-FFF2-40B4-BE49-F238E27FC236}">
                <a16:creationId xmlns:a16="http://schemas.microsoft.com/office/drawing/2014/main" id="{D8E3C7DD-3AA0-4C84-9D2D-A25D38261AE4}"/>
              </a:ext>
            </a:extLst>
          </p:cNvPr>
          <p:cNvGraphicFramePr>
            <a:graphicFrameLocks noGrp="1"/>
          </p:cNvGraphicFramePr>
          <p:nvPr>
            <p:extLst>
              <p:ext uri="{D42A27DB-BD31-4B8C-83A1-F6EECF244321}">
                <p14:modId xmlns:p14="http://schemas.microsoft.com/office/powerpoint/2010/main" val="1757095372"/>
              </p:ext>
            </p:extLst>
          </p:nvPr>
        </p:nvGraphicFramePr>
        <p:xfrm>
          <a:off x="445859" y="4849531"/>
          <a:ext cx="4863560" cy="1828800"/>
        </p:xfrm>
        <a:graphic>
          <a:graphicData uri="http://schemas.openxmlformats.org/drawingml/2006/table">
            <a:tbl>
              <a:tblPr firstRow="1" bandRow="1">
                <a:tableStyleId>{5C22544A-7EE6-4342-B048-85BDC9FD1C3A}</a:tableStyleId>
              </a:tblPr>
              <a:tblGrid>
                <a:gridCol w="2431780">
                  <a:extLst>
                    <a:ext uri="{9D8B030D-6E8A-4147-A177-3AD203B41FA5}">
                      <a16:colId xmlns:a16="http://schemas.microsoft.com/office/drawing/2014/main" val="4095720698"/>
                    </a:ext>
                  </a:extLst>
                </a:gridCol>
                <a:gridCol w="2431780">
                  <a:extLst>
                    <a:ext uri="{9D8B030D-6E8A-4147-A177-3AD203B41FA5}">
                      <a16:colId xmlns:a16="http://schemas.microsoft.com/office/drawing/2014/main" val="816054662"/>
                    </a:ext>
                  </a:extLst>
                </a:gridCol>
              </a:tblGrid>
              <a:tr h="350710">
                <a:tc>
                  <a:txBody>
                    <a:bodyPr/>
                    <a:lstStyle/>
                    <a:p>
                      <a:r>
                        <a:rPr lang="en-US" dirty="0"/>
                        <a:t>Employment Setting</a:t>
                      </a:r>
                    </a:p>
                  </a:txBody>
                  <a:tcPr/>
                </a:tc>
                <a:tc>
                  <a:txBody>
                    <a:bodyPr/>
                    <a:lstStyle/>
                    <a:p>
                      <a:pPr algn="ctr"/>
                      <a:r>
                        <a:rPr lang="en-US" dirty="0"/>
                        <a:t>N (%)</a:t>
                      </a:r>
                    </a:p>
                  </a:txBody>
                  <a:tcPr/>
                </a:tc>
                <a:extLst>
                  <a:ext uri="{0D108BD9-81ED-4DB2-BD59-A6C34878D82A}">
                    <a16:rowId xmlns:a16="http://schemas.microsoft.com/office/drawing/2014/main" val="1453603034"/>
                  </a:ext>
                </a:extLst>
              </a:tr>
              <a:tr h="355581">
                <a:tc>
                  <a:txBody>
                    <a:bodyPr/>
                    <a:lstStyle/>
                    <a:p>
                      <a:r>
                        <a:rPr lang="en-US" dirty="0"/>
                        <a:t>Secondary Schools</a:t>
                      </a:r>
                    </a:p>
                  </a:txBody>
                  <a:tcPr/>
                </a:tc>
                <a:tc>
                  <a:txBody>
                    <a:bodyPr/>
                    <a:lstStyle/>
                    <a:p>
                      <a:pPr algn="ctr"/>
                      <a:r>
                        <a:rPr lang="en-US" dirty="0"/>
                        <a:t>158 (53.9)</a:t>
                      </a:r>
                    </a:p>
                  </a:txBody>
                  <a:tcPr/>
                </a:tc>
                <a:extLst>
                  <a:ext uri="{0D108BD9-81ED-4DB2-BD59-A6C34878D82A}">
                    <a16:rowId xmlns:a16="http://schemas.microsoft.com/office/drawing/2014/main" val="1793265928"/>
                  </a:ext>
                </a:extLst>
              </a:tr>
              <a:tr h="355581">
                <a:tc>
                  <a:txBody>
                    <a:bodyPr/>
                    <a:lstStyle/>
                    <a:p>
                      <a:r>
                        <a:rPr lang="en-US" dirty="0"/>
                        <a:t>Elite Athletics </a:t>
                      </a:r>
                    </a:p>
                  </a:txBody>
                  <a:tcPr/>
                </a:tc>
                <a:tc>
                  <a:txBody>
                    <a:bodyPr/>
                    <a:lstStyle/>
                    <a:p>
                      <a:pPr algn="ctr"/>
                      <a:r>
                        <a:rPr lang="en-US" dirty="0"/>
                        <a:t>72 (24.6)</a:t>
                      </a:r>
                    </a:p>
                  </a:txBody>
                  <a:tcPr/>
                </a:tc>
                <a:extLst>
                  <a:ext uri="{0D108BD9-81ED-4DB2-BD59-A6C34878D82A}">
                    <a16:rowId xmlns:a16="http://schemas.microsoft.com/office/drawing/2014/main" val="2327570006"/>
                  </a:ext>
                </a:extLst>
              </a:tr>
              <a:tr h="355581">
                <a:tc>
                  <a:txBody>
                    <a:bodyPr/>
                    <a:lstStyle/>
                    <a:p>
                      <a:r>
                        <a:rPr lang="en-US" dirty="0"/>
                        <a:t>Clinic/Hospital</a:t>
                      </a:r>
                    </a:p>
                  </a:txBody>
                  <a:tcPr/>
                </a:tc>
                <a:tc>
                  <a:txBody>
                    <a:bodyPr/>
                    <a:lstStyle/>
                    <a:p>
                      <a:pPr algn="ctr"/>
                      <a:r>
                        <a:rPr lang="en-US" dirty="0"/>
                        <a:t>37 (12.6)</a:t>
                      </a:r>
                    </a:p>
                  </a:txBody>
                  <a:tcPr/>
                </a:tc>
                <a:extLst>
                  <a:ext uri="{0D108BD9-81ED-4DB2-BD59-A6C34878D82A}">
                    <a16:rowId xmlns:a16="http://schemas.microsoft.com/office/drawing/2014/main" val="1361351100"/>
                  </a:ext>
                </a:extLst>
              </a:tr>
              <a:tr h="355581">
                <a:tc>
                  <a:txBody>
                    <a:bodyPr/>
                    <a:lstStyle/>
                    <a:p>
                      <a:r>
                        <a:rPr lang="en-US" dirty="0"/>
                        <a:t>Non-Traditional</a:t>
                      </a:r>
                    </a:p>
                  </a:txBody>
                  <a:tcPr/>
                </a:tc>
                <a:tc>
                  <a:txBody>
                    <a:bodyPr/>
                    <a:lstStyle/>
                    <a:p>
                      <a:pPr algn="ctr"/>
                      <a:r>
                        <a:rPr lang="en-US" dirty="0"/>
                        <a:t>26 (8.9)</a:t>
                      </a:r>
                    </a:p>
                  </a:txBody>
                  <a:tcPr/>
                </a:tc>
                <a:extLst>
                  <a:ext uri="{0D108BD9-81ED-4DB2-BD59-A6C34878D82A}">
                    <a16:rowId xmlns:a16="http://schemas.microsoft.com/office/drawing/2014/main" val="1883617482"/>
                  </a:ext>
                </a:extLst>
              </a:tr>
            </a:tbl>
          </a:graphicData>
        </a:graphic>
      </p:graphicFrame>
      <p:sp>
        <p:nvSpPr>
          <p:cNvPr id="76" name="TextBox 1">
            <a:extLst>
              <a:ext uri="{FF2B5EF4-FFF2-40B4-BE49-F238E27FC236}">
                <a16:creationId xmlns:a16="http://schemas.microsoft.com/office/drawing/2014/main" id="{321BA4AB-6042-4CB0-A43B-FFEAD2D56F66}"/>
              </a:ext>
            </a:extLst>
          </p:cNvPr>
          <p:cNvSpPr txBox="1"/>
          <p:nvPr/>
        </p:nvSpPr>
        <p:spPr>
          <a:xfrm>
            <a:off x="6187774" y="4205778"/>
            <a:ext cx="5104588" cy="54935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600" dirty="0">
                <a:effectLst>
                  <a:outerShdw blurRad="38100" dist="38100" dir="2700000" algn="tl">
                    <a:srgbClr val="000000">
                      <a:alpha val="43137"/>
                    </a:srgbClr>
                  </a:outerShdw>
                </a:effectLst>
              </a:rPr>
              <a:t>YEARS OF EXPERIENCE</a:t>
            </a:r>
          </a:p>
        </p:txBody>
      </p:sp>
      <p:graphicFrame>
        <p:nvGraphicFramePr>
          <p:cNvPr id="77" name="Table 73">
            <a:extLst>
              <a:ext uri="{FF2B5EF4-FFF2-40B4-BE49-F238E27FC236}">
                <a16:creationId xmlns:a16="http://schemas.microsoft.com/office/drawing/2014/main" id="{EDB905AF-451C-412F-9943-FDB94AA30233}"/>
              </a:ext>
            </a:extLst>
          </p:cNvPr>
          <p:cNvGraphicFramePr>
            <a:graphicFrameLocks noGrp="1"/>
          </p:cNvGraphicFramePr>
          <p:nvPr>
            <p:extLst>
              <p:ext uri="{D42A27DB-BD31-4B8C-83A1-F6EECF244321}">
                <p14:modId xmlns:p14="http://schemas.microsoft.com/office/powerpoint/2010/main" val="3721714666"/>
              </p:ext>
            </p:extLst>
          </p:nvPr>
        </p:nvGraphicFramePr>
        <p:xfrm>
          <a:off x="6187774" y="4787734"/>
          <a:ext cx="5261054" cy="1923200"/>
        </p:xfrm>
        <a:graphic>
          <a:graphicData uri="http://schemas.openxmlformats.org/drawingml/2006/table">
            <a:tbl>
              <a:tblPr firstRow="1" bandRow="1">
                <a:tableStyleId>{5C22544A-7EE6-4342-B048-85BDC9FD1C3A}</a:tableStyleId>
              </a:tblPr>
              <a:tblGrid>
                <a:gridCol w="2630527">
                  <a:extLst>
                    <a:ext uri="{9D8B030D-6E8A-4147-A177-3AD203B41FA5}">
                      <a16:colId xmlns:a16="http://schemas.microsoft.com/office/drawing/2014/main" val="4095720698"/>
                    </a:ext>
                  </a:extLst>
                </a:gridCol>
                <a:gridCol w="2630527">
                  <a:extLst>
                    <a:ext uri="{9D8B030D-6E8A-4147-A177-3AD203B41FA5}">
                      <a16:colId xmlns:a16="http://schemas.microsoft.com/office/drawing/2014/main" val="816054662"/>
                    </a:ext>
                  </a:extLst>
                </a:gridCol>
              </a:tblGrid>
              <a:tr h="384640">
                <a:tc>
                  <a:txBody>
                    <a:bodyPr/>
                    <a:lstStyle/>
                    <a:p>
                      <a:r>
                        <a:rPr lang="en-US" dirty="0"/>
                        <a:t>Years of Experience</a:t>
                      </a:r>
                    </a:p>
                  </a:txBody>
                  <a:tcPr/>
                </a:tc>
                <a:tc>
                  <a:txBody>
                    <a:bodyPr/>
                    <a:lstStyle/>
                    <a:p>
                      <a:pPr algn="ctr"/>
                      <a:r>
                        <a:rPr lang="en-US" dirty="0"/>
                        <a:t>N (%)</a:t>
                      </a:r>
                    </a:p>
                  </a:txBody>
                  <a:tcPr/>
                </a:tc>
                <a:extLst>
                  <a:ext uri="{0D108BD9-81ED-4DB2-BD59-A6C34878D82A}">
                    <a16:rowId xmlns:a16="http://schemas.microsoft.com/office/drawing/2014/main" val="1453603034"/>
                  </a:ext>
                </a:extLst>
              </a:tr>
              <a:tr h="384640">
                <a:tc>
                  <a:txBody>
                    <a:bodyPr/>
                    <a:lstStyle/>
                    <a:p>
                      <a:r>
                        <a:rPr lang="en-US" dirty="0"/>
                        <a:t>1-5</a:t>
                      </a:r>
                    </a:p>
                  </a:txBody>
                  <a:tcPr/>
                </a:tc>
                <a:tc>
                  <a:txBody>
                    <a:bodyPr/>
                    <a:lstStyle/>
                    <a:p>
                      <a:pPr algn="ctr"/>
                      <a:r>
                        <a:rPr lang="en-US" dirty="0"/>
                        <a:t>84 (28.6)</a:t>
                      </a:r>
                    </a:p>
                  </a:txBody>
                  <a:tcPr/>
                </a:tc>
                <a:extLst>
                  <a:ext uri="{0D108BD9-81ED-4DB2-BD59-A6C34878D82A}">
                    <a16:rowId xmlns:a16="http://schemas.microsoft.com/office/drawing/2014/main" val="1793265928"/>
                  </a:ext>
                </a:extLst>
              </a:tr>
              <a:tr h="384640">
                <a:tc>
                  <a:txBody>
                    <a:bodyPr/>
                    <a:lstStyle/>
                    <a:p>
                      <a:r>
                        <a:rPr lang="en-US" dirty="0"/>
                        <a:t>6-10</a:t>
                      </a:r>
                    </a:p>
                  </a:txBody>
                  <a:tcPr/>
                </a:tc>
                <a:tc>
                  <a:txBody>
                    <a:bodyPr/>
                    <a:lstStyle/>
                    <a:p>
                      <a:pPr algn="ctr"/>
                      <a:r>
                        <a:rPr lang="en-US" dirty="0"/>
                        <a:t>140 (47.8)</a:t>
                      </a:r>
                    </a:p>
                  </a:txBody>
                  <a:tcPr/>
                </a:tc>
                <a:extLst>
                  <a:ext uri="{0D108BD9-81ED-4DB2-BD59-A6C34878D82A}">
                    <a16:rowId xmlns:a16="http://schemas.microsoft.com/office/drawing/2014/main" val="2327570006"/>
                  </a:ext>
                </a:extLst>
              </a:tr>
              <a:tr h="384640">
                <a:tc>
                  <a:txBody>
                    <a:bodyPr/>
                    <a:lstStyle/>
                    <a:p>
                      <a:r>
                        <a:rPr lang="en-US" dirty="0"/>
                        <a:t>11-20</a:t>
                      </a:r>
                    </a:p>
                  </a:txBody>
                  <a:tcPr/>
                </a:tc>
                <a:tc>
                  <a:txBody>
                    <a:bodyPr/>
                    <a:lstStyle/>
                    <a:p>
                      <a:pPr algn="ctr"/>
                      <a:r>
                        <a:rPr lang="en-US" dirty="0"/>
                        <a:t>46 (15.6)</a:t>
                      </a:r>
                    </a:p>
                  </a:txBody>
                  <a:tcPr/>
                </a:tc>
                <a:extLst>
                  <a:ext uri="{0D108BD9-81ED-4DB2-BD59-A6C34878D82A}">
                    <a16:rowId xmlns:a16="http://schemas.microsoft.com/office/drawing/2014/main" val="1361351100"/>
                  </a:ext>
                </a:extLst>
              </a:tr>
              <a:tr h="384640">
                <a:tc>
                  <a:txBody>
                    <a:bodyPr/>
                    <a:lstStyle/>
                    <a:p>
                      <a:r>
                        <a:rPr lang="en-US" dirty="0"/>
                        <a:t>21+</a:t>
                      </a:r>
                    </a:p>
                  </a:txBody>
                  <a:tcPr/>
                </a:tc>
                <a:tc>
                  <a:txBody>
                    <a:bodyPr/>
                    <a:lstStyle/>
                    <a:p>
                      <a:pPr algn="ctr"/>
                      <a:r>
                        <a:rPr lang="en-US" dirty="0"/>
                        <a:t>23 (7.4)</a:t>
                      </a:r>
                    </a:p>
                  </a:txBody>
                  <a:tcPr/>
                </a:tc>
                <a:extLst>
                  <a:ext uri="{0D108BD9-81ED-4DB2-BD59-A6C34878D82A}">
                    <a16:rowId xmlns:a16="http://schemas.microsoft.com/office/drawing/2014/main" val="1883617482"/>
                  </a:ext>
                </a:extLst>
              </a:tr>
            </a:tbl>
          </a:graphicData>
        </a:graphic>
      </p:graphicFrame>
      <p:sp>
        <p:nvSpPr>
          <p:cNvPr id="75" name="TextBox 74">
            <a:extLst>
              <a:ext uri="{FF2B5EF4-FFF2-40B4-BE49-F238E27FC236}">
                <a16:creationId xmlns:a16="http://schemas.microsoft.com/office/drawing/2014/main" id="{BBFEA0BC-23C1-4112-A730-8C86411D8524}"/>
              </a:ext>
            </a:extLst>
          </p:cNvPr>
          <p:cNvSpPr txBox="1"/>
          <p:nvPr/>
        </p:nvSpPr>
        <p:spPr>
          <a:xfrm>
            <a:off x="7230003" y="3779838"/>
            <a:ext cx="2577718" cy="369332"/>
          </a:xfrm>
          <a:prstGeom prst="rect">
            <a:avLst/>
          </a:prstGeom>
          <a:noFill/>
        </p:spPr>
        <p:txBody>
          <a:bodyPr wrap="square" rtlCol="0">
            <a:spAutoFit/>
          </a:bodyPr>
          <a:lstStyle/>
          <a:p>
            <a:r>
              <a:rPr lang="en-US" dirty="0"/>
              <a:t>White Ethnicity: 87.7%</a:t>
            </a:r>
          </a:p>
        </p:txBody>
      </p:sp>
      <p:sp>
        <p:nvSpPr>
          <p:cNvPr id="79" name="Left Brace 78">
            <a:extLst>
              <a:ext uri="{FF2B5EF4-FFF2-40B4-BE49-F238E27FC236}">
                <a16:creationId xmlns:a16="http://schemas.microsoft.com/office/drawing/2014/main" id="{8D255128-B0B2-48FE-AE39-DDED1AEBC8E2}"/>
              </a:ext>
            </a:extLst>
          </p:cNvPr>
          <p:cNvSpPr/>
          <p:nvPr/>
        </p:nvSpPr>
        <p:spPr>
          <a:xfrm rot="16200000">
            <a:off x="8197491" y="1816054"/>
            <a:ext cx="465573" cy="357000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1370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4E93E-226F-4219-86D9-A9FB70C9F0F0}"/>
              </a:ext>
            </a:extLst>
          </p:cNvPr>
          <p:cNvSpPr>
            <a:spLocks noGrp="1"/>
          </p:cNvSpPr>
          <p:nvPr>
            <p:ph type="title"/>
          </p:nvPr>
        </p:nvSpPr>
        <p:spPr/>
        <p:txBody>
          <a:bodyPr/>
          <a:lstStyle/>
          <a:p>
            <a:r>
              <a:rPr lang="en-US" dirty="0"/>
              <a:t>Results</a:t>
            </a:r>
          </a:p>
        </p:txBody>
      </p:sp>
      <p:graphicFrame>
        <p:nvGraphicFramePr>
          <p:cNvPr id="5" name="Table 5">
            <a:extLst>
              <a:ext uri="{FF2B5EF4-FFF2-40B4-BE49-F238E27FC236}">
                <a16:creationId xmlns:a16="http://schemas.microsoft.com/office/drawing/2014/main" id="{0567DCC5-8643-4767-8A07-2254C553CEDE}"/>
              </a:ext>
            </a:extLst>
          </p:cNvPr>
          <p:cNvGraphicFramePr>
            <a:graphicFrameLocks noGrp="1"/>
          </p:cNvGraphicFramePr>
          <p:nvPr>
            <p:ph sz="half" idx="1"/>
            <p:extLst>
              <p:ext uri="{D42A27DB-BD31-4B8C-83A1-F6EECF244321}">
                <p14:modId xmlns:p14="http://schemas.microsoft.com/office/powerpoint/2010/main" val="1750007332"/>
              </p:ext>
            </p:extLst>
          </p:nvPr>
        </p:nvGraphicFramePr>
        <p:xfrm>
          <a:off x="6187911" y="3997009"/>
          <a:ext cx="5422899" cy="2286004"/>
        </p:xfrm>
        <a:graphic>
          <a:graphicData uri="http://schemas.openxmlformats.org/drawingml/2006/table">
            <a:tbl>
              <a:tblPr firstRow="1" bandRow="1">
                <a:tableStyleId>{5C22544A-7EE6-4342-B048-85BDC9FD1C3A}</a:tableStyleId>
              </a:tblPr>
              <a:tblGrid>
                <a:gridCol w="1807633">
                  <a:extLst>
                    <a:ext uri="{9D8B030D-6E8A-4147-A177-3AD203B41FA5}">
                      <a16:colId xmlns:a16="http://schemas.microsoft.com/office/drawing/2014/main" val="3293373642"/>
                    </a:ext>
                  </a:extLst>
                </a:gridCol>
                <a:gridCol w="1807633">
                  <a:extLst>
                    <a:ext uri="{9D8B030D-6E8A-4147-A177-3AD203B41FA5}">
                      <a16:colId xmlns:a16="http://schemas.microsoft.com/office/drawing/2014/main" val="564048006"/>
                    </a:ext>
                  </a:extLst>
                </a:gridCol>
                <a:gridCol w="1807633">
                  <a:extLst>
                    <a:ext uri="{9D8B030D-6E8A-4147-A177-3AD203B41FA5}">
                      <a16:colId xmlns:a16="http://schemas.microsoft.com/office/drawing/2014/main" val="4137203436"/>
                    </a:ext>
                  </a:extLst>
                </a:gridCol>
              </a:tblGrid>
              <a:tr h="571501">
                <a:tc>
                  <a:txBody>
                    <a:bodyPr/>
                    <a:lstStyle/>
                    <a:p>
                      <a:pPr algn="ctr"/>
                      <a:r>
                        <a:rPr lang="en-US" sz="2000" dirty="0"/>
                        <a:t>Levels of CF</a:t>
                      </a:r>
                    </a:p>
                  </a:txBody>
                  <a:tcPr/>
                </a:tc>
                <a:tc>
                  <a:txBody>
                    <a:bodyPr/>
                    <a:lstStyle/>
                    <a:p>
                      <a:pPr algn="ctr"/>
                      <a:r>
                        <a:rPr lang="en-US" sz="2000" dirty="0"/>
                        <a:t>N</a:t>
                      </a:r>
                    </a:p>
                  </a:txBody>
                  <a:tcPr/>
                </a:tc>
                <a:tc>
                  <a:txBody>
                    <a:bodyPr/>
                    <a:lstStyle/>
                    <a:p>
                      <a:pPr algn="ctr"/>
                      <a:r>
                        <a:rPr lang="en-US" sz="2000" dirty="0"/>
                        <a:t>Frequency</a:t>
                      </a:r>
                    </a:p>
                  </a:txBody>
                  <a:tcPr/>
                </a:tc>
                <a:extLst>
                  <a:ext uri="{0D108BD9-81ED-4DB2-BD59-A6C34878D82A}">
                    <a16:rowId xmlns:a16="http://schemas.microsoft.com/office/drawing/2014/main" val="1618311556"/>
                  </a:ext>
                </a:extLst>
              </a:tr>
              <a:tr h="571501">
                <a:tc>
                  <a:txBody>
                    <a:bodyPr/>
                    <a:lstStyle/>
                    <a:p>
                      <a:pPr algn="ctr"/>
                      <a:r>
                        <a:rPr lang="en-US" sz="2000" dirty="0"/>
                        <a:t>Low</a:t>
                      </a:r>
                    </a:p>
                  </a:txBody>
                  <a:tcPr/>
                </a:tc>
                <a:tc>
                  <a:txBody>
                    <a:bodyPr/>
                    <a:lstStyle/>
                    <a:p>
                      <a:pPr algn="ctr"/>
                      <a:r>
                        <a:rPr lang="en-US" sz="2000" dirty="0"/>
                        <a:t>31</a:t>
                      </a:r>
                    </a:p>
                  </a:txBody>
                  <a:tcPr/>
                </a:tc>
                <a:tc>
                  <a:txBody>
                    <a:bodyPr/>
                    <a:lstStyle/>
                    <a:p>
                      <a:pPr algn="ctr"/>
                      <a:r>
                        <a:rPr lang="en-US" sz="2000" dirty="0"/>
                        <a:t>10.6 %</a:t>
                      </a:r>
                    </a:p>
                  </a:txBody>
                  <a:tcPr/>
                </a:tc>
                <a:extLst>
                  <a:ext uri="{0D108BD9-81ED-4DB2-BD59-A6C34878D82A}">
                    <a16:rowId xmlns:a16="http://schemas.microsoft.com/office/drawing/2014/main" val="3510828195"/>
                  </a:ext>
                </a:extLst>
              </a:tr>
              <a:tr h="571501">
                <a:tc>
                  <a:txBody>
                    <a:bodyPr/>
                    <a:lstStyle/>
                    <a:p>
                      <a:pPr algn="ctr"/>
                      <a:r>
                        <a:rPr lang="en-US" sz="2000" dirty="0"/>
                        <a:t>Average</a:t>
                      </a:r>
                    </a:p>
                  </a:txBody>
                  <a:tcPr/>
                </a:tc>
                <a:tc>
                  <a:txBody>
                    <a:bodyPr/>
                    <a:lstStyle/>
                    <a:p>
                      <a:pPr algn="ctr"/>
                      <a:r>
                        <a:rPr lang="en-US" sz="2000" dirty="0"/>
                        <a:t>150</a:t>
                      </a:r>
                    </a:p>
                  </a:txBody>
                  <a:tcPr/>
                </a:tc>
                <a:tc>
                  <a:txBody>
                    <a:bodyPr/>
                    <a:lstStyle/>
                    <a:p>
                      <a:pPr algn="ctr"/>
                      <a:r>
                        <a:rPr lang="en-US" sz="2000" dirty="0"/>
                        <a:t>51.2 %</a:t>
                      </a:r>
                    </a:p>
                  </a:txBody>
                  <a:tcPr/>
                </a:tc>
                <a:extLst>
                  <a:ext uri="{0D108BD9-81ED-4DB2-BD59-A6C34878D82A}">
                    <a16:rowId xmlns:a16="http://schemas.microsoft.com/office/drawing/2014/main" val="1293529622"/>
                  </a:ext>
                </a:extLst>
              </a:tr>
              <a:tr h="571501">
                <a:tc>
                  <a:txBody>
                    <a:bodyPr/>
                    <a:lstStyle/>
                    <a:p>
                      <a:pPr algn="ctr"/>
                      <a:r>
                        <a:rPr lang="en-US" sz="2000" dirty="0"/>
                        <a:t>High </a:t>
                      </a:r>
                    </a:p>
                  </a:txBody>
                  <a:tcPr/>
                </a:tc>
                <a:tc>
                  <a:txBody>
                    <a:bodyPr/>
                    <a:lstStyle/>
                    <a:p>
                      <a:pPr algn="ctr"/>
                      <a:r>
                        <a:rPr lang="en-US" sz="2000" dirty="0"/>
                        <a:t>112</a:t>
                      </a:r>
                    </a:p>
                  </a:txBody>
                  <a:tcPr/>
                </a:tc>
                <a:tc>
                  <a:txBody>
                    <a:bodyPr/>
                    <a:lstStyle/>
                    <a:p>
                      <a:pPr algn="ctr"/>
                      <a:r>
                        <a:rPr lang="en-US" sz="2000" dirty="0"/>
                        <a:t>38.2 %</a:t>
                      </a:r>
                    </a:p>
                  </a:txBody>
                  <a:tcPr/>
                </a:tc>
                <a:extLst>
                  <a:ext uri="{0D108BD9-81ED-4DB2-BD59-A6C34878D82A}">
                    <a16:rowId xmlns:a16="http://schemas.microsoft.com/office/drawing/2014/main" val="3110765176"/>
                  </a:ext>
                </a:extLst>
              </a:tr>
            </a:tbl>
          </a:graphicData>
        </a:graphic>
      </p:graphicFrame>
      <p:graphicFrame>
        <p:nvGraphicFramePr>
          <p:cNvPr id="7" name="Table 5">
            <a:extLst>
              <a:ext uri="{FF2B5EF4-FFF2-40B4-BE49-F238E27FC236}">
                <a16:creationId xmlns:a16="http://schemas.microsoft.com/office/drawing/2014/main" id="{034277B8-5066-4A09-98F8-7640F0536487}"/>
              </a:ext>
            </a:extLst>
          </p:cNvPr>
          <p:cNvGraphicFramePr>
            <a:graphicFrameLocks/>
          </p:cNvGraphicFramePr>
          <p:nvPr>
            <p:extLst>
              <p:ext uri="{D42A27DB-BD31-4B8C-83A1-F6EECF244321}">
                <p14:modId xmlns:p14="http://schemas.microsoft.com/office/powerpoint/2010/main" val="1017423973"/>
              </p:ext>
            </p:extLst>
          </p:nvPr>
        </p:nvGraphicFramePr>
        <p:xfrm>
          <a:off x="581191" y="3972353"/>
          <a:ext cx="5422899" cy="2310660"/>
        </p:xfrm>
        <a:graphic>
          <a:graphicData uri="http://schemas.openxmlformats.org/drawingml/2006/table">
            <a:tbl>
              <a:tblPr firstRow="1" bandRow="1">
                <a:tableStyleId>{5C22544A-7EE6-4342-B048-85BDC9FD1C3A}</a:tableStyleId>
              </a:tblPr>
              <a:tblGrid>
                <a:gridCol w="1807633">
                  <a:extLst>
                    <a:ext uri="{9D8B030D-6E8A-4147-A177-3AD203B41FA5}">
                      <a16:colId xmlns:a16="http://schemas.microsoft.com/office/drawing/2014/main" val="3293373642"/>
                    </a:ext>
                  </a:extLst>
                </a:gridCol>
                <a:gridCol w="1807633">
                  <a:extLst>
                    <a:ext uri="{9D8B030D-6E8A-4147-A177-3AD203B41FA5}">
                      <a16:colId xmlns:a16="http://schemas.microsoft.com/office/drawing/2014/main" val="564048006"/>
                    </a:ext>
                  </a:extLst>
                </a:gridCol>
                <a:gridCol w="1807633">
                  <a:extLst>
                    <a:ext uri="{9D8B030D-6E8A-4147-A177-3AD203B41FA5}">
                      <a16:colId xmlns:a16="http://schemas.microsoft.com/office/drawing/2014/main" val="4137203436"/>
                    </a:ext>
                  </a:extLst>
                </a:gridCol>
              </a:tblGrid>
              <a:tr h="577665">
                <a:tc>
                  <a:txBody>
                    <a:bodyPr/>
                    <a:lstStyle/>
                    <a:p>
                      <a:pPr algn="ctr"/>
                      <a:r>
                        <a:rPr lang="en-US" sz="2000" dirty="0"/>
                        <a:t>Levels of CS</a:t>
                      </a:r>
                    </a:p>
                  </a:txBody>
                  <a:tcPr/>
                </a:tc>
                <a:tc>
                  <a:txBody>
                    <a:bodyPr/>
                    <a:lstStyle/>
                    <a:p>
                      <a:pPr algn="ctr"/>
                      <a:r>
                        <a:rPr lang="en-US" sz="2000" dirty="0"/>
                        <a:t>N</a:t>
                      </a:r>
                    </a:p>
                  </a:txBody>
                  <a:tcPr/>
                </a:tc>
                <a:tc>
                  <a:txBody>
                    <a:bodyPr/>
                    <a:lstStyle/>
                    <a:p>
                      <a:pPr algn="ctr"/>
                      <a:r>
                        <a:rPr lang="en-US" sz="2000" dirty="0"/>
                        <a:t>Frequency </a:t>
                      </a:r>
                    </a:p>
                  </a:txBody>
                  <a:tcPr/>
                </a:tc>
                <a:extLst>
                  <a:ext uri="{0D108BD9-81ED-4DB2-BD59-A6C34878D82A}">
                    <a16:rowId xmlns:a16="http://schemas.microsoft.com/office/drawing/2014/main" val="1618311556"/>
                  </a:ext>
                </a:extLst>
              </a:tr>
              <a:tr h="577665">
                <a:tc>
                  <a:txBody>
                    <a:bodyPr/>
                    <a:lstStyle/>
                    <a:p>
                      <a:pPr algn="ctr"/>
                      <a:r>
                        <a:rPr lang="en-US" sz="2000" dirty="0"/>
                        <a:t>Low</a:t>
                      </a:r>
                    </a:p>
                  </a:txBody>
                  <a:tcPr/>
                </a:tc>
                <a:tc>
                  <a:txBody>
                    <a:bodyPr/>
                    <a:lstStyle/>
                    <a:p>
                      <a:pPr algn="ctr"/>
                      <a:r>
                        <a:rPr lang="en-US" sz="2000" dirty="0"/>
                        <a:t>0</a:t>
                      </a:r>
                    </a:p>
                  </a:txBody>
                  <a:tcPr/>
                </a:tc>
                <a:tc>
                  <a:txBody>
                    <a:bodyPr/>
                    <a:lstStyle/>
                    <a:p>
                      <a:pPr algn="ctr"/>
                      <a:r>
                        <a:rPr lang="en-US" sz="2000" dirty="0"/>
                        <a:t>0.0 %</a:t>
                      </a:r>
                    </a:p>
                  </a:txBody>
                  <a:tcPr/>
                </a:tc>
                <a:extLst>
                  <a:ext uri="{0D108BD9-81ED-4DB2-BD59-A6C34878D82A}">
                    <a16:rowId xmlns:a16="http://schemas.microsoft.com/office/drawing/2014/main" val="3510828195"/>
                  </a:ext>
                </a:extLst>
              </a:tr>
              <a:tr h="577665">
                <a:tc>
                  <a:txBody>
                    <a:bodyPr/>
                    <a:lstStyle/>
                    <a:p>
                      <a:pPr algn="ctr"/>
                      <a:r>
                        <a:rPr lang="en-US" sz="2000" dirty="0"/>
                        <a:t>Average</a:t>
                      </a:r>
                    </a:p>
                  </a:txBody>
                  <a:tcPr/>
                </a:tc>
                <a:tc>
                  <a:txBody>
                    <a:bodyPr/>
                    <a:lstStyle/>
                    <a:p>
                      <a:pPr algn="ctr"/>
                      <a:r>
                        <a:rPr lang="en-US" sz="2000" dirty="0"/>
                        <a:t>14</a:t>
                      </a:r>
                    </a:p>
                  </a:txBody>
                  <a:tcPr/>
                </a:tc>
                <a:tc>
                  <a:txBody>
                    <a:bodyPr/>
                    <a:lstStyle/>
                    <a:p>
                      <a:pPr algn="ctr"/>
                      <a:r>
                        <a:rPr lang="en-US" sz="2000" dirty="0"/>
                        <a:t>4.8 %</a:t>
                      </a:r>
                    </a:p>
                  </a:txBody>
                  <a:tcPr/>
                </a:tc>
                <a:extLst>
                  <a:ext uri="{0D108BD9-81ED-4DB2-BD59-A6C34878D82A}">
                    <a16:rowId xmlns:a16="http://schemas.microsoft.com/office/drawing/2014/main" val="1293529622"/>
                  </a:ext>
                </a:extLst>
              </a:tr>
              <a:tr h="577665">
                <a:tc>
                  <a:txBody>
                    <a:bodyPr/>
                    <a:lstStyle/>
                    <a:p>
                      <a:pPr algn="ctr"/>
                      <a:r>
                        <a:rPr lang="en-US" sz="2000" dirty="0"/>
                        <a:t>High </a:t>
                      </a:r>
                    </a:p>
                  </a:txBody>
                  <a:tcPr/>
                </a:tc>
                <a:tc>
                  <a:txBody>
                    <a:bodyPr/>
                    <a:lstStyle/>
                    <a:p>
                      <a:pPr algn="ctr"/>
                      <a:r>
                        <a:rPr lang="en-US" sz="2000" dirty="0"/>
                        <a:t>279</a:t>
                      </a:r>
                    </a:p>
                  </a:txBody>
                  <a:tcPr/>
                </a:tc>
                <a:tc>
                  <a:txBody>
                    <a:bodyPr/>
                    <a:lstStyle/>
                    <a:p>
                      <a:pPr algn="ctr"/>
                      <a:r>
                        <a:rPr lang="en-US" sz="2000" dirty="0"/>
                        <a:t>95.2 %</a:t>
                      </a:r>
                    </a:p>
                  </a:txBody>
                  <a:tcPr/>
                </a:tc>
                <a:extLst>
                  <a:ext uri="{0D108BD9-81ED-4DB2-BD59-A6C34878D82A}">
                    <a16:rowId xmlns:a16="http://schemas.microsoft.com/office/drawing/2014/main" val="3110765176"/>
                  </a:ext>
                </a:extLst>
              </a:tr>
            </a:tbl>
          </a:graphicData>
        </a:graphic>
      </p:graphicFrame>
      <p:sp>
        <p:nvSpPr>
          <p:cNvPr id="8" name="TextBox 7">
            <a:extLst>
              <a:ext uri="{FF2B5EF4-FFF2-40B4-BE49-F238E27FC236}">
                <a16:creationId xmlns:a16="http://schemas.microsoft.com/office/drawing/2014/main" id="{784178EA-6C0A-4D06-9B20-2E9B3F723C92}"/>
              </a:ext>
            </a:extLst>
          </p:cNvPr>
          <p:cNvSpPr txBox="1"/>
          <p:nvPr/>
        </p:nvSpPr>
        <p:spPr>
          <a:xfrm>
            <a:off x="781297" y="3412234"/>
            <a:ext cx="5022684" cy="584775"/>
          </a:xfrm>
          <a:prstGeom prst="rect">
            <a:avLst/>
          </a:prstGeom>
          <a:noFill/>
        </p:spPr>
        <p:txBody>
          <a:bodyPr wrap="square" rtlCol="0">
            <a:spAutoFit/>
          </a:bodyPr>
          <a:lstStyle/>
          <a:p>
            <a:pPr algn="ctr"/>
            <a:r>
              <a:rPr lang="en-US" sz="3200" dirty="0">
                <a:solidFill>
                  <a:schemeClr val="accent1"/>
                </a:solidFill>
                <a:effectLst>
                  <a:outerShdw blurRad="38100" dist="38100" dir="2700000" algn="tl">
                    <a:srgbClr val="000000">
                      <a:alpha val="43137"/>
                    </a:srgbClr>
                  </a:outerShdw>
                </a:effectLst>
              </a:rPr>
              <a:t>Compassion Satisfaction</a:t>
            </a:r>
          </a:p>
        </p:txBody>
      </p:sp>
      <p:sp>
        <p:nvSpPr>
          <p:cNvPr id="9" name="TextBox 8">
            <a:extLst>
              <a:ext uri="{FF2B5EF4-FFF2-40B4-BE49-F238E27FC236}">
                <a16:creationId xmlns:a16="http://schemas.microsoft.com/office/drawing/2014/main" id="{677EB3CD-3B51-42AF-9DB8-1242940DF192}"/>
              </a:ext>
            </a:extLst>
          </p:cNvPr>
          <p:cNvSpPr txBox="1"/>
          <p:nvPr/>
        </p:nvSpPr>
        <p:spPr>
          <a:xfrm>
            <a:off x="6388018" y="3384011"/>
            <a:ext cx="5022684" cy="584775"/>
          </a:xfrm>
          <a:prstGeom prst="rect">
            <a:avLst/>
          </a:prstGeom>
          <a:noFill/>
        </p:spPr>
        <p:txBody>
          <a:bodyPr wrap="square" rtlCol="0">
            <a:spAutoFit/>
          </a:bodyPr>
          <a:lstStyle/>
          <a:p>
            <a:pPr algn="ctr"/>
            <a:r>
              <a:rPr lang="en-US" sz="3200" dirty="0">
                <a:solidFill>
                  <a:schemeClr val="accent1"/>
                </a:solidFill>
                <a:effectLst>
                  <a:outerShdw blurRad="38100" dist="38100" dir="2700000" algn="tl">
                    <a:srgbClr val="000000">
                      <a:alpha val="43137"/>
                    </a:srgbClr>
                  </a:outerShdw>
                </a:effectLst>
              </a:rPr>
              <a:t>Compassion Fatigue</a:t>
            </a:r>
          </a:p>
        </p:txBody>
      </p:sp>
      <p:sp>
        <p:nvSpPr>
          <p:cNvPr id="10" name="TextBox 9">
            <a:extLst>
              <a:ext uri="{FF2B5EF4-FFF2-40B4-BE49-F238E27FC236}">
                <a16:creationId xmlns:a16="http://schemas.microsoft.com/office/drawing/2014/main" id="{CC131ABF-970A-408C-98B3-F53E52CAB138}"/>
              </a:ext>
            </a:extLst>
          </p:cNvPr>
          <p:cNvSpPr txBox="1"/>
          <p:nvPr/>
        </p:nvSpPr>
        <p:spPr>
          <a:xfrm>
            <a:off x="871622" y="1980415"/>
            <a:ext cx="10448758" cy="1077218"/>
          </a:xfrm>
          <a:prstGeom prst="rect">
            <a:avLst/>
          </a:prstGeom>
          <a:noFill/>
        </p:spPr>
        <p:txBody>
          <a:bodyPr wrap="square" rtlCol="0">
            <a:spAutoFit/>
          </a:bodyPr>
          <a:lstStyle/>
          <a:p>
            <a:pPr algn="ctr"/>
            <a:r>
              <a:rPr lang="en-US" sz="3200" b="1" dirty="0">
                <a:solidFill>
                  <a:schemeClr val="accent1"/>
                </a:solidFill>
              </a:rPr>
              <a:t>Prevalence of Compassion Satisfaction and Compassion Fatigue Among Athletic Trainers</a:t>
            </a:r>
          </a:p>
        </p:txBody>
      </p:sp>
    </p:spTree>
    <p:extLst>
      <p:ext uri="{BB962C8B-B14F-4D97-AF65-F5344CB8AC3E}">
        <p14:creationId xmlns:p14="http://schemas.microsoft.com/office/powerpoint/2010/main" val="2929678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4333A-57C7-4CA0-AE9C-35C0DE811335}"/>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Results</a:t>
            </a:r>
          </a:p>
        </p:txBody>
      </p:sp>
      <p:graphicFrame>
        <p:nvGraphicFramePr>
          <p:cNvPr id="5" name="Content Placeholder 2">
            <a:extLst>
              <a:ext uri="{FF2B5EF4-FFF2-40B4-BE49-F238E27FC236}">
                <a16:creationId xmlns:a16="http://schemas.microsoft.com/office/drawing/2014/main" id="{4346EA47-CA90-431F-8FC9-036EAB3FA9FF}"/>
              </a:ext>
            </a:extLst>
          </p:cNvPr>
          <p:cNvGraphicFramePr>
            <a:graphicFrameLocks noGrp="1"/>
          </p:cNvGraphicFramePr>
          <p:nvPr>
            <p:ph idx="1"/>
            <p:extLst>
              <p:ext uri="{D42A27DB-BD31-4B8C-83A1-F6EECF244321}">
                <p14:modId xmlns:p14="http://schemas.microsoft.com/office/powerpoint/2010/main" val="164068493"/>
              </p:ext>
            </p:extLst>
          </p:nvPr>
        </p:nvGraphicFramePr>
        <p:xfrm>
          <a:off x="581025" y="2190749"/>
          <a:ext cx="11029950" cy="3668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5568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E66821-8A1E-4A00-974F-6F31E4AB5614}"/>
              </a:ext>
            </a:extLst>
          </p:cNvPr>
          <p:cNvSpPr>
            <a:spLocks noGrp="1"/>
          </p:cNvSpPr>
          <p:nvPr>
            <p:ph type="title"/>
          </p:nvPr>
        </p:nvSpPr>
        <p:spPr>
          <a:xfrm>
            <a:off x="643468" y="1033389"/>
            <a:ext cx="4826256" cy="4825409"/>
          </a:xfrm>
        </p:spPr>
        <p:txBody>
          <a:bodyPr anchor="ctr">
            <a:normAutofit/>
          </a:bodyPr>
          <a:lstStyle/>
          <a:p>
            <a:r>
              <a:rPr lang="en-US" sz="5400">
                <a:solidFill>
                  <a:srgbClr val="FFFFFF"/>
                </a:solidFill>
              </a:rPr>
              <a:t>Discussion</a:t>
            </a:r>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6936757-38B6-452A-9C1F-C99267812E7A}"/>
              </a:ext>
            </a:extLst>
          </p:cNvPr>
          <p:cNvSpPr>
            <a:spLocks noGrp="1"/>
          </p:cNvSpPr>
          <p:nvPr>
            <p:ph idx="1"/>
          </p:nvPr>
        </p:nvSpPr>
        <p:spPr>
          <a:xfrm>
            <a:off x="6755769" y="1033390"/>
            <a:ext cx="4855037" cy="4825409"/>
          </a:xfrm>
          <a:ln w="57150">
            <a:noFill/>
          </a:ln>
        </p:spPr>
        <p:txBody>
          <a:bodyPr anchor="ctr">
            <a:normAutofit/>
          </a:bodyPr>
          <a:lstStyle/>
          <a:p>
            <a:pPr>
              <a:lnSpc>
                <a:spcPct val="90000"/>
              </a:lnSpc>
            </a:pPr>
            <a:r>
              <a:rPr lang="en-US" sz="1600" dirty="0">
                <a:solidFill>
                  <a:schemeClr val="accent2">
                    <a:lumMod val="50000"/>
                  </a:schemeClr>
                </a:solidFill>
              </a:rPr>
              <a:t>Athletic Trainers experience high satisfaction in their clinical compassion when providing care to patients.</a:t>
            </a:r>
          </a:p>
          <a:p>
            <a:pPr lvl="1">
              <a:lnSpc>
                <a:spcPct val="90000"/>
              </a:lnSpc>
            </a:pPr>
            <a:r>
              <a:rPr lang="en-US" dirty="0">
                <a:solidFill>
                  <a:schemeClr val="accent2">
                    <a:lumMod val="50000"/>
                  </a:schemeClr>
                </a:solidFill>
              </a:rPr>
              <a:t>Similar findings in previous conducted studies (Cavanagh et al, 2019)</a:t>
            </a:r>
          </a:p>
          <a:p>
            <a:pPr marL="324000" lvl="1" indent="0">
              <a:lnSpc>
                <a:spcPct val="90000"/>
              </a:lnSpc>
              <a:buNone/>
            </a:pPr>
            <a:endParaRPr lang="en-US" dirty="0">
              <a:solidFill>
                <a:schemeClr val="accent2">
                  <a:lumMod val="50000"/>
                </a:schemeClr>
              </a:solidFill>
            </a:endParaRPr>
          </a:p>
          <a:p>
            <a:pPr>
              <a:lnSpc>
                <a:spcPct val="90000"/>
              </a:lnSpc>
            </a:pPr>
            <a:r>
              <a:rPr lang="en-US" sz="1600" dirty="0">
                <a:solidFill>
                  <a:schemeClr val="accent2">
                    <a:lumMod val="50000"/>
                  </a:schemeClr>
                </a:solidFill>
              </a:rPr>
              <a:t>Years of experience may influence compassion fatigue levels </a:t>
            </a:r>
          </a:p>
          <a:p>
            <a:pPr lvl="1">
              <a:lnSpc>
                <a:spcPct val="90000"/>
              </a:lnSpc>
            </a:pPr>
            <a:r>
              <a:rPr lang="en-US" dirty="0">
                <a:solidFill>
                  <a:schemeClr val="accent2">
                    <a:lumMod val="50000"/>
                  </a:schemeClr>
                </a:solidFill>
              </a:rPr>
              <a:t>Consistent findings within other health care professions (F. Cocker &amp; N. Joss, 2016; Salmond et al, 2017)</a:t>
            </a:r>
          </a:p>
          <a:p>
            <a:pPr marL="324000" lvl="1" indent="0">
              <a:lnSpc>
                <a:spcPct val="90000"/>
              </a:lnSpc>
              <a:buNone/>
            </a:pPr>
            <a:endParaRPr lang="en-US" dirty="0">
              <a:solidFill>
                <a:schemeClr val="accent2">
                  <a:lumMod val="50000"/>
                </a:schemeClr>
              </a:solidFill>
            </a:endParaRPr>
          </a:p>
          <a:p>
            <a:pPr>
              <a:lnSpc>
                <a:spcPct val="90000"/>
              </a:lnSpc>
            </a:pPr>
            <a:r>
              <a:rPr lang="en-US" sz="1600" dirty="0">
                <a:solidFill>
                  <a:schemeClr val="accent2">
                    <a:lumMod val="50000"/>
                  </a:schemeClr>
                </a:solidFill>
              </a:rPr>
              <a:t>Relationship between compassion satisfaction and compassion fatigue</a:t>
            </a:r>
          </a:p>
          <a:p>
            <a:pPr lvl="1">
              <a:lnSpc>
                <a:spcPct val="90000"/>
              </a:lnSpc>
            </a:pPr>
            <a:r>
              <a:rPr lang="en-US" dirty="0">
                <a:solidFill>
                  <a:schemeClr val="accent2">
                    <a:lumMod val="50000"/>
                  </a:schemeClr>
                </a:solidFill>
              </a:rPr>
              <a:t>interventions directed toward increasing compassion satisfaction may also decrease compassion fatigue  (Fahey &amp; </a:t>
            </a:r>
            <a:r>
              <a:rPr lang="en-US" dirty="0" err="1">
                <a:solidFill>
                  <a:schemeClr val="accent2">
                    <a:lumMod val="50000"/>
                  </a:schemeClr>
                </a:solidFill>
              </a:rPr>
              <a:t>Glasofer</a:t>
            </a:r>
            <a:r>
              <a:rPr lang="en-US" dirty="0">
                <a:solidFill>
                  <a:schemeClr val="accent2">
                    <a:lumMod val="50000"/>
                  </a:schemeClr>
                </a:solidFill>
              </a:rPr>
              <a:t>, 2016)</a:t>
            </a:r>
          </a:p>
          <a:p>
            <a:pPr marL="324000" lvl="1" indent="0">
              <a:lnSpc>
                <a:spcPct val="90000"/>
              </a:lnSpc>
              <a:buNone/>
            </a:pPr>
            <a:r>
              <a:rPr lang="en-US" dirty="0">
                <a:solidFill>
                  <a:schemeClr val="accent2">
                    <a:lumMod val="50000"/>
                  </a:schemeClr>
                </a:solidFill>
              </a:rPr>
              <a:t>		</a:t>
            </a:r>
          </a:p>
        </p:txBody>
      </p:sp>
    </p:spTree>
    <p:extLst>
      <p:ext uri="{BB962C8B-B14F-4D97-AF65-F5344CB8AC3E}">
        <p14:creationId xmlns:p14="http://schemas.microsoft.com/office/powerpoint/2010/main" val="4132898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dirty="0">
                <a:solidFill>
                  <a:srgbClr val="FFFEFF"/>
                </a:solidFill>
              </a:rPr>
              <a:t>Limitations and Future Research</a:t>
            </a:r>
          </a:p>
        </p:txBody>
      </p:sp>
      <p:grpSp>
        <p:nvGrpSpPr>
          <p:cNvPr id="14" name="Group 13">
            <a:extLst>
              <a:ext uri="{FF2B5EF4-FFF2-40B4-BE49-F238E27FC236}">
                <a16:creationId xmlns:a16="http://schemas.microsoft.com/office/drawing/2014/main" id="{FBE200D9-8037-43A9-8BA1-54D85CADBA58}"/>
              </a:ext>
            </a:extLst>
          </p:cNvPr>
          <p:cNvGrpSpPr/>
          <p:nvPr/>
        </p:nvGrpSpPr>
        <p:grpSpPr>
          <a:xfrm>
            <a:off x="1206349" y="2406285"/>
            <a:ext cx="3265506" cy="1403197"/>
            <a:chOff x="836" y="1895459"/>
            <a:chExt cx="1274414" cy="2077044"/>
          </a:xfrm>
        </p:grpSpPr>
        <p:sp>
          <p:nvSpPr>
            <p:cNvPr id="15" name="Rectangle 14">
              <a:extLst>
                <a:ext uri="{FF2B5EF4-FFF2-40B4-BE49-F238E27FC236}">
                  <a16:creationId xmlns:a16="http://schemas.microsoft.com/office/drawing/2014/main" id="{B0A6AFC3-42DA-439B-856D-24183C6E925C}"/>
                </a:ext>
              </a:extLst>
            </p:cNvPr>
            <p:cNvSpPr/>
            <p:nvPr/>
          </p:nvSpPr>
          <p:spPr>
            <a:xfrm>
              <a:off x="836" y="1895459"/>
              <a:ext cx="1274414" cy="1351933"/>
            </a:xfrm>
            <a:prstGeom prst="rect">
              <a:avLst/>
            </a:pr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2">
                <a:hueOff val="0"/>
                <a:satOff val="0"/>
                <a:lumOff val="0"/>
                <a:alphaOff val="0"/>
              </a:schemeClr>
            </a:fontRef>
          </p:style>
        </p:sp>
        <p:sp>
          <p:nvSpPr>
            <p:cNvPr id="16" name="TextBox 15">
              <a:extLst>
                <a:ext uri="{FF2B5EF4-FFF2-40B4-BE49-F238E27FC236}">
                  <a16:creationId xmlns:a16="http://schemas.microsoft.com/office/drawing/2014/main" id="{4D3F60E6-88F1-41E3-9677-8039DC51A082}"/>
                </a:ext>
              </a:extLst>
            </p:cNvPr>
            <p:cNvSpPr txBox="1"/>
            <p:nvPr/>
          </p:nvSpPr>
          <p:spPr>
            <a:xfrm>
              <a:off x="836" y="2620570"/>
              <a:ext cx="1274414" cy="1351933"/>
            </a:xfrm>
            <a:prstGeom prst="rect">
              <a:avLst/>
            </a:prstGeom>
          </p:spPr>
          <p:style>
            <a:lnRef idx="0">
              <a:scrgbClr r="0" g="0" b="0"/>
            </a:lnRef>
            <a:fillRef idx="0">
              <a:scrgbClr r="0" g="0" b="0"/>
            </a:fillRef>
            <a:effectRef idx="0">
              <a:scrgbClr r="0" g="0" b="0"/>
            </a:effectRef>
            <a:fontRef idx="minor">
              <a:schemeClr val="accent2">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Self-report measure response bias</a:t>
              </a:r>
            </a:p>
          </p:txBody>
        </p:sp>
      </p:grpSp>
      <p:grpSp>
        <p:nvGrpSpPr>
          <p:cNvPr id="20" name="Group 19">
            <a:extLst>
              <a:ext uri="{FF2B5EF4-FFF2-40B4-BE49-F238E27FC236}">
                <a16:creationId xmlns:a16="http://schemas.microsoft.com/office/drawing/2014/main" id="{A8584FE9-37F9-4969-BC3A-DCA7DA46F718}"/>
              </a:ext>
            </a:extLst>
          </p:cNvPr>
          <p:cNvGrpSpPr/>
          <p:nvPr/>
        </p:nvGrpSpPr>
        <p:grpSpPr>
          <a:xfrm>
            <a:off x="963922" y="3057833"/>
            <a:ext cx="6074085" cy="1452648"/>
            <a:chOff x="-3301399" y="1895459"/>
            <a:chExt cx="6074085" cy="1452648"/>
          </a:xfrm>
        </p:grpSpPr>
        <p:sp>
          <p:nvSpPr>
            <p:cNvPr id="21" name="Rectangle 20">
              <a:extLst>
                <a:ext uri="{FF2B5EF4-FFF2-40B4-BE49-F238E27FC236}">
                  <a16:creationId xmlns:a16="http://schemas.microsoft.com/office/drawing/2014/main" id="{279FAF75-AABC-4974-94D3-A58B2B98A593}"/>
                </a:ext>
              </a:extLst>
            </p:cNvPr>
            <p:cNvSpPr/>
            <p:nvPr/>
          </p:nvSpPr>
          <p:spPr>
            <a:xfrm>
              <a:off x="1498272" y="1895459"/>
              <a:ext cx="1274414" cy="1351933"/>
            </a:xfrm>
            <a:prstGeom prst="rect">
              <a:avLst/>
            </a:pr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3">
                <a:hueOff val="0"/>
                <a:satOff val="0"/>
                <a:lumOff val="0"/>
                <a:alphaOff val="0"/>
              </a:schemeClr>
            </a:fontRef>
          </p:style>
        </p:sp>
        <p:sp>
          <p:nvSpPr>
            <p:cNvPr id="22" name="TextBox 21">
              <a:extLst>
                <a:ext uri="{FF2B5EF4-FFF2-40B4-BE49-F238E27FC236}">
                  <a16:creationId xmlns:a16="http://schemas.microsoft.com/office/drawing/2014/main" id="{7113084C-A953-410A-835D-9089BF6493C0}"/>
                </a:ext>
              </a:extLst>
            </p:cNvPr>
            <p:cNvSpPr txBox="1"/>
            <p:nvPr/>
          </p:nvSpPr>
          <p:spPr>
            <a:xfrm>
              <a:off x="-3301399" y="2794417"/>
              <a:ext cx="3265507" cy="553690"/>
            </a:xfrm>
            <a:prstGeom prst="rect">
              <a:avLst/>
            </a:prstGeom>
          </p:spPr>
          <p:style>
            <a:lnRef idx="0">
              <a:scrgbClr r="0" g="0" b="0"/>
            </a:lnRef>
            <a:fillRef idx="0">
              <a:scrgbClr r="0" g="0" b="0"/>
            </a:fillRef>
            <a:effectRef idx="0">
              <a:scrgbClr r="0" g="0" b="0"/>
            </a:effectRef>
            <a:fontRef idx="minor">
              <a:schemeClr val="accent3">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Small sample size</a:t>
              </a:r>
            </a:p>
          </p:txBody>
        </p:sp>
      </p:grpSp>
      <p:sp>
        <p:nvSpPr>
          <p:cNvPr id="23" name="Oval 22">
            <a:extLst>
              <a:ext uri="{FF2B5EF4-FFF2-40B4-BE49-F238E27FC236}">
                <a16:creationId xmlns:a16="http://schemas.microsoft.com/office/drawing/2014/main" id="{87BD6908-7B02-41BB-BA70-F5687CBCC5FB}"/>
              </a:ext>
            </a:extLst>
          </p:cNvPr>
          <p:cNvSpPr/>
          <p:nvPr/>
        </p:nvSpPr>
        <p:spPr>
          <a:xfrm>
            <a:off x="339848" y="2762503"/>
            <a:ext cx="777392" cy="777392"/>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4" name="Oval 23">
            <a:extLst>
              <a:ext uri="{FF2B5EF4-FFF2-40B4-BE49-F238E27FC236}">
                <a16:creationId xmlns:a16="http://schemas.microsoft.com/office/drawing/2014/main" id="{11ABA14D-DBD9-4AC5-9593-BCD195782219}"/>
              </a:ext>
            </a:extLst>
          </p:cNvPr>
          <p:cNvSpPr/>
          <p:nvPr/>
        </p:nvSpPr>
        <p:spPr>
          <a:xfrm>
            <a:off x="319781" y="3762203"/>
            <a:ext cx="777392" cy="777392"/>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25" name="Oval 24">
            <a:extLst>
              <a:ext uri="{FF2B5EF4-FFF2-40B4-BE49-F238E27FC236}">
                <a16:creationId xmlns:a16="http://schemas.microsoft.com/office/drawing/2014/main" id="{285D3BF4-FA63-4B49-8DEC-C10B101F18ED}"/>
              </a:ext>
            </a:extLst>
          </p:cNvPr>
          <p:cNvSpPr/>
          <p:nvPr/>
        </p:nvSpPr>
        <p:spPr>
          <a:xfrm>
            <a:off x="287885" y="4804019"/>
            <a:ext cx="777392" cy="777392"/>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pic>
        <p:nvPicPr>
          <p:cNvPr id="26" name="Picture 25">
            <a:extLst>
              <a:ext uri="{FF2B5EF4-FFF2-40B4-BE49-F238E27FC236}">
                <a16:creationId xmlns:a16="http://schemas.microsoft.com/office/drawing/2014/main" id="{FC995CA8-CA9B-4927-8DEB-9CB7BE154623}"/>
              </a:ext>
            </a:extLst>
          </p:cNvPr>
          <p:cNvPicPr>
            <a:picLocks noChangeAspect="1"/>
          </p:cNvPicPr>
          <p:nvPr/>
        </p:nvPicPr>
        <p:blipFill>
          <a:blip r:embed="rId3"/>
          <a:stretch>
            <a:fillRect/>
          </a:stretch>
        </p:blipFill>
        <p:spPr>
          <a:xfrm>
            <a:off x="515403" y="2878306"/>
            <a:ext cx="451143" cy="451143"/>
          </a:xfrm>
          <a:prstGeom prst="rect">
            <a:avLst/>
          </a:prstGeom>
        </p:spPr>
      </p:pic>
      <p:pic>
        <p:nvPicPr>
          <p:cNvPr id="27" name="Picture 26">
            <a:extLst>
              <a:ext uri="{FF2B5EF4-FFF2-40B4-BE49-F238E27FC236}">
                <a16:creationId xmlns:a16="http://schemas.microsoft.com/office/drawing/2014/main" id="{47590EB5-FAAF-48AB-87D9-47009C0B7AD1}"/>
              </a:ext>
            </a:extLst>
          </p:cNvPr>
          <p:cNvPicPr>
            <a:picLocks noChangeAspect="1"/>
          </p:cNvPicPr>
          <p:nvPr/>
        </p:nvPicPr>
        <p:blipFill>
          <a:blip r:embed="rId4"/>
          <a:stretch>
            <a:fillRect/>
          </a:stretch>
        </p:blipFill>
        <p:spPr>
          <a:xfrm>
            <a:off x="502973" y="3947669"/>
            <a:ext cx="451143" cy="451143"/>
          </a:xfrm>
          <a:prstGeom prst="rect">
            <a:avLst/>
          </a:prstGeom>
        </p:spPr>
      </p:pic>
      <p:pic>
        <p:nvPicPr>
          <p:cNvPr id="28" name="Picture 27">
            <a:extLst>
              <a:ext uri="{FF2B5EF4-FFF2-40B4-BE49-F238E27FC236}">
                <a16:creationId xmlns:a16="http://schemas.microsoft.com/office/drawing/2014/main" id="{D325A326-41FD-4B05-A81E-5FCE4B81DC50}"/>
              </a:ext>
            </a:extLst>
          </p:cNvPr>
          <p:cNvPicPr>
            <a:picLocks noChangeAspect="1"/>
          </p:cNvPicPr>
          <p:nvPr/>
        </p:nvPicPr>
        <p:blipFill>
          <a:blip r:embed="rId5"/>
          <a:stretch>
            <a:fillRect/>
          </a:stretch>
        </p:blipFill>
        <p:spPr>
          <a:xfrm>
            <a:off x="459099" y="4967143"/>
            <a:ext cx="451143" cy="451143"/>
          </a:xfrm>
          <a:prstGeom prst="rect">
            <a:avLst/>
          </a:prstGeom>
        </p:spPr>
      </p:pic>
      <p:grpSp>
        <p:nvGrpSpPr>
          <p:cNvPr id="29" name="Group 28">
            <a:extLst>
              <a:ext uri="{FF2B5EF4-FFF2-40B4-BE49-F238E27FC236}">
                <a16:creationId xmlns:a16="http://schemas.microsoft.com/office/drawing/2014/main" id="{EF364D01-D5C2-4B32-B9B0-6626C8B7B9A6}"/>
              </a:ext>
            </a:extLst>
          </p:cNvPr>
          <p:cNvGrpSpPr/>
          <p:nvPr/>
        </p:nvGrpSpPr>
        <p:grpSpPr>
          <a:xfrm>
            <a:off x="1206349" y="4348066"/>
            <a:ext cx="3670451" cy="1807778"/>
            <a:chOff x="2995709" y="1895459"/>
            <a:chExt cx="1274414" cy="1807778"/>
          </a:xfrm>
        </p:grpSpPr>
        <p:sp>
          <p:nvSpPr>
            <p:cNvPr id="30" name="Rectangle 29">
              <a:extLst>
                <a:ext uri="{FF2B5EF4-FFF2-40B4-BE49-F238E27FC236}">
                  <a16:creationId xmlns:a16="http://schemas.microsoft.com/office/drawing/2014/main" id="{E3B98063-A999-46BC-B245-814D7DD75824}"/>
                </a:ext>
              </a:extLst>
            </p:cNvPr>
            <p:cNvSpPr/>
            <p:nvPr/>
          </p:nvSpPr>
          <p:spPr>
            <a:xfrm>
              <a:off x="2995709" y="1895459"/>
              <a:ext cx="1274414" cy="1351933"/>
            </a:xfrm>
            <a:prstGeom prst="rect">
              <a:avLst/>
            </a:prstGeom>
          </p:spPr>
          <p:style>
            <a:lnRef idx="0">
              <a:schemeClr val="accent2">
                <a:alpha val="0"/>
                <a:hueOff val="0"/>
                <a:satOff val="0"/>
                <a:lumOff val="0"/>
                <a:alphaOff val="0"/>
              </a:schemeClr>
            </a:lnRef>
            <a:fillRef idx="0">
              <a:schemeClr val="accent2">
                <a:alpha val="0"/>
                <a:hueOff val="0"/>
                <a:satOff val="0"/>
                <a:lumOff val="0"/>
                <a:alphaOff val="0"/>
              </a:schemeClr>
            </a:fillRef>
            <a:effectRef idx="0">
              <a:schemeClr val="accent2">
                <a:alpha val="0"/>
                <a:hueOff val="0"/>
                <a:satOff val="0"/>
                <a:lumOff val="0"/>
                <a:alphaOff val="0"/>
              </a:schemeClr>
            </a:effectRef>
            <a:fontRef idx="minor">
              <a:schemeClr val="accent4">
                <a:hueOff val="0"/>
                <a:satOff val="0"/>
                <a:lumOff val="0"/>
                <a:alphaOff val="0"/>
              </a:schemeClr>
            </a:fontRef>
          </p:style>
        </p:sp>
        <p:sp>
          <p:nvSpPr>
            <p:cNvPr id="31" name="TextBox 30">
              <a:extLst>
                <a:ext uri="{FF2B5EF4-FFF2-40B4-BE49-F238E27FC236}">
                  <a16:creationId xmlns:a16="http://schemas.microsoft.com/office/drawing/2014/main" id="{87242C28-23F5-4376-AC1F-73EF6FCEB839}"/>
                </a:ext>
              </a:extLst>
            </p:cNvPr>
            <p:cNvSpPr txBox="1"/>
            <p:nvPr/>
          </p:nvSpPr>
          <p:spPr>
            <a:xfrm>
              <a:off x="2995709" y="2351304"/>
              <a:ext cx="1274414" cy="1351933"/>
            </a:xfrm>
            <a:prstGeom prst="rect">
              <a:avLst/>
            </a:prstGeom>
          </p:spPr>
          <p:style>
            <a:lnRef idx="0">
              <a:scrgbClr r="0" g="0" b="0"/>
            </a:lnRef>
            <a:fillRef idx="0">
              <a:scrgbClr r="0" g="0" b="0"/>
            </a:fillRef>
            <a:effectRef idx="0">
              <a:scrgbClr r="0" g="0" b="0"/>
            </a:effectRef>
            <a:fontRef idx="minor">
              <a:schemeClr val="accent4">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Utilization of a newly established assessment tool </a:t>
              </a:r>
            </a:p>
          </p:txBody>
        </p:sp>
      </p:grpSp>
      <p:sp>
        <p:nvSpPr>
          <p:cNvPr id="33" name="TextBox 32">
            <a:extLst>
              <a:ext uri="{FF2B5EF4-FFF2-40B4-BE49-F238E27FC236}">
                <a16:creationId xmlns:a16="http://schemas.microsoft.com/office/drawing/2014/main" id="{7B27A4EA-0B60-499D-81B1-CB23D7B8513B}"/>
              </a:ext>
            </a:extLst>
          </p:cNvPr>
          <p:cNvSpPr txBox="1"/>
          <p:nvPr/>
        </p:nvSpPr>
        <p:spPr>
          <a:xfrm>
            <a:off x="6349482" y="1920345"/>
            <a:ext cx="4636169" cy="523220"/>
          </a:xfrm>
          <a:prstGeom prst="rect">
            <a:avLst/>
          </a:prstGeom>
          <a:noFill/>
        </p:spPr>
        <p:txBody>
          <a:bodyPr wrap="square" rtlCol="0">
            <a:spAutoFit/>
          </a:bodyPr>
          <a:lstStyle/>
          <a:p>
            <a:pPr algn="ctr"/>
            <a:r>
              <a:rPr lang="en-US" sz="2800" b="1" dirty="0">
                <a:solidFill>
                  <a:schemeClr val="accent1"/>
                </a:solidFill>
                <a:effectLst>
                  <a:outerShdw blurRad="38100" dist="38100" dir="2700000" algn="tl">
                    <a:srgbClr val="000000">
                      <a:alpha val="43137"/>
                    </a:srgbClr>
                  </a:outerShdw>
                </a:effectLst>
              </a:rPr>
              <a:t>Future Research </a:t>
            </a:r>
          </a:p>
        </p:txBody>
      </p:sp>
      <p:sp>
        <p:nvSpPr>
          <p:cNvPr id="34" name="TextBox 33">
            <a:extLst>
              <a:ext uri="{FF2B5EF4-FFF2-40B4-BE49-F238E27FC236}">
                <a16:creationId xmlns:a16="http://schemas.microsoft.com/office/drawing/2014/main" id="{AE01C9F7-357D-4F17-AB90-3C09F66C37CD}"/>
              </a:ext>
            </a:extLst>
          </p:cNvPr>
          <p:cNvSpPr txBox="1"/>
          <p:nvPr/>
        </p:nvSpPr>
        <p:spPr>
          <a:xfrm>
            <a:off x="427959" y="1881493"/>
            <a:ext cx="4636169" cy="523220"/>
          </a:xfrm>
          <a:prstGeom prst="rect">
            <a:avLst/>
          </a:prstGeom>
          <a:noFill/>
        </p:spPr>
        <p:txBody>
          <a:bodyPr wrap="square" rtlCol="0">
            <a:spAutoFit/>
          </a:bodyPr>
          <a:lstStyle/>
          <a:p>
            <a:pPr algn="ctr"/>
            <a:r>
              <a:rPr lang="en-US" sz="2800" b="1" dirty="0">
                <a:solidFill>
                  <a:schemeClr val="accent1"/>
                </a:solidFill>
                <a:effectLst>
                  <a:outerShdw blurRad="38100" dist="38100" dir="2700000" algn="tl">
                    <a:srgbClr val="000000">
                      <a:alpha val="43137"/>
                    </a:srgbClr>
                  </a:outerShdw>
                </a:effectLst>
              </a:rPr>
              <a:t>Limitations</a:t>
            </a:r>
          </a:p>
        </p:txBody>
      </p:sp>
      <p:sp>
        <p:nvSpPr>
          <p:cNvPr id="36" name="TextBox 35">
            <a:extLst>
              <a:ext uri="{FF2B5EF4-FFF2-40B4-BE49-F238E27FC236}">
                <a16:creationId xmlns:a16="http://schemas.microsoft.com/office/drawing/2014/main" id="{165B26CE-96B5-4C0A-881F-C7147B3AF1D2}"/>
              </a:ext>
            </a:extLst>
          </p:cNvPr>
          <p:cNvSpPr txBox="1"/>
          <p:nvPr/>
        </p:nvSpPr>
        <p:spPr>
          <a:xfrm>
            <a:off x="5454317" y="2624517"/>
            <a:ext cx="6222280" cy="3447098"/>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1"/>
                </a:solidFill>
              </a:rPr>
              <a:t>Further validation of the ProQOL-21 tool </a:t>
            </a:r>
          </a:p>
          <a:p>
            <a:pPr marL="285750" indent="-285750">
              <a:buFont typeface="Arial" panose="020B0604020202020204" pitchFamily="34" charset="0"/>
              <a:buChar char="•"/>
            </a:pPr>
            <a:r>
              <a:rPr lang="en-US" sz="2000" dirty="0">
                <a:solidFill>
                  <a:schemeClr val="accent1"/>
                </a:solidFill>
              </a:rPr>
              <a:t>Longitudinal study over the course of  athletic trainers’ careers</a:t>
            </a:r>
          </a:p>
          <a:p>
            <a:pPr marL="285750" indent="-285750">
              <a:buFont typeface="Arial" panose="020B0604020202020204" pitchFamily="34" charset="0"/>
              <a:buChar char="•"/>
            </a:pPr>
            <a:r>
              <a:rPr lang="en-US" sz="2000" dirty="0">
                <a:solidFill>
                  <a:schemeClr val="accent1"/>
                </a:solidFill>
              </a:rPr>
              <a:t>Mixed methods approach – Interviews</a:t>
            </a:r>
          </a:p>
          <a:p>
            <a:pPr marL="285750" indent="-285750">
              <a:buFont typeface="Arial" panose="020B0604020202020204" pitchFamily="34" charset="0"/>
              <a:buChar char="•"/>
            </a:pPr>
            <a:r>
              <a:rPr lang="en-US" sz="2000" dirty="0">
                <a:solidFill>
                  <a:schemeClr val="accent1"/>
                </a:solidFill>
              </a:rPr>
              <a:t>Explore other factors that may have a relationship with CS and CF</a:t>
            </a:r>
          </a:p>
          <a:p>
            <a:pPr marL="285750" indent="-285750">
              <a:buFont typeface="Arial" panose="020B0604020202020204" pitchFamily="34" charset="0"/>
              <a:buChar char="•"/>
            </a:pPr>
            <a:r>
              <a:rPr lang="en-US" sz="2000" dirty="0">
                <a:solidFill>
                  <a:schemeClr val="accent1"/>
                </a:solidFill>
              </a:rPr>
              <a:t> Future research may have the opportunity to enhance the positive aspects of athletic trainers’ ability to care, and minimize the negative effects that may be experienced through this profession. </a:t>
            </a:r>
          </a:p>
          <a:p>
            <a:endParaRPr lang="en-US" dirty="0"/>
          </a:p>
        </p:txBody>
      </p:sp>
    </p:spTree>
    <p:extLst>
      <p:ext uri="{BB962C8B-B14F-4D97-AF65-F5344CB8AC3E}">
        <p14:creationId xmlns:p14="http://schemas.microsoft.com/office/powerpoint/2010/main" val="917239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6F6DB7-CF8D-494A-82F6-13B58DCA98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7E5194-6E82-4A44-99C3-FE7D87F341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7C5CC45-760D-4F1E-BC42-200C17505288}"/>
              </a:ext>
            </a:extLst>
          </p:cNvPr>
          <p:cNvSpPr>
            <a:spLocks noGrp="1"/>
          </p:cNvSpPr>
          <p:nvPr>
            <p:ph type="title"/>
          </p:nvPr>
        </p:nvSpPr>
        <p:spPr>
          <a:xfrm>
            <a:off x="764110" y="826346"/>
            <a:ext cx="3171905" cy="1013800"/>
          </a:xfrm>
        </p:spPr>
        <p:txBody>
          <a:bodyPr>
            <a:normAutofit/>
          </a:bodyPr>
          <a:lstStyle/>
          <a:p>
            <a:r>
              <a:rPr lang="en-US" sz="2400">
                <a:solidFill>
                  <a:srgbClr val="FFFFFF"/>
                </a:solidFill>
              </a:rPr>
              <a:t>Conclusion</a:t>
            </a:r>
          </a:p>
        </p:txBody>
      </p:sp>
      <p:grpSp>
        <p:nvGrpSpPr>
          <p:cNvPr id="13" name="Group 12">
            <a:extLst>
              <a:ext uri="{FF2B5EF4-FFF2-40B4-BE49-F238E27FC236}">
                <a16:creationId xmlns:a16="http://schemas.microsoft.com/office/drawing/2014/main" id="{49FCC1E1-84D3-494D-A0A0-286AFA1C301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96E09E90-FF79-402E-AF01-97A279BEAD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EC6946F8-4B9B-4C51-9F51-2DB377392C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B3D2B3D-A285-438C-A344-AED3E46A07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BAB01672-601D-4C7C-B0C5-26D278E80A28}"/>
              </a:ext>
            </a:extLst>
          </p:cNvPr>
          <p:cNvSpPr>
            <a:spLocks noGrp="1"/>
          </p:cNvSpPr>
          <p:nvPr>
            <p:ph idx="1"/>
          </p:nvPr>
        </p:nvSpPr>
        <p:spPr>
          <a:xfrm>
            <a:off x="764110" y="2052084"/>
            <a:ext cx="3033249" cy="3856229"/>
          </a:xfrm>
        </p:spPr>
        <p:txBody>
          <a:bodyPr anchor="t">
            <a:normAutofit/>
          </a:bodyPr>
          <a:lstStyle/>
          <a:p>
            <a:r>
              <a:rPr lang="en-US" sz="1600">
                <a:solidFill>
                  <a:srgbClr val="FFFFFF"/>
                </a:solidFill>
              </a:rPr>
              <a:t>Athletic trainers experience both compassion satisfaction and compassion fatigue due to their caregiving role. </a:t>
            </a:r>
          </a:p>
          <a:p>
            <a:r>
              <a:rPr lang="en-US" sz="1600">
                <a:solidFill>
                  <a:srgbClr val="FFFFFF"/>
                </a:solidFill>
              </a:rPr>
              <a:t>Additional research is warranted to further investigate this relationship in athletic training and examine both prevention and causes of compassion fatigue.</a:t>
            </a:r>
            <a:br>
              <a:rPr lang="en-US" sz="1600">
                <a:solidFill>
                  <a:srgbClr val="FFFFFF"/>
                </a:solidFill>
              </a:rPr>
            </a:br>
            <a:endParaRPr lang="en-US" sz="1600">
              <a:solidFill>
                <a:srgbClr val="FFFFFF"/>
              </a:solidFill>
            </a:endParaRPr>
          </a:p>
        </p:txBody>
      </p:sp>
      <p:pic>
        <p:nvPicPr>
          <p:cNvPr id="4" name="Picture 3">
            <a:extLst>
              <a:ext uri="{FF2B5EF4-FFF2-40B4-BE49-F238E27FC236}">
                <a16:creationId xmlns:a16="http://schemas.microsoft.com/office/drawing/2014/main" id="{869BE809-5457-44D4-9509-83FA2818D1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3672" y1="81250" x2="63672" y2="81250"/>
                        <a14:foregroundMark x1="54297" y1="30273" x2="54297" y2="30273"/>
                        <a14:foregroundMark x1="45703" y1="24609" x2="45703" y2="24609"/>
                        <a14:foregroundMark x1="82617" y1="33789" x2="82617" y2="33789"/>
                      </a14:backgroundRemoval>
                    </a14:imgEffect>
                  </a14:imgLayer>
                </a14:imgProps>
              </a:ext>
            </a:extLst>
          </a:blip>
          <a:stretch>
            <a:fillRect/>
          </a:stretch>
        </p:blipFill>
        <p:spPr>
          <a:xfrm>
            <a:off x="5522103" y="948413"/>
            <a:ext cx="4959900" cy="4959900"/>
          </a:xfrm>
          <a:prstGeom prst="rect">
            <a:avLst/>
          </a:prstGeom>
        </p:spPr>
      </p:pic>
    </p:spTree>
    <p:extLst>
      <p:ext uri="{BB962C8B-B14F-4D97-AF65-F5344CB8AC3E}">
        <p14:creationId xmlns:p14="http://schemas.microsoft.com/office/powerpoint/2010/main" val="192971571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Thesis Committee Members</a:t>
            </a:r>
          </a:p>
        </p:txBody>
      </p:sp>
      <p:sp>
        <p:nvSpPr>
          <p:cNvPr id="3" name="Content Placeholder 2"/>
          <p:cNvSpPr>
            <a:spLocks noGrp="1"/>
          </p:cNvSpPr>
          <p:nvPr>
            <p:ph idx="1"/>
          </p:nvPr>
        </p:nvSpPr>
        <p:spPr/>
        <p:txBody>
          <a:bodyPr>
            <a:normAutofit/>
          </a:bodyPr>
          <a:lstStyle/>
          <a:p>
            <a:pPr marL="0" indent="0" algn="ctr">
              <a:buNone/>
            </a:pPr>
            <a:r>
              <a:rPr lang="en-US" sz="3200" b="1" u="sng" dirty="0"/>
              <a:t>Chairperson</a:t>
            </a:r>
          </a:p>
          <a:p>
            <a:pPr lvl="1" algn="ctr"/>
            <a:r>
              <a:rPr lang="en-US" sz="2800" dirty="0"/>
              <a:t>Lindsey Keenan, PhD, LAT, ATC </a:t>
            </a:r>
          </a:p>
          <a:p>
            <a:pPr marL="324000" lvl="1" indent="0">
              <a:buNone/>
            </a:pPr>
            <a:endParaRPr lang="en-US" sz="2800" dirty="0"/>
          </a:p>
          <a:p>
            <a:pPr marL="0" indent="0" algn="ctr">
              <a:buNone/>
            </a:pPr>
            <a:r>
              <a:rPr lang="en-US" sz="3200" b="1" dirty="0"/>
              <a:t>Committee Members</a:t>
            </a:r>
          </a:p>
          <a:p>
            <a:pPr lvl="1" algn="ctr"/>
            <a:r>
              <a:rPr lang="en-US" sz="2800" dirty="0"/>
              <a:t>Emily </a:t>
            </a:r>
            <a:r>
              <a:rPr lang="en-US" sz="2800" dirty="0" err="1"/>
              <a:t>Duckett</a:t>
            </a:r>
            <a:r>
              <a:rPr lang="en-US" sz="2800" dirty="0"/>
              <a:t>, MS, LAT, ATC</a:t>
            </a:r>
          </a:p>
          <a:p>
            <a:pPr lvl="1" algn="ctr"/>
            <a:r>
              <a:rPr lang="en-US" sz="2800" dirty="0"/>
              <a:t>Alison Gardiner-Shires, PhD, LAT, ATC </a:t>
            </a:r>
          </a:p>
        </p:txBody>
      </p:sp>
    </p:spTree>
    <p:extLst>
      <p:ext uri="{BB962C8B-B14F-4D97-AF65-F5344CB8AC3E}">
        <p14:creationId xmlns:p14="http://schemas.microsoft.com/office/powerpoint/2010/main" val="1611782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Compassion satisfaction</a:t>
            </a:r>
          </a:p>
        </p:txBody>
      </p:sp>
      <p:sp>
        <p:nvSpPr>
          <p:cNvPr id="3" name="Content Placeholder 2"/>
          <p:cNvSpPr>
            <a:spLocks noGrp="1"/>
          </p:cNvSpPr>
          <p:nvPr>
            <p:ph idx="1"/>
          </p:nvPr>
        </p:nvSpPr>
        <p:spPr>
          <a:xfrm>
            <a:off x="782475" y="2166119"/>
            <a:ext cx="8467033" cy="3678303"/>
          </a:xfrm>
        </p:spPr>
        <p:txBody>
          <a:bodyPr>
            <a:normAutofit fontScale="70000" lnSpcReduction="20000"/>
          </a:bodyPr>
          <a:lstStyle/>
          <a:p>
            <a:pPr marL="667385" lvl="1" indent="-342900"/>
            <a:r>
              <a:rPr lang="en-US" sz="3900" dirty="0"/>
              <a:t>The positive aspect of helping</a:t>
            </a:r>
          </a:p>
          <a:p>
            <a:pPr marL="667385" lvl="1" indent="-342900"/>
            <a:r>
              <a:rPr lang="en-US" sz="3900" dirty="0"/>
              <a:t>Pleasure and satisfaction derived from recognizing impact of client change </a:t>
            </a:r>
            <a:r>
              <a:rPr lang="en-US" sz="2600" dirty="0"/>
              <a:t>(</a:t>
            </a:r>
            <a:r>
              <a:rPr lang="en-US" sz="2600" dirty="0" err="1"/>
              <a:t>Radey</a:t>
            </a:r>
            <a:r>
              <a:rPr lang="en-US" sz="2600" dirty="0"/>
              <a:t> &amp; Figley, 2007)</a:t>
            </a:r>
            <a:endParaRPr lang="en-US" sz="3900" dirty="0"/>
          </a:p>
          <a:p>
            <a:pPr marL="667385" lvl="1" indent="-342900"/>
            <a:r>
              <a:rPr lang="en-US" sz="3900" dirty="0"/>
              <a:t>Cornerstone of quality healthcare</a:t>
            </a:r>
          </a:p>
          <a:p>
            <a:pPr marL="937385" lvl="2" indent="-342900"/>
            <a:r>
              <a:rPr lang="en-US" sz="3500" dirty="0"/>
              <a:t>Job satisfaction influences the outcome of patient care and quality of work  </a:t>
            </a:r>
            <a:r>
              <a:rPr lang="en-US" sz="2200" dirty="0"/>
              <a:t>(Singh, 2017; </a:t>
            </a:r>
            <a:r>
              <a:rPr lang="en-US" sz="2200" dirty="0" err="1"/>
              <a:t>Stamm</a:t>
            </a:r>
            <a:r>
              <a:rPr lang="en-US" sz="2200" dirty="0"/>
              <a:t> 2010)</a:t>
            </a:r>
          </a:p>
          <a:p>
            <a:pPr marL="937385" lvl="2" indent="-342900"/>
            <a:r>
              <a:rPr lang="en-US" sz="3500" dirty="0"/>
              <a:t>Impacts career outcome, health, and personal relationships with co-workers </a:t>
            </a:r>
          </a:p>
          <a:p>
            <a:pPr marL="324485" lvl="1" indent="0">
              <a:buNone/>
            </a:pPr>
            <a:endParaRPr lang="en-US" dirty="0"/>
          </a:p>
        </p:txBody>
      </p:sp>
      <p:pic>
        <p:nvPicPr>
          <p:cNvPr id="1024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0448">
            <a:off x="8895128" y="3918804"/>
            <a:ext cx="3068307" cy="2939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312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Compassion fatigue </a:t>
            </a:r>
          </a:p>
        </p:txBody>
      </p:sp>
      <p:sp>
        <p:nvSpPr>
          <p:cNvPr id="3" name="Content Placeholder 2"/>
          <p:cNvSpPr>
            <a:spLocks noGrp="1"/>
          </p:cNvSpPr>
          <p:nvPr>
            <p:ph idx="1"/>
          </p:nvPr>
        </p:nvSpPr>
        <p:spPr>
          <a:xfrm>
            <a:off x="581192" y="2356822"/>
            <a:ext cx="7243961" cy="4818184"/>
          </a:xfrm>
        </p:spPr>
        <p:txBody>
          <a:bodyPr>
            <a:normAutofit fontScale="77500" lnSpcReduction="20000"/>
          </a:bodyPr>
          <a:lstStyle/>
          <a:p>
            <a:pPr marL="324485" lvl="1" indent="0">
              <a:buNone/>
            </a:pPr>
            <a:endParaRPr lang="en-US" sz="2900" dirty="0"/>
          </a:p>
          <a:p>
            <a:r>
              <a:rPr lang="en-US" sz="3400" dirty="0"/>
              <a:t>The negative aspect of helping</a:t>
            </a:r>
          </a:p>
          <a:p>
            <a:r>
              <a:rPr lang="en-US" sz="3400" dirty="0"/>
              <a:t>“The physical, emotional, and spiritual fatigue or exhaustion that takes over a person and causes a decline in his or her ability to experience joy or to feel and care for others” </a:t>
            </a:r>
            <a:r>
              <a:rPr lang="en-US" sz="1900" dirty="0"/>
              <a:t>(Worley, 2005)</a:t>
            </a:r>
          </a:p>
          <a:p>
            <a:r>
              <a:rPr lang="en-US" sz="3400" dirty="0"/>
              <a:t>CF is connected to the relationship between the healthcare provider and the patient (</a:t>
            </a:r>
            <a:r>
              <a:rPr lang="en-US" sz="1900" dirty="0" err="1"/>
              <a:t>Aycock</a:t>
            </a:r>
            <a:r>
              <a:rPr lang="en-US" sz="1900" dirty="0"/>
              <a:t> &amp; Boyle, 2008; Sabo, 2011)</a:t>
            </a:r>
          </a:p>
          <a:p>
            <a:r>
              <a:rPr lang="en-US" sz="3400" dirty="0"/>
              <a:t>Professions that fit the definition of a ‘first responder’ are at an especially high risk for </a:t>
            </a:r>
            <a:r>
              <a:rPr lang="it-IT" sz="3400" dirty="0"/>
              <a:t>CF </a:t>
            </a:r>
            <a:r>
              <a:rPr lang="it-IT" sz="1900" dirty="0"/>
              <a:t>(Bellolio et al., 2014; Boyle, 2011; Lombardo &amp; Eyre, 2011). </a:t>
            </a:r>
            <a:endParaRPr lang="it-IT" sz="3400" dirty="0"/>
          </a:p>
          <a:p>
            <a:pPr marL="0" indent="0">
              <a:buNone/>
            </a:pPr>
            <a:endParaRPr lang="it-IT" sz="6400" dirty="0"/>
          </a:p>
          <a:p>
            <a:endParaRPr lang="en-US" sz="6400" dirty="0"/>
          </a:p>
          <a:p>
            <a:pPr marL="629920" lvl="1" indent="-305435">
              <a:buFont typeface="Wingdings"/>
              <a:buChar char="§"/>
            </a:pPr>
            <a:endParaRPr lang="en-US" sz="1100" dirty="0"/>
          </a:p>
        </p:txBody>
      </p:sp>
      <p:pic>
        <p:nvPicPr>
          <p:cNvPr id="8194" name="Picture 2" descr="Image result for compassion fatigue heart"/>
          <p:cNvPicPr>
            <a:picLocks noChangeAspect="1" noChangeArrowheads="1"/>
          </p:cNvPicPr>
          <p:nvPr/>
        </p:nvPicPr>
        <p:blipFill rotWithShape="1">
          <a:blip r:embed="rId3">
            <a:extLst>
              <a:ext uri="{28A0092B-C50C-407E-A947-70E740481C1C}">
                <a14:useLocalDpi xmlns:a14="http://schemas.microsoft.com/office/drawing/2010/main" val="0"/>
              </a:ext>
            </a:extLst>
          </a:blip>
          <a:srcRect l="19783" r="17079"/>
          <a:stretch/>
        </p:blipFill>
        <p:spPr bwMode="auto">
          <a:xfrm>
            <a:off x="7825153" y="2356822"/>
            <a:ext cx="3943916" cy="3904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541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normAutofit/>
          </a:bodyPr>
          <a:lstStyle/>
          <a:p>
            <a:r>
              <a:rPr lang="en-US" sz="3600" dirty="0"/>
              <a:t>Professional quality of life </a:t>
            </a:r>
          </a:p>
        </p:txBody>
      </p:sp>
      <p:pic>
        <p:nvPicPr>
          <p:cNvPr id="5" name="Content Placeholder 4"/>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392" t="21957" r="5649" b="10078"/>
          <a:stretch/>
        </p:blipFill>
        <p:spPr>
          <a:xfrm>
            <a:off x="721218" y="2318196"/>
            <a:ext cx="10328856" cy="4198513"/>
          </a:xfrm>
        </p:spPr>
      </p:pic>
    </p:spTree>
    <p:extLst>
      <p:ext uri="{BB962C8B-B14F-4D97-AF65-F5344CB8AC3E}">
        <p14:creationId xmlns:p14="http://schemas.microsoft.com/office/powerpoint/2010/main" val="325417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343C-B7EC-42F7-9067-33C374647B9C}"/>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What about athletic trainers? </a:t>
            </a:r>
          </a:p>
        </p:txBody>
      </p:sp>
      <p:graphicFrame>
        <p:nvGraphicFramePr>
          <p:cNvPr id="7" name="Diagram 7">
            <a:extLst>
              <a:ext uri="{FF2B5EF4-FFF2-40B4-BE49-F238E27FC236}">
                <a16:creationId xmlns:a16="http://schemas.microsoft.com/office/drawing/2014/main" id="{0E3FEF1D-6DD5-4F95-B096-10DD0A2891CC}"/>
              </a:ext>
            </a:extLst>
          </p:cNvPr>
          <p:cNvGraphicFramePr/>
          <p:nvPr>
            <p:extLst>
              <p:ext uri="{D42A27DB-BD31-4B8C-83A1-F6EECF244321}">
                <p14:modId xmlns:p14="http://schemas.microsoft.com/office/powerpoint/2010/main" val="173227961"/>
              </p:ext>
            </p:extLst>
          </p:nvPr>
        </p:nvGraphicFramePr>
        <p:xfrm>
          <a:off x="581193" y="1715955"/>
          <a:ext cx="11029615" cy="4630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22" name="Picture 6" descr="Image result for yellow check 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8325" y="1731789"/>
            <a:ext cx="850166" cy="7557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yellow check 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3616" y="3259029"/>
            <a:ext cx="850166" cy="7557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yellow check 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2134" y="4664308"/>
            <a:ext cx="850166" cy="755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01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1000"/>
                                        <p:tgtEl>
                                          <p:spTgt spid="9222"/>
                                        </p:tgtEl>
                                      </p:cBhvr>
                                    </p:animEffect>
                                    <p:anim calcmode="lin" valueType="num">
                                      <p:cBhvr>
                                        <p:cTn id="8" dur="1000" fill="hold"/>
                                        <p:tgtEl>
                                          <p:spTgt spid="9222"/>
                                        </p:tgtEl>
                                        <p:attrNameLst>
                                          <p:attrName>ppt_x</p:attrName>
                                        </p:attrNameLst>
                                      </p:cBhvr>
                                      <p:tavLst>
                                        <p:tav tm="0">
                                          <p:val>
                                            <p:strVal val="#ppt_x"/>
                                          </p:val>
                                        </p:tav>
                                        <p:tav tm="100000">
                                          <p:val>
                                            <p:strVal val="#ppt_x"/>
                                          </p:val>
                                        </p:tav>
                                      </p:tavLst>
                                    </p:anim>
                                    <p:anim calcmode="lin" valueType="num">
                                      <p:cBhvr>
                                        <p:cTn id="9"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sz="half" idx="1"/>
          </p:nvPr>
        </p:nvSpPr>
        <p:spPr>
          <a:xfrm>
            <a:off x="673611" y="2442569"/>
            <a:ext cx="5422390" cy="3633047"/>
          </a:xfrm>
        </p:spPr>
        <p:txBody>
          <a:bodyPr>
            <a:normAutofit/>
          </a:bodyPr>
          <a:lstStyle/>
          <a:p>
            <a:r>
              <a:rPr lang="en-US" sz="3200" dirty="0"/>
              <a:t>The purpose of this study is to examine the professional quality of life among athletic trainers, including compassion fatigue and compassion satisfaction</a:t>
            </a:r>
          </a:p>
        </p:txBody>
      </p:sp>
      <p:pic>
        <p:nvPicPr>
          <p:cNvPr id="307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799" y="2442569"/>
            <a:ext cx="4879180" cy="365938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4AAAE7DB-E410-4D38-81CF-B73E40198D29}"/>
              </a:ext>
            </a:extLst>
          </p:cNvPr>
          <p:cNvSpPr>
            <a:spLocks noGrp="1"/>
          </p:cNvSpPr>
          <p:nvPr>
            <p:ph sz="half" idx="2"/>
          </p:nvPr>
        </p:nvSpPr>
        <p:spPr/>
        <p:txBody>
          <a:bodyPr/>
          <a:lstStyle/>
          <a:p>
            <a:pPr marL="0" indent="0">
              <a:buNone/>
            </a:pPr>
            <a:endParaRPr lang="en-US" dirty="0"/>
          </a:p>
        </p:txBody>
      </p:sp>
    </p:spTree>
    <p:extLst>
      <p:ext uri="{BB962C8B-B14F-4D97-AF65-F5344CB8AC3E}">
        <p14:creationId xmlns:p14="http://schemas.microsoft.com/office/powerpoint/2010/main" val="225007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92B16-68B8-418F-B568-DDBE94FB003B}"/>
              </a:ext>
            </a:extLst>
          </p:cNvPr>
          <p:cNvSpPr>
            <a:spLocks noGrp="1"/>
          </p:cNvSpPr>
          <p:nvPr>
            <p:ph type="title"/>
          </p:nvPr>
        </p:nvSpPr>
        <p:spPr/>
        <p:txBody>
          <a:bodyPr/>
          <a:lstStyle/>
          <a:p>
            <a:r>
              <a:rPr lang="en-US" dirty="0"/>
              <a:t>Research Questions and Hypotheses </a:t>
            </a:r>
          </a:p>
        </p:txBody>
      </p:sp>
      <p:sp>
        <p:nvSpPr>
          <p:cNvPr id="3" name="Content Placeholder 2">
            <a:extLst>
              <a:ext uri="{FF2B5EF4-FFF2-40B4-BE49-F238E27FC236}">
                <a16:creationId xmlns:a16="http://schemas.microsoft.com/office/drawing/2014/main" id="{14FB689F-6405-4E9E-AFC1-2A11779E49B1}"/>
              </a:ext>
            </a:extLst>
          </p:cNvPr>
          <p:cNvSpPr>
            <a:spLocks noGrp="1"/>
          </p:cNvSpPr>
          <p:nvPr>
            <p:ph sz="half" idx="1"/>
          </p:nvPr>
        </p:nvSpPr>
        <p:spPr>
          <a:xfrm>
            <a:off x="336884" y="3064042"/>
            <a:ext cx="11662611" cy="4549679"/>
          </a:xfrm>
        </p:spPr>
        <p:txBody>
          <a:bodyPr>
            <a:normAutofit fontScale="92500" lnSpcReduction="20000"/>
          </a:bodyPr>
          <a:lstStyle/>
          <a:p>
            <a:pPr marL="342900" indent="-342900">
              <a:buFont typeface="+mj-lt"/>
              <a:buAutoNum type="arabicPeriod"/>
            </a:pPr>
            <a:r>
              <a:rPr lang="en-US" sz="2000" b="1" dirty="0">
                <a:effectLst>
                  <a:outerShdw blurRad="38100" dist="38100" dir="2700000" algn="tl">
                    <a:srgbClr val="000000">
                      <a:alpha val="43137"/>
                    </a:srgbClr>
                  </a:outerShdw>
                </a:effectLst>
              </a:rPr>
              <a:t>What is the prevalence of compassion fatigue in clinically-active athletic trainers?</a:t>
            </a:r>
          </a:p>
          <a:p>
            <a:pPr lvl="2"/>
            <a:r>
              <a:rPr lang="en-US" sz="1600" dirty="0"/>
              <a:t>Athletic trainers experience a average level of compassion fatigue. </a:t>
            </a:r>
          </a:p>
          <a:p>
            <a:pPr marL="342900" indent="-342900">
              <a:buFont typeface="+mj-lt"/>
              <a:buAutoNum type="arabicPeriod"/>
            </a:pPr>
            <a:r>
              <a:rPr lang="en-US" sz="2000" b="1" dirty="0">
                <a:effectLst>
                  <a:outerShdw blurRad="38100" dist="38100" dir="2700000" algn="tl">
                    <a:srgbClr val="000000">
                      <a:alpha val="43137"/>
                    </a:srgbClr>
                  </a:outerShdw>
                </a:effectLst>
              </a:rPr>
              <a:t>What is the prevalence of compassion satisfaction in clinically-active athletic trainers?</a:t>
            </a:r>
          </a:p>
          <a:p>
            <a:pPr lvl="2"/>
            <a:r>
              <a:rPr lang="en-US" sz="1600" dirty="0"/>
              <a:t>Athletic trainers experience a high level of compassion satisfaction. </a:t>
            </a:r>
          </a:p>
          <a:p>
            <a:pPr marL="342900" indent="-342900">
              <a:buFont typeface="+mj-lt"/>
              <a:buAutoNum type="arabicPeriod"/>
            </a:pPr>
            <a:r>
              <a:rPr lang="en-US" sz="2000" b="1" dirty="0">
                <a:effectLst>
                  <a:outerShdw blurRad="38100" dist="38100" dir="2700000" algn="tl">
                    <a:srgbClr val="000000">
                      <a:alpha val="43137"/>
                    </a:srgbClr>
                  </a:outerShdw>
                </a:effectLst>
              </a:rPr>
              <a:t>What is the relationship between the components of the Professional Quality of Life and years of athletic training experience?</a:t>
            </a:r>
          </a:p>
          <a:p>
            <a:pPr lvl="2"/>
            <a:r>
              <a:rPr lang="en-US" sz="1600" dirty="0"/>
              <a:t>There will be a positive relationship between compassion fatigue and years of athletic training experience. </a:t>
            </a:r>
          </a:p>
          <a:p>
            <a:pPr lvl="2"/>
            <a:r>
              <a:rPr lang="en-US" sz="1600" dirty="0"/>
              <a:t>There will be a negative relationship between compassion satisfaction and years of athletic training experience</a:t>
            </a:r>
          </a:p>
          <a:p>
            <a:pPr marL="342900" indent="-342900">
              <a:buFont typeface="+mj-lt"/>
              <a:buAutoNum type="arabicPeriod"/>
            </a:pPr>
            <a:r>
              <a:rPr lang="en-US" sz="2000" b="1" dirty="0">
                <a:effectLst>
                  <a:outerShdw blurRad="38100" dist="38100" dir="2700000" algn="tl">
                    <a:srgbClr val="000000">
                      <a:alpha val="43137"/>
                    </a:srgbClr>
                  </a:outerShdw>
                </a:effectLst>
              </a:rPr>
              <a:t>Is there a difference in the components of the Professional Quality of Life between athletic training settings?</a:t>
            </a:r>
          </a:p>
          <a:p>
            <a:pPr lvl="2"/>
            <a:r>
              <a:rPr lang="en-US" sz="1600" dirty="0"/>
              <a:t>There will be a difference in compassion fatigue between athletic training settings</a:t>
            </a:r>
          </a:p>
          <a:p>
            <a:pPr marL="342900" indent="-342900">
              <a:buFont typeface="+mj-lt"/>
              <a:buAutoNum type="arabicPeriod"/>
            </a:pPr>
            <a:r>
              <a:rPr lang="en-US" sz="2000" b="1" dirty="0">
                <a:effectLst>
                  <a:outerShdw blurRad="38100" dist="38100" dir="2700000" algn="tl">
                    <a:srgbClr val="000000">
                      <a:alpha val="43137"/>
                    </a:srgbClr>
                  </a:outerShdw>
                </a:effectLst>
              </a:rPr>
              <a:t>Is there a relationship between the Professional Quality of Life components in clinically-active athletic trainers?</a:t>
            </a:r>
          </a:p>
          <a:p>
            <a:pPr lvl="2"/>
            <a:r>
              <a:rPr lang="en-US" sz="1600" dirty="0"/>
              <a:t>There is a negative relationship between compassion fatigue and compassion satisfaction in athletic trainers.</a:t>
            </a:r>
            <a:endParaRPr lang="en-US" sz="1600" dirty="0">
              <a:solidFill>
                <a:srgbClr val="FF0000"/>
              </a:solidFill>
            </a:endParaRPr>
          </a:p>
          <a:p>
            <a:pPr lvl="1"/>
            <a:endParaRPr lang="en-US" dirty="0"/>
          </a:p>
          <a:p>
            <a:pPr marL="0" indent="0">
              <a:buNone/>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264932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AA2A1-13D4-4897-B86D-4DC46FE72A89}"/>
              </a:ext>
            </a:extLst>
          </p:cNvPr>
          <p:cNvSpPr>
            <a:spLocks noGrp="1"/>
          </p:cNvSpPr>
          <p:nvPr>
            <p:ph type="title"/>
          </p:nvPr>
        </p:nvSpPr>
        <p:spPr>
          <a:xfrm>
            <a:off x="581192" y="702156"/>
            <a:ext cx="11029616" cy="1013800"/>
          </a:xfrm>
        </p:spPr>
        <p:txBody>
          <a:bodyPr>
            <a:normAutofit/>
          </a:bodyPr>
          <a:lstStyle/>
          <a:p>
            <a:r>
              <a:rPr lang="en-US" b="1" dirty="0">
                <a:effectLst>
                  <a:outerShdw blurRad="38100" dist="38100" dir="2700000" algn="tl">
                    <a:srgbClr val="000000">
                      <a:alpha val="43137"/>
                    </a:srgbClr>
                  </a:outerShdw>
                </a:effectLst>
              </a:rPr>
              <a:t>Methods</a:t>
            </a:r>
          </a:p>
        </p:txBody>
      </p:sp>
      <p:graphicFrame>
        <p:nvGraphicFramePr>
          <p:cNvPr id="4" name="Diagram 3">
            <a:extLst>
              <a:ext uri="{FF2B5EF4-FFF2-40B4-BE49-F238E27FC236}">
                <a16:creationId xmlns:a16="http://schemas.microsoft.com/office/drawing/2014/main" id="{29A0DBBF-25E6-4B26-8479-B244CED0502B}"/>
              </a:ext>
            </a:extLst>
          </p:cNvPr>
          <p:cNvGraphicFramePr/>
          <p:nvPr>
            <p:extLst>
              <p:ext uri="{D42A27DB-BD31-4B8C-83A1-F6EECF244321}">
                <p14:modId xmlns:p14="http://schemas.microsoft.com/office/powerpoint/2010/main" val="510748808"/>
              </p:ext>
            </p:extLst>
          </p:nvPr>
        </p:nvGraphicFramePr>
        <p:xfrm>
          <a:off x="581192" y="1166841"/>
          <a:ext cx="5514808" cy="3497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E78DE186-BEFF-46FD-90F2-4B348B0B2C7A}"/>
              </a:ext>
            </a:extLst>
          </p:cNvPr>
          <p:cNvPicPr>
            <a:picLocks noChangeAspect="1"/>
          </p:cNvPicPr>
          <p:nvPr/>
        </p:nvPicPr>
        <p:blipFill>
          <a:blip r:embed="rId8"/>
          <a:stretch>
            <a:fillRect/>
          </a:stretch>
        </p:blipFill>
        <p:spPr>
          <a:xfrm>
            <a:off x="240632" y="4320600"/>
            <a:ext cx="6208294" cy="2391169"/>
          </a:xfrm>
          <a:prstGeom prst="rect">
            <a:avLst/>
          </a:prstGeom>
        </p:spPr>
      </p:pic>
      <p:graphicFrame>
        <p:nvGraphicFramePr>
          <p:cNvPr id="12" name="Content Placeholder 11">
            <a:extLst>
              <a:ext uri="{FF2B5EF4-FFF2-40B4-BE49-F238E27FC236}">
                <a16:creationId xmlns:a16="http://schemas.microsoft.com/office/drawing/2014/main" id="{12EE9D7B-73A8-482D-8CE5-A762B99AE6BF}"/>
              </a:ext>
            </a:extLst>
          </p:cNvPr>
          <p:cNvGraphicFramePr>
            <a:graphicFrameLocks noGrp="1"/>
          </p:cNvGraphicFramePr>
          <p:nvPr>
            <p:ph idx="1"/>
            <p:extLst>
              <p:ext uri="{D42A27DB-BD31-4B8C-83A1-F6EECF244321}">
                <p14:modId xmlns:p14="http://schemas.microsoft.com/office/powerpoint/2010/main" val="2271844255"/>
              </p:ext>
            </p:extLst>
          </p:nvPr>
        </p:nvGraphicFramePr>
        <p:xfrm>
          <a:off x="6838256" y="2363463"/>
          <a:ext cx="4772552" cy="39142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821744264"/>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E37C0E9B17A44498BF592642D4ECA5" ma:contentTypeVersion="12" ma:contentTypeDescription="Create a new document." ma:contentTypeScope="" ma:versionID="b64175680337692cb2551d59f972e4fb">
  <xsd:schema xmlns:xsd="http://www.w3.org/2001/XMLSchema" xmlns:xs="http://www.w3.org/2001/XMLSchema" xmlns:p="http://schemas.microsoft.com/office/2006/metadata/properties" xmlns:ns3="8ba01db9-89e8-4dbd-b09b-f1bb22782f3e" xmlns:ns4="cd8c369e-ddd6-4fee-8136-828943a0a193" targetNamespace="http://schemas.microsoft.com/office/2006/metadata/properties" ma:root="true" ma:fieldsID="1a554bf74fdc63bcf84507267abbb033" ns3:_="" ns4:_="">
    <xsd:import namespace="8ba01db9-89e8-4dbd-b09b-f1bb22782f3e"/>
    <xsd:import namespace="cd8c369e-ddd6-4fee-8136-828943a0a1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01db9-89e8-4dbd-b09b-f1bb22782f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8c369e-ddd6-4fee-8136-828943a0a1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E44B9D-C200-4BF9-8CD5-16AA3D65E8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01db9-89e8-4dbd-b09b-f1bb22782f3e"/>
    <ds:schemaRef ds:uri="cd8c369e-ddd6-4fee-8136-828943a0a1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9FE714-654E-4B2C-A721-DEFE14141ED6}">
  <ds:schemaRefs>
    <ds:schemaRef ds:uri="http://schemas.microsoft.com/sharepoint/v3/contenttype/forms"/>
  </ds:schemaRefs>
</ds:datastoreItem>
</file>

<file path=customXml/itemProps3.xml><?xml version="1.0" encoding="utf-8"?>
<ds:datastoreItem xmlns:ds="http://schemas.openxmlformats.org/officeDocument/2006/customXml" ds:itemID="{C09FEFCD-51A3-4BF7-BDAF-DAD7C883407C}">
  <ds:schemaRefs>
    <ds:schemaRef ds:uri="http://schemas.microsoft.com/office/2006/documentManagement/types"/>
    <ds:schemaRef ds:uri="8ba01db9-89e8-4dbd-b09b-f1bb22782f3e"/>
    <ds:schemaRef ds:uri="http://purl.org/dc/dcmitype/"/>
    <ds:schemaRef ds:uri="http://schemas.microsoft.com/office/infopath/2007/PartnerControls"/>
    <ds:schemaRef ds:uri="http://purl.org/dc/elements/1.1/"/>
    <ds:schemaRef ds:uri="http://www.w3.org/XML/1998/namespace"/>
    <ds:schemaRef ds:uri="http://schemas.openxmlformats.org/package/2006/metadata/core-properties"/>
    <ds:schemaRef ds:uri="cd8c369e-ddd6-4fee-8136-828943a0a19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1985</Words>
  <Application>Microsoft Office PowerPoint</Application>
  <PresentationFormat>Widescreen</PresentationFormat>
  <Paragraphs>197</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Gill Sans MT</vt:lpstr>
      <vt:lpstr>Wingdings</vt:lpstr>
      <vt:lpstr>Wingdings 2</vt:lpstr>
      <vt:lpstr>Dividend</vt:lpstr>
      <vt:lpstr>Professional Quality of Life:  An examination of Compassion Fatigue and  Compassion Satisfaction in Athletic Trainers</vt:lpstr>
      <vt:lpstr>Thesis Committee Members</vt:lpstr>
      <vt:lpstr>Compassion satisfaction</vt:lpstr>
      <vt:lpstr>Compassion fatigue </vt:lpstr>
      <vt:lpstr>Professional quality of life </vt:lpstr>
      <vt:lpstr>What about athletic trainers? </vt:lpstr>
      <vt:lpstr>Purpose</vt:lpstr>
      <vt:lpstr>Research Questions and Hypotheses </vt:lpstr>
      <vt:lpstr>Methods</vt:lpstr>
      <vt:lpstr>Demographics</vt:lpstr>
      <vt:lpstr>Results</vt:lpstr>
      <vt:lpstr>Results</vt:lpstr>
      <vt:lpstr>Discussion</vt:lpstr>
      <vt:lpstr>Limitations and Future Research</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Quality of Life:  An examination of Compassion Fatigue and  Compassion Satisfaction in Athletic Trainers</dc:title>
  <dc:creator>tinae</dc:creator>
  <cp:lastModifiedBy>Smith, Andrea J</cp:lastModifiedBy>
  <cp:revision>2</cp:revision>
  <dcterms:created xsi:type="dcterms:W3CDTF">2020-04-20T20:45:20Z</dcterms:created>
  <dcterms:modified xsi:type="dcterms:W3CDTF">2020-04-21T12:57:22Z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0x010100E4E37C0E9B17A44498BF592642D4ECA5</vt:lpwstr>
  </property>
</Properties>
</file>