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0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6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01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vetz, Nicole" userId="ef281be3-8035-4291-8808-7ddd1549f3ff" providerId="ADAL" clId="{90EE49F2-870A-4D3F-92F3-BF33A96596EC}"/>
    <pc:docChg chg="undo redo custSel modSld">
      <pc:chgData name="Svetz, Nicole" userId="ef281be3-8035-4291-8808-7ddd1549f3ff" providerId="ADAL" clId="{90EE49F2-870A-4D3F-92F3-BF33A96596EC}" dt="2025-08-19T12:55:04.742" v="5" actId="1076"/>
      <pc:docMkLst>
        <pc:docMk/>
      </pc:docMkLst>
      <pc:sldChg chg="modSp mod">
        <pc:chgData name="Svetz, Nicole" userId="ef281be3-8035-4291-8808-7ddd1549f3ff" providerId="ADAL" clId="{90EE49F2-870A-4D3F-92F3-BF33A96596EC}" dt="2025-08-19T12:55:04.742" v="5" actId="1076"/>
        <pc:sldMkLst>
          <pc:docMk/>
          <pc:sldMk cId="2715711973" sldId="256"/>
        </pc:sldMkLst>
        <pc:spChg chg="mod">
          <ac:chgData name="Svetz, Nicole" userId="ef281be3-8035-4291-8808-7ddd1549f3ff" providerId="ADAL" clId="{90EE49F2-870A-4D3F-92F3-BF33A96596EC}" dt="2025-08-19T12:54:57.919" v="4" actId="1076"/>
          <ac:spMkLst>
            <pc:docMk/>
            <pc:sldMk cId="2715711973" sldId="256"/>
            <ac:spMk id="2" creationId="{C9859AFD-375D-B312-3D04-BE0B73BEE5F5}"/>
          </ac:spMkLst>
        </pc:spChg>
        <pc:spChg chg="mod">
          <ac:chgData name="Svetz, Nicole" userId="ef281be3-8035-4291-8808-7ddd1549f3ff" providerId="ADAL" clId="{90EE49F2-870A-4D3F-92F3-BF33A96596EC}" dt="2025-08-19T12:54:55.293" v="2" actId="1076"/>
          <ac:spMkLst>
            <pc:docMk/>
            <pc:sldMk cId="2715711973" sldId="256"/>
            <ac:spMk id="11" creationId="{62941E5A-57B9-6F78-EDD8-E6AF91768BBE}"/>
          </ac:spMkLst>
        </pc:spChg>
        <pc:picChg chg="mod">
          <ac:chgData name="Svetz, Nicole" userId="ef281be3-8035-4291-8808-7ddd1549f3ff" providerId="ADAL" clId="{90EE49F2-870A-4D3F-92F3-BF33A96596EC}" dt="2025-08-19T12:55:04.742" v="5" actId="1076"/>
          <ac:picMkLst>
            <pc:docMk/>
            <pc:sldMk cId="2715711973" sldId="256"/>
            <ac:picMk id="34" creationId="{8240EF55-315D-844E-AE7B-EDF6E6F2AB1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E4014-C836-6C25-130F-AC9B9030D7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9A5F91-A539-DA18-3889-10CF2C310B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1F233-9E9A-81A1-FD63-6C3552324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2CA0-33E0-495B-A8FE-AEBFFAB274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0C19B1-3D4D-A99C-22C4-AEF838ECD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D12B4-D684-CFFE-A963-4E8B7174E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0D6-D941-4852-90F8-BDDE44E7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954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B9865-1F7A-7C1D-3625-AC172A13F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0999D-F8B4-BAC2-291B-B063181CE7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7286A-5773-4D8D-D1E5-CD43DC8C2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2CA0-33E0-495B-A8FE-AEBFFAB274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CF386-4B18-3F40-205F-5161E55AF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8D82D9-4104-04B1-806E-E0E83ECA7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0D6-D941-4852-90F8-BDDE44E7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526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73668A-562C-A4C8-8E3B-D93DBF2742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D0F4DA-1D4A-BB1C-3D53-97F712E89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4CE323-652A-752E-C881-0F7C1DFF3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2CA0-33E0-495B-A8FE-AEBFFAB274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06921-AA5B-C540-C1B8-2628BDE1F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B683A-9BBF-0A7F-F8D9-81E40B28C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0D6-D941-4852-90F8-BDDE44E7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318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195DF-7393-6645-77EC-6C842901A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E9D4B-E7D7-5AEE-9C59-EDB7E7D04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66F6BC-1729-59E7-8934-5D3BF2391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2CA0-33E0-495B-A8FE-AEBFFAB274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66322-B37D-7A32-1F98-C614462C5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D5C38-D5FE-7A59-4AF6-F3FA10F4F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0D6-D941-4852-90F8-BDDE44E7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897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B7375-B6BF-4D0D-F13A-D268B02BA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383A09-2D17-7594-4F6A-C3C44193D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C6F97-799E-C398-16EC-E4010BC49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2CA0-33E0-495B-A8FE-AEBFFAB274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5E8A8-2CB3-C767-2D46-5B4550757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58A061-9815-F7C2-39E7-B0AD36BFF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0D6-D941-4852-90F8-BDDE44E7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22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70075-D64E-5AF1-6C17-DD1510DB6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B414B-C0CB-81CD-835F-76EF4B35F3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4179BE-4252-9238-8079-27857D32C1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1E6ED4-07BC-EDA0-7763-0915FD1E6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2CA0-33E0-495B-A8FE-AEBFFAB274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D42BC5-6E8E-0B53-CCA1-7201A74C8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0C8CC6-FCC0-0C17-68E6-D4685A60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0D6-D941-4852-90F8-BDDE44E7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31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73639-5BFA-437F-452F-831B2337E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1031A0-F1A6-4881-3731-29CDCC0CB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923E3A-EEBD-AA1E-E14D-FD54C01AB6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44E1DD-2AA0-4762-F685-0DD62236D7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5155CC-D502-F795-9255-D68A45399E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796B23-11F6-AF42-04C1-4491600B6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2CA0-33E0-495B-A8FE-AEBFFAB274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3F2BE1-6EE0-453F-C928-6731A1F97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38BDFC-187D-AC26-240F-AE73A3E5C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0D6-D941-4852-90F8-BDDE44E7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239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26F9B-4779-5A67-E8D0-F4BFE0B68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7A4B5E-9606-19E9-07EB-3D19E6CB3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2CA0-33E0-495B-A8FE-AEBFFAB274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E6F3E7-1EA1-8D57-A0A2-331F7EF0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C037E-6E99-95B3-22B1-3A70CF51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0D6-D941-4852-90F8-BDDE44E7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533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CEA940-3EF1-8381-B416-49854CA54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2CA0-33E0-495B-A8FE-AEBFFAB274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66D012-2158-F358-596A-BF1583968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3432CA-FA55-56F6-25DD-600D5A4F5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0D6-D941-4852-90F8-BDDE44E7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974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C2A0B-6E76-FA42-D511-8A0CC4983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67E02-BBAC-C68E-58E6-0FFB67368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5DB913-9BED-BB67-9180-8CB15DC0B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FE5F7B-B5A8-4911-A85C-9B940EE67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2CA0-33E0-495B-A8FE-AEBFFAB274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04FDF4-9B55-02E5-1721-F7BFC167D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8CB2FB-DEE3-FAC3-332E-E7393FB3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0D6-D941-4852-90F8-BDDE44E7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848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EB783-2335-5840-E450-923CEF475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D38E4D-7071-A105-3314-24C8AECA01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017101-34B6-0C61-E101-213FE9DED5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2F5F7A-E065-FE23-36B5-0A80C0132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2CA0-33E0-495B-A8FE-AEBFFAB274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EA2F65-F1DD-4C15-BD7A-7911537CC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97EA5B-F126-B128-4242-F3DF261BF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0D6-D941-4852-90F8-BDDE44E7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31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B7D968-42DB-396E-9C0A-654693D9C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1410EC-313D-4A53-699F-037CDF52F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4EB7E-EA66-116B-876F-C636BDE1D3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082CA0-33E0-495B-A8FE-AEBFFAB274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6D359D-A027-8590-75BF-29DC8CDB63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84957A-7752-0ADC-1A7D-3D6EC6A6FD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3620D6-D941-4852-90F8-BDDE44E7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7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7.png"/><Relationship Id="rId1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microsoft.com/office/2007/relationships/hdphoto" Target="../media/hdphoto5.wdp"/><Relationship Id="rId17" Type="http://schemas.openxmlformats.org/officeDocument/2006/relationships/image" Target="../media/image10.png"/><Relationship Id="rId2" Type="http://schemas.openxmlformats.org/officeDocument/2006/relationships/image" Target="../media/image1.png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5.png"/><Relationship Id="rId14" Type="http://schemas.microsoft.com/office/2007/relationships/hdphoto" Target="../media/hdphoto6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59AFD-375D-B312-3D04-BE0B73BEE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87798"/>
            <a:ext cx="9144000" cy="75215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Stop Mold Growth</a:t>
            </a:r>
            <a:br>
              <a:rPr lang="en-US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5300" dirty="0">
                <a:solidFill>
                  <a:schemeClr val="accent3">
                    <a:lumMod val="75000"/>
                  </a:schemeClr>
                </a:solidFill>
              </a:rPr>
              <a:t>Before It Starts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7D4930-09EA-39CC-EADD-D755690E3023}"/>
              </a:ext>
            </a:extLst>
          </p:cNvPr>
          <p:cNvSpPr txBox="1"/>
          <p:nvPr/>
        </p:nvSpPr>
        <p:spPr>
          <a:xfrm>
            <a:off x="408422" y="1926237"/>
            <a:ext cx="4426857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  <a:t>What Mold Loves:</a:t>
            </a:r>
          </a:p>
          <a:p>
            <a:pPr>
              <a:lnSpc>
                <a:spcPct val="150000"/>
              </a:lnSpc>
            </a:pPr>
            <a:r>
              <a:rPr lang="en-US" b="1" dirty="0"/>
              <a:t>               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Warm Temps</a:t>
            </a:r>
            <a:r>
              <a:rPr lang="en-US" dirty="0"/>
              <a:t>: 77-86° F</a:t>
            </a:r>
          </a:p>
          <a:p>
            <a:endParaRPr lang="en-US" dirty="0"/>
          </a:p>
          <a:p>
            <a:r>
              <a:rPr lang="en-US" dirty="0"/>
              <a:t>                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Humidity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en-US" dirty="0"/>
              <a:t>Over 70%</a:t>
            </a:r>
          </a:p>
          <a:p>
            <a:endParaRPr lang="en-US" dirty="0"/>
          </a:p>
          <a:p>
            <a:r>
              <a:rPr lang="en-US" dirty="0"/>
              <a:t>                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Food Sources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: </a:t>
            </a:r>
          </a:p>
          <a:p>
            <a:r>
              <a:rPr lang="en-US" dirty="0"/>
              <a:t>	    - Wet Towels &amp; Clothing</a:t>
            </a:r>
          </a:p>
          <a:p>
            <a:r>
              <a:rPr lang="en-US" dirty="0"/>
              <a:t>	    - House Plants</a:t>
            </a:r>
          </a:p>
          <a:p>
            <a:r>
              <a:rPr lang="en-US" dirty="0"/>
              <a:t>                        - Rugs &amp; Carpets</a:t>
            </a:r>
          </a:p>
          <a:p>
            <a:r>
              <a:rPr lang="en-US" dirty="0"/>
              <a:t>                        - Soft Fabrics</a:t>
            </a:r>
          </a:p>
          <a:p>
            <a:r>
              <a:rPr lang="en-US" dirty="0"/>
              <a:t>                        - Books &amp; Papers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75E303D-50BD-66B0-C7BE-68A34C4172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833" y="2449169"/>
            <a:ext cx="234058" cy="390096"/>
          </a:xfrm>
          <a:prstGeom prst="rect">
            <a:avLst/>
          </a:prstGeom>
        </p:spPr>
      </p:pic>
      <p:pic>
        <p:nvPicPr>
          <p:cNvPr id="8" name="Picture 7" descr="A black drop of water&#10;&#10;AI-generated content may be incorrect.">
            <a:extLst>
              <a:ext uri="{FF2B5EF4-FFF2-40B4-BE49-F238E27FC236}">
                <a16:creationId xmlns:a16="http://schemas.microsoft.com/office/drawing/2014/main" id="{37980404-3F6E-522D-73BD-6412C1952D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30986" y1="36842" x2="30986" y2="3684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66" y="3031946"/>
            <a:ext cx="405993" cy="325938"/>
          </a:xfrm>
          <a:prstGeom prst="rect">
            <a:avLst/>
          </a:prstGeom>
        </p:spPr>
      </p:pic>
      <p:pic>
        <p:nvPicPr>
          <p:cNvPr id="10" name="Picture 9" descr="A black line drawing of a plant in a pot&#10;&#10;AI-generated content may be incorrect.">
            <a:extLst>
              <a:ext uri="{FF2B5EF4-FFF2-40B4-BE49-F238E27FC236}">
                <a16:creationId xmlns:a16="http://schemas.microsoft.com/office/drawing/2014/main" id="{87C63F68-4E07-CFC6-BA63-0889B63D2C7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4286" y1="19403" x2="54286" y2="19403"/>
                        <a14:foregroundMark x1="60000" y1="55224" x2="60000" y2="55224"/>
                        <a14:foregroundMark x1="41429" y1="88060" x2="41429" y2="88060"/>
                        <a14:foregroundMark x1="18571" y1="8955" x2="18571" y2="895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66" y="3579665"/>
            <a:ext cx="436989" cy="41826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2941E5A-57B9-6F78-EDD8-E6AF91768BBE}"/>
              </a:ext>
            </a:extLst>
          </p:cNvPr>
          <p:cNvSpPr txBox="1"/>
          <p:nvPr/>
        </p:nvSpPr>
        <p:spPr>
          <a:xfrm>
            <a:off x="5756364" y="1849280"/>
            <a:ext cx="643563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  <a:t>Prevention Tips:</a:t>
            </a:r>
          </a:p>
          <a:p>
            <a:endParaRPr lang="en-US" dirty="0"/>
          </a:p>
          <a:p>
            <a:pPr lvl="2"/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Keep it dry; </a:t>
            </a:r>
            <a:r>
              <a:rPr lang="en-US" dirty="0"/>
              <a:t>don’t ignore damp clothes or towels. Hang them up or toss in the washer.</a:t>
            </a:r>
          </a:p>
          <a:p>
            <a:pPr lvl="2"/>
            <a:endParaRPr lang="en-US" dirty="0"/>
          </a:p>
          <a:p>
            <a:pPr lvl="2"/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Use the exhaust fan </a:t>
            </a:r>
            <a:r>
              <a:rPr lang="en-US" dirty="0"/>
              <a:t>and open bathroom door after showering to let moisture escape.</a:t>
            </a:r>
          </a:p>
          <a:p>
            <a:pPr lvl="2"/>
            <a:endParaRPr lang="en-US" dirty="0"/>
          </a:p>
          <a:p>
            <a:pPr lvl="2"/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Wipe down wet surfaces </a:t>
            </a:r>
            <a:r>
              <a:rPr lang="en-US" dirty="0"/>
              <a:t>like shower walls, floors, and mirrors with a squeegee or cloth.</a:t>
            </a:r>
          </a:p>
          <a:p>
            <a:pPr lvl="2"/>
            <a:endParaRPr lang="en-US" dirty="0"/>
          </a:p>
          <a:p>
            <a:pPr lvl="2"/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REPORT leaks and suspect mold or musty odors IMMEDIATELY!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15" name="Picture 14" descr="A black exclamation mark in a triangle&#10;&#10;AI-generated content may be incorrect.">
            <a:extLst>
              <a:ext uri="{FF2B5EF4-FFF2-40B4-BE49-F238E27FC236}">
                <a16:creationId xmlns:a16="http://schemas.microsoft.com/office/drawing/2014/main" id="{CB2A8037-484B-1E74-B14A-0039923F3AF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>
                        <a14:foregroundMark x1="45588" y1="11290" x2="45588" y2="11290"/>
                        <a14:foregroundMark x1="54412" y1="43548" x2="54412" y2="43548"/>
                        <a14:foregroundMark x1="52941" y1="72581" x2="52941" y2="725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5632" y="5099650"/>
            <a:ext cx="376107" cy="34292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B047ED6-560E-D6B5-6C38-EEFDA6B8733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58333" y1="10417" x2="58333" y2="10417"/>
                      </a14:backgroundRemoval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466" y="3515780"/>
            <a:ext cx="376666" cy="301333"/>
          </a:xfrm>
          <a:prstGeom prst="rect">
            <a:avLst/>
          </a:prstGeom>
        </p:spPr>
      </p:pic>
      <p:pic>
        <p:nvPicPr>
          <p:cNvPr id="19" name="Picture 18" descr="A black drop of water&#10;&#10;AI-generated content may be incorrect.">
            <a:extLst>
              <a:ext uri="{FF2B5EF4-FFF2-40B4-BE49-F238E27FC236}">
                <a16:creationId xmlns:a16="http://schemas.microsoft.com/office/drawing/2014/main" id="{FC3F6EA8-9ECB-6427-FC99-8724A7CCC87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>
                        <a14:foregroundMark x1="59649" y1="19643" x2="59649" y2="1964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3418" y="4332998"/>
            <a:ext cx="306714" cy="301333"/>
          </a:xfrm>
          <a:prstGeom prst="rect">
            <a:avLst/>
          </a:prstGeom>
        </p:spPr>
      </p:pic>
      <p:pic>
        <p:nvPicPr>
          <p:cNvPr id="21" name="Picture 20" descr="A black and white line drawing of a rope with water drops&#10;&#10;AI-generated content may be incorrect.">
            <a:extLst>
              <a:ext uri="{FF2B5EF4-FFF2-40B4-BE49-F238E27FC236}">
                <a16:creationId xmlns:a16="http://schemas.microsoft.com/office/drawing/2014/main" id="{CEA22695-1C8D-00AE-A214-FB9BC957E1E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5236" b="92670" l="1449" r="95652">
                        <a14:foregroundMark x1="58454" y1="14136" x2="58454" y2="14136"/>
                        <a14:foregroundMark x1="13043" y1="5236" x2="13043" y2="5236"/>
                        <a14:foregroundMark x1="2415" y1="27225" x2="2415" y2="27225"/>
                        <a14:foregroundMark x1="96135" y1="19895" x2="96135" y2="19895"/>
                        <a14:foregroundMark x1="63768" y1="53403" x2="63768" y2="53403"/>
                        <a14:foregroundMark x1="49275" y1="73298" x2="49275" y2="73298"/>
                        <a14:foregroundMark x1="47826" y1="92670" x2="47826" y2="92670"/>
                        <a14:foregroundMark x1="25604" y1="57592" x2="25604" y2="57592"/>
                        <a14:backgroundMark x1="84541" y1="64398" x2="84541" y2="64398"/>
                        <a14:backgroundMark x1="63768" y1="68586" x2="63768" y2="68586"/>
                      </a14:backgroundRemoval>
                    </a14:imgEffect>
                    <a14:imgEffect>
                      <a14:artisticPaintStrokes/>
                    </a14:imgEffect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284" y="2673008"/>
            <a:ext cx="447030" cy="41247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85A97C2-0671-9D5B-57FA-80240B260861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1106818" y="5772818"/>
            <a:ext cx="1085182" cy="1085182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493B227F-4A19-7D8A-FEB6-DCE10C45CB01}"/>
              </a:ext>
            </a:extLst>
          </p:cNvPr>
          <p:cNvSpPr txBox="1"/>
          <p:nvPr/>
        </p:nvSpPr>
        <p:spPr>
          <a:xfrm>
            <a:off x="2727960" y="6536129"/>
            <a:ext cx="85126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For more information, contact EHS at ehs@wcupa.edu  or scan our QR Code! </a:t>
            </a:r>
          </a:p>
        </p:txBody>
      </p:sp>
      <p:pic>
        <p:nvPicPr>
          <p:cNvPr id="31" name="Picture 30" descr="A logo on a black background&#10;&#10;AI-generated content may be incorrect.">
            <a:extLst>
              <a:ext uri="{FF2B5EF4-FFF2-40B4-BE49-F238E27FC236}">
                <a16:creationId xmlns:a16="http://schemas.microsoft.com/office/drawing/2014/main" id="{97A15A68-9D99-CB8B-D696-547060652680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1" y="5311292"/>
            <a:ext cx="2418806" cy="2418806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84DD491-6428-7E27-F20A-EAF2451DEBAC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15401" y="210716"/>
            <a:ext cx="2512559" cy="1411739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8240EF55-315D-844E-AE7B-EDF6E6F2AB1A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9787921" y="298057"/>
            <a:ext cx="1861488" cy="1238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711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138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Stop Mold Growth Before It Starts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Svetz, Nicole</dc:creator>
  <cp:lastModifiedBy>Svetz, Nicole</cp:lastModifiedBy>
  <cp:revision>1</cp:revision>
  <dcterms:created xsi:type="dcterms:W3CDTF">2025-08-19T11:48:07Z</dcterms:created>
  <dcterms:modified xsi:type="dcterms:W3CDTF">2025-08-19T12:55:13Z</dcterms:modified>
</cp:coreProperties>
</file>