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8288000" cy="10287000"/>
  <p:notesSz cx="6858000" cy="9144000"/>
  <p:embeddedFontLst>
    <p:embeddedFont>
      <p:font typeface="Calibri" panose="020F0502020204030204" pitchFamily="34" charset="0"/>
      <p:regular r:id="rId25"/>
      <p:bold r:id="rId26"/>
      <p:italic r:id="rId27"/>
      <p:boldItalic r:id="rId28"/>
    </p:embeddedFont>
    <p:embeddedFont>
      <p:font typeface="Fira Sans Bold" panose="020B0604020202020204" charset="0"/>
      <p:regular r:id="rId29"/>
    </p:embeddedFont>
    <p:embeddedFont>
      <p:font typeface="Fira Sans Light" panose="020B0403050000020004" pitchFamily="34" charset="0"/>
      <p:regular r:id="rId30"/>
      <p:italic r:id="rId31"/>
    </p:embeddedFont>
    <p:embeddedFont>
      <p:font typeface="Fira Sans Light Bold" panose="020B0604020202020204" charset="0"/>
      <p:regular r:id="rId32"/>
    </p:embeddedFont>
    <p:embeddedFont>
      <p:font typeface="Fira Sans Light Bold Italics" panose="020B0604020202020204" charset="0"/>
      <p:regular r:id="rId33"/>
    </p:embeddedFont>
    <p:embeddedFont>
      <p:font typeface="Fira Sans Medium" panose="020B0603050000020004" pitchFamily="34" charset="0"/>
      <p:regular r:id="rId34"/>
      <p:italic r:id="rId35"/>
    </p:embeddedFont>
    <p:embeddedFont>
      <p:font typeface="Fira Sans Medium Bold" panose="020B0604020202020204" charset="0"/>
      <p:regular r:id="rId36"/>
    </p:embeddedFont>
    <p:embeddedFont>
      <p:font typeface="Fira Sans Medium Italics" panose="020B0604020202020204" charset="0"/>
      <p:regular r:id="rId37"/>
    </p:embeddedFont>
    <p:embeddedFont>
      <p:font typeface="Gabriel Sans Condensed" panose="020B0604020202020204" charset="0"/>
      <p:regular r:id="rId38"/>
    </p:embeddedFont>
    <p:embeddedFont>
      <p:font typeface="Gabriel Sans Condensed Bold" panose="020B0604020202020204" charset="0"/>
      <p:regular r:id="rId39"/>
    </p:embeddedFont>
    <p:embeddedFont>
      <p:font typeface="Gabriel Sans Condensed Bold Italics" panose="020B0604020202020204" charset="0"/>
      <p:regular r:id="rId40"/>
    </p:embeddedFont>
    <p:embeddedFont>
      <p:font typeface="Gabriel Sans Condensed Italics" panose="020B0604020202020204" charset="0"/>
      <p:regular r:id="rId41"/>
    </p:embeddedFont>
    <p:embeddedFont>
      <p:font typeface="Montserrat Extra-Bold" panose="020B060402020202020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86" d="100"/>
          <a:sy n="86" d="100"/>
        </p:scale>
        <p:origin x="307"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 Ashley" userId="1e38c761-9620-490d-926f-900edf9a9bce" providerId="ADAL" clId="{6DD6D04F-035D-497A-A144-69CDDE80130B}"/>
    <pc:docChg chg="undo custSel modSld">
      <pc:chgData name="Ross, Ashley" userId="1e38c761-9620-490d-926f-900edf9a9bce" providerId="ADAL" clId="{6DD6D04F-035D-497A-A144-69CDDE80130B}" dt="2023-05-15T15:40:08.576" v="105" actId="1036"/>
      <pc:docMkLst>
        <pc:docMk/>
      </pc:docMkLst>
      <pc:sldChg chg="modSp mod">
        <pc:chgData name="Ross, Ashley" userId="1e38c761-9620-490d-926f-900edf9a9bce" providerId="ADAL" clId="{6DD6D04F-035D-497A-A144-69CDDE80130B}" dt="2023-05-15T15:40:08.576" v="105" actId="1036"/>
        <pc:sldMkLst>
          <pc:docMk/>
          <pc:sldMk cId="0" sldId="264"/>
        </pc:sldMkLst>
        <pc:spChg chg="mod">
          <ac:chgData name="Ross, Ashley" userId="1e38c761-9620-490d-926f-900edf9a9bce" providerId="ADAL" clId="{6DD6D04F-035D-497A-A144-69CDDE80130B}" dt="2023-05-15T15:40:08.576" v="105" actId="1036"/>
          <ac:spMkLst>
            <pc:docMk/>
            <pc:sldMk cId="0" sldId="264"/>
            <ac:spMk id="17" creationId="{00000000-0000-0000-0000-000000000000}"/>
          </ac:spMkLst>
        </pc:spChg>
        <pc:spChg chg="mod">
          <ac:chgData name="Ross, Ashley" userId="1e38c761-9620-490d-926f-900edf9a9bce" providerId="ADAL" clId="{6DD6D04F-035D-497A-A144-69CDDE80130B}" dt="2023-05-15T15:39:25.260" v="68" actId="14100"/>
          <ac:spMkLst>
            <pc:docMk/>
            <pc:sldMk cId="0" sldId="264"/>
            <ac:spMk id="18" creationId="{00000000-0000-0000-0000-000000000000}"/>
          </ac:spMkLst>
        </pc:spChg>
        <pc:spChg chg="mod">
          <ac:chgData name="Ross, Ashley" userId="1e38c761-9620-490d-926f-900edf9a9bce" providerId="ADAL" clId="{6DD6D04F-035D-497A-A144-69CDDE80130B}" dt="2023-05-15T15:39:50.153" v="73" actId="1076"/>
          <ac:spMkLst>
            <pc:docMk/>
            <pc:sldMk cId="0" sldId="264"/>
            <ac:spMk id="21" creationId="{00000000-0000-0000-0000-000000000000}"/>
          </ac:spMkLst>
        </pc:spChg>
        <pc:spChg chg="mod">
          <ac:chgData name="Ross, Ashley" userId="1e38c761-9620-490d-926f-900edf9a9bce" providerId="ADAL" clId="{6DD6D04F-035D-497A-A144-69CDDE80130B}" dt="2023-05-15T15:39:22.742" v="67" actId="14100"/>
          <ac:spMkLst>
            <pc:docMk/>
            <pc:sldMk cId="0" sldId="264"/>
            <ac:spMk id="23" creationId="{00000000-0000-0000-0000-000000000000}"/>
          </ac:spMkLst>
        </pc:spChg>
      </pc:sldChg>
      <pc:sldChg chg="modSp mod">
        <pc:chgData name="Ross, Ashley" userId="1e38c761-9620-490d-926f-900edf9a9bce" providerId="ADAL" clId="{6DD6D04F-035D-497A-A144-69CDDE80130B}" dt="2023-05-15T15:38:22.521" v="62" actId="14100"/>
        <pc:sldMkLst>
          <pc:docMk/>
          <pc:sldMk cId="0" sldId="273"/>
        </pc:sldMkLst>
        <pc:spChg chg="mod">
          <ac:chgData name="Ross, Ashley" userId="1e38c761-9620-490d-926f-900edf9a9bce" providerId="ADAL" clId="{6DD6D04F-035D-497A-A144-69CDDE80130B}" dt="2023-05-15T15:36:28.095" v="32" actId="14100"/>
          <ac:spMkLst>
            <pc:docMk/>
            <pc:sldMk cId="0" sldId="273"/>
            <ac:spMk id="4" creationId="{00000000-0000-0000-0000-000000000000}"/>
          </ac:spMkLst>
        </pc:spChg>
        <pc:spChg chg="mod">
          <ac:chgData name="Ross, Ashley" userId="1e38c761-9620-490d-926f-900edf9a9bce" providerId="ADAL" clId="{6DD6D04F-035D-497A-A144-69CDDE80130B}" dt="2023-05-15T15:38:22.521" v="62" actId="14100"/>
          <ac:spMkLst>
            <pc:docMk/>
            <pc:sldMk cId="0" sldId="273"/>
            <ac:spMk id="7" creationId="{00000000-0000-0000-0000-000000000000}"/>
          </ac:spMkLst>
        </pc:spChg>
        <pc:spChg chg="mod">
          <ac:chgData name="Ross, Ashley" userId="1e38c761-9620-490d-926f-900edf9a9bce" providerId="ADAL" clId="{6DD6D04F-035D-497A-A144-69CDDE80130B}" dt="2023-05-15T15:35:11.387" v="14" actId="14100"/>
          <ac:spMkLst>
            <pc:docMk/>
            <pc:sldMk cId="0" sldId="273"/>
            <ac:spMk id="9" creationId="{00000000-0000-0000-0000-000000000000}"/>
          </ac:spMkLst>
        </pc:spChg>
        <pc:spChg chg="mod">
          <ac:chgData name="Ross, Ashley" userId="1e38c761-9620-490d-926f-900edf9a9bce" providerId="ADAL" clId="{6DD6D04F-035D-497A-A144-69CDDE80130B}" dt="2023-05-15T15:35:21.694" v="17" actId="14100"/>
          <ac:spMkLst>
            <pc:docMk/>
            <pc:sldMk cId="0" sldId="273"/>
            <ac:spMk id="10" creationId="{00000000-0000-0000-0000-000000000000}"/>
          </ac:spMkLst>
        </pc:spChg>
        <pc:spChg chg="mod">
          <ac:chgData name="Ross, Ashley" userId="1e38c761-9620-490d-926f-900edf9a9bce" providerId="ADAL" clId="{6DD6D04F-035D-497A-A144-69CDDE80130B}" dt="2023-05-15T15:36:12.529" v="30" actId="14100"/>
          <ac:spMkLst>
            <pc:docMk/>
            <pc:sldMk cId="0" sldId="273"/>
            <ac:spMk id="13" creationId="{00000000-0000-0000-0000-000000000000}"/>
          </ac:spMkLst>
        </pc:spChg>
        <pc:spChg chg="mod">
          <ac:chgData name="Ross, Ashley" userId="1e38c761-9620-490d-926f-900edf9a9bce" providerId="ADAL" clId="{6DD6D04F-035D-497A-A144-69CDDE80130B}" dt="2023-05-15T15:34:43.648" v="2" actId="14100"/>
          <ac:spMkLst>
            <pc:docMk/>
            <pc:sldMk cId="0" sldId="273"/>
            <ac:spMk id="16" creationId="{00000000-0000-0000-0000-000000000000}"/>
          </ac:spMkLst>
        </pc:spChg>
        <pc:spChg chg="mod">
          <ac:chgData name="Ross, Ashley" userId="1e38c761-9620-490d-926f-900edf9a9bce" providerId="ADAL" clId="{6DD6D04F-035D-497A-A144-69CDDE80130B}" dt="2023-05-15T15:37:57.583" v="56" actId="14100"/>
          <ac:spMkLst>
            <pc:docMk/>
            <pc:sldMk cId="0" sldId="273"/>
            <ac:spMk id="20" creationId="{00000000-0000-0000-0000-000000000000}"/>
          </ac:spMkLst>
        </pc:spChg>
        <pc:spChg chg="mod">
          <ac:chgData name="Ross, Ashley" userId="1e38c761-9620-490d-926f-900edf9a9bce" providerId="ADAL" clId="{6DD6D04F-035D-497A-A144-69CDDE80130B}" dt="2023-05-15T15:38:11.876" v="59" actId="14100"/>
          <ac:spMkLst>
            <pc:docMk/>
            <pc:sldMk cId="0" sldId="273"/>
            <ac:spMk id="24" creationId="{00000000-0000-0000-0000-000000000000}"/>
          </ac:spMkLst>
        </pc:spChg>
        <pc:spChg chg="mod">
          <ac:chgData name="Ross, Ashley" userId="1e38c761-9620-490d-926f-900edf9a9bce" providerId="ADAL" clId="{6DD6D04F-035D-497A-A144-69CDDE80130B}" dt="2023-05-15T15:37:45.998" v="53" actId="14100"/>
          <ac:spMkLst>
            <pc:docMk/>
            <pc:sldMk cId="0" sldId="273"/>
            <ac:spMk id="27" creationId="{00000000-0000-0000-0000-000000000000}"/>
          </ac:spMkLst>
        </pc:spChg>
        <pc:spChg chg="mod">
          <ac:chgData name="Ross, Ashley" userId="1e38c761-9620-490d-926f-900edf9a9bce" providerId="ADAL" clId="{6DD6D04F-035D-497A-A144-69CDDE80130B}" dt="2023-05-15T15:36:05.296" v="28" actId="14100"/>
          <ac:spMkLst>
            <pc:docMk/>
            <pc:sldMk cId="0" sldId="273"/>
            <ac:spMk id="30" creationId="{00000000-0000-0000-0000-000000000000}"/>
          </ac:spMkLst>
        </pc:spChg>
        <pc:spChg chg="mod">
          <ac:chgData name="Ross, Ashley" userId="1e38c761-9620-490d-926f-900edf9a9bce" providerId="ADAL" clId="{6DD6D04F-035D-497A-A144-69CDDE80130B}" dt="2023-05-15T15:35:56.236" v="27" actId="14100"/>
          <ac:spMkLst>
            <pc:docMk/>
            <pc:sldMk cId="0" sldId="273"/>
            <ac:spMk id="36" creationId="{00000000-0000-0000-0000-000000000000}"/>
          </ac:spMkLst>
        </pc:spChg>
        <pc:spChg chg="mod">
          <ac:chgData name="Ross, Ashley" userId="1e38c761-9620-490d-926f-900edf9a9bce" providerId="ADAL" clId="{6DD6D04F-035D-497A-A144-69CDDE80130B}" dt="2023-05-15T15:37:25.964" v="50" actId="14100"/>
          <ac:spMkLst>
            <pc:docMk/>
            <pc:sldMk cId="0" sldId="273"/>
            <ac:spMk id="41" creationId="{00000000-0000-0000-0000-000000000000}"/>
          </ac:spMkLst>
        </pc:spChg>
        <pc:spChg chg="mod">
          <ac:chgData name="Ross, Ashley" userId="1e38c761-9620-490d-926f-900edf9a9bce" providerId="ADAL" clId="{6DD6D04F-035D-497A-A144-69CDDE80130B}" dt="2023-05-15T15:37:05.954" v="43" actId="14100"/>
          <ac:spMkLst>
            <pc:docMk/>
            <pc:sldMk cId="0" sldId="273"/>
            <ac:spMk id="44" creationId="{00000000-0000-0000-0000-000000000000}"/>
          </ac:spMkLst>
        </pc:spChg>
        <pc:spChg chg="mod">
          <ac:chgData name="Ross, Ashley" userId="1e38c761-9620-490d-926f-900edf9a9bce" providerId="ADAL" clId="{6DD6D04F-035D-497A-A144-69CDDE80130B}" dt="2023-05-15T15:36:39.709" v="35" actId="14100"/>
          <ac:spMkLst>
            <pc:docMk/>
            <pc:sldMk cId="0" sldId="273"/>
            <ac:spMk id="55" creationId="{00000000-0000-0000-0000-000000000000}"/>
          </ac:spMkLst>
        </pc:spChg>
        <pc:spChg chg="mod">
          <ac:chgData name="Ross, Ashley" userId="1e38c761-9620-490d-926f-900edf9a9bce" providerId="ADAL" clId="{6DD6D04F-035D-497A-A144-69CDDE80130B}" dt="2023-05-15T15:36:49.500" v="38" actId="14100"/>
          <ac:spMkLst>
            <pc:docMk/>
            <pc:sldMk cId="0" sldId="273"/>
            <ac:spMk id="58" creationId="{00000000-0000-0000-0000-000000000000}"/>
          </ac:spMkLst>
        </pc:spChg>
        <pc:spChg chg="mod">
          <ac:chgData name="Ross, Ashley" userId="1e38c761-9620-490d-926f-900edf9a9bce" providerId="ADAL" clId="{6DD6D04F-035D-497A-A144-69CDDE80130B}" dt="2023-05-15T15:34:37.719" v="0" actId="14100"/>
          <ac:spMkLst>
            <pc:docMk/>
            <pc:sldMk cId="0" sldId="273"/>
            <ac:spMk id="66" creationId="{00000000-0000-0000-0000-000000000000}"/>
          </ac:spMkLst>
        </pc:spChg>
        <pc:grpChg chg="mod">
          <ac:chgData name="Ross, Ashley" userId="1e38c761-9620-490d-926f-900edf9a9bce" providerId="ADAL" clId="{6DD6D04F-035D-497A-A144-69CDDE80130B}" dt="2023-05-15T15:35:01.505" v="11" actId="14100"/>
          <ac:grpSpMkLst>
            <pc:docMk/>
            <pc:sldMk cId="0" sldId="273"/>
            <ac:grpSpMk id="8" creationId="{00000000-0000-0000-0000-000000000000}"/>
          </ac:grpSpMkLst>
        </pc:grpChg>
        <pc:grpChg chg="mod">
          <ac:chgData name="Ross, Ashley" userId="1e38c761-9620-490d-926f-900edf9a9bce" providerId="ADAL" clId="{6DD6D04F-035D-497A-A144-69CDDE80130B}" dt="2023-05-15T15:35:48.628" v="26" actId="14100"/>
          <ac:grpSpMkLst>
            <pc:docMk/>
            <pc:sldMk cId="0" sldId="273"/>
            <ac:grpSpMk id="34" creationId="{00000000-0000-0000-0000-000000000000}"/>
          </ac:grpSpMkLst>
        </pc:grpChg>
        <pc:grpChg chg="mod">
          <ac:chgData name="Ross, Ashley" userId="1e38c761-9620-490d-926f-900edf9a9bce" providerId="ADAL" clId="{6DD6D04F-035D-497A-A144-69CDDE80130B}" dt="2023-05-15T15:37:17.359" v="48" actId="14100"/>
          <ac:grpSpMkLst>
            <pc:docMk/>
            <pc:sldMk cId="0" sldId="273"/>
            <ac:grpSpMk id="39" creationId="{00000000-0000-0000-0000-000000000000}"/>
          </ac:grpSpMkLst>
        </pc:grpChg>
        <pc:grpChg chg="mod">
          <ac:chgData name="Ross, Ashley" userId="1e38c761-9620-490d-926f-900edf9a9bce" providerId="ADAL" clId="{6DD6D04F-035D-497A-A144-69CDDE80130B}" dt="2023-05-15T15:36:57.253" v="41" actId="14100"/>
          <ac:grpSpMkLst>
            <pc:docMk/>
            <pc:sldMk cId="0" sldId="273"/>
            <ac:grpSpMk id="42" creationId="{00000000-0000-0000-0000-000000000000}"/>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5.sv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49.sv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 Id="rId9" Type="http://schemas.openxmlformats.org/officeDocument/2006/relationships/image" Target="../media/image57.svg"/></Relationships>
</file>

<file path=ppt/slides/_rels/slide1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7.svg"/><Relationship Id="rId5" Type="http://schemas.openxmlformats.org/officeDocument/2006/relationships/image" Target="../media/image61.sv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4328902" y="2317173"/>
            <a:ext cx="7321033" cy="6340049"/>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4A245E"/>
            </a:solidFill>
          </p:spPr>
        </p:sp>
      </p:grpSp>
      <p:grpSp>
        <p:nvGrpSpPr>
          <p:cNvPr id="4" name="Group 4"/>
          <p:cNvGrpSpPr/>
          <p:nvPr/>
        </p:nvGrpSpPr>
        <p:grpSpPr>
          <a:xfrm>
            <a:off x="12122944" y="7035126"/>
            <a:ext cx="4970154" cy="4304177"/>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F6D081"/>
            </a:solidFill>
          </p:spPr>
        </p:sp>
      </p:grpSp>
      <p:grpSp>
        <p:nvGrpSpPr>
          <p:cNvPr id="6" name="Group 6"/>
          <p:cNvGrpSpPr/>
          <p:nvPr/>
        </p:nvGrpSpPr>
        <p:grpSpPr>
          <a:xfrm>
            <a:off x="12336342" y="5954842"/>
            <a:ext cx="2271679" cy="1967285"/>
            <a:chOff x="0" y="0"/>
            <a:chExt cx="3619627" cy="3134614"/>
          </a:xfrm>
        </p:grpSpPr>
        <p:sp>
          <p:nvSpPr>
            <p:cNvPr id="7" name="Freeform 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D9D9D9"/>
            </a:solidFill>
          </p:spPr>
        </p:sp>
      </p:grpSp>
      <p:grpSp>
        <p:nvGrpSpPr>
          <p:cNvPr id="8" name="Group 8"/>
          <p:cNvGrpSpPr/>
          <p:nvPr/>
        </p:nvGrpSpPr>
        <p:grpSpPr>
          <a:xfrm>
            <a:off x="13737770" y="373605"/>
            <a:ext cx="3799619" cy="3290488"/>
            <a:chOff x="0" y="0"/>
            <a:chExt cx="3619627" cy="3134614"/>
          </a:xfrm>
        </p:grpSpPr>
        <p:sp>
          <p:nvSpPr>
            <p:cNvPr id="9" name="Freeform 9"/>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F6D081"/>
            </a:solidFill>
          </p:spPr>
        </p:sp>
      </p:grpSp>
      <p:pic>
        <p:nvPicPr>
          <p:cNvPr id="10" name="Picture 10"/>
          <p:cNvPicPr>
            <a:picLocks noChangeAspect="1"/>
          </p:cNvPicPr>
          <p:nvPr/>
        </p:nvPicPr>
        <p:blipFill>
          <a:blip r:embed="rId2"/>
          <a:srcRect/>
          <a:stretch>
            <a:fillRect/>
          </a:stretch>
        </p:blipFill>
        <p:spPr>
          <a:xfrm>
            <a:off x="1028700" y="835101"/>
            <a:ext cx="2666949" cy="1328649"/>
          </a:xfrm>
          <a:prstGeom prst="rect">
            <a:avLst/>
          </a:prstGeom>
        </p:spPr>
      </p:pic>
      <p:sp>
        <p:nvSpPr>
          <p:cNvPr id="11" name="TextBox 11"/>
          <p:cNvSpPr txBox="1"/>
          <p:nvPr/>
        </p:nvSpPr>
        <p:spPr>
          <a:xfrm>
            <a:off x="1028700" y="2743998"/>
            <a:ext cx="11094244" cy="5486400"/>
          </a:xfrm>
          <a:prstGeom prst="rect">
            <a:avLst/>
          </a:prstGeom>
        </p:spPr>
        <p:txBody>
          <a:bodyPr lIns="0" tIns="0" rIns="0" bIns="0" rtlCol="0" anchor="t">
            <a:spAutoFit/>
          </a:bodyPr>
          <a:lstStyle/>
          <a:p>
            <a:pPr>
              <a:lnSpc>
                <a:spcPts val="14399"/>
              </a:lnSpc>
            </a:pPr>
            <a:r>
              <a:rPr lang="en-US" sz="11999">
                <a:solidFill>
                  <a:srgbClr val="4A245E"/>
                </a:solidFill>
                <a:latin typeface="Fira Sans Bold"/>
              </a:rPr>
              <a:t>Motor Pool</a:t>
            </a:r>
          </a:p>
          <a:p>
            <a:pPr>
              <a:lnSpc>
                <a:spcPts val="14399"/>
              </a:lnSpc>
            </a:pPr>
            <a:r>
              <a:rPr lang="en-US" sz="11999">
                <a:solidFill>
                  <a:srgbClr val="000000"/>
                </a:solidFill>
                <a:latin typeface="Fira Sans Bold"/>
              </a:rPr>
              <a:t>Vehicle Policies &amp; Procedures</a:t>
            </a:r>
          </a:p>
        </p:txBody>
      </p:sp>
      <p:sp>
        <p:nvSpPr>
          <p:cNvPr id="12" name="TextBox 12"/>
          <p:cNvSpPr txBox="1"/>
          <p:nvPr/>
        </p:nvSpPr>
        <p:spPr>
          <a:xfrm>
            <a:off x="1028700" y="9134475"/>
            <a:ext cx="11714539" cy="580390"/>
          </a:xfrm>
          <a:prstGeom prst="rect">
            <a:avLst/>
          </a:prstGeom>
        </p:spPr>
        <p:txBody>
          <a:bodyPr lIns="0" tIns="0" rIns="0" bIns="0" rtlCol="0" anchor="t">
            <a:spAutoFit/>
          </a:bodyPr>
          <a:lstStyle/>
          <a:p>
            <a:pPr>
              <a:lnSpc>
                <a:spcPts val="4760"/>
              </a:lnSpc>
            </a:pPr>
            <a:r>
              <a:rPr lang="en-US" sz="3400">
                <a:solidFill>
                  <a:srgbClr val="000000"/>
                </a:solidFill>
                <a:latin typeface="Fira Sans Light Bold Italics"/>
              </a:rPr>
              <a:t>WCU Motor Pool | 610-436-2434 | Autoshop@wcupa.edu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3404614" y="9053155"/>
            <a:ext cx="9822161" cy="6226137"/>
            <a:chOff x="0" y="0"/>
            <a:chExt cx="8474859" cy="5372100"/>
          </a:xfrm>
        </p:grpSpPr>
        <p:sp>
          <p:nvSpPr>
            <p:cNvPr id="3" name="Freeform 3"/>
            <p:cNvSpPr/>
            <p:nvPr/>
          </p:nvSpPr>
          <p:spPr>
            <a:xfrm>
              <a:off x="0" y="0"/>
              <a:ext cx="8474859" cy="5372100"/>
            </a:xfrm>
            <a:custGeom>
              <a:avLst/>
              <a:gdLst/>
              <a:ahLst/>
              <a:cxnLst/>
              <a:rect l="l" t="t" r="r" b="b"/>
              <a:pathLst>
                <a:path w="8474859" h="5372100">
                  <a:moveTo>
                    <a:pt x="6924189" y="0"/>
                  </a:moveTo>
                  <a:lnTo>
                    <a:pt x="1550670" y="0"/>
                  </a:lnTo>
                  <a:lnTo>
                    <a:pt x="0" y="2686050"/>
                  </a:lnTo>
                  <a:lnTo>
                    <a:pt x="1550670" y="5372100"/>
                  </a:lnTo>
                  <a:lnTo>
                    <a:pt x="6924189" y="5372100"/>
                  </a:lnTo>
                  <a:lnTo>
                    <a:pt x="8474859" y="2686050"/>
                  </a:lnTo>
                  <a:lnTo>
                    <a:pt x="6924189" y="0"/>
                  </a:lnTo>
                  <a:close/>
                </a:path>
              </a:pathLst>
            </a:custGeom>
            <a:solidFill>
              <a:srgbClr val="4A245E"/>
            </a:solidFill>
          </p:spPr>
        </p:sp>
      </p:grpSp>
      <p:grpSp>
        <p:nvGrpSpPr>
          <p:cNvPr id="4" name="Group 4"/>
          <p:cNvGrpSpPr/>
          <p:nvPr/>
        </p:nvGrpSpPr>
        <p:grpSpPr>
          <a:xfrm>
            <a:off x="4081177" y="8832277"/>
            <a:ext cx="2695438" cy="2334501"/>
            <a:chOff x="0" y="0"/>
            <a:chExt cx="6202680" cy="5372100"/>
          </a:xfrm>
        </p:grpSpPr>
        <p:sp>
          <p:nvSpPr>
            <p:cNvPr id="5"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F6D081"/>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66733" y="6522025"/>
            <a:ext cx="1814447" cy="181444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122906" y="6448831"/>
            <a:ext cx="1494173" cy="1970732"/>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308911" y="6624878"/>
            <a:ext cx="1901532" cy="190153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14542" y="6710814"/>
            <a:ext cx="2321691" cy="1729660"/>
          </a:xfrm>
          <a:prstGeom prst="rect">
            <a:avLst/>
          </a:prstGeom>
        </p:spPr>
      </p:pic>
      <p:sp>
        <p:nvSpPr>
          <p:cNvPr id="10" name="TextBox 10"/>
          <p:cNvSpPr txBox="1"/>
          <p:nvPr/>
        </p:nvSpPr>
        <p:spPr>
          <a:xfrm>
            <a:off x="15372444" y="1146232"/>
            <a:ext cx="2037457" cy="290158"/>
          </a:xfrm>
          <a:prstGeom prst="rect">
            <a:avLst/>
          </a:prstGeom>
        </p:spPr>
        <p:txBody>
          <a:bodyPr lIns="0" tIns="0" rIns="0" bIns="0" rtlCol="0" anchor="t">
            <a:spAutoFit/>
          </a:bodyPr>
          <a:lstStyle/>
          <a:p>
            <a:pPr algn="r">
              <a:lnSpc>
                <a:spcPts val="2380"/>
              </a:lnSpc>
              <a:spcBef>
                <a:spcPct val="0"/>
              </a:spcBef>
            </a:pPr>
            <a:r>
              <a:rPr lang="en-US" sz="1700">
                <a:solidFill>
                  <a:srgbClr val="F4F4F4"/>
                </a:solidFill>
                <a:latin typeface="Fira Sans Light Bold"/>
              </a:rPr>
              <a:t>Back to Agenda Page</a:t>
            </a:r>
          </a:p>
        </p:txBody>
      </p:sp>
      <p:sp>
        <p:nvSpPr>
          <p:cNvPr id="11" name="TextBox 11"/>
          <p:cNvSpPr txBox="1"/>
          <p:nvPr/>
        </p:nvSpPr>
        <p:spPr>
          <a:xfrm>
            <a:off x="886220" y="524193"/>
            <a:ext cx="6838462" cy="1994122"/>
          </a:xfrm>
          <a:prstGeom prst="rect">
            <a:avLst/>
          </a:prstGeom>
        </p:spPr>
        <p:txBody>
          <a:bodyPr lIns="0" tIns="0" rIns="0" bIns="0" rtlCol="0" anchor="t">
            <a:spAutoFit/>
          </a:bodyPr>
          <a:lstStyle/>
          <a:p>
            <a:pPr>
              <a:lnSpc>
                <a:spcPts val="7813"/>
              </a:lnSpc>
              <a:spcBef>
                <a:spcPct val="0"/>
              </a:spcBef>
            </a:pPr>
            <a:r>
              <a:rPr lang="en-US" sz="6511" spc="-65">
                <a:solidFill>
                  <a:srgbClr val="000000"/>
                </a:solidFill>
                <a:latin typeface="Fira Sans Medium"/>
              </a:rPr>
              <a:t>Driver  Responsibilities</a:t>
            </a:r>
          </a:p>
        </p:txBody>
      </p:sp>
      <p:sp>
        <p:nvSpPr>
          <p:cNvPr id="12" name="TextBox 12"/>
          <p:cNvSpPr txBox="1"/>
          <p:nvPr/>
        </p:nvSpPr>
        <p:spPr>
          <a:xfrm>
            <a:off x="6524781" y="4210456"/>
            <a:ext cx="4746913" cy="1676400"/>
          </a:xfrm>
          <a:prstGeom prst="rect">
            <a:avLst/>
          </a:prstGeom>
        </p:spPr>
        <p:txBody>
          <a:bodyPr lIns="0" tIns="0" rIns="0" bIns="0" rtlCol="0" anchor="t">
            <a:spAutoFit/>
          </a:bodyPr>
          <a:lstStyle/>
          <a:p>
            <a:pPr>
              <a:lnSpc>
                <a:spcPts val="2639"/>
              </a:lnSpc>
              <a:spcBef>
                <a:spcPct val="0"/>
              </a:spcBef>
            </a:pPr>
            <a:r>
              <a:rPr lang="en-US" sz="2199">
                <a:solidFill>
                  <a:srgbClr val="000000"/>
                </a:solidFill>
                <a:latin typeface="Fira Sans Light"/>
              </a:rPr>
              <a:t>Smoking or use of tobacco products, alcohol, or illegal substances is prohibited in university vehicles. Alcohol may not be transported in university vehicles. </a:t>
            </a:r>
          </a:p>
        </p:txBody>
      </p:sp>
      <p:sp>
        <p:nvSpPr>
          <p:cNvPr id="13" name="TextBox 13"/>
          <p:cNvSpPr txBox="1"/>
          <p:nvPr/>
        </p:nvSpPr>
        <p:spPr>
          <a:xfrm>
            <a:off x="6524781" y="3024276"/>
            <a:ext cx="4746913" cy="976630"/>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Fira Sans Light Bold"/>
              </a:rPr>
              <a:t>No Smoking, alcohol or illegal substances</a:t>
            </a:r>
          </a:p>
        </p:txBody>
      </p:sp>
      <p:sp>
        <p:nvSpPr>
          <p:cNvPr id="14" name="TextBox 14"/>
          <p:cNvSpPr txBox="1"/>
          <p:nvPr/>
        </p:nvSpPr>
        <p:spPr>
          <a:xfrm>
            <a:off x="886220" y="4210456"/>
            <a:ext cx="4746913" cy="2009775"/>
          </a:xfrm>
          <a:prstGeom prst="rect">
            <a:avLst/>
          </a:prstGeom>
        </p:spPr>
        <p:txBody>
          <a:bodyPr lIns="0" tIns="0" rIns="0" bIns="0" rtlCol="0" anchor="t">
            <a:spAutoFit/>
          </a:bodyPr>
          <a:lstStyle/>
          <a:p>
            <a:pPr>
              <a:lnSpc>
                <a:spcPts val="2639"/>
              </a:lnSpc>
              <a:spcBef>
                <a:spcPct val="0"/>
              </a:spcBef>
            </a:pPr>
            <a:r>
              <a:rPr lang="en-US" sz="2199">
                <a:solidFill>
                  <a:srgbClr val="000000"/>
                </a:solidFill>
                <a:latin typeface="Fira Sans Light"/>
              </a:rPr>
              <a:t>The use of mobile devices for texting and voice calls while driving university vehicles is prohibited. Drivers should pull over and find a safe place to park prior to using a mobile device. </a:t>
            </a:r>
          </a:p>
        </p:txBody>
      </p:sp>
      <p:sp>
        <p:nvSpPr>
          <p:cNvPr id="15" name="TextBox 15"/>
          <p:cNvSpPr txBox="1"/>
          <p:nvPr/>
        </p:nvSpPr>
        <p:spPr>
          <a:xfrm>
            <a:off x="886220" y="3024276"/>
            <a:ext cx="4746913" cy="481330"/>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Fira Sans Light Bold"/>
              </a:rPr>
              <a:t>Mobile Devices</a:t>
            </a:r>
          </a:p>
        </p:txBody>
      </p:sp>
      <p:sp>
        <p:nvSpPr>
          <p:cNvPr id="16" name="TextBox 16"/>
          <p:cNvSpPr txBox="1"/>
          <p:nvPr/>
        </p:nvSpPr>
        <p:spPr>
          <a:xfrm>
            <a:off x="12512387" y="4210456"/>
            <a:ext cx="4746913" cy="2009775"/>
          </a:xfrm>
          <a:prstGeom prst="rect">
            <a:avLst/>
          </a:prstGeom>
        </p:spPr>
        <p:txBody>
          <a:bodyPr lIns="0" tIns="0" rIns="0" bIns="0" rtlCol="0" anchor="t">
            <a:spAutoFit/>
          </a:bodyPr>
          <a:lstStyle/>
          <a:p>
            <a:pPr>
              <a:lnSpc>
                <a:spcPts val="2639"/>
              </a:lnSpc>
            </a:pPr>
            <a:r>
              <a:rPr lang="en-US" sz="2199">
                <a:solidFill>
                  <a:srgbClr val="000000"/>
                </a:solidFill>
                <a:latin typeface="Fira Sans Light"/>
              </a:rPr>
              <a:t>No modification of university vehicles shall be made without the approval of the Motor Pool Office. This includes but is not limited to affixing signs, stickers, antennas, ladders, etc. </a:t>
            </a:r>
          </a:p>
          <a:p>
            <a:pPr>
              <a:lnSpc>
                <a:spcPts val="2639"/>
              </a:lnSpc>
              <a:spcBef>
                <a:spcPct val="0"/>
              </a:spcBef>
            </a:pPr>
            <a:endParaRPr lang="en-US" sz="2199">
              <a:solidFill>
                <a:srgbClr val="000000"/>
              </a:solidFill>
              <a:latin typeface="Fira Sans Light"/>
            </a:endParaRPr>
          </a:p>
        </p:txBody>
      </p:sp>
      <p:sp>
        <p:nvSpPr>
          <p:cNvPr id="17" name="TextBox 17"/>
          <p:cNvSpPr txBox="1"/>
          <p:nvPr/>
        </p:nvSpPr>
        <p:spPr>
          <a:xfrm>
            <a:off x="12512387" y="3024276"/>
            <a:ext cx="4746913" cy="481330"/>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Fira Sans Light Bold"/>
              </a:rPr>
              <a:t>No Modification to Vehicles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3404614" y="9053155"/>
            <a:ext cx="9822161" cy="6226137"/>
            <a:chOff x="0" y="0"/>
            <a:chExt cx="8474859" cy="5372100"/>
          </a:xfrm>
        </p:grpSpPr>
        <p:sp>
          <p:nvSpPr>
            <p:cNvPr id="3" name="Freeform 3"/>
            <p:cNvSpPr/>
            <p:nvPr/>
          </p:nvSpPr>
          <p:spPr>
            <a:xfrm>
              <a:off x="0" y="0"/>
              <a:ext cx="8474859" cy="5372100"/>
            </a:xfrm>
            <a:custGeom>
              <a:avLst/>
              <a:gdLst/>
              <a:ahLst/>
              <a:cxnLst/>
              <a:rect l="l" t="t" r="r" b="b"/>
              <a:pathLst>
                <a:path w="8474859" h="5372100">
                  <a:moveTo>
                    <a:pt x="6924189" y="0"/>
                  </a:moveTo>
                  <a:lnTo>
                    <a:pt x="1550670" y="0"/>
                  </a:lnTo>
                  <a:lnTo>
                    <a:pt x="0" y="2686050"/>
                  </a:lnTo>
                  <a:lnTo>
                    <a:pt x="1550670" y="5372100"/>
                  </a:lnTo>
                  <a:lnTo>
                    <a:pt x="6924189" y="5372100"/>
                  </a:lnTo>
                  <a:lnTo>
                    <a:pt x="8474859" y="2686050"/>
                  </a:lnTo>
                  <a:lnTo>
                    <a:pt x="6924189" y="0"/>
                  </a:lnTo>
                  <a:close/>
                </a:path>
              </a:pathLst>
            </a:custGeom>
            <a:solidFill>
              <a:srgbClr val="4A245E"/>
            </a:solidFill>
          </p:spPr>
        </p:sp>
      </p:grpSp>
      <p:grpSp>
        <p:nvGrpSpPr>
          <p:cNvPr id="4" name="Group 4"/>
          <p:cNvGrpSpPr/>
          <p:nvPr/>
        </p:nvGrpSpPr>
        <p:grpSpPr>
          <a:xfrm>
            <a:off x="4081177" y="8832277"/>
            <a:ext cx="2695438" cy="2334501"/>
            <a:chOff x="0" y="0"/>
            <a:chExt cx="6202680" cy="5372100"/>
          </a:xfrm>
        </p:grpSpPr>
        <p:sp>
          <p:nvSpPr>
            <p:cNvPr id="5"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F6D081"/>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86220" y="2887327"/>
            <a:ext cx="2680361" cy="2677011"/>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86220" y="5962650"/>
            <a:ext cx="2066063" cy="2570529"/>
          </a:xfrm>
          <a:prstGeom prst="rect">
            <a:avLst/>
          </a:prstGeom>
        </p:spPr>
      </p:pic>
      <p:pic>
        <p:nvPicPr>
          <p:cNvPr id="8" name="Picture 8"/>
          <p:cNvPicPr>
            <a:picLocks noChangeAspect="1"/>
          </p:cNvPicPr>
          <p:nvPr/>
        </p:nvPicPr>
        <p:blipFill>
          <a:blip r:embed="rId6"/>
          <a:srcRect/>
          <a:stretch>
            <a:fillRect/>
          </a:stretch>
        </p:blipFill>
        <p:spPr>
          <a:xfrm>
            <a:off x="14814749" y="8237006"/>
            <a:ext cx="2444551" cy="1210053"/>
          </a:xfrm>
          <a:prstGeom prst="rect">
            <a:avLst/>
          </a:prstGeom>
        </p:spPr>
      </p:pic>
      <p:sp>
        <p:nvSpPr>
          <p:cNvPr id="9" name="TextBox 9"/>
          <p:cNvSpPr txBox="1"/>
          <p:nvPr/>
        </p:nvSpPr>
        <p:spPr>
          <a:xfrm>
            <a:off x="15372444" y="1146232"/>
            <a:ext cx="2037457" cy="290158"/>
          </a:xfrm>
          <a:prstGeom prst="rect">
            <a:avLst/>
          </a:prstGeom>
        </p:spPr>
        <p:txBody>
          <a:bodyPr lIns="0" tIns="0" rIns="0" bIns="0" rtlCol="0" anchor="t">
            <a:spAutoFit/>
          </a:bodyPr>
          <a:lstStyle/>
          <a:p>
            <a:pPr algn="r">
              <a:lnSpc>
                <a:spcPts val="2380"/>
              </a:lnSpc>
              <a:spcBef>
                <a:spcPct val="0"/>
              </a:spcBef>
            </a:pPr>
            <a:r>
              <a:rPr lang="en-US" sz="1700">
                <a:solidFill>
                  <a:srgbClr val="F4F4F4"/>
                </a:solidFill>
                <a:latin typeface="Fira Sans Light Bold"/>
              </a:rPr>
              <a:t>Back to Agenda Page</a:t>
            </a:r>
          </a:p>
        </p:txBody>
      </p:sp>
      <p:sp>
        <p:nvSpPr>
          <p:cNvPr id="10" name="TextBox 10"/>
          <p:cNvSpPr txBox="1"/>
          <p:nvPr/>
        </p:nvSpPr>
        <p:spPr>
          <a:xfrm>
            <a:off x="886220" y="524193"/>
            <a:ext cx="6838462" cy="1001823"/>
          </a:xfrm>
          <a:prstGeom prst="rect">
            <a:avLst/>
          </a:prstGeom>
        </p:spPr>
        <p:txBody>
          <a:bodyPr lIns="0" tIns="0" rIns="0" bIns="0" rtlCol="0" anchor="t">
            <a:spAutoFit/>
          </a:bodyPr>
          <a:lstStyle/>
          <a:p>
            <a:pPr>
              <a:lnSpc>
                <a:spcPts val="7813"/>
              </a:lnSpc>
              <a:spcBef>
                <a:spcPct val="0"/>
              </a:spcBef>
            </a:pPr>
            <a:r>
              <a:rPr lang="en-US" sz="6511" spc="-65">
                <a:solidFill>
                  <a:srgbClr val="000000"/>
                </a:solidFill>
                <a:latin typeface="Fira Sans Medium"/>
              </a:rPr>
              <a:t>Cargo Restrictions</a:t>
            </a:r>
          </a:p>
        </p:txBody>
      </p:sp>
      <p:sp>
        <p:nvSpPr>
          <p:cNvPr id="11" name="TextBox 11"/>
          <p:cNvSpPr txBox="1"/>
          <p:nvPr/>
        </p:nvSpPr>
        <p:spPr>
          <a:xfrm>
            <a:off x="4627125" y="5962650"/>
            <a:ext cx="12782776" cy="1638300"/>
          </a:xfrm>
          <a:prstGeom prst="rect">
            <a:avLst/>
          </a:prstGeom>
        </p:spPr>
        <p:txBody>
          <a:bodyPr lIns="0" tIns="0" rIns="0" bIns="0" rtlCol="0" anchor="t">
            <a:spAutoFit/>
          </a:bodyPr>
          <a:lstStyle/>
          <a:p>
            <a:pPr>
              <a:lnSpc>
                <a:spcPts val="3239"/>
              </a:lnSpc>
            </a:pPr>
            <a:r>
              <a:rPr lang="en-US" sz="2699">
                <a:solidFill>
                  <a:srgbClr val="000000"/>
                </a:solidFill>
                <a:latin typeface="Fira Sans Light"/>
              </a:rPr>
              <a:t>Animals are prohibited in university vehicles, except for licensed Service Dogs or in instances where the appropriate intended use of the vehicle has been approved for transporting animal(s). </a:t>
            </a:r>
          </a:p>
          <a:p>
            <a:pPr>
              <a:lnSpc>
                <a:spcPts val="3239"/>
              </a:lnSpc>
              <a:spcBef>
                <a:spcPct val="0"/>
              </a:spcBef>
            </a:pPr>
            <a:endParaRPr lang="en-US" sz="2699">
              <a:solidFill>
                <a:srgbClr val="000000"/>
              </a:solidFill>
              <a:latin typeface="Fira Sans Light"/>
            </a:endParaRPr>
          </a:p>
        </p:txBody>
      </p:sp>
      <p:sp>
        <p:nvSpPr>
          <p:cNvPr id="12" name="TextBox 12"/>
          <p:cNvSpPr txBox="1"/>
          <p:nvPr/>
        </p:nvSpPr>
        <p:spPr>
          <a:xfrm>
            <a:off x="4627125" y="3320004"/>
            <a:ext cx="12508468" cy="1735455"/>
          </a:xfrm>
          <a:prstGeom prst="rect">
            <a:avLst/>
          </a:prstGeom>
        </p:spPr>
        <p:txBody>
          <a:bodyPr lIns="0" tIns="0" rIns="0" bIns="0" rtlCol="0" anchor="t">
            <a:spAutoFit/>
          </a:bodyPr>
          <a:lstStyle/>
          <a:p>
            <a:pPr algn="ctr">
              <a:lnSpc>
                <a:spcPts val="4619"/>
              </a:lnSpc>
              <a:spcBef>
                <a:spcPct val="0"/>
              </a:spcBef>
            </a:pPr>
            <a:r>
              <a:rPr lang="en-US" sz="3299">
                <a:solidFill>
                  <a:srgbClr val="000000"/>
                </a:solidFill>
                <a:latin typeface="Fira Sans Light Bold"/>
              </a:rPr>
              <a:t>No Animals except for License Service Animals or Prior Approval is Obtained by emailing the Motor Pool Office at </a:t>
            </a:r>
            <a:r>
              <a:rPr lang="en-US" sz="3299">
                <a:solidFill>
                  <a:srgbClr val="4A245E"/>
                </a:solidFill>
                <a:latin typeface="Fira Sans Light Bold"/>
              </a:rPr>
              <a:t>autoshop@wcupa.edu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3404614" y="9053155"/>
            <a:ext cx="9822161" cy="6226137"/>
            <a:chOff x="0" y="0"/>
            <a:chExt cx="8474859" cy="5372100"/>
          </a:xfrm>
        </p:grpSpPr>
        <p:sp>
          <p:nvSpPr>
            <p:cNvPr id="3" name="Freeform 3"/>
            <p:cNvSpPr/>
            <p:nvPr/>
          </p:nvSpPr>
          <p:spPr>
            <a:xfrm>
              <a:off x="0" y="0"/>
              <a:ext cx="8474859" cy="5372100"/>
            </a:xfrm>
            <a:custGeom>
              <a:avLst/>
              <a:gdLst/>
              <a:ahLst/>
              <a:cxnLst/>
              <a:rect l="l" t="t" r="r" b="b"/>
              <a:pathLst>
                <a:path w="8474859" h="5372100">
                  <a:moveTo>
                    <a:pt x="6924189" y="0"/>
                  </a:moveTo>
                  <a:lnTo>
                    <a:pt x="1550670" y="0"/>
                  </a:lnTo>
                  <a:lnTo>
                    <a:pt x="0" y="2686050"/>
                  </a:lnTo>
                  <a:lnTo>
                    <a:pt x="1550670" y="5372100"/>
                  </a:lnTo>
                  <a:lnTo>
                    <a:pt x="6924189" y="5372100"/>
                  </a:lnTo>
                  <a:lnTo>
                    <a:pt x="8474859" y="2686050"/>
                  </a:lnTo>
                  <a:lnTo>
                    <a:pt x="6924189" y="0"/>
                  </a:lnTo>
                  <a:close/>
                </a:path>
              </a:pathLst>
            </a:custGeom>
            <a:solidFill>
              <a:srgbClr val="4A245E"/>
            </a:solidFill>
          </p:spPr>
        </p:sp>
      </p:grpSp>
      <p:grpSp>
        <p:nvGrpSpPr>
          <p:cNvPr id="4" name="Group 4"/>
          <p:cNvGrpSpPr/>
          <p:nvPr/>
        </p:nvGrpSpPr>
        <p:grpSpPr>
          <a:xfrm>
            <a:off x="4081177" y="8832277"/>
            <a:ext cx="2695438" cy="2334501"/>
            <a:chOff x="0" y="0"/>
            <a:chExt cx="6202680" cy="5372100"/>
          </a:xfrm>
        </p:grpSpPr>
        <p:sp>
          <p:nvSpPr>
            <p:cNvPr id="5"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F6D081"/>
            </a:solidFill>
          </p:spPr>
        </p:sp>
      </p:grpSp>
      <p:pic>
        <p:nvPicPr>
          <p:cNvPr id="6" name="Picture 6"/>
          <p:cNvPicPr>
            <a:picLocks noChangeAspect="1"/>
          </p:cNvPicPr>
          <p:nvPr/>
        </p:nvPicPr>
        <p:blipFill>
          <a:blip r:embed="rId2"/>
          <a:srcRect/>
          <a:stretch>
            <a:fillRect/>
          </a:stretch>
        </p:blipFill>
        <p:spPr>
          <a:xfrm>
            <a:off x="14814749" y="8237006"/>
            <a:ext cx="2444551" cy="1210053"/>
          </a:xfrm>
          <a:prstGeom prst="rect">
            <a:avLst/>
          </a:prstGeom>
        </p:spPr>
      </p:pic>
      <p:sp>
        <p:nvSpPr>
          <p:cNvPr id="7" name="TextBox 7"/>
          <p:cNvSpPr txBox="1"/>
          <p:nvPr/>
        </p:nvSpPr>
        <p:spPr>
          <a:xfrm>
            <a:off x="5451090" y="3326099"/>
            <a:ext cx="11808210" cy="5324475"/>
          </a:xfrm>
          <a:prstGeom prst="rect">
            <a:avLst/>
          </a:prstGeom>
        </p:spPr>
        <p:txBody>
          <a:bodyPr lIns="0" tIns="0" rIns="0" bIns="0" rtlCol="0" anchor="t">
            <a:spAutoFit/>
          </a:bodyPr>
          <a:lstStyle/>
          <a:p>
            <a:pPr marL="582927" lvl="1" indent="-291463">
              <a:lnSpc>
                <a:spcPts val="3239"/>
              </a:lnSpc>
              <a:buFont typeface="Arial"/>
              <a:buChar char="•"/>
            </a:pPr>
            <a:r>
              <a:rPr lang="en-US" sz="2699">
                <a:solidFill>
                  <a:srgbClr val="000000"/>
                </a:solidFill>
                <a:latin typeface="Fira Sans Light"/>
              </a:rPr>
              <a:t>Drivers are personally responsible for fines or citations resulting from their actions. </a:t>
            </a:r>
          </a:p>
          <a:p>
            <a:pPr>
              <a:lnSpc>
                <a:spcPts val="3239"/>
              </a:lnSpc>
            </a:pPr>
            <a:endParaRPr lang="en-US" sz="2699">
              <a:solidFill>
                <a:srgbClr val="000000"/>
              </a:solidFill>
              <a:latin typeface="Fira Sans Light"/>
            </a:endParaRPr>
          </a:p>
          <a:p>
            <a:pPr marL="582927" lvl="1" indent="-291463">
              <a:lnSpc>
                <a:spcPts val="3239"/>
              </a:lnSpc>
              <a:buFont typeface="Arial"/>
              <a:buChar char="•"/>
            </a:pPr>
            <a:r>
              <a:rPr lang="en-US" sz="2699">
                <a:solidFill>
                  <a:srgbClr val="000000"/>
                </a:solidFill>
                <a:latin typeface="Fira Sans Light"/>
              </a:rPr>
              <a:t>Drivers should pay all parking and moving violation fines that occur while driving university vehicles immediately. </a:t>
            </a:r>
            <a:r>
              <a:rPr lang="en-US" sz="2699">
                <a:solidFill>
                  <a:srgbClr val="000000"/>
                </a:solidFill>
                <a:latin typeface="Fira Sans Light Bold"/>
              </a:rPr>
              <a:t>No University funds should be used. </a:t>
            </a:r>
          </a:p>
          <a:p>
            <a:pPr>
              <a:lnSpc>
                <a:spcPts val="3239"/>
              </a:lnSpc>
            </a:pPr>
            <a:endParaRPr lang="en-US" sz="2699">
              <a:solidFill>
                <a:srgbClr val="000000"/>
              </a:solidFill>
              <a:latin typeface="Fira Sans Light Bold"/>
            </a:endParaRPr>
          </a:p>
          <a:p>
            <a:pPr marL="582927" lvl="1" indent="-291463">
              <a:lnSpc>
                <a:spcPts val="3239"/>
              </a:lnSpc>
              <a:buFont typeface="Arial"/>
              <a:buChar char="•"/>
            </a:pPr>
            <a:r>
              <a:rPr lang="en-US" sz="2699">
                <a:solidFill>
                  <a:srgbClr val="000000"/>
                </a:solidFill>
                <a:latin typeface="Fira Sans Light"/>
              </a:rPr>
              <a:t>Any fines, violations, or citations received while driving a university vehicle, including rental vehicles may result in suspension or revocation of privileges to drive a university vehicle, as well as other disciplinary action.  </a:t>
            </a:r>
          </a:p>
          <a:p>
            <a:pPr>
              <a:lnSpc>
                <a:spcPts val="3239"/>
              </a:lnSpc>
            </a:pPr>
            <a:endParaRPr lang="en-US" sz="2699">
              <a:solidFill>
                <a:srgbClr val="000000"/>
              </a:solidFill>
              <a:latin typeface="Fira Sans Light"/>
            </a:endParaRPr>
          </a:p>
          <a:p>
            <a:pPr>
              <a:lnSpc>
                <a:spcPts val="3239"/>
              </a:lnSpc>
              <a:spcBef>
                <a:spcPct val="0"/>
              </a:spcBef>
            </a:pPr>
            <a:endParaRPr lang="en-US" sz="2699">
              <a:solidFill>
                <a:srgbClr val="000000"/>
              </a:solidFill>
              <a:latin typeface="Fira Sans Light"/>
            </a:endParaRPr>
          </a:p>
        </p:txBody>
      </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0307" y="3617896"/>
            <a:ext cx="4770783" cy="4114800"/>
          </a:xfrm>
          <a:prstGeom prst="rect">
            <a:avLst/>
          </a:prstGeom>
        </p:spPr>
      </p:pic>
      <p:sp>
        <p:nvSpPr>
          <p:cNvPr id="9" name="TextBox 9"/>
          <p:cNvSpPr txBox="1"/>
          <p:nvPr/>
        </p:nvSpPr>
        <p:spPr>
          <a:xfrm>
            <a:off x="15372444" y="1146232"/>
            <a:ext cx="2037457" cy="290158"/>
          </a:xfrm>
          <a:prstGeom prst="rect">
            <a:avLst/>
          </a:prstGeom>
        </p:spPr>
        <p:txBody>
          <a:bodyPr lIns="0" tIns="0" rIns="0" bIns="0" rtlCol="0" anchor="t">
            <a:spAutoFit/>
          </a:bodyPr>
          <a:lstStyle/>
          <a:p>
            <a:pPr algn="r">
              <a:lnSpc>
                <a:spcPts val="2380"/>
              </a:lnSpc>
              <a:spcBef>
                <a:spcPct val="0"/>
              </a:spcBef>
            </a:pPr>
            <a:r>
              <a:rPr lang="en-US" sz="1700">
                <a:solidFill>
                  <a:srgbClr val="F4F4F4"/>
                </a:solidFill>
                <a:latin typeface="Fira Sans Light Bold"/>
              </a:rPr>
              <a:t>Back to Agenda Page</a:t>
            </a:r>
          </a:p>
        </p:txBody>
      </p:sp>
      <p:sp>
        <p:nvSpPr>
          <p:cNvPr id="10" name="TextBox 10"/>
          <p:cNvSpPr txBox="1"/>
          <p:nvPr/>
        </p:nvSpPr>
        <p:spPr>
          <a:xfrm>
            <a:off x="886220" y="524193"/>
            <a:ext cx="6838462" cy="1994122"/>
          </a:xfrm>
          <a:prstGeom prst="rect">
            <a:avLst/>
          </a:prstGeom>
        </p:spPr>
        <p:txBody>
          <a:bodyPr lIns="0" tIns="0" rIns="0" bIns="0" rtlCol="0" anchor="t">
            <a:spAutoFit/>
          </a:bodyPr>
          <a:lstStyle/>
          <a:p>
            <a:pPr>
              <a:lnSpc>
                <a:spcPts val="7813"/>
              </a:lnSpc>
              <a:spcBef>
                <a:spcPct val="0"/>
              </a:spcBef>
            </a:pPr>
            <a:r>
              <a:rPr lang="en-US" sz="6511" spc="-65">
                <a:solidFill>
                  <a:srgbClr val="000000"/>
                </a:solidFill>
                <a:latin typeface="Fira Sans Medium"/>
              </a:rPr>
              <a:t>Fines, Violations, Citations, Misuse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1798163" y="5803579"/>
            <a:ext cx="7388722" cy="6398668"/>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4A245E"/>
            </a:solidFill>
          </p:spPr>
        </p:sp>
      </p:grpSp>
      <p:grpSp>
        <p:nvGrpSpPr>
          <p:cNvPr id="4" name="Group 4"/>
          <p:cNvGrpSpPr/>
          <p:nvPr/>
        </p:nvGrpSpPr>
        <p:grpSpPr>
          <a:xfrm rot="-10800000">
            <a:off x="14388041" y="430705"/>
            <a:ext cx="5276948" cy="4569862"/>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F6D081"/>
            </a:solidFill>
          </p:spPr>
        </p:sp>
      </p:grpSp>
      <p:grpSp>
        <p:nvGrpSpPr>
          <p:cNvPr id="6" name="Group 6"/>
          <p:cNvGrpSpPr/>
          <p:nvPr/>
        </p:nvGrpSpPr>
        <p:grpSpPr>
          <a:xfrm rot="-10800000">
            <a:off x="6647119" y="7356773"/>
            <a:ext cx="3801687" cy="3292279"/>
            <a:chOff x="0" y="0"/>
            <a:chExt cx="3619627" cy="3134614"/>
          </a:xfrm>
        </p:grpSpPr>
        <p:sp>
          <p:nvSpPr>
            <p:cNvPr id="7" name="Freeform 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D9D9D9"/>
            </a:solidFill>
          </p:spPr>
        </p:sp>
      </p:grpSp>
      <p:grpSp>
        <p:nvGrpSpPr>
          <p:cNvPr id="8" name="Group 8"/>
          <p:cNvGrpSpPr>
            <a:grpSpLocks noChangeAspect="1"/>
          </p:cNvGrpSpPr>
          <p:nvPr/>
        </p:nvGrpSpPr>
        <p:grpSpPr>
          <a:xfrm>
            <a:off x="9308092" y="1141370"/>
            <a:ext cx="7718423" cy="7718392"/>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6666" r="-16666"/>
              </a:stretch>
            </a:blipFill>
          </p:spPr>
        </p:sp>
      </p:grpSp>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58830" y="1028700"/>
            <a:ext cx="8200470" cy="8200470"/>
          </a:xfrm>
          <a:prstGeom prst="rect">
            <a:avLst/>
          </a:prstGeom>
        </p:spPr>
      </p:pic>
      <p:grpSp>
        <p:nvGrpSpPr>
          <p:cNvPr id="11" name="Group 11"/>
          <p:cNvGrpSpPr/>
          <p:nvPr/>
        </p:nvGrpSpPr>
        <p:grpSpPr>
          <a:xfrm rot="-10800000">
            <a:off x="-1181542" y="8334068"/>
            <a:ext cx="6246024" cy="3905864"/>
            <a:chOff x="0" y="0"/>
            <a:chExt cx="5012686" cy="3134614"/>
          </a:xfrm>
        </p:grpSpPr>
        <p:sp>
          <p:nvSpPr>
            <p:cNvPr id="12" name="Freeform 12"/>
            <p:cNvSpPr/>
            <p:nvPr/>
          </p:nvSpPr>
          <p:spPr>
            <a:xfrm>
              <a:off x="0" y="0"/>
              <a:ext cx="5012686" cy="3134614"/>
            </a:xfrm>
            <a:custGeom>
              <a:avLst/>
              <a:gdLst/>
              <a:ahLst/>
              <a:cxnLst/>
              <a:rect l="l" t="t" r="r" b="b"/>
              <a:pathLst>
                <a:path w="5012686" h="3134614">
                  <a:moveTo>
                    <a:pt x="5012686" y="1567307"/>
                  </a:moveTo>
                  <a:lnTo>
                    <a:pt x="4107811" y="3134614"/>
                  </a:lnTo>
                  <a:lnTo>
                    <a:pt x="904875" y="3134614"/>
                  </a:lnTo>
                  <a:lnTo>
                    <a:pt x="0" y="1567307"/>
                  </a:lnTo>
                  <a:lnTo>
                    <a:pt x="904875" y="0"/>
                  </a:lnTo>
                  <a:lnTo>
                    <a:pt x="4107684" y="0"/>
                  </a:lnTo>
                  <a:lnTo>
                    <a:pt x="5012686" y="1567307"/>
                  </a:lnTo>
                  <a:close/>
                </a:path>
              </a:pathLst>
            </a:custGeom>
            <a:solidFill>
              <a:srgbClr val="4A245E"/>
            </a:solidFill>
          </p:spPr>
        </p:sp>
      </p:gr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01525" y="8643108"/>
            <a:ext cx="3314017" cy="1420885"/>
          </a:xfrm>
          <a:prstGeom prst="rect">
            <a:avLst/>
          </a:prstGeom>
        </p:spPr>
      </p:pic>
      <p:sp>
        <p:nvSpPr>
          <p:cNvPr id="14" name="TextBox 14"/>
          <p:cNvSpPr txBox="1"/>
          <p:nvPr/>
        </p:nvSpPr>
        <p:spPr>
          <a:xfrm>
            <a:off x="1028700" y="3370390"/>
            <a:ext cx="6702369" cy="1298575"/>
          </a:xfrm>
          <a:prstGeom prst="rect">
            <a:avLst/>
          </a:prstGeom>
        </p:spPr>
        <p:txBody>
          <a:bodyPr lIns="0" tIns="0" rIns="0" bIns="0" rtlCol="0" anchor="t">
            <a:spAutoFit/>
          </a:bodyPr>
          <a:lstStyle/>
          <a:p>
            <a:pPr>
              <a:lnSpc>
                <a:spcPts val="3499"/>
              </a:lnSpc>
            </a:pPr>
            <a:r>
              <a:rPr lang="en-US" sz="2499">
                <a:solidFill>
                  <a:srgbClr val="000000"/>
                </a:solidFill>
                <a:latin typeface="Fira Sans Light"/>
              </a:rPr>
              <a:t>University Vehicles should only be operated in pursuant to an individual's specific responsibilities with WCU. </a:t>
            </a:r>
            <a:r>
              <a:rPr lang="en-US" sz="2499" u="sng">
                <a:solidFill>
                  <a:srgbClr val="000000"/>
                </a:solidFill>
                <a:latin typeface="Fira Sans Light Bold"/>
              </a:rPr>
              <a:t>NO PERSONAL USE!</a:t>
            </a:r>
          </a:p>
        </p:txBody>
      </p:sp>
      <p:sp>
        <p:nvSpPr>
          <p:cNvPr id="15" name="TextBox 15"/>
          <p:cNvSpPr txBox="1"/>
          <p:nvPr/>
        </p:nvSpPr>
        <p:spPr>
          <a:xfrm>
            <a:off x="1038225" y="530166"/>
            <a:ext cx="5818994" cy="2571750"/>
          </a:xfrm>
          <a:prstGeom prst="rect">
            <a:avLst/>
          </a:prstGeom>
        </p:spPr>
        <p:txBody>
          <a:bodyPr lIns="0" tIns="0" rIns="0" bIns="0" rtlCol="0" anchor="t">
            <a:spAutoFit/>
          </a:bodyPr>
          <a:lstStyle/>
          <a:p>
            <a:pPr marL="0" lvl="0" indent="0">
              <a:lnSpc>
                <a:spcPts val="10199"/>
              </a:lnSpc>
              <a:spcBef>
                <a:spcPct val="0"/>
              </a:spcBef>
            </a:pPr>
            <a:r>
              <a:rPr lang="en-US" sz="8499" spc="-84">
                <a:solidFill>
                  <a:srgbClr val="000000"/>
                </a:solidFill>
                <a:latin typeface="Fira Sans Medium"/>
              </a:rPr>
              <a:t>Vehicles Off-Campus</a:t>
            </a:r>
          </a:p>
        </p:txBody>
      </p:sp>
      <p:sp>
        <p:nvSpPr>
          <p:cNvPr id="16" name="TextBox 16"/>
          <p:cNvSpPr txBox="1"/>
          <p:nvPr/>
        </p:nvSpPr>
        <p:spPr>
          <a:xfrm>
            <a:off x="1028700" y="5281007"/>
            <a:ext cx="6702369" cy="2075767"/>
          </a:xfrm>
          <a:prstGeom prst="rect">
            <a:avLst/>
          </a:prstGeom>
        </p:spPr>
        <p:txBody>
          <a:bodyPr lIns="0" tIns="0" rIns="0" bIns="0" rtlCol="0" anchor="t">
            <a:spAutoFit/>
          </a:bodyPr>
          <a:lstStyle/>
          <a:p>
            <a:pPr>
              <a:lnSpc>
                <a:spcPts val="4148"/>
              </a:lnSpc>
            </a:pPr>
            <a:r>
              <a:rPr lang="en-US" sz="2963">
                <a:solidFill>
                  <a:srgbClr val="000000"/>
                </a:solidFill>
                <a:latin typeface="Fira Sans Medium"/>
              </a:rPr>
              <a:t>This includes trips to local convenience stores, picking up lunch, or running personal errands Off-Campus. </a:t>
            </a:r>
          </a:p>
        </p:txBody>
      </p:sp>
      <p:sp>
        <p:nvSpPr>
          <p:cNvPr id="17" name="TextBox 17"/>
          <p:cNvSpPr txBox="1"/>
          <p:nvPr/>
        </p:nvSpPr>
        <p:spPr>
          <a:xfrm>
            <a:off x="2327318" y="9260405"/>
            <a:ext cx="588099" cy="243440"/>
          </a:xfrm>
          <a:prstGeom prst="rect">
            <a:avLst/>
          </a:prstGeom>
        </p:spPr>
        <p:txBody>
          <a:bodyPr lIns="0" tIns="0" rIns="0" bIns="0" rtlCol="0" anchor="t">
            <a:spAutoFit/>
          </a:bodyPr>
          <a:lstStyle/>
          <a:p>
            <a:pPr algn="ctr">
              <a:lnSpc>
                <a:spcPts val="1847"/>
              </a:lnSpc>
            </a:pPr>
            <a:r>
              <a:rPr lang="en-US" sz="1847">
                <a:solidFill>
                  <a:srgbClr val="FFCC00"/>
                </a:solidFill>
                <a:latin typeface="Bobby Jones Bold"/>
              </a:rPr>
              <a:t>WCU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181542" y="8334068"/>
            <a:ext cx="6246024" cy="3905864"/>
            <a:chOff x="0" y="0"/>
            <a:chExt cx="5012686" cy="3134614"/>
          </a:xfrm>
        </p:grpSpPr>
        <p:sp>
          <p:nvSpPr>
            <p:cNvPr id="3" name="Freeform 3"/>
            <p:cNvSpPr/>
            <p:nvPr/>
          </p:nvSpPr>
          <p:spPr>
            <a:xfrm>
              <a:off x="0" y="0"/>
              <a:ext cx="5012686" cy="3134614"/>
            </a:xfrm>
            <a:custGeom>
              <a:avLst/>
              <a:gdLst/>
              <a:ahLst/>
              <a:cxnLst/>
              <a:rect l="l" t="t" r="r" b="b"/>
              <a:pathLst>
                <a:path w="5012686" h="3134614">
                  <a:moveTo>
                    <a:pt x="5012686" y="1567307"/>
                  </a:moveTo>
                  <a:lnTo>
                    <a:pt x="4107811" y="3134614"/>
                  </a:lnTo>
                  <a:lnTo>
                    <a:pt x="904875" y="3134614"/>
                  </a:lnTo>
                  <a:lnTo>
                    <a:pt x="0" y="1567307"/>
                  </a:lnTo>
                  <a:lnTo>
                    <a:pt x="904875" y="0"/>
                  </a:lnTo>
                  <a:lnTo>
                    <a:pt x="4107684" y="0"/>
                  </a:lnTo>
                  <a:lnTo>
                    <a:pt x="5012686" y="1567307"/>
                  </a:lnTo>
                  <a:close/>
                </a:path>
              </a:pathLst>
            </a:custGeom>
            <a:solidFill>
              <a:srgbClr val="4A245E"/>
            </a:solidFill>
          </p:spPr>
        </p:sp>
      </p:grpSp>
      <p:pic>
        <p:nvPicPr>
          <p:cNvPr id="4" name="Picture 4"/>
          <p:cNvPicPr>
            <a:picLocks noChangeAspect="1"/>
          </p:cNvPicPr>
          <p:nvPr/>
        </p:nvPicPr>
        <p:blipFill>
          <a:blip r:embed="rId2"/>
          <a:srcRect l="15326" t="1638" r="3783" b="1489"/>
          <a:stretch>
            <a:fillRect/>
          </a:stretch>
        </p:blipFill>
        <p:spPr>
          <a:xfrm>
            <a:off x="6141308" y="397516"/>
            <a:ext cx="11881781" cy="9263368"/>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2313" y="8618543"/>
            <a:ext cx="3238314" cy="1319613"/>
          </a:xfrm>
          <a:prstGeom prst="rect">
            <a:avLst/>
          </a:prstGeom>
        </p:spPr>
      </p:pic>
      <p:sp>
        <p:nvSpPr>
          <p:cNvPr id="6" name="TextBox 6"/>
          <p:cNvSpPr txBox="1"/>
          <p:nvPr/>
        </p:nvSpPr>
        <p:spPr>
          <a:xfrm>
            <a:off x="427088" y="4671799"/>
            <a:ext cx="5477043" cy="3312160"/>
          </a:xfrm>
          <a:prstGeom prst="rect">
            <a:avLst/>
          </a:prstGeom>
        </p:spPr>
        <p:txBody>
          <a:bodyPr lIns="0" tIns="0" rIns="0" bIns="0" rtlCol="0" anchor="t">
            <a:spAutoFit/>
          </a:bodyPr>
          <a:lstStyle/>
          <a:p>
            <a:pPr>
              <a:lnSpc>
                <a:spcPts val="2239"/>
              </a:lnSpc>
            </a:pPr>
            <a:r>
              <a:rPr lang="en-US" sz="1599">
                <a:solidFill>
                  <a:srgbClr val="000000"/>
                </a:solidFill>
                <a:latin typeface="Fira Sans Light"/>
              </a:rPr>
              <a:t>West Goshen Township has approached the University several times about the large amount of University traffic that drives through the suburban residential neighborhoods that surround the WCU campus. This additional traffic is very upsetting to the residents of these neighborhoods and has become a safety concern. WCU has been asked to curtail all vehicular traffic by staff, faculty, students, vendors, and visitors through these neighborhoods. WCU has committed to stopping the traffic by University vehicles and the commercial vendors that supply us in an effort to help improve our relationship with our neighbors. </a:t>
            </a:r>
          </a:p>
        </p:txBody>
      </p:sp>
      <p:sp>
        <p:nvSpPr>
          <p:cNvPr id="7" name="TextBox 7"/>
          <p:cNvSpPr txBox="1"/>
          <p:nvPr/>
        </p:nvSpPr>
        <p:spPr>
          <a:xfrm>
            <a:off x="427088" y="2900363"/>
            <a:ext cx="5619523" cy="1554677"/>
          </a:xfrm>
          <a:prstGeom prst="rect">
            <a:avLst/>
          </a:prstGeom>
        </p:spPr>
        <p:txBody>
          <a:bodyPr lIns="0" tIns="0" rIns="0" bIns="0" rtlCol="0" anchor="t">
            <a:spAutoFit/>
          </a:bodyPr>
          <a:lstStyle/>
          <a:p>
            <a:pPr>
              <a:lnSpc>
                <a:spcPts val="4148"/>
              </a:lnSpc>
            </a:pPr>
            <a:r>
              <a:rPr lang="en-US" sz="2963">
                <a:solidFill>
                  <a:srgbClr val="000000"/>
                </a:solidFill>
                <a:latin typeface="Fira Sans Medium"/>
              </a:rPr>
              <a:t>University Vehicles must avoid driving in residential areas around Campus.  </a:t>
            </a:r>
          </a:p>
        </p:txBody>
      </p:sp>
      <p:sp>
        <p:nvSpPr>
          <p:cNvPr id="8" name="TextBox 8"/>
          <p:cNvSpPr txBox="1"/>
          <p:nvPr/>
        </p:nvSpPr>
        <p:spPr>
          <a:xfrm>
            <a:off x="427088" y="385762"/>
            <a:ext cx="5818994" cy="2571750"/>
          </a:xfrm>
          <a:prstGeom prst="rect">
            <a:avLst/>
          </a:prstGeom>
        </p:spPr>
        <p:txBody>
          <a:bodyPr lIns="0" tIns="0" rIns="0" bIns="0" rtlCol="0" anchor="t">
            <a:spAutoFit/>
          </a:bodyPr>
          <a:lstStyle/>
          <a:p>
            <a:pPr marL="0" lvl="0" indent="0">
              <a:lnSpc>
                <a:spcPts val="10199"/>
              </a:lnSpc>
              <a:spcBef>
                <a:spcPct val="0"/>
              </a:spcBef>
            </a:pPr>
            <a:r>
              <a:rPr lang="en-US" sz="8499" spc="-84">
                <a:solidFill>
                  <a:srgbClr val="000000"/>
                </a:solidFill>
                <a:latin typeface="Fira Sans Medium"/>
              </a:rPr>
              <a:t>Residential Roads</a:t>
            </a:r>
          </a:p>
        </p:txBody>
      </p:sp>
      <p:sp>
        <p:nvSpPr>
          <p:cNvPr id="9" name="TextBox 9"/>
          <p:cNvSpPr txBox="1"/>
          <p:nvPr/>
        </p:nvSpPr>
        <p:spPr>
          <a:xfrm>
            <a:off x="6141308" y="9556109"/>
            <a:ext cx="12156217" cy="549910"/>
          </a:xfrm>
          <a:prstGeom prst="rect">
            <a:avLst/>
          </a:prstGeom>
        </p:spPr>
        <p:txBody>
          <a:bodyPr lIns="0" tIns="0" rIns="0" bIns="0" rtlCol="0" anchor="t">
            <a:spAutoFit/>
          </a:bodyPr>
          <a:lstStyle/>
          <a:p>
            <a:pPr>
              <a:lnSpc>
                <a:spcPts val="2239"/>
              </a:lnSpc>
            </a:pPr>
            <a:endParaRPr/>
          </a:p>
          <a:p>
            <a:pPr>
              <a:lnSpc>
                <a:spcPts val="2239"/>
              </a:lnSpc>
            </a:pPr>
            <a:r>
              <a:rPr lang="en-US" sz="1599">
                <a:solidFill>
                  <a:srgbClr val="000000"/>
                </a:solidFill>
                <a:latin typeface="Fira Sans Light Bold Italics"/>
              </a:rPr>
              <a:t>This map shows the streets of most concern in West Goshen Township</a:t>
            </a:r>
          </a:p>
        </p:txBody>
      </p:sp>
      <p:sp>
        <p:nvSpPr>
          <p:cNvPr id="10" name="TextBox 10"/>
          <p:cNvSpPr txBox="1"/>
          <p:nvPr/>
        </p:nvSpPr>
        <p:spPr>
          <a:xfrm>
            <a:off x="2203493" y="9228509"/>
            <a:ext cx="588099" cy="243440"/>
          </a:xfrm>
          <a:prstGeom prst="rect">
            <a:avLst/>
          </a:prstGeom>
        </p:spPr>
        <p:txBody>
          <a:bodyPr lIns="0" tIns="0" rIns="0" bIns="0" rtlCol="0" anchor="t">
            <a:spAutoFit/>
          </a:bodyPr>
          <a:lstStyle/>
          <a:p>
            <a:pPr algn="ctr">
              <a:lnSpc>
                <a:spcPts val="1847"/>
              </a:lnSpc>
            </a:pPr>
            <a:r>
              <a:rPr lang="en-US" sz="1847">
                <a:solidFill>
                  <a:srgbClr val="FFCC00"/>
                </a:solidFill>
                <a:latin typeface="Bobby Jones Bold"/>
              </a:rPr>
              <a:t>WCU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4766361" cy="5770776"/>
            <a:chOff x="0" y="0"/>
            <a:chExt cx="19688481" cy="7694367"/>
          </a:xfrm>
        </p:grpSpPr>
        <p:sp>
          <p:nvSpPr>
            <p:cNvPr id="3" name="TextBox 3"/>
            <p:cNvSpPr txBox="1"/>
            <p:nvPr/>
          </p:nvSpPr>
          <p:spPr>
            <a:xfrm>
              <a:off x="0" y="6960942"/>
              <a:ext cx="19688481" cy="733425"/>
            </a:xfrm>
            <a:prstGeom prst="rect">
              <a:avLst/>
            </a:prstGeom>
          </p:spPr>
          <p:txBody>
            <a:bodyPr lIns="0" tIns="0" rIns="0" bIns="0" rtlCol="0" anchor="t">
              <a:spAutoFit/>
            </a:bodyPr>
            <a:lstStyle/>
            <a:p>
              <a:pPr>
                <a:lnSpc>
                  <a:spcPts val="4320"/>
                </a:lnSpc>
                <a:spcBef>
                  <a:spcPct val="0"/>
                </a:spcBef>
              </a:pPr>
              <a:r>
                <a:rPr lang="en-US" sz="3600">
                  <a:solidFill>
                    <a:srgbClr val="F4F4F4"/>
                  </a:solidFill>
                  <a:latin typeface="Fira Sans Medium"/>
                </a:rPr>
                <a:t>Support it with a brief explanation.</a:t>
              </a:r>
            </a:p>
          </p:txBody>
        </p:sp>
        <p:sp>
          <p:nvSpPr>
            <p:cNvPr id="4" name="TextBox 4"/>
            <p:cNvSpPr txBox="1"/>
            <p:nvPr/>
          </p:nvSpPr>
          <p:spPr>
            <a:xfrm>
              <a:off x="0" y="-9525"/>
              <a:ext cx="19688481" cy="6511925"/>
            </a:xfrm>
            <a:prstGeom prst="rect">
              <a:avLst/>
            </a:prstGeom>
          </p:spPr>
          <p:txBody>
            <a:bodyPr lIns="0" tIns="0" rIns="0" bIns="0" rtlCol="0" anchor="t">
              <a:spAutoFit/>
            </a:bodyPr>
            <a:lstStyle/>
            <a:p>
              <a:pPr>
                <a:lnSpc>
                  <a:spcPts val="9600"/>
                </a:lnSpc>
              </a:pPr>
              <a:r>
                <a:rPr lang="en-US" sz="8000">
                  <a:solidFill>
                    <a:srgbClr val="000000"/>
                  </a:solidFill>
                  <a:latin typeface="Fira Sans Medium"/>
                </a:rPr>
                <a:t>Any incident/accident involving any WCU-owned vehicle </a:t>
              </a:r>
            </a:p>
            <a:p>
              <a:pPr>
                <a:lnSpc>
                  <a:spcPts val="9600"/>
                </a:lnSpc>
              </a:pPr>
              <a:r>
                <a:rPr lang="en-US" sz="8000" u="sng">
                  <a:solidFill>
                    <a:srgbClr val="4A245E"/>
                  </a:solidFill>
                  <a:latin typeface="Fira Sans Medium"/>
                </a:rPr>
                <a:t>must be reported</a:t>
              </a:r>
              <a:r>
                <a:rPr lang="en-US" sz="8000">
                  <a:solidFill>
                    <a:srgbClr val="4A245E"/>
                  </a:solidFill>
                  <a:latin typeface="Fira Sans Medium"/>
                </a:rPr>
                <a:t> </a:t>
              </a:r>
              <a:r>
                <a:rPr lang="en-US" sz="8000">
                  <a:solidFill>
                    <a:srgbClr val="000000"/>
                  </a:solidFill>
                  <a:latin typeface="Fira Sans Medium"/>
                </a:rPr>
                <a:t>to the Motor Pool Office </a:t>
              </a:r>
              <a:r>
                <a:rPr lang="en-US" sz="8000">
                  <a:solidFill>
                    <a:srgbClr val="A4E473"/>
                  </a:solidFill>
                  <a:latin typeface="Fira Sans Medium"/>
                </a:rPr>
                <a:t> </a:t>
              </a:r>
            </a:p>
          </p:txBody>
        </p:sp>
      </p:grpSp>
      <p:sp>
        <p:nvSpPr>
          <p:cNvPr id="5" name="TextBox 5"/>
          <p:cNvSpPr txBox="1"/>
          <p:nvPr/>
        </p:nvSpPr>
        <p:spPr>
          <a:xfrm>
            <a:off x="12027973" y="8968143"/>
            <a:ext cx="5231327" cy="290157"/>
          </a:xfrm>
          <a:prstGeom prst="rect">
            <a:avLst/>
          </a:prstGeom>
        </p:spPr>
        <p:txBody>
          <a:bodyPr lIns="0" tIns="0" rIns="0" bIns="0" rtlCol="0" anchor="t">
            <a:spAutoFit/>
          </a:bodyPr>
          <a:lstStyle/>
          <a:p>
            <a:pPr algn="r">
              <a:lnSpc>
                <a:spcPts val="2380"/>
              </a:lnSpc>
              <a:spcBef>
                <a:spcPct val="0"/>
              </a:spcBef>
            </a:pPr>
            <a:r>
              <a:rPr lang="en-US" sz="1700">
                <a:solidFill>
                  <a:srgbClr val="F4F4F4"/>
                </a:solidFill>
                <a:latin typeface="Fira Sans Light Bold"/>
              </a:rPr>
              <a:t>Back to Agenda Page</a:t>
            </a:r>
          </a:p>
        </p:txBody>
      </p:sp>
      <p:grpSp>
        <p:nvGrpSpPr>
          <p:cNvPr id="6" name="Group 6"/>
          <p:cNvGrpSpPr/>
          <p:nvPr/>
        </p:nvGrpSpPr>
        <p:grpSpPr>
          <a:xfrm>
            <a:off x="-3563094" y="6077994"/>
            <a:ext cx="6383425" cy="5528076"/>
            <a:chOff x="0" y="0"/>
            <a:chExt cx="3619627" cy="3134614"/>
          </a:xfrm>
        </p:grpSpPr>
        <p:sp>
          <p:nvSpPr>
            <p:cNvPr id="7" name="Freeform 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4A245E"/>
            </a:solidFill>
          </p:spPr>
        </p:sp>
      </p:grpSp>
      <p:grpSp>
        <p:nvGrpSpPr>
          <p:cNvPr id="8" name="Group 8"/>
          <p:cNvGrpSpPr/>
          <p:nvPr/>
        </p:nvGrpSpPr>
        <p:grpSpPr>
          <a:xfrm>
            <a:off x="1671665" y="7004492"/>
            <a:ext cx="3034530" cy="2627917"/>
            <a:chOff x="0" y="0"/>
            <a:chExt cx="3619627" cy="3134614"/>
          </a:xfrm>
        </p:grpSpPr>
        <p:sp>
          <p:nvSpPr>
            <p:cNvPr id="9" name="Freeform 9"/>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F6D081"/>
            </a:solidFill>
          </p:spPr>
        </p:sp>
      </p:grpSp>
      <p:grpSp>
        <p:nvGrpSpPr>
          <p:cNvPr id="10" name="Group 10"/>
          <p:cNvGrpSpPr/>
          <p:nvPr/>
        </p:nvGrpSpPr>
        <p:grpSpPr>
          <a:xfrm>
            <a:off x="4053492" y="8956750"/>
            <a:ext cx="2141618" cy="1854652"/>
            <a:chOff x="0" y="0"/>
            <a:chExt cx="3619627" cy="3134614"/>
          </a:xfrm>
        </p:grpSpPr>
        <p:sp>
          <p:nvSpPr>
            <p:cNvPr id="11" name="Freeform 11"/>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D9D9D9"/>
            </a:solidFill>
          </p:spPr>
        </p:sp>
      </p:grpSp>
      <p:grpSp>
        <p:nvGrpSpPr>
          <p:cNvPr id="12" name="Group 12"/>
          <p:cNvGrpSpPr/>
          <p:nvPr/>
        </p:nvGrpSpPr>
        <p:grpSpPr>
          <a:xfrm>
            <a:off x="11623592" y="8308925"/>
            <a:ext cx="5832863" cy="1527421"/>
            <a:chOff x="0" y="0"/>
            <a:chExt cx="7777151" cy="2036562"/>
          </a:xfrm>
        </p:grpSpPr>
        <p:sp>
          <p:nvSpPr>
            <p:cNvPr id="13" name="TextBox 13"/>
            <p:cNvSpPr txBox="1"/>
            <p:nvPr/>
          </p:nvSpPr>
          <p:spPr>
            <a:xfrm>
              <a:off x="0" y="0"/>
              <a:ext cx="7777151" cy="968203"/>
            </a:xfrm>
            <a:prstGeom prst="rect">
              <a:avLst/>
            </a:prstGeom>
          </p:spPr>
          <p:txBody>
            <a:bodyPr lIns="0" tIns="0" rIns="0" bIns="0" rtlCol="0" anchor="t">
              <a:spAutoFit/>
            </a:bodyPr>
            <a:lstStyle/>
            <a:p>
              <a:pPr>
                <a:lnSpc>
                  <a:spcPts val="5777"/>
                </a:lnSpc>
                <a:spcBef>
                  <a:spcPct val="0"/>
                </a:spcBef>
              </a:pPr>
              <a:r>
                <a:rPr lang="en-US" sz="4814">
                  <a:solidFill>
                    <a:srgbClr val="000000"/>
                  </a:solidFill>
                  <a:latin typeface="Fira Sans Medium"/>
                </a:rPr>
                <a:t>Motor Pool Office</a:t>
              </a:r>
            </a:p>
          </p:txBody>
        </p:sp>
        <p:sp>
          <p:nvSpPr>
            <p:cNvPr id="14" name="TextBox 14"/>
            <p:cNvSpPr txBox="1"/>
            <p:nvPr/>
          </p:nvSpPr>
          <p:spPr>
            <a:xfrm>
              <a:off x="0" y="1441521"/>
              <a:ext cx="7777151" cy="595041"/>
            </a:xfrm>
            <a:prstGeom prst="rect">
              <a:avLst/>
            </a:prstGeom>
          </p:spPr>
          <p:txBody>
            <a:bodyPr lIns="0" tIns="0" rIns="0" bIns="0" rtlCol="0" anchor="t">
              <a:spAutoFit/>
            </a:bodyPr>
            <a:lstStyle/>
            <a:p>
              <a:pPr>
                <a:lnSpc>
                  <a:spcPts val="3744"/>
                </a:lnSpc>
                <a:spcBef>
                  <a:spcPct val="0"/>
                </a:spcBef>
              </a:pPr>
              <a:r>
                <a:rPr lang="en-US" sz="2674">
                  <a:solidFill>
                    <a:srgbClr val="000000"/>
                  </a:solidFill>
                  <a:latin typeface="Fira Sans Light"/>
                </a:rPr>
                <a:t>610-436-2434 | autoshop@wcupa.edu</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6799111" y="2687862"/>
            <a:ext cx="2977778" cy="2578770"/>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D9D9D9"/>
            </a:solidFill>
          </p:spPr>
        </p:sp>
      </p:grpSp>
      <p:grpSp>
        <p:nvGrpSpPr>
          <p:cNvPr id="4" name="Group 4"/>
          <p:cNvGrpSpPr/>
          <p:nvPr/>
        </p:nvGrpSpPr>
        <p:grpSpPr>
          <a:xfrm>
            <a:off x="13660090" y="-135282"/>
            <a:ext cx="4201515" cy="3638531"/>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4A245E"/>
            </a:solidFill>
          </p:spPr>
        </p:sp>
      </p:grpSp>
      <p:grpSp>
        <p:nvGrpSpPr>
          <p:cNvPr id="6" name="Group 6"/>
          <p:cNvGrpSpPr/>
          <p:nvPr/>
        </p:nvGrpSpPr>
        <p:grpSpPr>
          <a:xfrm>
            <a:off x="13243939" y="-956153"/>
            <a:ext cx="2481390" cy="2148895"/>
            <a:chOff x="0" y="0"/>
            <a:chExt cx="3619627" cy="3134614"/>
          </a:xfrm>
        </p:grpSpPr>
        <p:sp>
          <p:nvSpPr>
            <p:cNvPr id="7" name="Freeform 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F6D081"/>
            </a:solidFill>
          </p:spPr>
        </p:sp>
      </p:grpSp>
      <p:grpSp>
        <p:nvGrpSpPr>
          <p:cNvPr id="8" name="Group 8"/>
          <p:cNvGrpSpPr>
            <a:grpSpLocks noChangeAspect="1"/>
          </p:cNvGrpSpPr>
          <p:nvPr/>
        </p:nvGrpSpPr>
        <p:grpSpPr>
          <a:xfrm>
            <a:off x="11943794" y="5478736"/>
            <a:ext cx="6116971" cy="4373634"/>
            <a:chOff x="0" y="0"/>
            <a:chExt cx="7620000" cy="5448300"/>
          </a:xfrm>
        </p:grpSpPr>
        <p:sp>
          <p:nvSpPr>
            <p:cNvPr id="9" name="Freeform 9"/>
            <p:cNvSpPr/>
            <p:nvPr/>
          </p:nvSpPr>
          <p:spPr>
            <a:xfrm>
              <a:off x="0" y="0"/>
              <a:ext cx="7618730" cy="5448300"/>
            </a:xfrm>
            <a:custGeom>
              <a:avLst/>
              <a:gdLst/>
              <a:ahLst/>
              <a:cxnLst/>
              <a:rect l="l" t="t" r="r" b="b"/>
              <a:pathLst>
                <a:path w="7618730" h="5448300">
                  <a:moveTo>
                    <a:pt x="6323330" y="0"/>
                  </a:moveTo>
                  <a:lnTo>
                    <a:pt x="1296670" y="0"/>
                  </a:lnTo>
                  <a:cubicBezTo>
                    <a:pt x="580390" y="0"/>
                    <a:pt x="0" y="580390"/>
                    <a:pt x="0" y="1296670"/>
                  </a:cubicBezTo>
                  <a:lnTo>
                    <a:pt x="0" y="5448300"/>
                  </a:lnTo>
                  <a:lnTo>
                    <a:pt x="6322060" y="5448300"/>
                  </a:lnTo>
                  <a:cubicBezTo>
                    <a:pt x="7038340" y="5448300"/>
                    <a:pt x="7618730" y="4867910"/>
                    <a:pt x="7618730" y="4151630"/>
                  </a:cubicBezTo>
                  <a:lnTo>
                    <a:pt x="7618730" y="0"/>
                  </a:lnTo>
                  <a:lnTo>
                    <a:pt x="6323330" y="0"/>
                  </a:lnTo>
                  <a:close/>
                </a:path>
              </a:pathLst>
            </a:custGeom>
            <a:blipFill>
              <a:blip r:embed="rId2"/>
              <a:stretch>
                <a:fillRect l="-5910" r="-1357"/>
              </a:stretch>
            </a:blipFill>
          </p:spPr>
        </p:sp>
      </p:grpSp>
      <p:sp>
        <p:nvSpPr>
          <p:cNvPr id="10" name="TextBox 10"/>
          <p:cNvSpPr txBox="1"/>
          <p:nvPr/>
        </p:nvSpPr>
        <p:spPr>
          <a:xfrm>
            <a:off x="0" y="2951854"/>
            <a:ext cx="11510908" cy="7047865"/>
          </a:xfrm>
          <a:prstGeom prst="rect">
            <a:avLst/>
          </a:prstGeom>
        </p:spPr>
        <p:txBody>
          <a:bodyPr lIns="0" tIns="0" rIns="0" bIns="0" rtlCol="0" anchor="t">
            <a:spAutoFit/>
          </a:bodyPr>
          <a:lstStyle/>
          <a:p>
            <a:pPr algn="just">
              <a:lnSpc>
                <a:spcPts val="4759"/>
              </a:lnSpc>
            </a:pPr>
            <a:endParaRPr/>
          </a:p>
          <a:p>
            <a:pPr marL="1295400" lvl="2" indent="-431800">
              <a:lnSpc>
                <a:spcPts val="4200"/>
              </a:lnSpc>
              <a:buFont typeface="Arial"/>
              <a:buChar char="⚬"/>
            </a:pPr>
            <a:r>
              <a:rPr lang="en-US" sz="3000">
                <a:solidFill>
                  <a:srgbClr val="000000"/>
                </a:solidFill>
                <a:latin typeface="Fira Sans Light"/>
              </a:rPr>
              <a:t>All University vehicles contain a copy of the vehicle's registration card and WCU's insurance verification card in the glove box. </a:t>
            </a:r>
          </a:p>
          <a:p>
            <a:pPr>
              <a:lnSpc>
                <a:spcPts val="4200"/>
              </a:lnSpc>
            </a:pPr>
            <a:endParaRPr lang="en-US" sz="3000">
              <a:solidFill>
                <a:srgbClr val="000000"/>
              </a:solidFill>
              <a:latin typeface="Fira Sans Light"/>
            </a:endParaRPr>
          </a:p>
          <a:p>
            <a:pPr marL="1295400" lvl="2" indent="-431800">
              <a:lnSpc>
                <a:spcPts val="4200"/>
              </a:lnSpc>
              <a:buFont typeface="Arial"/>
              <a:buChar char="⚬"/>
            </a:pPr>
            <a:r>
              <a:rPr lang="en-US" sz="3000">
                <a:solidFill>
                  <a:srgbClr val="000000"/>
                </a:solidFill>
                <a:latin typeface="Fira Sans Light"/>
              </a:rPr>
              <a:t>Instructions for reporting accidents are found in the </a:t>
            </a:r>
            <a:r>
              <a:rPr lang="en-US" sz="3000" u="sng">
                <a:solidFill>
                  <a:srgbClr val="000000"/>
                </a:solidFill>
                <a:latin typeface="Fira Sans Light Bold"/>
              </a:rPr>
              <a:t>Accident Report Packet</a:t>
            </a:r>
            <a:r>
              <a:rPr lang="en-US" sz="3000">
                <a:solidFill>
                  <a:srgbClr val="000000"/>
                </a:solidFill>
                <a:latin typeface="Fira Sans Light Bold"/>
              </a:rPr>
              <a:t> </a:t>
            </a:r>
            <a:r>
              <a:rPr lang="en-US" sz="3000">
                <a:solidFill>
                  <a:srgbClr val="000000"/>
                </a:solidFill>
                <a:latin typeface="Fira Sans Light"/>
              </a:rPr>
              <a:t>also located in the glove box of every WCU-owned vehicle. </a:t>
            </a:r>
          </a:p>
          <a:p>
            <a:pPr>
              <a:lnSpc>
                <a:spcPts val="4200"/>
              </a:lnSpc>
            </a:pPr>
            <a:endParaRPr lang="en-US" sz="3000">
              <a:solidFill>
                <a:srgbClr val="000000"/>
              </a:solidFill>
              <a:latin typeface="Fira Sans Light"/>
            </a:endParaRPr>
          </a:p>
          <a:p>
            <a:pPr marL="1295400" lvl="2" indent="-431800">
              <a:lnSpc>
                <a:spcPts val="4200"/>
              </a:lnSpc>
              <a:buFont typeface="Arial"/>
              <a:buChar char="⚬"/>
            </a:pPr>
            <a:r>
              <a:rPr lang="en-US" sz="3000">
                <a:solidFill>
                  <a:srgbClr val="000000"/>
                </a:solidFill>
                <a:latin typeface="Fira Sans Light"/>
              </a:rPr>
              <a:t>Any Accident or damage to WCU-owned vehicles needs to be reported to the Motor Pool Office within </a:t>
            </a:r>
            <a:r>
              <a:rPr lang="en-US" sz="3000">
                <a:solidFill>
                  <a:srgbClr val="000000"/>
                </a:solidFill>
                <a:latin typeface="Fira Sans Light Bold"/>
              </a:rPr>
              <a:t>24 hours </a:t>
            </a:r>
            <a:r>
              <a:rPr lang="en-US" sz="3000">
                <a:solidFill>
                  <a:srgbClr val="000000"/>
                </a:solidFill>
                <a:latin typeface="Fira Sans Light"/>
              </a:rPr>
              <a:t>of the incident. </a:t>
            </a:r>
          </a:p>
          <a:p>
            <a:pPr>
              <a:lnSpc>
                <a:spcPts val="4759"/>
              </a:lnSpc>
            </a:pPr>
            <a:endParaRPr lang="en-US" sz="3000">
              <a:solidFill>
                <a:srgbClr val="000000"/>
              </a:solidFill>
              <a:latin typeface="Fira Sans Light"/>
            </a:endParaRPr>
          </a:p>
        </p:txBody>
      </p:sp>
      <p:sp>
        <p:nvSpPr>
          <p:cNvPr id="11" name="TextBox 11"/>
          <p:cNvSpPr txBox="1"/>
          <p:nvPr/>
        </p:nvSpPr>
        <p:spPr>
          <a:xfrm>
            <a:off x="1028700" y="611717"/>
            <a:ext cx="12631390" cy="1152525"/>
          </a:xfrm>
          <a:prstGeom prst="rect">
            <a:avLst/>
          </a:prstGeom>
        </p:spPr>
        <p:txBody>
          <a:bodyPr lIns="0" tIns="0" rIns="0" bIns="0" rtlCol="0" anchor="t">
            <a:spAutoFit/>
          </a:bodyPr>
          <a:lstStyle/>
          <a:p>
            <a:pPr>
              <a:lnSpc>
                <a:spcPts val="9000"/>
              </a:lnSpc>
              <a:spcBef>
                <a:spcPct val="0"/>
              </a:spcBef>
            </a:pPr>
            <a:r>
              <a:rPr lang="en-US" sz="7500" spc="-75">
                <a:solidFill>
                  <a:srgbClr val="000000"/>
                </a:solidFill>
                <a:latin typeface="Fira Sans Medium"/>
              </a:rPr>
              <a:t>Accident/Damage Reporting</a:t>
            </a:r>
          </a:p>
        </p:txBody>
      </p:sp>
      <p:sp>
        <p:nvSpPr>
          <p:cNvPr id="12" name="TextBox 12"/>
          <p:cNvSpPr txBox="1"/>
          <p:nvPr/>
        </p:nvSpPr>
        <p:spPr>
          <a:xfrm>
            <a:off x="1028700" y="1827904"/>
            <a:ext cx="11672356" cy="1057275"/>
          </a:xfrm>
          <a:prstGeom prst="rect">
            <a:avLst/>
          </a:prstGeom>
        </p:spPr>
        <p:txBody>
          <a:bodyPr lIns="0" tIns="0" rIns="0" bIns="0" rtlCol="0" anchor="t">
            <a:spAutoFit/>
          </a:bodyPr>
          <a:lstStyle/>
          <a:p>
            <a:pPr algn="just">
              <a:lnSpc>
                <a:spcPts val="4200"/>
              </a:lnSpc>
            </a:pPr>
            <a:r>
              <a:rPr lang="en-US" sz="3000">
                <a:solidFill>
                  <a:srgbClr val="000000"/>
                </a:solidFill>
                <a:latin typeface="Fira Sans Medium Italics"/>
              </a:rPr>
              <a:t>All WCU-owned vehicles have an Accident Report Packet located in the glove box.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6799111" y="2687862"/>
            <a:ext cx="2977778" cy="2578770"/>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D9D9D9"/>
            </a:solidFill>
          </p:spPr>
        </p:sp>
      </p:grpSp>
      <p:grpSp>
        <p:nvGrpSpPr>
          <p:cNvPr id="4" name="Group 4"/>
          <p:cNvGrpSpPr/>
          <p:nvPr/>
        </p:nvGrpSpPr>
        <p:grpSpPr>
          <a:xfrm>
            <a:off x="13660090" y="-135282"/>
            <a:ext cx="4201515" cy="3638531"/>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4A245E"/>
            </a:solidFill>
          </p:spPr>
        </p:sp>
      </p:grpSp>
      <p:grpSp>
        <p:nvGrpSpPr>
          <p:cNvPr id="6" name="Group 6"/>
          <p:cNvGrpSpPr/>
          <p:nvPr/>
        </p:nvGrpSpPr>
        <p:grpSpPr>
          <a:xfrm>
            <a:off x="13243939" y="-956153"/>
            <a:ext cx="2481390" cy="2148895"/>
            <a:chOff x="0" y="0"/>
            <a:chExt cx="3619627" cy="3134614"/>
          </a:xfrm>
        </p:grpSpPr>
        <p:sp>
          <p:nvSpPr>
            <p:cNvPr id="7" name="Freeform 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F6D081"/>
            </a:solidFill>
          </p:spPr>
        </p:sp>
      </p:grpSp>
      <p:pic>
        <p:nvPicPr>
          <p:cNvPr id="8" name="Picture 8"/>
          <p:cNvPicPr>
            <a:picLocks noChangeAspect="1"/>
          </p:cNvPicPr>
          <p:nvPr/>
        </p:nvPicPr>
        <p:blipFill>
          <a:blip r:embed="rId2"/>
          <a:srcRect l="1605" t="1240" r="1693"/>
          <a:stretch>
            <a:fillRect/>
          </a:stretch>
        </p:blipFill>
        <p:spPr>
          <a:xfrm>
            <a:off x="12272895" y="2780678"/>
            <a:ext cx="5588709" cy="7391165"/>
          </a:xfrm>
          <a:prstGeom prst="rect">
            <a:avLst/>
          </a:prstGeom>
        </p:spPr>
      </p:pic>
      <p:grpSp>
        <p:nvGrpSpPr>
          <p:cNvPr id="9" name="Group 9"/>
          <p:cNvGrpSpPr>
            <a:grpSpLocks noChangeAspect="1"/>
          </p:cNvGrpSpPr>
          <p:nvPr/>
        </p:nvGrpSpPr>
        <p:grpSpPr>
          <a:xfrm>
            <a:off x="7071096" y="7344359"/>
            <a:ext cx="4851885" cy="2729151"/>
            <a:chOff x="0" y="0"/>
            <a:chExt cx="11289030" cy="6350000"/>
          </a:xfrm>
        </p:grpSpPr>
        <p:sp>
          <p:nvSpPr>
            <p:cNvPr id="10" name="Freeform 10"/>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3"/>
              <a:stretch>
                <a:fillRect t="-9265" b="-9265"/>
              </a:stretch>
            </a:blipFill>
          </p:spPr>
        </p:sp>
      </p:grpSp>
      <p:sp>
        <p:nvSpPr>
          <p:cNvPr id="11" name="TextBox 11"/>
          <p:cNvSpPr txBox="1"/>
          <p:nvPr/>
        </p:nvSpPr>
        <p:spPr>
          <a:xfrm>
            <a:off x="0" y="3261270"/>
            <a:ext cx="10708007" cy="5447665"/>
          </a:xfrm>
          <a:prstGeom prst="rect">
            <a:avLst/>
          </a:prstGeom>
        </p:spPr>
        <p:txBody>
          <a:bodyPr lIns="0" tIns="0" rIns="0" bIns="0" rtlCol="0" anchor="t">
            <a:spAutoFit/>
          </a:bodyPr>
          <a:lstStyle/>
          <a:p>
            <a:pPr algn="just">
              <a:lnSpc>
                <a:spcPts val="4759"/>
              </a:lnSpc>
            </a:pPr>
            <a:endParaRPr/>
          </a:p>
          <a:p>
            <a:pPr marL="1295400" lvl="2" indent="-431800">
              <a:lnSpc>
                <a:spcPts val="4200"/>
              </a:lnSpc>
              <a:buFont typeface="Arial"/>
              <a:buChar char="⚬"/>
            </a:pPr>
            <a:r>
              <a:rPr lang="en-US" sz="3000">
                <a:solidFill>
                  <a:srgbClr val="000000"/>
                </a:solidFill>
                <a:latin typeface="Fira Sans Light"/>
              </a:rPr>
              <a:t>The STD-541 Form is known as the Automobile Accident or Loss Notice, which is required for all damage to Commonwealth-owned vehicles. </a:t>
            </a:r>
          </a:p>
          <a:p>
            <a:pPr>
              <a:lnSpc>
                <a:spcPts val="4200"/>
              </a:lnSpc>
            </a:pPr>
            <a:endParaRPr lang="en-US" sz="3000">
              <a:solidFill>
                <a:srgbClr val="000000"/>
              </a:solidFill>
              <a:latin typeface="Fira Sans Light"/>
            </a:endParaRPr>
          </a:p>
          <a:p>
            <a:pPr marL="1295400" lvl="2" indent="-431800">
              <a:lnSpc>
                <a:spcPts val="4200"/>
              </a:lnSpc>
              <a:buFont typeface="Arial"/>
              <a:buChar char="⚬"/>
            </a:pPr>
            <a:r>
              <a:rPr lang="en-US" sz="3000">
                <a:solidFill>
                  <a:srgbClr val="000000"/>
                </a:solidFill>
                <a:latin typeface="Fira Sans Light"/>
              </a:rPr>
              <a:t>Copies of the STD-541 forms can be found in the Accident Report Packet, Motor Pool Office, or on the Motor Pool website. </a:t>
            </a:r>
          </a:p>
          <a:p>
            <a:pPr>
              <a:lnSpc>
                <a:spcPts val="4200"/>
              </a:lnSpc>
            </a:pPr>
            <a:endParaRPr lang="en-US" sz="3000">
              <a:solidFill>
                <a:srgbClr val="000000"/>
              </a:solidFill>
              <a:latin typeface="Fira Sans Light"/>
            </a:endParaRPr>
          </a:p>
          <a:p>
            <a:pPr>
              <a:lnSpc>
                <a:spcPts val="4759"/>
              </a:lnSpc>
            </a:pPr>
            <a:endParaRPr lang="en-US" sz="3000">
              <a:solidFill>
                <a:srgbClr val="000000"/>
              </a:solidFill>
              <a:latin typeface="Fira Sans Light"/>
            </a:endParaRPr>
          </a:p>
        </p:txBody>
      </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514740">
            <a:off x="10568364" y="5212673"/>
            <a:ext cx="1922916" cy="1915923"/>
          </a:xfrm>
          <a:prstGeom prst="rect">
            <a:avLst/>
          </a:prstGeom>
        </p:spPr>
      </p:pic>
      <p:sp>
        <p:nvSpPr>
          <p:cNvPr id="13" name="TextBox 13"/>
          <p:cNvSpPr txBox="1"/>
          <p:nvPr/>
        </p:nvSpPr>
        <p:spPr>
          <a:xfrm>
            <a:off x="1028700" y="611717"/>
            <a:ext cx="12631390" cy="2066925"/>
          </a:xfrm>
          <a:prstGeom prst="rect">
            <a:avLst/>
          </a:prstGeom>
        </p:spPr>
        <p:txBody>
          <a:bodyPr lIns="0" tIns="0" rIns="0" bIns="0" rtlCol="0" anchor="t">
            <a:spAutoFit/>
          </a:bodyPr>
          <a:lstStyle/>
          <a:p>
            <a:pPr>
              <a:lnSpc>
                <a:spcPts val="9000"/>
              </a:lnSpc>
            </a:pPr>
            <a:r>
              <a:rPr lang="en-US" sz="7500" spc="-75">
                <a:solidFill>
                  <a:srgbClr val="000000"/>
                </a:solidFill>
                <a:latin typeface="Fira Sans Medium"/>
              </a:rPr>
              <a:t>STD-541 Form</a:t>
            </a:r>
          </a:p>
          <a:p>
            <a:pPr>
              <a:lnSpc>
                <a:spcPts val="7200"/>
              </a:lnSpc>
              <a:spcBef>
                <a:spcPct val="0"/>
              </a:spcBef>
            </a:pPr>
            <a:r>
              <a:rPr lang="en-US" sz="6000" spc="-60">
                <a:solidFill>
                  <a:srgbClr val="000000"/>
                </a:solidFill>
                <a:latin typeface="Fira Sans Medium"/>
              </a:rPr>
              <a:t>Automobile Accident or Loss Notice</a:t>
            </a:r>
          </a:p>
        </p:txBody>
      </p:sp>
      <p:sp>
        <p:nvSpPr>
          <p:cNvPr id="14" name="TextBox 14"/>
          <p:cNvSpPr txBox="1"/>
          <p:nvPr/>
        </p:nvSpPr>
        <p:spPr>
          <a:xfrm>
            <a:off x="1028700" y="2978319"/>
            <a:ext cx="11084523" cy="623051"/>
          </a:xfrm>
          <a:prstGeom prst="rect">
            <a:avLst/>
          </a:prstGeom>
        </p:spPr>
        <p:txBody>
          <a:bodyPr lIns="0" tIns="0" rIns="0" bIns="0" rtlCol="0" anchor="t">
            <a:spAutoFit/>
          </a:bodyPr>
          <a:lstStyle/>
          <a:p>
            <a:pPr algn="just">
              <a:lnSpc>
                <a:spcPts val="5033"/>
              </a:lnSpc>
            </a:pPr>
            <a:r>
              <a:rPr lang="en-US" sz="3595">
                <a:solidFill>
                  <a:srgbClr val="000000"/>
                </a:solidFill>
                <a:latin typeface="Fira Sans Medium Bold"/>
              </a:rPr>
              <a:t>**All Accidents or Damage Require a </a:t>
            </a:r>
            <a:r>
              <a:rPr lang="en-US" sz="3595" u="sng">
                <a:solidFill>
                  <a:srgbClr val="000000"/>
                </a:solidFill>
                <a:latin typeface="Fira Sans Medium Bold"/>
              </a:rPr>
              <a:t>STD-541 Form**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22771" y="8009247"/>
            <a:ext cx="4509390" cy="2005094"/>
            <a:chOff x="0" y="-47625"/>
            <a:chExt cx="1040303" cy="462569"/>
          </a:xfrm>
        </p:grpSpPr>
        <p:sp>
          <p:nvSpPr>
            <p:cNvPr id="3" name="Freeform 3"/>
            <p:cNvSpPr/>
            <p:nvPr/>
          </p:nvSpPr>
          <p:spPr>
            <a:xfrm>
              <a:off x="0" y="0"/>
              <a:ext cx="1040303" cy="414944"/>
            </a:xfrm>
            <a:custGeom>
              <a:avLst/>
              <a:gdLst/>
              <a:ahLst/>
              <a:cxnLst/>
              <a:rect l="l" t="t" r="r" b="b"/>
              <a:pathLst>
                <a:path w="1040303" h="414944">
                  <a:moveTo>
                    <a:pt x="103011" y="0"/>
                  </a:moveTo>
                  <a:lnTo>
                    <a:pt x="937293" y="0"/>
                  </a:lnTo>
                  <a:cubicBezTo>
                    <a:pt x="994184" y="0"/>
                    <a:pt x="1040303" y="46119"/>
                    <a:pt x="1040303" y="103011"/>
                  </a:cubicBezTo>
                  <a:lnTo>
                    <a:pt x="1040303" y="311934"/>
                  </a:lnTo>
                  <a:cubicBezTo>
                    <a:pt x="1040303" y="368825"/>
                    <a:pt x="994184" y="414944"/>
                    <a:pt x="937293" y="414944"/>
                  </a:cubicBezTo>
                  <a:lnTo>
                    <a:pt x="103011" y="414944"/>
                  </a:lnTo>
                  <a:cubicBezTo>
                    <a:pt x="46119" y="414944"/>
                    <a:pt x="0" y="368825"/>
                    <a:pt x="0" y="311934"/>
                  </a:cubicBezTo>
                  <a:lnTo>
                    <a:pt x="0" y="103011"/>
                  </a:lnTo>
                  <a:cubicBezTo>
                    <a:pt x="0" y="46119"/>
                    <a:pt x="46119" y="0"/>
                    <a:pt x="103011" y="0"/>
                  </a:cubicBezTo>
                  <a:close/>
                </a:path>
              </a:pathLst>
            </a:custGeom>
            <a:solidFill>
              <a:srgbClr val="4A245E"/>
            </a:solidFill>
          </p:spPr>
        </p:sp>
        <p:sp>
          <p:nvSpPr>
            <p:cNvPr id="4" name="TextBox 4"/>
            <p:cNvSpPr txBox="1"/>
            <p:nvPr/>
          </p:nvSpPr>
          <p:spPr>
            <a:xfrm>
              <a:off x="0" y="-47625"/>
              <a:ext cx="1037207" cy="455689"/>
            </a:xfrm>
            <a:prstGeom prst="rect">
              <a:avLst/>
            </a:prstGeom>
          </p:spPr>
          <p:txBody>
            <a:bodyPr lIns="254000" tIns="254000" rIns="254000" bIns="254000" rtlCol="0" anchor="ctr"/>
            <a:lstStyle/>
            <a:p>
              <a:pPr algn="ctr">
                <a:lnSpc>
                  <a:spcPts val="3499"/>
                </a:lnSpc>
              </a:pPr>
              <a:r>
                <a:rPr lang="en-US" sz="2499" dirty="0">
                  <a:solidFill>
                    <a:srgbClr val="F4F4F4"/>
                  </a:solidFill>
                  <a:latin typeface="Fira Sans Medium"/>
                </a:rPr>
                <a:t>Turn all forms into the </a:t>
              </a:r>
            </a:p>
            <a:p>
              <a:pPr algn="ctr">
                <a:lnSpc>
                  <a:spcPts val="3499"/>
                </a:lnSpc>
              </a:pPr>
              <a:r>
                <a:rPr lang="en-US" sz="2499" dirty="0">
                  <a:solidFill>
                    <a:srgbClr val="F4F4F4"/>
                  </a:solidFill>
                  <a:latin typeface="Fira Sans Medium"/>
                </a:rPr>
                <a:t>Motor Pool Office</a:t>
              </a:r>
            </a:p>
            <a:p>
              <a:pPr algn="ctr">
                <a:lnSpc>
                  <a:spcPts val="3499"/>
                </a:lnSpc>
              </a:pPr>
              <a:r>
                <a:rPr lang="en-US" sz="2499" dirty="0">
                  <a:solidFill>
                    <a:srgbClr val="F4F4F4"/>
                  </a:solidFill>
                  <a:latin typeface="Fira Sans Medium"/>
                </a:rPr>
                <a:t> within 24 hours of incident</a:t>
              </a:r>
            </a:p>
          </p:txBody>
        </p:sp>
      </p:grpSp>
      <p:grpSp>
        <p:nvGrpSpPr>
          <p:cNvPr id="5" name="Group 5"/>
          <p:cNvGrpSpPr/>
          <p:nvPr/>
        </p:nvGrpSpPr>
        <p:grpSpPr>
          <a:xfrm>
            <a:off x="5574075" y="8830507"/>
            <a:ext cx="3180303" cy="989729"/>
            <a:chOff x="0" y="0"/>
            <a:chExt cx="1553286" cy="483392"/>
          </a:xfrm>
        </p:grpSpPr>
        <p:sp>
          <p:nvSpPr>
            <p:cNvPr id="6" name="Freeform 6"/>
            <p:cNvSpPr/>
            <p:nvPr/>
          </p:nvSpPr>
          <p:spPr>
            <a:xfrm>
              <a:off x="0" y="0"/>
              <a:ext cx="1553286" cy="476746"/>
            </a:xfrm>
            <a:custGeom>
              <a:avLst/>
              <a:gdLst/>
              <a:ahLst/>
              <a:cxnLst/>
              <a:rect l="l" t="t" r="r" b="b"/>
              <a:pathLst>
                <a:path w="1553286" h="476746">
                  <a:moveTo>
                    <a:pt x="0" y="0"/>
                  </a:moveTo>
                  <a:lnTo>
                    <a:pt x="1553286" y="0"/>
                  </a:lnTo>
                  <a:lnTo>
                    <a:pt x="1553286" y="476746"/>
                  </a:lnTo>
                  <a:lnTo>
                    <a:pt x="0" y="476746"/>
                  </a:lnTo>
                  <a:close/>
                </a:path>
              </a:pathLst>
            </a:custGeom>
            <a:solidFill>
              <a:srgbClr val="F6D081"/>
            </a:solidFill>
          </p:spPr>
        </p:sp>
        <p:sp>
          <p:nvSpPr>
            <p:cNvPr id="7" name="TextBox 7"/>
            <p:cNvSpPr txBox="1"/>
            <p:nvPr/>
          </p:nvSpPr>
          <p:spPr>
            <a:xfrm>
              <a:off x="0" y="0"/>
              <a:ext cx="1546725" cy="483392"/>
            </a:xfrm>
            <a:prstGeom prst="rect">
              <a:avLst/>
            </a:prstGeom>
          </p:spPr>
          <p:txBody>
            <a:bodyPr lIns="254000" tIns="254000" rIns="254000" bIns="254000" rtlCol="0" anchor="ctr"/>
            <a:lstStyle/>
            <a:p>
              <a:pPr algn="ctr">
                <a:lnSpc>
                  <a:spcPts val="2100"/>
                </a:lnSpc>
              </a:pPr>
              <a:r>
                <a:rPr lang="en-US" sz="1500" dirty="0">
                  <a:solidFill>
                    <a:srgbClr val="000000"/>
                  </a:solidFill>
                  <a:latin typeface="Fira Sans Medium"/>
                </a:rPr>
                <a:t>Fill Out STD-541 Form (Supervisor signature required)</a:t>
              </a:r>
            </a:p>
          </p:txBody>
        </p:sp>
      </p:grpSp>
      <p:grpSp>
        <p:nvGrpSpPr>
          <p:cNvPr id="8" name="Group 8"/>
          <p:cNvGrpSpPr/>
          <p:nvPr/>
        </p:nvGrpSpPr>
        <p:grpSpPr>
          <a:xfrm>
            <a:off x="8043160" y="577929"/>
            <a:ext cx="1309830" cy="895485"/>
            <a:chOff x="0" y="0"/>
            <a:chExt cx="639732" cy="437362"/>
          </a:xfrm>
        </p:grpSpPr>
        <p:sp>
          <p:nvSpPr>
            <p:cNvPr id="9" name="Freeform 9"/>
            <p:cNvSpPr/>
            <p:nvPr/>
          </p:nvSpPr>
          <p:spPr>
            <a:xfrm>
              <a:off x="0" y="0"/>
              <a:ext cx="639732" cy="437362"/>
            </a:xfrm>
            <a:custGeom>
              <a:avLst/>
              <a:gdLst/>
              <a:ahLst/>
              <a:cxnLst/>
              <a:rect l="l" t="t" r="r" b="b"/>
              <a:pathLst>
                <a:path w="640151" h="437362">
                  <a:moveTo>
                    <a:pt x="0" y="0"/>
                  </a:moveTo>
                  <a:lnTo>
                    <a:pt x="640151" y="0"/>
                  </a:lnTo>
                  <a:lnTo>
                    <a:pt x="640151" y="437362"/>
                  </a:lnTo>
                  <a:lnTo>
                    <a:pt x="0" y="437362"/>
                  </a:lnTo>
                  <a:close/>
                </a:path>
              </a:pathLst>
            </a:custGeom>
            <a:solidFill>
              <a:srgbClr val="E88E93"/>
            </a:solidFill>
          </p:spPr>
        </p:sp>
        <p:sp>
          <p:nvSpPr>
            <p:cNvPr id="10" name="TextBox 10"/>
            <p:cNvSpPr txBox="1"/>
            <p:nvPr/>
          </p:nvSpPr>
          <p:spPr>
            <a:xfrm>
              <a:off x="0" y="0"/>
              <a:ext cx="639732" cy="429823"/>
            </a:xfrm>
            <a:prstGeom prst="rect">
              <a:avLst/>
            </a:prstGeom>
          </p:spPr>
          <p:txBody>
            <a:bodyPr lIns="254000" tIns="254000" rIns="254000" bIns="254000" rtlCol="0" anchor="ctr"/>
            <a:lstStyle/>
            <a:p>
              <a:pPr algn="ctr">
                <a:lnSpc>
                  <a:spcPts val="2100"/>
                </a:lnSpc>
              </a:pPr>
              <a:r>
                <a:rPr lang="en-US" sz="1500" dirty="0">
                  <a:solidFill>
                    <a:srgbClr val="000000"/>
                  </a:solidFill>
                  <a:latin typeface="Fira Sans Medium"/>
                </a:rPr>
                <a:t>Yes</a:t>
              </a:r>
            </a:p>
          </p:txBody>
        </p:sp>
      </p:grpSp>
      <p:grpSp>
        <p:nvGrpSpPr>
          <p:cNvPr id="11" name="Group 11"/>
          <p:cNvGrpSpPr/>
          <p:nvPr/>
        </p:nvGrpSpPr>
        <p:grpSpPr>
          <a:xfrm>
            <a:off x="6655738" y="2993729"/>
            <a:ext cx="4027476" cy="2181182"/>
            <a:chOff x="0" y="-47625"/>
            <a:chExt cx="929127" cy="503192"/>
          </a:xfrm>
        </p:grpSpPr>
        <p:sp>
          <p:nvSpPr>
            <p:cNvPr id="12" name="Freeform 12"/>
            <p:cNvSpPr/>
            <p:nvPr/>
          </p:nvSpPr>
          <p:spPr>
            <a:xfrm>
              <a:off x="0" y="0"/>
              <a:ext cx="929127" cy="414867"/>
            </a:xfrm>
            <a:custGeom>
              <a:avLst/>
              <a:gdLst/>
              <a:ahLst/>
              <a:cxnLst/>
              <a:rect l="l" t="t" r="r" b="b"/>
              <a:pathLst>
                <a:path w="929127" h="414867">
                  <a:moveTo>
                    <a:pt x="115337" y="0"/>
                  </a:moveTo>
                  <a:lnTo>
                    <a:pt x="813791" y="0"/>
                  </a:lnTo>
                  <a:cubicBezTo>
                    <a:pt x="844380" y="0"/>
                    <a:pt x="873716" y="12151"/>
                    <a:pt x="895346" y="33781"/>
                  </a:cubicBezTo>
                  <a:cubicBezTo>
                    <a:pt x="916976" y="55411"/>
                    <a:pt x="929127" y="84747"/>
                    <a:pt x="929127" y="115337"/>
                  </a:cubicBezTo>
                  <a:lnTo>
                    <a:pt x="929127" y="299531"/>
                  </a:lnTo>
                  <a:cubicBezTo>
                    <a:pt x="929127" y="330120"/>
                    <a:pt x="916976" y="359456"/>
                    <a:pt x="895346" y="381086"/>
                  </a:cubicBezTo>
                  <a:cubicBezTo>
                    <a:pt x="873716" y="402716"/>
                    <a:pt x="844380" y="414867"/>
                    <a:pt x="813791" y="414867"/>
                  </a:cubicBezTo>
                  <a:lnTo>
                    <a:pt x="115337" y="414867"/>
                  </a:lnTo>
                  <a:cubicBezTo>
                    <a:pt x="84747" y="414867"/>
                    <a:pt x="55411" y="402716"/>
                    <a:pt x="33781" y="381086"/>
                  </a:cubicBezTo>
                  <a:cubicBezTo>
                    <a:pt x="12151" y="359456"/>
                    <a:pt x="0" y="330120"/>
                    <a:pt x="0" y="299531"/>
                  </a:cubicBezTo>
                  <a:lnTo>
                    <a:pt x="0" y="115337"/>
                  </a:lnTo>
                  <a:cubicBezTo>
                    <a:pt x="0" y="84747"/>
                    <a:pt x="12151" y="55411"/>
                    <a:pt x="33781" y="33781"/>
                  </a:cubicBezTo>
                  <a:cubicBezTo>
                    <a:pt x="55411" y="12151"/>
                    <a:pt x="84747" y="0"/>
                    <a:pt x="115337" y="0"/>
                  </a:cubicBezTo>
                  <a:close/>
                </a:path>
              </a:pathLst>
            </a:custGeom>
            <a:solidFill>
              <a:srgbClr val="4A245E"/>
            </a:solidFill>
          </p:spPr>
        </p:sp>
        <p:sp>
          <p:nvSpPr>
            <p:cNvPr id="13" name="TextBox 13"/>
            <p:cNvSpPr txBox="1"/>
            <p:nvPr/>
          </p:nvSpPr>
          <p:spPr>
            <a:xfrm>
              <a:off x="0" y="-47625"/>
              <a:ext cx="929127" cy="503192"/>
            </a:xfrm>
            <a:prstGeom prst="rect">
              <a:avLst/>
            </a:prstGeom>
          </p:spPr>
          <p:txBody>
            <a:bodyPr lIns="254000" tIns="254000" rIns="254000" bIns="254000" rtlCol="0" anchor="ctr"/>
            <a:lstStyle/>
            <a:p>
              <a:pPr algn="ctr">
                <a:lnSpc>
                  <a:spcPts val="3499"/>
                </a:lnSpc>
              </a:pPr>
              <a:r>
                <a:rPr lang="en-US" sz="2499" dirty="0">
                  <a:solidFill>
                    <a:srgbClr val="F4F4F4"/>
                  </a:solidFill>
                  <a:latin typeface="Fira Sans Medium"/>
                </a:rPr>
                <a:t>Does the Accident involve damage to another car or property?</a:t>
              </a:r>
            </a:p>
          </p:txBody>
        </p:sp>
      </p:grpSp>
      <p:grpSp>
        <p:nvGrpSpPr>
          <p:cNvPr id="14" name="Group 14"/>
          <p:cNvGrpSpPr/>
          <p:nvPr/>
        </p:nvGrpSpPr>
        <p:grpSpPr>
          <a:xfrm>
            <a:off x="9916343" y="526788"/>
            <a:ext cx="3562325" cy="1054130"/>
            <a:chOff x="0" y="-38100"/>
            <a:chExt cx="1739869" cy="514846"/>
          </a:xfrm>
        </p:grpSpPr>
        <p:sp>
          <p:nvSpPr>
            <p:cNvPr id="15" name="Freeform 15"/>
            <p:cNvSpPr/>
            <p:nvPr/>
          </p:nvSpPr>
          <p:spPr>
            <a:xfrm>
              <a:off x="0" y="0"/>
              <a:ext cx="1676571" cy="476746"/>
            </a:xfrm>
            <a:custGeom>
              <a:avLst/>
              <a:gdLst/>
              <a:ahLst/>
              <a:cxnLst/>
              <a:rect l="l" t="t" r="r" b="b"/>
              <a:pathLst>
                <a:path w="1676571" h="476746">
                  <a:moveTo>
                    <a:pt x="0" y="0"/>
                  </a:moveTo>
                  <a:lnTo>
                    <a:pt x="1676571" y="0"/>
                  </a:lnTo>
                  <a:lnTo>
                    <a:pt x="1676571" y="476746"/>
                  </a:lnTo>
                  <a:lnTo>
                    <a:pt x="0" y="476746"/>
                  </a:lnTo>
                  <a:close/>
                </a:path>
              </a:pathLst>
            </a:custGeom>
            <a:solidFill>
              <a:srgbClr val="E88E93"/>
            </a:solidFill>
          </p:spPr>
        </p:sp>
        <p:sp>
          <p:nvSpPr>
            <p:cNvPr id="16" name="TextBox 16"/>
            <p:cNvSpPr txBox="1"/>
            <p:nvPr/>
          </p:nvSpPr>
          <p:spPr>
            <a:xfrm>
              <a:off x="0" y="-38100"/>
              <a:ext cx="1739869" cy="494705"/>
            </a:xfrm>
            <a:prstGeom prst="rect">
              <a:avLst/>
            </a:prstGeom>
          </p:spPr>
          <p:txBody>
            <a:bodyPr lIns="254000" tIns="254000" rIns="254000" bIns="254000" rtlCol="0" anchor="ctr"/>
            <a:lstStyle/>
            <a:p>
              <a:pPr algn="ctr">
                <a:lnSpc>
                  <a:spcPts val="2100"/>
                </a:lnSpc>
              </a:pPr>
              <a:r>
                <a:rPr lang="en-US" sz="1500" dirty="0">
                  <a:solidFill>
                    <a:srgbClr val="000000"/>
                  </a:solidFill>
                  <a:latin typeface="Fira Sans Medium"/>
                </a:rPr>
                <a:t>Render first aid and call an ambulance as needed. </a:t>
              </a:r>
            </a:p>
          </p:txBody>
        </p:sp>
      </p:grpSp>
      <p:sp>
        <p:nvSpPr>
          <p:cNvPr id="17" name="AutoShape 17"/>
          <p:cNvSpPr/>
          <p:nvPr/>
        </p:nvSpPr>
        <p:spPr>
          <a:xfrm flipH="1">
            <a:off x="2702614" y="8588649"/>
            <a:ext cx="13" cy="241858"/>
          </a:xfrm>
          <a:prstGeom prst="line">
            <a:avLst/>
          </a:prstGeom>
          <a:ln w="28575" cap="rnd">
            <a:solidFill>
              <a:srgbClr val="000000"/>
            </a:solidFill>
            <a:prstDash val="solid"/>
            <a:headEnd type="none" w="sm" len="sm"/>
            <a:tailEnd type="triangle" w="lg" len="med"/>
          </a:ln>
        </p:spPr>
      </p:sp>
      <p:grpSp>
        <p:nvGrpSpPr>
          <p:cNvPr id="18" name="Group 18"/>
          <p:cNvGrpSpPr/>
          <p:nvPr/>
        </p:nvGrpSpPr>
        <p:grpSpPr>
          <a:xfrm>
            <a:off x="518537" y="5253292"/>
            <a:ext cx="4368280" cy="1242822"/>
            <a:chOff x="0" y="0"/>
            <a:chExt cx="2133503" cy="607004"/>
          </a:xfrm>
        </p:grpSpPr>
        <p:sp>
          <p:nvSpPr>
            <p:cNvPr id="19" name="Freeform 19"/>
            <p:cNvSpPr/>
            <p:nvPr/>
          </p:nvSpPr>
          <p:spPr>
            <a:xfrm>
              <a:off x="0" y="0"/>
              <a:ext cx="2133503" cy="607004"/>
            </a:xfrm>
            <a:custGeom>
              <a:avLst/>
              <a:gdLst/>
              <a:ahLst/>
              <a:cxnLst/>
              <a:rect l="l" t="t" r="r" b="b"/>
              <a:pathLst>
                <a:path w="2133503" h="607004">
                  <a:moveTo>
                    <a:pt x="0" y="0"/>
                  </a:moveTo>
                  <a:lnTo>
                    <a:pt x="2133503" y="0"/>
                  </a:lnTo>
                  <a:lnTo>
                    <a:pt x="2133503" y="607004"/>
                  </a:lnTo>
                  <a:lnTo>
                    <a:pt x="0" y="607004"/>
                  </a:lnTo>
                  <a:close/>
                </a:path>
              </a:pathLst>
            </a:custGeom>
            <a:solidFill>
              <a:srgbClr val="F6D081"/>
            </a:solidFill>
          </p:spPr>
        </p:sp>
        <p:sp>
          <p:nvSpPr>
            <p:cNvPr id="20" name="TextBox 20"/>
            <p:cNvSpPr txBox="1"/>
            <p:nvPr/>
          </p:nvSpPr>
          <p:spPr>
            <a:xfrm>
              <a:off x="0" y="0"/>
              <a:ext cx="2123939" cy="598822"/>
            </a:xfrm>
            <a:prstGeom prst="rect">
              <a:avLst/>
            </a:prstGeom>
          </p:spPr>
          <p:txBody>
            <a:bodyPr lIns="254000" tIns="254000" rIns="254000" bIns="254000" rtlCol="0" anchor="ctr"/>
            <a:lstStyle/>
            <a:p>
              <a:pPr algn="ctr">
                <a:lnSpc>
                  <a:spcPts val="2100"/>
                </a:lnSpc>
              </a:pPr>
              <a:r>
                <a:rPr lang="en-US" sz="1500" dirty="0">
                  <a:solidFill>
                    <a:srgbClr val="000000"/>
                  </a:solidFill>
                  <a:latin typeface="Fira Sans Medium"/>
                </a:rPr>
                <a:t>Contact nearest Police and request an </a:t>
              </a:r>
              <a:r>
                <a:rPr lang="en-US" sz="1500" u="sng" dirty="0">
                  <a:solidFill>
                    <a:srgbClr val="000000"/>
                  </a:solidFill>
                  <a:latin typeface="Fira Sans Medium"/>
                </a:rPr>
                <a:t>Accident Repor</a:t>
              </a:r>
              <a:r>
                <a:rPr lang="en-US" sz="1500" dirty="0">
                  <a:solidFill>
                    <a:srgbClr val="000000"/>
                  </a:solidFill>
                  <a:latin typeface="Fira Sans Medium"/>
                </a:rPr>
                <a:t>t be filed. </a:t>
              </a:r>
            </a:p>
          </p:txBody>
        </p:sp>
      </p:grpSp>
      <p:sp>
        <p:nvSpPr>
          <p:cNvPr id="21" name="AutoShape 21"/>
          <p:cNvSpPr/>
          <p:nvPr/>
        </p:nvSpPr>
        <p:spPr>
          <a:xfrm flipH="1">
            <a:off x="4886815" y="5831332"/>
            <a:ext cx="1374521" cy="16752"/>
          </a:xfrm>
          <a:prstGeom prst="line">
            <a:avLst/>
          </a:prstGeom>
          <a:ln w="28575" cap="rnd">
            <a:solidFill>
              <a:srgbClr val="000000"/>
            </a:solidFill>
            <a:prstDash val="solid"/>
            <a:headEnd type="none" w="sm" len="sm"/>
            <a:tailEnd type="triangle" w="lg" len="med"/>
          </a:ln>
        </p:spPr>
      </p:sp>
      <p:grpSp>
        <p:nvGrpSpPr>
          <p:cNvPr id="22" name="Group 22"/>
          <p:cNvGrpSpPr/>
          <p:nvPr/>
        </p:nvGrpSpPr>
        <p:grpSpPr>
          <a:xfrm>
            <a:off x="518537" y="8830507"/>
            <a:ext cx="4368103" cy="976122"/>
            <a:chOff x="0" y="0"/>
            <a:chExt cx="2133417" cy="476746"/>
          </a:xfrm>
        </p:grpSpPr>
        <p:sp>
          <p:nvSpPr>
            <p:cNvPr id="23" name="Freeform 23"/>
            <p:cNvSpPr/>
            <p:nvPr/>
          </p:nvSpPr>
          <p:spPr>
            <a:xfrm>
              <a:off x="0" y="0"/>
              <a:ext cx="2133417" cy="476746"/>
            </a:xfrm>
            <a:custGeom>
              <a:avLst/>
              <a:gdLst/>
              <a:ahLst/>
              <a:cxnLst/>
              <a:rect l="l" t="t" r="r" b="b"/>
              <a:pathLst>
                <a:path w="2133417" h="476746">
                  <a:moveTo>
                    <a:pt x="0" y="0"/>
                  </a:moveTo>
                  <a:lnTo>
                    <a:pt x="2133417" y="0"/>
                  </a:lnTo>
                  <a:lnTo>
                    <a:pt x="2133417" y="476746"/>
                  </a:lnTo>
                  <a:lnTo>
                    <a:pt x="0" y="476746"/>
                  </a:lnTo>
                  <a:close/>
                </a:path>
              </a:pathLst>
            </a:custGeom>
            <a:solidFill>
              <a:srgbClr val="F6D081"/>
            </a:solidFill>
          </p:spPr>
        </p:sp>
        <p:sp>
          <p:nvSpPr>
            <p:cNvPr id="24" name="TextBox 24"/>
            <p:cNvSpPr txBox="1"/>
            <p:nvPr/>
          </p:nvSpPr>
          <p:spPr>
            <a:xfrm>
              <a:off x="0" y="0"/>
              <a:ext cx="2123932" cy="476746"/>
            </a:xfrm>
            <a:prstGeom prst="rect">
              <a:avLst/>
            </a:prstGeom>
          </p:spPr>
          <p:txBody>
            <a:bodyPr lIns="254000" tIns="254000" rIns="254000" bIns="254000" rtlCol="0" anchor="ctr"/>
            <a:lstStyle/>
            <a:p>
              <a:pPr algn="ctr">
                <a:lnSpc>
                  <a:spcPts val="2100"/>
                </a:lnSpc>
              </a:pPr>
              <a:r>
                <a:rPr lang="en-US" sz="1500" dirty="0">
                  <a:solidFill>
                    <a:srgbClr val="000000"/>
                  </a:solidFill>
                  <a:latin typeface="Fira Sans Medium"/>
                </a:rPr>
                <a:t>Contact Motor Pool Office</a:t>
              </a:r>
            </a:p>
            <a:p>
              <a:pPr algn="ctr">
                <a:lnSpc>
                  <a:spcPts val="2100"/>
                </a:lnSpc>
              </a:pPr>
              <a:r>
                <a:rPr lang="en-US" sz="1500" dirty="0">
                  <a:solidFill>
                    <a:srgbClr val="000000"/>
                  </a:solidFill>
                  <a:latin typeface="Fira Sans Medium"/>
                </a:rPr>
                <a:t>after hours contact Public Safety</a:t>
              </a:r>
            </a:p>
          </p:txBody>
        </p:sp>
      </p:grpSp>
      <p:grpSp>
        <p:nvGrpSpPr>
          <p:cNvPr id="25" name="Group 25"/>
          <p:cNvGrpSpPr/>
          <p:nvPr/>
        </p:nvGrpSpPr>
        <p:grpSpPr>
          <a:xfrm>
            <a:off x="518537" y="6737972"/>
            <a:ext cx="4368280" cy="1850676"/>
            <a:chOff x="0" y="-217"/>
            <a:chExt cx="2133503" cy="903886"/>
          </a:xfrm>
        </p:grpSpPr>
        <p:sp>
          <p:nvSpPr>
            <p:cNvPr id="26" name="Freeform 26"/>
            <p:cNvSpPr/>
            <p:nvPr/>
          </p:nvSpPr>
          <p:spPr>
            <a:xfrm>
              <a:off x="0" y="0"/>
              <a:ext cx="2133503" cy="903669"/>
            </a:xfrm>
            <a:custGeom>
              <a:avLst/>
              <a:gdLst/>
              <a:ahLst/>
              <a:cxnLst/>
              <a:rect l="l" t="t" r="r" b="b"/>
              <a:pathLst>
                <a:path w="2133503" h="903669">
                  <a:moveTo>
                    <a:pt x="0" y="0"/>
                  </a:moveTo>
                  <a:lnTo>
                    <a:pt x="2133503" y="0"/>
                  </a:lnTo>
                  <a:lnTo>
                    <a:pt x="2133503" y="903669"/>
                  </a:lnTo>
                  <a:lnTo>
                    <a:pt x="0" y="903669"/>
                  </a:lnTo>
                  <a:close/>
                </a:path>
              </a:pathLst>
            </a:custGeom>
            <a:solidFill>
              <a:srgbClr val="F6D081"/>
            </a:solidFill>
          </p:spPr>
        </p:sp>
        <p:sp>
          <p:nvSpPr>
            <p:cNvPr id="27" name="TextBox 27"/>
            <p:cNvSpPr txBox="1"/>
            <p:nvPr/>
          </p:nvSpPr>
          <p:spPr>
            <a:xfrm>
              <a:off x="0" y="-217"/>
              <a:ext cx="2133417" cy="903886"/>
            </a:xfrm>
            <a:prstGeom prst="rect">
              <a:avLst/>
            </a:prstGeom>
          </p:spPr>
          <p:txBody>
            <a:bodyPr lIns="254000" tIns="254000" rIns="254000" bIns="254000" rtlCol="0" anchor="ctr"/>
            <a:lstStyle/>
            <a:p>
              <a:pPr algn="ctr">
                <a:lnSpc>
                  <a:spcPts val="2100"/>
                </a:lnSpc>
              </a:pPr>
              <a:r>
                <a:rPr lang="en-US" sz="1500" u="sng" dirty="0">
                  <a:solidFill>
                    <a:srgbClr val="000000"/>
                  </a:solidFill>
                  <a:latin typeface="Fira Sans Medium"/>
                </a:rPr>
                <a:t>COLLECT: </a:t>
              </a:r>
            </a:p>
            <a:p>
              <a:pPr marL="323850" lvl="1" indent="-161925" algn="just">
                <a:lnSpc>
                  <a:spcPts val="2100"/>
                </a:lnSpc>
                <a:buFont typeface="Arial"/>
                <a:buChar char="•"/>
              </a:pPr>
              <a:r>
                <a:rPr lang="en-US" sz="1500" dirty="0">
                  <a:solidFill>
                    <a:srgbClr val="000000"/>
                  </a:solidFill>
                  <a:latin typeface="Fira Sans Medium"/>
                </a:rPr>
                <a:t>License numbers of all vehicles involved </a:t>
              </a:r>
            </a:p>
            <a:p>
              <a:pPr marL="323850" lvl="1" indent="-161925" algn="just">
                <a:lnSpc>
                  <a:spcPts val="2100"/>
                </a:lnSpc>
                <a:buFont typeface="Arial"/>
                <a:buChar char="•"/>
              </a:pPr>
              <a:r>
                <a:rPr lang="en-US" sz="1500" dirty="0">
                  <a:solidFill>
                    <a:srgbClr val="000000"/>
                  </a:solidFill>
                  <a:latin typeface="Fira Sans Medium"/>
                </a:rPr>
                <a:t>Names and contact info of all parties</a:t>
              </a:r>
            </a:p>
            <a:p>
              <a:pPr marL="323850" lvl="1" indent="-161925" algn="just">
                <a:lnSpc>
                  <a:spcPts val="2100"/>
                </a:lnSpc>
                <a:buFont typeface="Arial"/>
                <a:buChar char="•"/>
              </a:pPr>
              <a:r>
                <a:rPr lang="en-US" sz="1500" dirty="0">
                  <a:solidFill>
                    <a:srgbClr val="000000"/>
                  </a:solidFill>
                  <a:latin typeface="Fira Sans Medium"/>
                </a:rPr>
                <a:t>Witness contact info and names</a:t>
              </a:r>
            </a:p>
            <a:p>
              <a:pPr marL="323850" lvl="1" indent="-161925" algn="just">
                <a:lnSpc>
                  <a:spcPts val="2100"/>
                </a:lnSpc>
                <a:buFont typeface="Arial"/>
                <a:buChar char="•"/>
              </a:pPr>
              <a:r>
                <a:rPr lang="en-US" sz="1500" dirty="0">
                  <a:solidFill>
                    <a:srgbClr val="000000"/>
                  </a:solidFill>
                  <a:latin typeface="Fira Sans Medium"/>
                </a:rPr>
                <a:t>Pictures of accident/scene</a:t>
              </a:r>
            </a:p>
          </p:txBody>
        </p:sp>
      </p:grpSp>
      <p:grpSp>
        <p:nvGrpSpPr>
          <p:cNvPr id="28" name="Group 28"/>
          <p:cNvGrpSpPr/>
          <p:nvPr/>
        </p:nvGrpSpPr>
        <p:grpSpPr>
          <a:xfrm>
            <a:off x="754220" y="2381590"/>
            <a:ext cx="3537184" cy="1742194"/>
            <a:chOff x="0" y="-47625"/>
            <a:chExt cx="816018" cy="401919"/>
          </a:xfrm>
        </p:grpSpPr>
        <p:sp>
          <p:nvSpPr>
            <p:cNvPr id="29" name="Freeform 29"/>
            <p:cNvSpPr/>
            <p:nvPr/>
          </p:nvSpPr>
          <p:spPr>
            <a:xfrm>
              <a:off x="0" y="0"/>
              <a:ext cx="816018" cy="316700"/>
            </a:xfrm>
            <a:custGeom>
              <a:avLst/>
              <a:gdLst/>
              <a:ahLst/>
              <a:cxnLst/>
              <a:rect l="l" t="t" r="r" b="b"/>
              <a:pathLst>
                <a:path w="816018" h="316700">
                  <a:moveTo>
                    <a:pt x="131323" y="0"/>
                  </a:moveTo>
                  <a:lnTo>
                    <a:pt x="684695" y="0"/>
                  </a:lnTo>
                  <a:cubicBezTo>
                    <a:pt x="757223" y="0"/>
                    <a:pt x="816018" y="58796"/>
                    <a:pt x="816018" y="131323"/>
                  </a:cubicBezTo>
                  <a:lnTo>
                    <a:pt x="816018" y="185377"/>
                  </a:lnTo>
                  <a:cubicBezTo>
                    <a:pt x="816018" y="257905"/>
                    <a:pt x="757223" y="316700"/>
                    <a:pt x="684695" y="316700"/>
                  </a:cubicBezTo>
                  <a:lnTo>
                    <a:pt x="131323" y="316700"/>
                  </a:lnTo>
                  <a:cubicBezTo>
                    <a:pt x="58796" y="316700"/>
                    <a:pt x="0" y="257905"/>
                    <a:pt x="0" y="185377"/>
                  </a:cubicBezTo>
                  <a:lnTo>
                    <a:pt x="0" y="131323"/>
                  </a:lnTo>
                  <a:cubicBezTo>
                    <a:pt x="0" y="58796"/>
                    <a:pt x="58796" y="0"/>
                    <a:pt x="131323" y="0"/>
                  </a:cubicBezTo>
                  <a:close/>
                </a:path>
              </a:pathLst>
            </a:custGeom>
            <a:solidFill>
              <a:srgbClr val="4A245E"/>
            </a:solidFill>
          </p:spPr>
        </p:sp>
        <p:sp>
          <p:nvSpPr>
            <p:cNvPr id="30" name="TextBox 30"/>
            <p:cNvSpPr txBox="1"/>
            <p:nvPr/>
          </p:nvSpPr>
          <p:spPr>
            <a:xfrm>
              <a:off x="0" y="-47625"/>
              <a:ext cx="812800" cy="401919"/>
            </a:xfrm>
            <a:prstGeom prst="rect">
              <a:avLst/>
            </a:prstGeom>
          </p:spPr>
          <p:txBody>
            <a:bodyPr lIns="254000" tIns="254000" rIns="254000" bIns="254000" rtlCol="0" anchor="ctr"/>
            <a:lstStyle/>
            <a:p>
              <a:pPr algn="ctr">
                <a:lnSpc>
                  <a:spcPts val="3499"/>
                </a:lnSpc>
              </a:pPr>
              <a:r>
                <a:rPr lang="en-US" sz="2499" dirty="0">
                  <a:solidFill>
                    <a:srgbClr val="F4F4F4"/>
                  </a:solidFill>
                  <a:latin typeface="Fira Sans Medium"/>
                </a:rPr>
                <a:t>Does the Accident involve injury?</a:t>
              </a:r>
            </a:p>
          </p:txBody>
        </p:sp>
      </p:grpSp>
      <p:sp>
        <p:nvSpPr>
          <p:cNvPr id="31" name="AutoShape 31"/>
          <p:cNvSpPr/>
          <p:nvPr/>
        </p:nvSpPr>
        <p:spPr>
          <a:xfrm flipV="1">
            <a:off x="4011584" y="1025672"/>
            <a:ext cx="4031576" cy="1642293"/>
          </a:xfrm>
          <a:prstGeom prst="line">
            <a:avLst/>
          </a:prstGeom>
          <a:ln w="28575" cap="rnd">
            <a:solidFill>
              <a:srgbClr val="000000"/>
            </a:solidFill>
            <a:prstDash val="solid"/>
            <a:headEnd type="none" w="sm" len="sm"/>
            <a:tailEnd type="triangle" w="lg" len="med"/>
          </a:ln>
        </p:spPr>
      </p:sp>
      <p:sp>
        <p:nvSpPr>
          <p:cNvPr id="32" name="AutoShape 32"/>
          <p:cNvSpPr/>
          <p:nvPr/>
        </p:nvSpPr>
        <p:spPr>
          <a:xfrm>
            <a:off x="9353848" y="1025672"/>
            <a:ext cx="562495" cy="67186"/>
          </a:xfrm>
          <a:prstGeom prst="line">
            <a:avLst/>
          </a:prstGeom>
          <a:ln w="28575" cap="rnd">
            <a:solidFill>
              <a:srgbClr val="000000"/>
            </a:solidFill>
            <a:prstDash val="solid"/>
            <a:headEnd type="none" w="sm" len="sm"/>
            <a:tailEnd type="triangle" w="lg" len="med"/>
          </a:ln>
        </p:spPr>
      </p:sp>
      <p:pic>
        <p:nvPicPr>
          <p:cNvPr id="33" name="Picture 3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963573" y="1759662"/>
            <a:ext cx="1128163" cy="1058422"/>
          </a:xfrm>
          <a:prstGeom prst="rect">
            <a:avLst/>
          </a:prstGeom>
        </p:spPr>
      </p:pic>
      <p:grpSp>
        <p:nvGrpSpPr>
          <p:cNvPr id="34" name="Group 34"/>
          <p:cNvGrpSpPr/>
          <p:nvPr/>
        </p:nvGrpSpPr>
        <p:grpSpPr>
          <a:xfrm>
            <a:off x="8044018" y="1844591"/>
            <a:ext cx="1309831" cy="973493"/>
            <a:chOff x="0" y="-38100"/>
            <a:chExt cx="639732" cy="475462"/>
          </a:xfrm>
        </p:grpSpPr>
        <p:sp>
          <p:nvSpPr>
            <p:cNvPr id="35" name="Freeform 35"/>
            <p:cNvSpPr/>
            <p:nvPr/>
          </p:nvSpPr>
          <p:spPr>
            <a:xfrm>
              <a:off x="0" y="0"/>
              <a:ext cx="639732" cy="437362"/>
            </a:xfrm>
            <a:custGeom>
              <a:avLst/>
              <a:gdLst/>
              <a:ahLst/>
              <a:cxnLst/>
              <a:rect l="l" t="t" r="r" b="b"/>
              <a:pathLst>
                <a:path w="639732" h="437362">
                  <a:moveTo>
                    <a:pt x="0" y="0"/>
                  </a:moveTo>
                  <a:lnTo>
                    <a:pt x="639732" y="0"/>
                  </a:lnTo>
                  <a:lnTo>
                    <a:pt x="639732" y="437362"/>
                  </a:lnTo>
                  <a:lnTo>
                    <a:pt x="0" y="437362"/>
                  </a:lnTo>
                  <a:close/>
                </a:path>
              </a:pathLst>
            </a:custGeom>
            <a:solidFill>
              <a:srgbClr val="D9D9D9"/>
            </a:solidFill>
          </p:spPr>
        </p:sp>
        <p:sp>
          <p:nvSpPr>
            <p:cNvPr id="36" name="TextBox 36"/>
            <p:cNvSpPr txBox="1"/>
            <p:nvPr/>
          </p:nvSpPr>
          <p:spPr>
            <a:xfrm>
              <a:off x="0" y="-38100"/>
              <a:ext cx="639312" cy="472332"/>
            </a:xfrm>
            <a:prstGeom prst="rect">
              <a:avLst/>
            </a:prstGeom>
          </p:spPr>
          <p:txBody>
            <a:bodyPr lIns="254000" tIns="254000" rIns="254000" bIns="254000" rtlCol="0" anchor="ctr"/>
            <a:lstStyle/>
            <a:p>
              <a:pPr algn="ctr">
                <a:lnSpc>
                  <a:spcPts val="2100"/>
                </a:lnSpc>
              </a:pPr>
              <a:r>
                <a:rPr lang="en-US" sz="1500" dirty="0">
                  <a:solidFill>
                    <a:srgbClr val="000000"/>
                  </a:solidFill>
                  <a:latin typeface="Fira Sans Medium"/>
                </a:rPr>
                <a:t>No</a:t>
              </a:r>
            </a:p>
          </p:txBody>
        </p:sp>
      </p:grpSp>
      <p:sp>
        <p:nvSpPr>
          <p:cNvPr id="37" name="AutoShape 37"/>
          <p:cNvSpPr/>
          <p:nvPr/>
        </p:nvSpPr>
        <p:spPr>
          <a:xfrm flipV="1">
            <a:off x="4273773" y="2466211"/>
            <a:ext cx="3770245" cy="551904"/>
          </a:xfrm>
          <a:prstGeom prst="line">
            <a:avLst/>
          </a:prstGeom>
          <a:ln w="28575" cap="rnd">
            <a:solidFill>
              <a:srgbClr val="000000"/>
            </a:solidFill>
            <a:prstDash val="solid"/>
            <a:headEnd type="none" w="sm" len="sm"/>
            <a:tailEnd type="triangle" w="lg" len="med"/>
          </a:ln>
        </p:spPr>
      </p:sp>
      <p:sp>
        <p:nvSpPr>
          <p:cNvPr id="38" name="AutoShape 38"/>
          <p:cNvSpPr/>
          <p:nvPr/>
        </p:nvSpPr>
        <p:spPr>
          <a:xfrm flipH="1">
            <a:off x="8690149" y="2818084"/>
            <a:ext cx="8785" cy="382085"/>
          </a:xfrm>
          <a:prstGeom prst="line">
            <a:avLst/>
          </a:prstGeom>
          <a:ln w="28575" cap="rnd">
            <a:solidFill>
              <a:srgbClr val="000000"/>
            </a:solidFill>
            <a:prstDash val="solid"/>
            <a:headEnd type="none" w="sm" len="sm"/>
            <a:tailEnd type="triangle" w="lg" len="med"/>
          </a:ln>
        </p:spPr>
      </p:sp>
      <p:grpSp>
        <p:nvGrpSpPr>
          <p:cNvPr id="39" name="Group 39"/>
          <p:cNvGrpSpPr/>
          <p:nvPr/>
        </p:nvGrpSpPr>
        <p:grpSpPr>
          <a:xfrm>
            <a:off x="6261335" y="5375858"/>
            <a:ext cx="1112294" cy="897391"/>
            <a:chOff x="0" y="0"/>
            <a:chExt cx="543253" cy="438293"/>
          </a:xfrm>
        </p:grpSpPr>
        <p:sp>
          <p:nvSpPr>
            <p:cNvPr id="40" name="Freeform 40"/>
            <p:cNvSpPr/>
            <p:nvPr/>
          </p:nvSpPr>
          <p:spPr>
            <a:xfrm>
              <a:off x="0" y="0"/>
              <a:ext cx="543253" cy="438293"/>
            </a:xfrm>
            <a:custGeom>
              <a:avLst/>
              <a:gdLst/>
              <a:ahLst/>
              <a:cxnLst/>
              <a:rect l="l" t="t" r="r" b="b"/>
              <a:pathLst>
                <a:path w="543253" h="438293">
                  <a:moveTo>
                    <a:pt x="0" y="0"/>
                  </a:moveTo>
                  <a:lnTo>
                    <a:pt x="543253" y="0"/>
                  </a:lnTo>
                  <a:lnTo>
                    <a:pt x="543253" y="438293"/>
                  </a:lnTo>
                  <a:lnTo>
                    <a:pt x="0" y="438293"/>
                  </a:lnTo>
                  <a:close/>
                </a:path>
              </a:pathLst>
            </a:custGeom>
            <a:solidFill>
              <a:srgbClr val="F6D081"/>
            </a:solidFill>
          </p:spPr>
        </p:sp>
        <p:sp>
          <p:nvSpPr>
            <p:cNvPr id="41" name="TextBox 41"/>
            <p:cNvSpPr txBox="1"/>
            <p:nvPr/>
          </p:nvSpPr>
          <p:spPr>
            <a:xfrm>
              <a:off x="0" y="4083"/>
              <a:ext cx="535768" cy="434210"/>
            </a:xfrm>
            <a:prstGeom prst="rect">
              <a:avLst/>
            </a:prstGeom>
          </p:spPr>
          <p:txBody>
            <a:bodyPr lIns="254000" tIns="254000" rIns="254000" bIns="254000" rtlCol="0" anchor="ctr"/>
            <a:lstStyle/>
            <a:p>
              <a:pPr algn="ctr">
                <a:lnSpc>
                  <a:spcPts val="2100"/>
                </a:lnSpc>
              </a:pPr>
              <a:r>
                <a:rPr lang="en-US" sz="1500" dirty="0">
                  <a:solidFill>
                    <a:srgbClr val="000000"/>
                  </a:solidFill>
                  <a:latin typeface="Fira Sans Medium"/>
                </a:rPr>
                <a:t>Yes</a:t>
              </a:r>
            </a:p>
          </p:txBody>
        </p:sp>
      </p:grpSp>
      <p:grpSp>
        <p:nvGrpSpPr>
          <p:cNvPr id="42" name="Group 42"/>
          <p:cNvGrpSpPr/>
          <p:nvPr/>
        </p:nvGrpSpPr>
        <p:grpSpPr>
          <a:xfrm>
            <a:off x="9948684" y="5356966"/>
            <a:ext cx="1096968" cy="916283"/>
            <a:chOff x="0" y="-9227"/>
            <a:chExt cx="535768" cy="447520"/>
          </a:xfrm>
        </p:grpSpPr>
        <p:sp>
          <p:nvSpPr>
            <p:cNvPr id="43" name="Freeform 43"/>
            <p:cNvSpPr/>
            <p:nvPr/>
          </p:nvSpPr>
          <p:spPr>
            <a:xfrm>
              <a:off x="0" y="0"/>
              <a:ext cx="535768" cy="438293"/>
            </a:xfrm>
            <a:custGeom>
              <a:avLst/>
              <a:gdLst/>
              <a:ahLst/>
              <a:cxnLst/>
              <a:rect l="l" t="t" r="r" b="b"/>
              <a:pathLst>
                <a:path w="535768" h="438293">
                  <a:moveTo>
                    <a:pt x="0" y="0"/>
                  </a:moveTo>
                  <a:lnTo>
                    <a:pt x="535768" y="0"/>
                  </a:lnTo>
                  <a:lnTo>
                    <a:pt x="535768" y="438293"/>
                  </a:lnTo>
                  <a:lnTo>
                    <a:pt x="0" y="438293"/>
                  </a:lnTo>
                  <a:close/>
                </a:path>
              </a:pathLst>
            </a:custGeom>
            <a:solidFill>
              <a:srgbClr val="D9D9D9"/>
            </a:solidFill>
          </p:spPr>
        </p:sp>
        <p:sp>
          <p:nvSpPr>
            <p:cNvPr id="44" name="TextBox 44"/>
            <p:cNvSpPr txBox="1"/>
            <p:nvPr/>
          </p:nvSpPr>
          <p:spPr>
            <a:xfrm>
              <a:off x="0" y="-9227"/>
              <a:ext cx="526205" cy="447520"/>
            </a:xfrm>
            <a:prstGeom prst="rect">
              <a:avLst/>
            </a:prstGeom>
          </p:spPr>
          <p:txBody>
            <a:bodyPr lIns="254000" tIns="254000" rIns="254000" bIns="254000" rtlCol="0" anchor="ctr"/>
            <a:lstStyle/>
            <a:p>
              <a:pPr algn="ctr">
                <a:lnSpc>
                  <a:spcPts val="2100"/>
                </a:lnSpc>
              </a:pPr>
              <a:r>
                <a:rPr lang="en-US" sz="1500" dirty="0">
                  <a:solidFill>
                    <a:srgbClr val="000000"/>
                  </a:solidFill>
                  <a:latin typeface="Fira Sans Medium"/>
                </a:rPr>
                <a:t>No</a:t>
              </a:r>
            </a:p>
          </p:txBody>
        </p:sp>
      </p:grpSp>
      <p:sp>
        <p:nvSpPr>
          <p:cNvPr id="45" name="AutoShape 45"/>
          <p:cNvSpPr/>
          <p:nvPr/>
        </p:nvSpPr>
        <p:spPr>
          <a:xfrm flipH="1">
            <a:off x="7299148" y="4998489"/>
            <a:ext cx="405098" cy="377369"/>
          </a:xfrm>
          <a:prstGeom prst="line">
            <a:avLst/>
          </a:prstGeom>
          <a:ln w="28575" cap="rnd">
            <a:solidFill>
              <a:srgbClr val="000000"/>
            </a:solidFill>
            <a:prstDash val="solid"/>
            <a:headEnd type="none" w="sm" len="sm"/>
            <a:tailEnd type="triangle" w="lg" len="med"/>
          </a:ln>
        </p:spPr>
      </p:sp>
      <p:sp>
        <p:nvSpPr>
          <p:cNvPr id="46" name="AutoShape 46"/>
          <p:cNvSpPr/>
          <p:nvPr/>
        </p:nvSpPr>
        <p:spPr>
          <a:xfrm>
            <a:off x="9622040" y="4998489"/>
            <a:ext cx="399783" cy="377369"/>
          </a:xfrm>
          <a:prstGeom prst="line">
            <a:avLst/>
          </a:prstGeom>
          <a:ln w="28575" cap="rnd">
            <a:solidFill>
              <a:srgbClr val="000000"/>
            </a:solidFill>
            <a:prstDash val="solid"/>
            <a:headEnd type="none" w="sm" len="sm"/>
            <a:tailEnd type="triangle" w="lg" len="med"/>
          </a:ln>
        </p:spPr>
      </p:sp>
      <p:sp>
        <p:nvSpPr>
          <p:cNvPr id="47" name="AutoShape 47"/>
          <p:cNvSpPr/>
          <p:nvPr/>
        </p:nvSpPr>
        <p:spPr>
          <a:xfrm flipV="1">
            <a:off x="11045653" y="5778801"/>
            <a:ext cx="1715014" cy="45753"/>
          </a:xfrm>
          <a:prstGeom prst="line">
            <a:avLst/>
          </a:prstGeom>
          <a:ln w="28575" cap="rnd">
            <a:solidFill>
              <a:srgbClr val="000000"/>
            </a:solidFill>
            <a:prstDash val="solid"/>
            <a:headEnd type="none" w="sm" len="sm"/>
            <a:tailEnd type="triangle" w="lg" len="med"/>
          </a:ln>
        </p:spPr>
      </p:sp>
      <p:sp>
        <p:nvSpPr>
          <p:cNvPr id="48" name="AutoShape 48"/>
          <p:cNvSpPr/>
          <p:nvPr/>
        </p:nvSpPr>
        <p:spPr>
          <a:xfrm>
            <a:off x="14509549" y="6220341"/>
            <a:ext cx="4130" cy="396924"/>
          </a:xfrm>
          <a:prstGeom prst="line">
            <a:avLst/>
          </a:prstGeom>
          <a:ln w="28575" cap="rnd">
            <a:solidFill>
              <a:srgbClr val="000000"/>
            </a:solidFill>
            <a:prstDash val="solid"/>
            <a:headEnd type="none" w="sm" len="sm"/>
            <a:tailEnd type="triangle" w="lg" len="med"/>
          </a:ln>
        </p:spPr>
      </p:sp>
      <p:sp>
        <p:nvSpPr>
          <p:cNvPr id="49" name="AutoShape 49"/>
          <p:cNvSpPr/>
          <p:nvPr/>
        </p:nvSpPr>
        <p:spPr>
          <a:xfrm flipH="1">
            <a:off x="12893682" y="7593387"/>
            <a:ext cx="910771" cy="622300"/>
          </a:xfrm>
          <a:prstGeom prst="line">
            <a:avLst/>
          </a:prstGeom>
          <a:ln w="28575" cap="rnd">
            <a:solidFill>
              <a:srgbClr val="000000"/>
            </a:solidFill>
            <a:prstDash val="solid"/>
            <a:headEnd type="none" w="sm" len="sm"/>
            <a:tailEnd type="triangle" w="lg" len="med"/>
          </a:ln>
        </p:spPr>
      </p:sp>
      <p:sp>
        <p:nvSpPr>
          <p:cNvPr id="50" name="AutoShape 50"/>
          <p:cNvSpPr/>
          <p:nvPr/>
        </p:nvSpPr>
        <p:spPr>
          <a:xfrm>
            <a:off x="2702676" y="6496114"/>
            <a:ext cx="0" cy="242302"/>
          </a:xfrm>
          <a:prstGeom prst="line">
            <a:avLst/>
          </a:prstGeom>
          <a:ln w="28575" cap="rnd">
            <a:solidFill>
              <a:srgbClr val="000000"/>
            </a:solidFill>
            <a:prstDash val="solid"/>
            <a:headEnd type="none" w="sm" len="sm"/>
            <a:tailEnd type="triangle" w="lg" len="med"/>
          </a:ln>
        </p:spPr>
      </p:sp>
      <p:sp>
        <p:nvSpPr>
          <p:cNvPr id="51" name="AutoShape 51"/>
          <p:cNvSpPr/>
          <p:nvPr/>
        </p:nvSpPr>
        <p:spPr>
          <a:xfrm>
            <a:off x="4886640" y="9318568"/>
            <a:ext cx="687435" cy="0"/>
          </a:xfrm>
          <a:prstGeom prst="line">
            <a:avLst/>
          </a:prstGeom>
          <a:ln w="28575" cap="rnd">
            <a:solidFill>
              <a:srgbClr val="000000"/>
            </a:solidFill>
            <a:prstDash val="solid"/>
            <a:headEnd type="none" w="sm" len="sm"/>
            <a:tailEnd type="triangle" w="lg" len="med"/>
          </a:ln>
        </p:spPr>
      </p:sp>
      <p:sp>
        <p:nvSpPr>
          <p:cNvPr id="52" name="AutoShape 52"/>
          <p:cNvSpPr/>
          <p:nvPr/>
        </p:nvSpPr>
        <p:spPr>
          <a:xfrm flipV="1">
            <a:off x="8754378" y="9219009"/>
            <a:ext cx="568393" cy="26216"/>
          </a:xfrm>
          <a:prstGeom prst="line">
            <a:avLst/>
          </a:prstGeom>
          <a:ln w="28575" cap="rnd">
            <a:solidFill>
              <a:srgbClr val="000000"/>
            </a:solidFill>
            <a:prstDash val="solid"/>
            <a:headEnd type="none" w="sm" len="sm"/>
            <a:tailEnd type="triangle" w="lg" len="med"/>
          </a:ln>
        </p:spPr>
      </p:sp>
      <p:grpSp>
        <p:nvGrpSpPr>
          <p:cNvPr id="53" name="Group 53"/>
          <p:cNvGrpSpPr/>
          <p:nvPr/>
        </p:nvGrpSpPr>
        <p:grpSpPr>
          <a:xfrm>
            <a:off x="12774954" y="6617265"/>
            <a:ext cx="3487608" cy="976122"/>
            <a:chOff x="0" y="0"/>
            <a:chExt cx="1703376" cy="476746"/>
          </a:xfrm>
        </p:grpSpPr>
        <p:sp>
          <p:nvSpPr>
            <p:cNvPr id="54" name="Freeform 54"/>
            <p:cNvSpPr/>
            <p:nvPr/>
          </p:nvSpPr>
          <p:spPr>
            <a:xfrm>
              <a:off x="0" y="0"/>
              <a:ext cx="1703376" cy="476746"/>
            </a:xfrm>
            <a:custGeom>
              <a:avLst/>
              <a:gdLst/>
              <a:ahLst/>
              <a:cxnLst/>
              <a:rect l="l" t="t" r="r" b="b"/>
              <a:pathLst>
                <a:path w="1703376" h="476746">
                  <a:moveTo>
                    <a:pt x="0" y="0"/>
                  </a:moveTo>
                  <a:lnTo>
                    <a:pt x="1703376" y="0"/>
                  </a:lnTo>
                  <a:lnTo>
                    <a:pt x="1703376" y="476746"/>
                  </a:lnTo>
                  <a:lnTo>
                    <a:pt x="0" y="476746"/>
                  </a:lnTo>
                  <a:close/>
                </a:path>
              </a:pathLst>
            </a:custGeom>
            <a:solidFill>
              <a:srgbClr val="D9D9D9"/>
            </a:solidFill>
          </p:spPr>
        </p:sp>
        <p:sp>
          <p:nvSpPr>
            <p:cNvPr id="55" name="TextBox 55"/>
            <p:cNvSpPr txBox="1"/>
            <p:nvPr/>
          </p:nvSpPr>
          <p:spPr>
            <a:xfrm>
              <a:off x="0" y="0"/>
              <a:ext cx="1703376" cy="476746"/>
            </a:xfrm>
            <a:prstGeom prst="rect">
              <a:avLst/>
            </a:prstGeom>
          </p:spPr>
          <p:txBody>
            <a:bodyPr lIns="254000" tIns="254000" rIns="254000" bIns="254000" rtlCol="0" anchor="ctr"/>
            <a:lstStyle/>
            <a:p>
              <a:pPr algn="ctr">
                <a:lnSpc>
                  <a:spcPts val="2100"/>
                </a:lnSpc>
              </a:pPr>
              <a:r>
                <a:rPr lang="en-US" sz="1500" dirty="0">
                  <a:solidFill>
                    <a:srgbClr val="191919"/>
                  </a:solidFill>
                  <a:latin typeface="Fira Sans Medium"/>
                </a:rPr>
                <a:t>Contact Motor Pool Office</a:t>
              </a:r>
            </a:p>
          </p:txBody>
        </p:sp>
      </p:grpSp>
      <p:grpSp>
        <p:nvGrpSpPr>
          <p:cNvPr id="56" name="Group 56"/>
          <p:cNvGrpSpPr/>
          <p:nvPr/>
        </p:nvGrpSpPr>
        <p:grpSpPr>
          <a:xfrm>
            <a:off x="12760666" y="5240353"/>
            <a:ext cx="3487608" cy="979988"/>
            <a:chOff x="0" y="-1888"/>
            <a:chExt cx="1703376" cy="478634"/>
          </a:xfrm>
        </p:grpSpPr>
        <p:sp>
          <p:nvSpPr>
            <p:cNvPr id="57" name="Freeform 57"/>
            <p:cNvSpPr/>
            <p:nvPr/>
          </p:nvSpPr>
          <p:spPr>
            <a:xfrm>
              <a:off x="0" y="0"/>
              <a:ext cx="1703376" cy="476746"/>
            </a:xfrm>
            <a:custGeom>
              <a:avLst/>
              <a:gdLst/>
              <a:ahLst/>
              <a:cxnLst/>
              <a:rect l="l" t="t" r="r" b="b"/>
              <a:pathLst>
                <a:path w="1703376" h="476746">
                  <a:moveTo>
                    <a:pt x="0" y="0"/>
                  </a:moveTo>
                  <a:lnTo>
                    <a:pt x="1703376" y="0"/>
                  </a:lnTo>
                  <a:lnTo>
                    <a:pt x="1703376" y="476746"/>
                  </a:lnTo>
                  <a:lnTo>
                    <a:pt x="0" y="476746"/>
                  </a:lnTo>
                  <a:close/>
                </a:path>
              </a:pathLst>
            </a:custGeom>
            <a:solidFill>
              <a:srgbClr val="D9D9D9"/>
            </a:solidFill>
          </p:spPr>
        </p:sp>
        <p:sp>
          <p:nvSpPr>
            <p:cNvPr id="58" name="TextBox 58"/>
            <p:cNvSpPr txBox="1"/>
            <p:nvPr/>
          </p:nvSpPr>
          <p:spPr>
            <a:xfrm>
              <a:off x="0" y="-1888"/>
              <a:ext cx="1703376" cy="478634"/>
            </a:xfrm>
            <a:prstGeom prst="rect">
              <a:avLst/>
            </a:prstGeom>
          </p:spPr>
          <p:txBody>
            <a:bodyPr lIns="254000" tIns="254000" rIns="254000" bIns="254000" rtlCol="0" anchor="ctr"/>
            <a:lstStyle/>
            <a:p>
              <a:pPr algn="ctr">
                <a:lnSpc>
                  <a:spcPts val="2100"/>
                </a:lnSpc>
              </a:pPr>
              <a:r>
                <a:rPr lang="en-US" sz="1500" dirty="0">
                  <a:solidFill>
                    <a:srgbClr val="191919"/>
                  </a:solidFill>
                  <a:latin typeface="Fira Sans Medium"/>
                </a:rPr>
                <a:t>Fill Out STD-541 Form </a:t>
              </a:r>
            </a:p>
            <a:p>
              <a:pPr algn="ctr">
                <a:lnSpc>
                  <a:spcPts val="2100"/>
                </a:lnSpc>
              </a:pPr>
              <a:r>
                <a:rPr lang="en-US" sz="1500" dirty="0">
                  <a:solidFill>
                    <a:srgbClr val="191919"/>
                  </a:solidFill>
                  <a:latin typeface="Fira Sans Medium"/>
                </a:rPr>
                <a:t>(Supervisor signature required)</a:t>
              </a:r>
            </a:p>
          </p:txBody>
        </p:sp>
      </p:grpSp>
      <p:pic>
        <p:nvPicPr>
          <p:cNvPr id="59" name="Picture 5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238738" y="3757559"/>
            <a:ext cx="1983240" cy="1334180"/>
          </a:xfrm>
          <a:prstGeom prst="rect">
            <a:avLst/>
          </a:prstGeom>
        </p:spPr>
      </p:pic>
      <p:pic>
        <p:nvPicPr>
          <p:cNvPr id="60" name="Picture 6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832161" y="2629436"/>
            <a:ext cx="1681929" cy="2256247"/>
          </a:xfrm>
          <a:prstGeom prst="rect">
            <a:avLst/>
          </a:prstGeom>
        </p:spPr>
      </p:pic>
      <p:pic>
        <p:nvPicPr>
          <p:cNvPr id="61" name="Picture 6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11771" y="7904537"/>
            <a:ext cx="2167129" cy="2131667"/>
          </a:xfrm>
          <a:prstGeom prst="rect">
            <a:avLst/>
          </a:prstGeom>
        </p:spPr>
      </p:pic>
      <p:sp>
        <p:nvSpPr>
          <p:cNvPr id="62" name="TextBox 62"/>
          <p:cNvSpPr txBox="1"/>
          <p:nvPr/>
        </p:nvSpPr>
        <p:spPr>
          <a:xfrm>
            <a:off x="6027372" y="6658978"/>
            <a:ext cx="5829993" cy="1175709"/>
          </a:xfrm>
          <a:prstGeom prst="rect">
            <a:avLst/>
          </a:prstGeom>
        </p:spPr>
        <p:txBody>
          <a:bodyPr lIns="0" tIns="0" rIns="0" bIns="0" rtlCol="0" anchor="t">
            <a:spAutoFit/>
          </a:bodyPr>
          <a:lstStyle/>
          <a:p>
            <a:pPr marL="0" lvl="0" indent="0">
              <a:lnSpc>
                <a:spcPts val="4734"/>
              </a:lnSpc>
            </a:pPr>
            <a:r>
              <a:rPr lang="en-US" sz="3381">
                <a:solidFill>
                  <a:srgbClr val="000000"/>
                </a:solidFill>
                <a:latin typeface="Fira Sans Light Bold"/>
              </a:rPr>
              <a:t>Remember! </a:t>
            </a:r>
            <a:r>
              <a:rPr lang="en-US" sz="3381">
                <a:solidFill>
                  <a:srgbClr val="000000"/>
                </a:solidFill>
                <a:latin typeface="Fira Sans Light"/>
              </a:rPr>
              <a:t>Never discuss the accident or any implication.</a:t>
            </a:r>
          </a:p>
        </p:txBody>
      </p:sp>
      <p:sp>
        <p:nvSpPr>
          <p:cNvPr id="63" name="TextBox 63"/>
          <p:cNvSpPr txBox="1"/>
          <p:nvPr/>
        </p:nvSpPr>
        <p:spPr>
          <a:xfrm>
            <a:off x="504249" y="440549"/>
            <a:ext cx="5933039" cy="1773401"/>
          </a:xfrm>
          <a:prstGeom prst="rect">
            <a:avLst/>
          </a:prstGeom>
        </p:spPr>
        <p:txBody>
          <a:bodyPr lIns="0" tIns="0" rIns="0" bIns="0" rtlCol="0" anchor="t">
            <a:spAutoFit/>
          </a:bodyPr>
          <a:lstStyle/>
          <a:p>
            <a:pPr>
              <a:lnSpc>
                <a:spcPts val="6981"/>
              </a:lnSpc>
              <a:spcBef>
                <a:spcPct val="0"/>
              </a:spcBef>
            </a:pPr>
            <a:r>
              <a:rPr lang="en-US" sz="5818" spc="-58">
                <a:solidFill>
                  <a:srgbClr val="000000"/>
                </a:solidFill>
                <a:latin typeface="Fira Sans Medium"/>
              </a:rPr>
              <a:t>Accident/Damage Reporting</a:t>
            </a:r>
          </a:p>
        </p:txBody>
      </p:sp>
      <p:grpSp>
        <p:nvGrpSpPr>
          <p:cNvPr id="64" name="Group 64"/>
          <p:cNvGrpSpPr/>
          <p:nvPr/>
        </p:nvGrpSpPr>
        <p:grpSpPr>
          <a:xfrm>
            <a:off x="13832161" y="526788"/>
            <a:ext cx="3487608" cy="1742190"/>
            <a:chOff x="0" y="-38100"/>
            <a:chExt cx="1703376" cy="850900"/>
          </a:xfrm>
        </p:grpSpPr>
        <p:sp>
          <p:nvSpPr>
            <p:cNvPr id="65" name="Freeform 65"/>
            <p:cNvSpPr/>
            <p:nvPr/>
          </p:nvSpPr>
          <p:spPr>
            <a:xfrm>
              <a:off x="0" y="0"/>
              <a:ext cx="1676560" cy="737263"/>
            </a:xfrm>
            <a:custGeom>
              <a:avLst/>
              <a:gdLst/>
              <a:ahLst/>
              <a:cxnLst/>
              <a:rect l="l" t="t" r="r" b="b"/>
              <a:pathLst>
                <a:path w="1676560" h="737263">
                  <a:moveTo>
                    <a:pt x="0" y="0"/>
                  </a:moveTo>
                  <a:lnTo>
                    <a:pt x="1676560" y="0"/>
                  </a:lnTo>
                  <a:lnTo>
                    <a:pt x="1676560" y="737263"/>
                  </a:lnTo>
                  <a:lnTo>
                    <a:pt x="0" y="737263"/>
                  </a:lnTo>
                  <a:close/>
                </a:path>
              </a:pathLst>
            </a:custGeom>
            <a:solidFill>
              <a:srgbClr val="E88E93"/>
            </a:solidFill>
          </p:spPr>
        </p:sp>
        <p:sp>
          <p:nvSpPr>
            <p:cNvPr id="66" name="TextBox 66"/>
            <p:cNvSpPr txBox="1"/>
            <p:nvPr/>
          </p:nvSpPr>
          <p:spPr>
            <a:xfrm>
              <a:off x="0" y="-38100"/>
              <a:ext cx="1703376" cy="850900"/>
            </a:xfrm>
            <a:prstGeom prst="rect">
              <a:avLst/>
            </a:prstGeom>
          </p:spPr>
          <p:txBody>
            <a:bodyPr lIns="254000" tIns="254000" rIns="254000" bIns="254000" rtlCol="0" anchor="ctr"/>
            <a:lstStyle/>
            <a:p>
              <a:pPr algn="ctr">
                <a:lnSpc>
                  <a:spcPts val="2100"/>
                </a:lnSpc>
              </a:pPr>
              <a:r>
                <a:rPr lang="en-US" sz="1500" dirty="0">
                  <a:solidFill>
                    <a:srgbClr val="000000"/>
                  </a:solidFill>
                  <a:latin typeface="Fira Sans Medium"/>
                </a:rPr>
                <a:t>Report serious accidents, including those that result in injuries, immediately to the Motor Pool Office and Human Resources</a:t>
              </a:r>
            </a:p>
          </p:txBody>
        </p:sp>
      </p:grpSp>
      <p:sp>
        <p:nvSpPr>
          <p:cNvPr id="67" name="AutoShape 67"/>
          <p:cNvSpPr/>
          <p:nvPr/>
        </p:nvSpPr>
        <p:spPr>
          <a:xfrm>
            <a:off x="13349068" y="1209757"/>
            <a:ext cx="483093" cy="32903"/>
          </a:xfrm>
          <a:prstGeom prst="line">
            <a:avLst/>
          </a:prstGeom>
          <a:ln w="28575" cap="rnd">
            <a:solidFill>
              <a:srgbClr val="000000"/>
            </a:solidFill>
            <a:prstDash val="solid"/>
            <a:headEnd type="none" w="sm" len="sm"/>
            <a:tailEnd type="triangle" w="lg" len="med"/>
          </a:ln>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730567" y="567695"/>
            <a:ext cx="854639" cy="88793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74908" y="2761956"/>
            <a:ext cx="1716390" cy="171639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874908" y="5506974"/>
            <a:ext cx="1602042" cy="160204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792240" y="8168995"/>
            <a:ext cx="1684710" cy="168471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792240" y="310826"/>
            <a:ext cx="1613362" cy="1332526"/>
          </a:xfrm>
          <a:prstGeom prst="rect">
            <a:avLst/>
          </a:prstGeom>
        </p:spPr>
      </p:pic>
      <p:sp>
        <p:nvSpPr>
          <p:cNvPr id="7" name="TextBox 7"/>
          <p:cNvSpPr txBox="1"/>
          <p:nvPr/>
        </p:nvSpPr>
        <p:spPr>
          <a:xfrm>
            <a:off x="12737606" y="571324"/>
            <a:ext cx="4493889" cy="405765"/>
          </a:xfrm>
          <a:prstGeom prst="rect">
            <a:avLst/>
          </a:prstGeom>
        </p:spPr>
        <p:txBody>
          <a:bodyPr lIns="0" tIns="0" rIns="0" bIns="0" rtlCol="0" anchor="t">
            <a:spAutoFit/>
          </a:bodyPr>
          <a:lstStyle/>
          <a:p>
            <a:pPr marL="0" lvl="0" indent="0">
              <a:lnSpc>
                <a:spcPts val="3359"/>
              </a:lnSpc>
            </a:pPr>
            <a:r>
              <a:rPr lang="en-US" sz="2400">
                <a:solidFill>
                  <a:srgbClr val="000000"/>
                </a:solidFill>
                <a:latin typeface="Fira Sans Medium"/>
              </a:rPr>
              <a:t>Take Pictures of Damage/Scene</a:t>
            </a:r>
          </a:p>
        </p:txBody>
      </p:sp>
      <p:sp>
        <p:nvSpPr>
          <p:cNvPr id="8" name="TextBox 8"/>
          <p:cNvSpPr txBox="1"/>
          <p:nvPr/>
        </p:nvSpPr>
        <p:spPr>
          <a:xfrm>
            <a:off x="12728081" y="3941468"/>
            <a:ext cx="4900232" cy="1822138"/>
          </a:xfrm>
          <a:prstGeom prst="rect">
            <a:avLst/>
          </a:prstGeom>
        </p:spPr>
        <p:txBody>
          <a:bodyPr lIns="0" tIns="0" rIns="0" bIns="0" rtlCol="0" anchor="t">
            <a:spAutoFit/>
          </a:bodyPr>
          <a:lstStyle/>
          <a:p>
            <a:pPr>
              <a:lnSpc>
                <a:spcPts val="2467"/>
              </a:lnSpc>
            </a:pPr>
            <a:r>
              <a:rPr lang="en-US" sz="1762">
                <a:solidFill>
                  <a:srgbClr val="000000"/>
                </a:solidFill>
                <a:latin typeface="Fira Sans Light Bold Italics"/>
              </a:rPr>
              <a:t>Every accident requires an STD-541 form to be filled out. The STD-541 form is found in the Accident Report Packet in every vehicle's glove box. </a:t>
            </a:r>
            <a:r>
              <a:rPr lang="en-US" sz="1762">
                <a:solidFill>
                  <a:srgbClr val="000000"/>
                </a:solidFill>
                <a:latin typeface="Fira Sans Light"/>
              </a:rPr>
              <a:t>If the accident involves another vehicle or property call Police to request an accident report be filed. </a:t>
            </a:r>
          </a:p>
        </p:txBody>
      </p:sp>
      <p:sp>
        <p:nvSpPr>
          <p:cNvPr id="9" name="TextBox 9"/>
          <p:cNvSpPr txBox="1"/>
          <p:nvPr/>
        </p:nvSpPr>
        <p:spPr>
          <a:xfrm>
            <a:off x="12737606" y="2970023"/>
            <a:ext cx="4935577" cy="824865"/>
          </a:xfrm>
          <a:prstGeom prst="rect">
            <a:avLst/>
          </a:prstGeom>
        </p:spPr>
        <p:txBody>
          <a:bodyPr lIns="0" tIns="0" rIns="0" bIns="0" rtlCol="0" anchor="t">
            <a:spAutoFit/>
          </a:bodyPr>
          <a:lstStyle/>
          <a:p>
            <a:pPr marL="0" lvl="0" indent="0">
              <a:lnSpc>
                <a:spcPts val="3359"/>
              </a:lnSpc>
            </a:pPr>
            <a:r>
              <a:rPr lang="en-US" sz="2400">
                <a:solidFill>
                  <a:srgbClr val="000000"/>
                </a:solidFill>
                <a:latin typeface="Fira Sans Medium"/>
              </a:rPr>
              <a:t>Complete STD-541 Form &amp; Request Accident Report (If Necessary)</a:t>
            </a:r>
          </a:p>
        </p:txBody>
      </p:sp>
      <p:sp>
        <p:nvSpPr>
          <p:cNvPr id="10" name="TextBox 10"/>
          <p:cNvSpPr txBox="1"/>
          <p:nvPr/>
        </p:nvSpPr>
        <p:spPr>
          <a:xfrm>
            <a:off x="12737606" y="5992207"/>
            <a:ext cx="4935577" cy="405765"/>
          </a:xfrm>
          <a:prstGeom prst="rect">
            <a:avLst/>
          </a:prstGeom>
        </p:spPr>
        <p:txBody>
          <a:bodyPr lIns="0" tIns="0" rIns="0" bIns="0" rtlCol="0" anchor="t">
            <a:spAutoFit/>
          </a:bodyPr>
          <a:lstStyle/>
          <a:p>
            <a:pPr marL="0" lvl="0" indent="0">
              <a:lnSpc>
                <a:spcPts val="3359"/>
              </a:lnSpc>
            </a:pPr>
            <a:r>
              <a:rPr lang="en-US" sz="2400">
                <a:solidFill>
                  <a:srgbClr val="000000"/>
                </a:solidFill>
                <a:latin typeface="Fira Sans Medium"/>
              </a:rPr>
              <a:t>Notify Your Supervisor / Manager</a:t>
            </a:r>
          </a:p>
        </p:txBody>
      </p:sp>
      <p:sp>
        <p:nvSpPr>
          <p:cNvPr id="11" name="TextBox 11"/>
          <p:cNvSpPr txBox="1"/>
          <p:nvPr/>
        </p:nvSpPr>
        <p:spPr>
          <a:xfrm>
            <a:off x="12737606" y="8186485"/>
            <a:ext cx="4935577" cy="824865"/>
          </a:xfrm>
          <a:prstGeom prst="rect">
            <a:avLst/>
          </a:prstGeom>
        </p:spPr>
        <p:txBody>
          <a:bodyPr lIns="0" tIns="0" rIns="0" bIns="0" rtlCol="0" anchor="t">
            <a:spAutoFit/>
          </a:bodyPr>
          <a:lstStyle/>
          <a:p>
            <a:pPr marL="0" lvl="0" indent="0">
              <a:lnSpc>
                <a:spcPts val="3359"/>
              </a:lnSpc>
            </a:pPr>
            <a:r>
              <a:rPr lang="en-US" sz="2400">
                <a:solidFill>
                  <a:srgbClr val="000000"/>
                </a:solidFill>
                <a:latin typeface="Fira Sans Medium"/>
              </a:rPr>
              <a:t>Report Accident to Motor Pool Office</a:t>
            </a:r>
          </a:p>
        </p:txBody>
      </p:sp>
      <p:sp>
        <p:nvSpPr>
          <p:cNvPr id="12" name="TextBox 12"/>
          <p:cNvSpPr txBox="1"/>
          <p:nvPr/>
        </p:nvSpPr>
        <p:spPr>
          <a:xfrm>
            <a:off x="12747131" y="1136732"/>
            <a:ext cx="4935577" cy="602996"/>
          </a:xfrm>
          <a:prstGeom prst="rect">
            <a:avLst/>
          </a:prstGeom>
        </p:spPr>
        <p:txBody>
          <a:bodyPr lIns="0" tIns="0" rIns="0" bIns="0" rtlCol="0" anchor="t">
            <a:spAutoFit/>
          </a:bodyPr>
          <a:lstStyle/>
          <a:p>
            <a:pPr marL="0" lvl="0" indent="0">
              <a:lnSpc>
                <a:spcPts val="2464"/>
              </a:lnSpc>
            </a:pPr>
            <a:r>
              <a:rPr lang="en-US" sz="1760">
                <a:solidFill>
                  <a:srgbClr val="000000"/>
                </a:solidFill>
                <a:latin typeface="Fira Sans Light"/>
              </a:rPr>
              <a:t>Take pictures of damage/scene whether it involves other vehicles or property. </a:t>
            </a:r>
          </a:p>
        </p:txBody>
      </p:sp>
      <p:sp>
        <p:nvSpPr>
          <p:cNvPr id="13" name="TextBox 13"/>
          <p:cNvSpPr txBox="1"/>
          <p:nvPr/>
        </p:nvSpPr>
        <p:spPr>
          <a:xfrm>
            <a:off x="12747131" y="6636097"/>
            <a:ext cx="4900232" cy="907738"/>
          </a:xfrm>
          <a:prstGeom prst="rect">
            <a:avLst/>
          </a:prstGeom>
        </p:spPr>
        <p:txBody>
          <a:bodyPr lIns="0" tIns="0" rIns="0" bIns="0" rtlCol="0" anchor="t">
            <a:spAutoFit/>
          </a:bodyPr>
          <a:lstStyle/>
          <a:p>
            <a:pPr>
              <a:lnSpc>
                <a:spcPts val="2467"/>
              </a:lnSpc>
            </a:pPr>
            <a:r>
              <a:rPr lang="en-US" sz="1762">
                <a:solidFill>
                  <a:srgbClr val="000000"/>
                </a:solidFill>
                <a:latin typeface="Fira Sans Light"/>
              </a:rPr>
              <a:t>Notify your Supervisor / Manager of the accident/damage and have them sign off on the STD-541 Form. </a:t>
            </a:r>
          </a:p>
        </p:txBody>
      </p:sp>
      <p:sp>
        <p:nvSpPr>
          <p:cNvPr id="14" name="TextBox 14"/>
          <p:cNvSpPr txBox="1"/>
          <p:nvPr/>
        </p:nvSpPr>
        <p:spPr>
          <a:xfrm>
            <a:off x="12728081" y="9126539"/>
            <a:ext cx="4900232" cy="602938"/>
          </a:xfrm>
          <a:prstGeom prst="rect">
            <a:avLst/>
          </a:prstGeom>
        </p:spPr>
        <p:txBody>
          <a:bodyPr lIns="0" tIns="0" rIns="0" bIns="0" rtlCol="0" anchor="t">
            <a:spAutoFit/>
          </a:bodyPr>
          <a:lstStyle/>
          <a:p>
            <a:pPr>
              <a:lnSpc>
                <a:spcPts val="2467"/>
              </a:lnSpc>
            </a:pPr>
            <a:r>
              <a:rPr lang="en-US" sz="1762">
                <a:solidFill>
                  <a:srgbClr val="000000"/>
                </a:solidFill>
                <a:latin typeface="Fira Sans Light"/>
              </a:rPr>
              <a:t>Report the Accident with 24 Hours to the Motor Pool Office. Turn in all forms and pictures. </a:t>
            </a:r>
          </a:p>
        </p:txBody>
      </p:sp>
      <p:grpSp>
        <p:nvGrpSpPr>
          <p:cNvPr id="15" name="Group 15"/>
          <p:cNvGrpSpPr/>
          <p:nvPr/>
        </p:nvGrpSpPr>
        <p:grpSpPr>
          <a:xfrm rot="-10800000">
            <a:off x="-4801230" y="-997968"/>
            <a:ext cx="14593470" cy="11284968"/>
            <a:chOff x="0" y="0"/>
            <a:chExt cx="4053613" cy="3134614"/>
          </a:xfrm>
        </p:grpSpPr>
        <p:sp>
          <p:nvSpPr>
            <p:cNvPr id="16" name="Freeform 16"/>
            <p:cNvSpPr/>
            <p:nvPr/>
          </p:nvSpPr>
          <p:spPr>
            <a:xfrm>
              <a:off x="0" y="0"/>
              <a:ext cx="4053613" cy="3134614"/>
            </a:xfrm>
            <a:custGeom>
              <a:avLst/>
              <a:gdLst/>
              <a:ahLst/>
              <a:cxnLst/>
              <a:rect l="l" t="t" r="r" b="b"/>
              <a:pathLst>
                <a:path w="4053613" h="3134614">
                  <a:moveTo>
                    <a:pt x="4053613" y="1567307"/>
                  </a:moveTo>
                  <a:lnTo>
                    <a:pt x="3148738" y="3134614"/>
                  </a:lnTo>
                  <a:lnTo>
                    <a:pt x="904875" y="3134614"/>
                  </a:lnTo>
                  <a:lnTo>
                    <a:pt x="0" y="1567307"/>
                  </a:lnTo>
                  <a:lnTo>
                    <a:pt x="904875" y="0"/>
                  </a:lnTo>
                  <a:lnTo>
                    <a:pt x="3148611" y="0"/>
                  </a:lnTo>
                  <a:lnTo>
                    <a:pt x="4053613" y="1567307"/>
                  </a:lnTo>
                  <a:close/>
                </a:path>
              </a:pathLst>
            </a:custGeom>
            <a:solidFill>
              <a:srgbClr val="D9D9D9"/>
            </a:solidFill>
          </p:spPr>
        </p:sp>
      </p:grpSp>
      <p:grpSp>
        <p:nvGrpSpPr>
          <p:cNvPr id="17" name="Group 17"/>
          <p:cNvGrpSpPr/>
          <p:nvPr/>
        </p:nvGrpSpPr>
        <p:grpSpPr>
          <a:xfrm>
            <a:off x="1028700" y="677069"/>
            <a:ext cx="6175845" cy="9089543"/>
            <a:chOff x="0" y="0"/>
            <a:chExt cx="8234460" cy="12119391"/>
          </a:xfrm>
        </p:grpSpPr>
        <p:sp>
          <p:nvSpPr>
            <p:cNvPr id="18" name="TextBox 18"/>
            <p:cNvSpPr txBox="1"/>
            <p:nvPr/>
          </p:nvSpPr>
          <p:spPr>
            <a:xfrm>
              <a:off x="0" y="3006295"/>
              <a:ext cx="8234460" cy="9113097"/>
            </a:xfrm>
            <a:prstGeom prst="rect">
              <a:avLst/>
            </a:prstGeom>
          </p:spPr>
          <p:txBody>
            <a:bodyPr lIns="0" tIns="0" rIns="0" bIns="0" rtlCol="0" anchor="t">
              <a:spAutoFit/>
            </a:bodyPr>
            <a:lstStyle/>
            <a:p>
              <a:pPr>
                <a:lnSpc>
                  <a:spcPts val="3640"/>
                </a:lnSpc>
              </a:pPr>
              <a:r>
                <a:rPr lang="en-US" sz="2600">
                  <a:solidFill>
                    <a:srgbClr val="1F1B1B"/>
                  </a:solidFill>
                  <a:latin typeface="Fira Sans Light Bold"/>
                </a:rPr>
                <a:t>STD-541 Form: </a:t>
              </a:r>
              <a:r>
                <a:rPr lang="en-US" sz="2600">
                  <a:solidFill>
                    <a:srgbClr val="1F1B1B"/>
                  </a:solidFill>
                  <a:latin typeface="Fira Sans Light"/>
                </a:rPr>
                <a:t>Copies of the form can be located in the Accident Report Packet as well as on the Motor Pool website. </a:t>
              </a:r>
            </a:p>
            <a:p>
              <a:pPr>
                <a:lnSpc>
                  <a:spcPts val="3640"/>
                </a:lnSpc>
              </a:pPr>
              <a:endParaRPr lang="en-US" sz="2600">
                <a:solidFill>
                  <a:srgbClr val="1F1B1B"/>
                </a:solidFill>
                <a:latin typeface="Fira Sans Light"/>
              </a:endParaRPr>
            </a:p>
            <a:p>
              <a:pPr>
                <a:lnSpc>
                  <a:spcPts val="3640"/>
                </a:lnSpc>
              </a:pPr>
              <a:r>
                <a:rPr lang="en-US" sz="2600">
                  <a:solidFill>
                    <a:srgbClr val="1F1B1B"/>
                  </a:solidFill>
                  <a:latin typeface="Fira Sans Light Bold"/>
                </a:rPr>
                <a:t>Accident Report: </a:t>
              </a:r>
              <a:r>
                <a:rPr lang="en-US" sz="2600">
                  <a:solidFill>
                    <a:srgbClr val="1F1B1B"/>
                  </a:solidFill>
                  <a:latin typeface="Fira Sans Light"/>
                </a:rPr>
                <a:t>If an accident involves another vehicle or damage to property an Accident Report must be filed by the Police. </a:t>
              </a:r>
              <a:r>
                <a:rPr lang="en-US" sz="2600">
                  <a:solidFill>
                    <a:srgbClr val="1F1B1B"/>
                  </a:solidFill>
                  <a:latin typeface="Fira Sans Light Bold Italics"/>
                </a:rPr>
                <a:t>NEVER leave the scene of an accident or damaged property without contacting Police.</a:t>
              </a:r>
              <a:r>
                <a:rPr lang="en-US" sz="2600">
                  <a:solidFill>
                    <a:srgbClr val="1F1B1B"/>
                  </a:solidFill>
                  <a:latin typeface="Fira Sans Light Bold"/>
                </a:rPr>
                <a:t> </a:t>
              </a:r>
            </a:p>
            <a:p>
              <a:pPr>
                <a:lnSpc>
                  <a:spcPts val="3640"/>
                </a:lnSpc>
              </a:pPr>
              <a:endParaRPr lang="en-US" sz="2600">
                <a:solidFill>
                  <a:srgbClr val="1F1B1B"/>
                </a:solidFill>
                <a:latin typeface="Fira Sans Light Bold"/>
              </a:endParaRPr>
            </a:p>
            <a:p>
              <a:pPr>
                <a:lnSpc>
                  <a:spcPts val="3640"/>
                </a:lnSpc>
              </a:pPr>
              <a:r>
                <a:rPr lang="en-US" sz="2600">
                  <a:solidFill>
                    <a:srgbClr val="1F1B1B"/>
                  </a:solidFill>
                  <a:latin typeface="Fira Sans Light Bold"/>
                </a:rPr>
                <a:t>Theft or vandalism </a:t>
              </a:r>
              <a:r>
                <a:rPr lang="en-US" sz="2600">
                  <a:solidFill>
                    <a:srgbClr val="1F1B1B"/>
                  </a:solidFill>
                  <a:latin typeface="Fira Sans Light"/>
                </a:rPr>
                <a:t>to WCU-owned vehicles must be reported immediately to Police and the Motor Pool Office.</a:t>
              </a:r>
            </a:p>
            <a:p>
              <a:pPr>
                <a:lnSpc>
                  <a:spcPts val="3640"/>
                </a:lnSpc>
              </a:pPr>
              <a:endParaRPr lang="en-US" sz="2600">
                <a:solidFill>
                  <a:srgbClr val="1F1B1B"/>
                </a:solidFill>
                <a:latin typeface="Fira Sans Light"/>
              </a:endParaRPr>
            </a:p>
          </p:txBody>
        </p:sp>
        <p:sp>
          <p:nvSpPr>
            <p:cNvPr id="19" name="TextBox 19"/>
            <p:cNvSpPr txBox="1"/>
            <p:nvPr/>
          </p:nvSpPr>
          <p:spPr>
            <a:xfrm>
              <a:off x="0" y="-66675"/>
              <a:ext cx="8234460" cy="2606675"/>
            </a:xfrm>
            <a:prstGeom prst="rect">
              <a:avLst/>
            </a:prstGeom>
          </p:spPr>
          <p:txBody>
            <a:bodyPr lIns="0" tIns="0" rIns="0" bIns="0" rtlCol="0" anchor="t">
              <a:spAutoFit/>
            </a:bodyPr>
            <a:lstStyle/>
            <a:p>
              <a:pPr marL="0" lvl="0" indent="0">
                <a:lnSpc>
                  <a:spcPts val="7800"/>
                </a:lnSpc>
                <a:spcBef>
                  <a:spcPct val="0"/>
                </a:spcBef>
              </a:pPr>
              <a:r>
                <a:rPr lang="en-US" sz="6000" spc="-60">
                  <a:solidFill>
                    <a:srgbClr val="1F1B1B"/>
                  </a:solidFill>
                  <a:latin typeface="Fira Sans Medium"/>
                </a:rPr>
                <a:t>Accident/Damage Reporting </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4151770" y="4201140"/>
            <a:ext cx="7027514" cy="6085860"/>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4A245E"/>
            </a:solidFill>
          </p:spPr>
        </p:sp>
      </p:grpSp>
      <p:grpSp>
        <p:nvGrpSpPr>
          <p:cNvPr id="4" name="Group 4"/>
          <p:cNvGrpSpPr/>
          <p:nvPr/>
        </p:nvGrpSpPr>
        <p:grpSpPr>
          <a:xfrm>
            <a:off x="9859850" y="563974"/>
            <a:ext cx="4961246" cy="4296462"/>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F6D081"/>
            </a:solidFill>
          </p:spPr>
        </p:sp>
      </p:grpSp>
      <p:grpSp>
        <p:nvGrpSpPr>
          <p:cNvPr id="6" name="Group 6"/>
          <p:cNvGrpSpPr>
            <a:grpSpLocks noChangeAspect="1"/>
          </p:cNvGrpSpPr>
          <p:nvPr/>
        </p:nvGrpSpPr>
        <p:grpSpPr>
          <a:xfrm>
            <a:off x="10345997" y="2120110"/>
            <a:ext cx="7611546" cy="6591255"/>
            <a:chOff x="0" y="0"/>
            <a:chExt cx="4282440" cy="3708400"/>
          </a:xfrm>
        </p:grpSpPr>
        <p:sp>
          <p:nvSpPr>
            <p:cNvPr id="7" name="Freeform 7"/>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8764" r="-21128"/>
              </a:stretch>
            </a:blipFill>
          </p:spPr>
        </p:sp>
      </p:grpSp>
      <p:pic>
        <p:nvPicPr>
          <p:cNvPr id="8" name="Picture 8"/>
          <p:cNvPicPr>
            <a:picLocks noChangeAspect="1"/>
          </p:cNvPicPr>
          <p:nvPr/>
        </p:nvPicPr>
        <p:blipFill>
          <a:blip r:embed="rId3"/>
          <a:srcRect/>
          <a:stretch>
            <a:fillRect/>
          </a:stretch>
        </p:blipFill>
        <p:spPr>
          <a:xfrm>
            <a:off x="1028700" y="563974"/>
            <a:ext cx="1901657" cy="947388"/>
          </a:xfrm>
          <a:prstGeom prst="rect">
            <a:avLst/>
          </a:prstGeom>
        </p:spPr>
      </p:pic>
      <p:sp>
        <p:nvSpPr>
          <p:cNvPr id="9" name="TextBox 9"/>
          <p:cNvSpPr txBox="1"/>
          <p:nvPr/>
        </p:nvSpPr>
        <p:spPr>
          <a:xfrm>
            <a:off x="1028700" y="1539062"/>
            <a:ext cx="8383594" cy="3857625"/>
          </a:xfrm>
          <a:prstGeom prst="rect">
            <a:avLst/>
          </a:prstGeom>
        </p:spPr>
        <p:txBody>
          <a:bodyPr lIns="0" tIns="0" rIns="0" bIns="0" rtlCol="0" anchor="t">
            <a:spAutoFit/>
          </a:bodyPr>
          <a:lstStyle/>
          <a:p>
            <a:pPr>
              <a:lnSpc>
                <a:spcPts val="10199"/>
              </a:lnSpc>
              <a:spcBef>
                <a:spcPct val="0"/>
              </a:spcBef>
            </a:pPr>
            <a:r>
              <a:rPr lang="en-US" sz="8499" spc="-84">
                <a:solidFill>
                  <a:srgbClr val="000000"/>
                </a:solidFill>
                <a:latin typeface="Fira Sans Medium"/>
              </a:rPr>
              <a:t>Authorization to Drive University-Owned Vehicles</a:t>
            </a:r>
          </a:p>
        </p:txBody>
      </p:sp>
      <p:sp>
        <p:nvSpPr>
          <p:cNvPr id="10" name="TextBox 10"/>
          <p:cNvSpPr txBox="1"/>
          <p:nvPr/>
        </p:nvSpPr>
        <p:spPr>
          <a:xfrm>
            <a:off x="1047750" y="5405416"/>
            <a:ext cx="8115300" cy="4265263"/>
          </a:xfrm>
          <a:prstGeom prst="rect">
            <a:avLst/>
          </a:prstGeom>
        </p:spPr>
        <p:txBody>
          <a:bodyPr lIns="0" tIns="0" rIns="0" bIns="0" rtlCol="0" anchor="t">
            <a:spAutoFit/>
          </a:bodyPr>
          <a:lstStyle/>
          <a:p>
            <a:pPr>
              <a:lnSpc>
                <a:spcPts val="3781"/>
              </a:lnSpc>
            </a:pPr>
            <a:r>
              <a:rPr lang="en-US" sz="2701">
                <a:solidFill>
                  <a:srgbClr val="000000"/>
                </a:solidFill>
                <a:latin typeface="Fira Sans Light"/>
              </a:rPr>
              <a:t>If you will be driving a University vehicle you are required to review this information in its entirety. This must be completed in order to be authorized to operate University-owned vehicles. </a:t>
            </a:r>
          </a:p>
          <a:p>
            <a:pPr>
              <a:lnSpc>
                <a:spcPts val="3781"/>
              </a:lnSpc>
            </a:pPr>
            <a:endParaRPr lang="en-US" sz="2701">
              <a:solidFill>
                <a:srgbClr val="000000"/>
              </a:solidFill>
              <a:latin typeface="Fira Sans Light"/>
            </a:endParaRPr>
          </a:p>
          <a:p>
            <a:pPr algn="l">
              <a:lnSpc>
                <a:spcPts val="3781"/>
              </a:lnSpc>
            </a:pPr>
            <a:r>
              <a:rPr lang="en-US" sz="2701">
                <a:solidFill>
                  <a:srgbClr val="000000"/>
                </a:solidFill>
                <a:latin typeface="Fira Sans Light"/>
              </a:rPr>
              <a:t>After reviewing this information, you must submit the </a:t>
            </a:r>
            <a:r>
              <a:rPr lang="en-US" sz="2701">
                <a:solidFill>
                  <a:srgbClr val="000000"/>
                </a:solidFill>
                <a:latin typeface="Fira Sans Light Bold"/>
              </a:rPr>
              <a:t>Driver Authorization Form </a:t>
            </a:r>
            <a:r>
              <a:rPr lang="en-US" sz="2701">
                <a:solidFill>
                  <a:srgbClr val="000000"/>
                </a:solidFill>
                <a:latin typeface="Fira Sans Light"/>
              </a:rPr>
              <a:t>located on the Motor Pool website. Once processed, you will be notified via email of your approved status.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6799111" y="2687862"/>
            <a:ext cx="2977778" cy="2578770"/>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D9D9D9"/>
            </a:solidFill>
          </p:spPr>
        </p:sp>
      </p:grpSp>
      <p:grpSp>
        <p:nvGrpSpPr>
          <p:cNvPr id="4" name="Group 4"/>
          <p:cNvGrpSpPr/>
          <p:nvPr/>
        </p:nvGrpSpPr>
        <p:grpSpPr>
          <a:xfrm>
            <a:off x="11033165" y="3808049"/>
            <a:ext cx="7022253" cy="6081304"/>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4A245E"/>
            </a:solidFill>
          </p:spPr>
        </p:sp>
      </p:grpSp>
      <p:grpSp>
        <p:nvGrpSpPr>
          <p:cNvPr id="6" name="Group 6"/>
          <p:cNvGrpSpPr/>
          <p:nvPr/>
        </p:nvGrpSpPr>
        <p:grpSpPr>
          <a:xfrm>
            <a:off x="13243939" y="-956153"/>
            <a:ext cx="2481390" cy="2148895"/>
            <a:chOff x="0" y="0"/>
            <a:chExt cx="3619627" cy="3134614"/>
          </a:xfrm>
        </p:grpSpPr>
        <p:sp>
          <p:nvSpPr>
            <p:cNvPr id="7" name="Freeform 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F6D081"/>
            </a:solidFill>
          </p:spPr>
        </p:sp>
      </p:grpSp>
      <p:grpSp>
        <p:nvGrpSpPr>
          <p:cNvPr id="8" name="Group 8"/>
          <p:cNvGrpSpPr>
            <a:grpSpLocks noChangeAspect="1"/>
          </p:cNvGrpSpPr>
          <p:nvPr/>
        </p:nvGrpSpPr>
        <p:grpSpPr>
          <a:xfrm>
            <a:off x="13660090" y="-54919"/>
            <a:ext cx="3945051" cy="3416236"/>
            <a:chOff x="0" y="0"/>
            <a:chExt cx="4282440" cy="3708400"/>
          </a:xfrm>
        </p:grpSpPr>
        <p:sp>
          <p:nvSpPr>
            <p:cNvPr id="9" name="Freeform 9"/>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t="-26986" b="-26986"/>
              </a:stretch>
            </a:blipFill>
          </p:spPr>
        </p:sp>
      </p:grpSp>
      <p:grpSp>
        <p:nvGrpSpPr>
          <p:cNvPr id="10" name="Group 10"/>
          <p:cNvGrpSpPr>
            <a:grpSpLocks noChangeAspect="1"/>
          </p:cNvGrpSpPr>
          <p:nvPr/>
        </p:nvGrpSpPr>
        <p:grpSpPr>
          <a:xfrm>
            <a:off x="11247758" y="3808049"/>
            <a:ext cx="7022657" cy="6081304"/>
            <a:chOff x="0" y="0"/>
            <a:chExt cx="4282440" cy="3708400"/>
          </a:xfrm>
        </p:grpSpPr>
        <p:sp>
          <p:nvSpPr>
            <p:cNvPr id="11" name="Freeform 11"/>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l="-7730" r="-7730"/>
              </a:stretch>
            </a:blipFill>
          </p:spPr>
        </p:sp>
      </p:grpSp>
      <p:sp>
        <p:nvSpPr>
          <p:cNvPr id="12" name="TextBox 12"/>
          <p:cNvSpPr txBox="1"/>
          <p:nvPr/>
        </p:nvSpPr>
        <p:spPr>
          <a:xfrm>
            <a:off x="1028700" y="4016375"/>
            <a:ext cx="9383219" cy="5680075"/>
          </a:xfrm>
          <a:prstGeom prst="rect">
            <a:avLst/>
          </a:prstGeom>
        </p:spPr>
        <p:txBody>
          <a:bodyPr lIns="0" tIns="0" rIns="0" bIns="0" rtlCol="0" anchor="t">
            <a:spAutoFit/>
          </a:bodyPr>
          <a:lstStyle/>
          <a:p>
            <a:pPr>
              <a:lnSpc>
                <a:spcPts val="3499"/>
              </a:lnSpc>
            </a:pPr>
            <a:r>
              <a:rPr lang="en-US" sz="2499">
                <a:solidFill>
                  <a:srgbClr val="000000"/>
                </a:solidFill>
                <a:latin typeface="Fira Sans Light"/>
              </a:rPr>
              <a:t>The Motor Pool Department documents all damage sustained to University vehicles.</a:t>
            </a:r>
          </a:p>
          <a:p>
            <a:pPr>
              <a:lnSpc>
                <a:spcPts val="3499"/>
              </a:lnSpc>
            </a:pPr>
            <a:endParaRPr lang="en-US" sz="2499">
              <a:solidFill>
                <a:srgbClr val="000000"/>
              </a:solidFill>
              <a:latin typeface="Fira Sans Light"/>
            </a:endParaRPr>
          </a:p>
          <a:p>
            <a:pPr>
              <a:lnSpc>
                <a:spcPts val="3499"/>
              </a:lnSpc>
            </a:pPr>
            <a:r>
              <a:rPr lang="en-US" sz="2499">
                <a:solidFill>
                  <a:srgbClr val="000000"/>
                </a:solidFill>
                <a:latin typeface="Fira Sans Light"/>
              </a:rPr>
              <a:t>If damage occurs while driving a University vehicle a </a:t>
            </a:r>
            <a:r>
              <a:rPr lang="en-US" sz="2499" u="sng">
                <a:solidFill>
                  <a:srgbClr val="000000"/>
                </a:solidFill>
                <a:latin typeface="Fira Sans Light Bold"/>
              </a:rPr>
              <a:t>STD-541</a:t>
            </a:r>
            <a:r>
              <a:rPr lang="en-US" sz="2499">
                <a:solidFill>
                  <a:srgbClr val="000000"/>
                </a:solidFill>
                <a:latin typeface="Fira Sans Light"/>
              </a:rPr>
              <a:t> Form should be filled out and submitted to the Motor Pool Office within 24 hours. </a:t>
            </a:r>
          </a:p>
          <a:p>
            <a:pPr>
              <a:lnSpc>
                <a:spcPts val="3499"/>
              </a:lnSpc>
            </a:pPr>
            <a:endParaRPr lang="en-US" sz="2499">
              <a:solidFill>
                <a:srgbClr val="000000"/>
              </a:solidFill>
              <a:latin typeface="Fira Sans Light"/>
            </a:endParaRPr>
          </a:p>
          <a:p>
            <a:pPr>
              <a:lnSpc>
                <a:spcPts val="3499"/>
              </a:lnSpc>
            </a:pPr>
            <a:r>
              <a:rPr lang="en-US" sz="2499">
                <a:solidFill>
                  <a:srgbClr val="000000"/>
                </a:solidFill>
                <a:latin typeface="Fira Sans Light"/>
              </a:rPr>
              <a:t>If damage to a University vehicle is noticed and is unknown in origin, bring the vehicle to the Motor Pool Office to report the damage. </a:t>
            </a:r>
          </a:p>
          <a:p>
            <a:pPr>
              <a:lnSpc>
                <a:spcPts val="3499"/>
              </a:lnSpc>
            </a:pPr>
            <a:endParaRPr lang="en-US" sz="2499">
              <a:solidFill>
                <a:srgbClr val="000000"/>
              </a:solidFill>
              <a:latin typeface="Fira Sans Light"/>
            </a:endParaRPr>
          </a:p>
          <a:p>
            <a:pPr>
              <a:lnSpc>
                <a:spcPts val="3499"/>
              </a:lnSpc>
            </a:pPr>
            <a:endParaRPr lang="en-US" sz="2499">
              <a:solidFill>
                <a:srgbClr val="000000"/>
              </a:solidFill>
              <a:latin typeface="Fira Sans Light"/>
            </a:endParaRPr>
          </a:p>
          <a:p>
            <a:pPr>
              <a:lnSpc>
                <a:spcPts val="3499"/>
              </a:lnSpc>
            </a:pPr>
            <a:endParaRPr lang="en-US" sz="2499">
              <a:solidFill>
                <a:srgbClr val="000000"/>
              </a:solidFill>
              <a:latin typeface="Fira Sans Light"/>
            </a:endParaRPr>
          </a:p>
        </p:txBody>
      </p:sp>
      <p:sp>
        <p:nvSpPr>
          <p:cNvPr id="13" name="TextBox 13"/>
          <p:cNvSpPr txBox="1"/>
          <p:nvPr/>
        </p:nvSpPr>
        <p:spPr>
          <a:xfrm>
            <a:off x="1028700" y="1998136"/>
            <a:ext cx="9058045" cy="1671436"/>
          </a:xfrm>
          <a:prstGeom prst="rect">
            <a:avLst/>
          </a:prstGeom>
        </p:spPr>
        <p:txBody>
          <a:bodyPr lIns="0" tIns="0" rIns="0" bIns="0" rtlCol="0" anchor="t">
            <a:spAutoFit/>
          </a:bodyPr>
          <a:lstStyle/>
          <a:p>
            <a:pPr algn="just">
              <a:lnSpc>
                <a:spcPts val="4473"/>
              </a:lnSpc>
            </a:pPr>
            <a:r>
              <a:rPr lang="en-US" sz="3195">
                <a:solidFill>
                  <a:srgbClr val="000000"/>
                </a:solidFill>
                <a:latin typeface="Fira Sans Medium Bold"/>
              </a:rPr>
              <a:t>Damage to University-owned vehicles should be REPORTED to the Motor Pool Office in a timely manner. </a:t>
            </a:r>
          </a:p>
        </p:txBody>
      </p:sp>
      <p:sp>
        <p:nvSpPr>
          <p:cNvPr id="14" name="TextBox 14"/>
          <p:cNvSpPr txBox="1"/>
          <p:nvPr/>
        </p:nvSpPr>
        <p:spPr>
          <a:xfrm>
            <a:off x="1028700" y="611717"/>
            <a:ext cx="10714370" cy="1152525"/>
          </a:xfrm>
          <a:prstGeom prst="rect">
            <a:avLst/>
          </a:prstGeom>
        </p:spPr>
        <p:txBody>
          <a:bodyPr lIns="0" tIns="0" rIns="0" bIns="0" rtlCol="0" anchor="t">
            <a:spAutoFit/>
          </a:bodyPr>
          <a:lstStyle/>
          <a:p>
            <a:pPr>
              <a:lnSpc>
                <a:spcPts val="9000"/>
              </a:lnSpc>
              <a:spcBef>
                <a:spcPct val="0"/>
              </a:spcBef>
            </a:pPr>
            <a:r>
              <a:rPr lang="en-US" sz="7500" spc="-75">
                <a:solidFill>
                  <a:srgbClr val="000000"/>
                </a:solidFill>
                <a:latin typeface="Fira Sans Medium"/>
              </a:rPr>
              <a:t>Damage Reporting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1028700" y="1028700"/>
            <a:ext cx="6111160" cy="2571750"/>
          </a:xfrm>
          <a:prstGeom prst="rect">
            <a:avLst/>
          </a:prstGeom>
        </p:spPr>
        <p:txBody>
          <a:bodyPr lIns="0" tIns="0" rIns="0" bIns="0" rtlCol="0" anchor="t">
            <a:spAutoFit/>
          </a:bodyPr>
          <a:lstStyle/>
          <a:p>
            <a:pPr>
              <a:lnSpc>
                <a:spcPts val="10199"/>
              </a:lnSpc>
              <a:spcBef>
                <a:spcPct val="0"/>
              </a:spcBef>
            </a:pPr>
            <a:r>
              <a:rPr lang="en-US" sz="8499" spc="-84">
                <a:solidFill>
                  <a:srgbClr val="000000"/>
                </a:solidFill>
                <a:latin typeface="Fira Sans Medium"/>
              </a:rPr>
              <a:t>Roadside Assistance</a:t>
            </a:r>
          </a:p>
        </p:txBody>
      </p:sp>
      <p:grpSp>
        <p:nvGrpSpPr>
          <p:cNvPr id="3" name="Group 3"/>
          <p:cNvGrpSpPr/>
          <p:nvPr/>
        </p:nvGrpSpPr>
        <p:grpSpPr>
          <a:xfrm rot="-10800000">
            <a:off x="-1306086" y="4784384"/>
            <a:ext cx="4985461" cy="4317433"/>
            <a:chOff x="0" y="0"/>
            <a:chExt cx="3619627" cy="3134614"/>
          </a:xfrm>
        </p:grpSpPr>
        <p:sp>
          <p:nvSpPr>
            <p:cNvPr id="4" name="Freeform 4"/>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4A245E"/>
            </a:solidFill>
          </p:spPr>
        </p:sp>
      </p:grpSp>
      <p:grpSp>
        <p:nvGrpSpPr>
          <p:cNvPr id="5" name="Group 5"/>
          <p:cNvGrpSpPr/>
          <p:nvPr/>
        </p:nvGrpSpPr>
        <p:grpSpPr>
          <a:xfrm rot="-10800000">
            <a:off x="3061137" y="7468788"/>
            <a:ext cx="3480308" cy="3013963"/>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D9D9D9"/>
            </a:solidFill>
          </p:spPr>
        </p:sp>
      </p:grpSp>
      <p:grpSp>
        <p:nvGrpSpPr>
          <p:cNvPr id="7" name="Group 7"/>
          <p:cNvGrpSpPr/>
          <p:nvPr/>
        </p:nvGrpSpPr>
        <p:grpSpPr>
          <a:xfrm rot="-10800000">
            <a:off x="2780085" y="4005595"/>
            <a:ext cx="1798578" cy="1557577"/>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F6D081"/>
            </a:solidFill>
          </p:spPr>
        </p:sp>
      </p:grpSp>
      <p:grpSp>
        <p:nvGrpSpPr>
          <p:cNvPr id="9" name="Group 9"/>
          <p:cNvGrpSpPr/>
          <p:nvPr/>
        </p:nvGrpSpPr>
        <p:grpSpPr>
          <a:xfrm rot="-10800000">
            <a:off x="300983" y="7795449"/>
            <a:ext cx="3378391" cy="2925703"/>
            <a:chOff x="0" y="0"/>
            <a:chExt cx="3619627" cy="3134614"/>
          </a:xfrm>
        </p:grpSpPr>
        <p:sp>
          <p:nvSpPr>
            <p:cNvPr id="10" name="Freeform 1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F6D081"/>
            </a:solidFill>
          </p:spPr>
        </p:sp>
      </p:grpSp>
      <p:grpSp>
        <p:nvGrpSpPr>
          <p:cNvPr id="11" name="Group 11"/>
          <p:cNvGrpSpPr/>
          <p:nvPr/>
        </p:nvGrpSpPr>
        <p:grpSpPr>
          <a:xfrm>
            <a:off x="8986898" y="1606283"/>
            <a:ext cx="8272402" cy="2199287"/>
            <a:chOff x="0" y="0"/>
            <a:chExt cx="11029869" cy="2932383"/>
          </a:xfrm>
        </p:grpSpPr>
        <p:sp>
          <p:nvSpPr>
            <p:cNvPr id="12" name="TextBox 12"/>
            <p:cNvSpPr txBox="1"/>
            <p:nvPr/>
          </p:nvSpPr>
          <p:spPr>
            <a:xfrm>
              <a:off x="0" y="-9525"/>
              <a:ext cx="11029869" cy="733425"/>
            </a:xfrm>
            <a:prstGeom prst="rect">
              <a:avLst/>
            </a:prstGeom>
          </p:spPr>
          <p:txBody>
            <a:bodyPr lIns="0" tIns="0" rIns="0" bIns="0" rtlCol="0" anchor="t">
              <a:spAutoFit/>
            </a:bodyPr>
            <a:lstStyle/>
            <a:p>
              <a:pPr>
                <a:lnSpc>
                  <a:spcPts val="4320"/>
                </a:lnSpc>
                <a:spcBef>
                  <a:spcPct val="0"/>
                </a:spcBef>
              </a:pPr>
              <a:r>
                <a:rPr lang="en-US" sz="3600">
                  <a:solidFill>
                    <a:srgbClr val="000000"/>
                  </a:solidFill>
                  <a:latin typeface="Fira Sans Medium"/>
                </a:rPr>
                <a:t>On-Campus Breakdown</a:t>
              </a:r>
            </a:p>
          </p:txBody>
        </p:sp>
        <p:sp>
          <p:nvSpPr>
            <p:cNvPr id="13" name="TextBox 13"/>
            <p:cNvSpPr txBox="1"/>
            <p:nvPr/>
          </p:nvSpPr>
          <p:spPr>
            <a:xfrm>
              <a:off x="0" y="1072892"/>
              <a:ext cx="11029869" cy="1859492"/>
            </a:xfrm>
            <a:prstGeom prst="rect">
              <a:avLst/>
            </a:prstGeom>
          </p:spPr>
          <p:txBody>
            <a:bodyPr lIns="0" tIns="0" rIns="0" bIns="0" rtlCol="0" anchor="t">
              <a:spAutoFit/>
            </a:bodyPr>
            <a:lstStyle/>
            <a:p>
              <a:pPr>
                <a:lnSpc>
                  <a:spcPts val="2800"/>
                </a:lnSpc>
                <a:spcBef>
                  <a:spcPct val="0"/>
                </a:spcBef>
              </a:pPr>
              <a:r>
                <a:rPr lang="en-US" sz="2000">
                  <a:solidFill>
                    <a:srgbClr val="000000"/>
                  </a:solidFill>
                  <a:latin typeface="Fira Sans Light"/>
                </a:rPr>
                <a:t>Contact the Motor Pool Office at</a:t>
              </a:r>
              <a:r>
                <a:rPr lang="en-US" sz="2000">
                  <a:solidFill>
                    <a:srgbClr val="000000"/>
                  </a:solidFill>
                  <a:latin typeface="Fira Sans Light Bold"/>
                </a:rPr>
                <a:t> 610-436-2434.</a:t>
              </a:r>
              <a:r>
                <a:rPr lang="en-US" sz="2000">
                  <a:solidFill>
                    <a:srgbClr val="000000"/>
                  </a:solidFill>
                  <a:latin typeface="Fira Sans Light"/>
                </a:rPr>
                <a:t> If the vehicle cannot be operated safely, Motor Pool staff will arrange for the repair and/or removal of the vehicle. If the vehicle can be legally and safely driven, take it directly to the WCU Motor Pool Maintenance Garage. </a:t>
              </a:r>
            </a:p>
          </p:txBody>
        </p:sp>
      </p:grpSp>
      <p:grpSp>
        <p:nvGrpSpPr>
          <p:cNvPr id="14" name="Group 14"/>
          <p:cNvGrpSpPr/>
          <p:nvPr/>
        </p:nvGrpSpPr>
        <p:grpSpPr>
          <a:xfrm>
            <a:off x="8986898" y="4540896"/>
            <a:ext cx="8272402" cy="4313837"/>
            <a:chOff x="0" y="0"/>
            <a:chExt cx="11029869" cy="5751783"/>
          </a:xfrm>
        </p:grpSpPr>
        <p:sp>
          <p:nvSpPr>
            <p:cNvPr id="15" name="TextBox 15"/>
            <p:cNvSpPr txBox="1"/>
            <p:nvPr/>
          </p:nvSpPr>
          <p:spPr>
            <a:xfrm>
              <a:off x="0" y="-9525"/>
              <a:ext cx="11029869" cy="733425"/>
            </a:xfrm>
            <a:prstGeom prst="rect">
              <a:avLst/>
            </a:prstGeom>
          </p:spPr>
          <p:txBody>
            <a:bodyPr lIns="0" tIns="0" rIns="0" bIns="0" rtlCol="0" anchor="t">
              <a:spAutoFit/>
            </a:bodyPr>
            <a:lstStyle/>
            <a:p>
              <a:pPr>
                <a:lnSpc>
                  <a:spcPts val="4320"/>
                </a:lnSpc>
                <a:spcBef>
                  <a:spcPct val="0"/>
                </a:spcBef>
              </a:pPr>
              <a:r>
                <a:rPr lang="en-US" sz="3600">
                  <a:solidFill>
                    <a:srgbClr val="000000"/>
                  </a:solidFill>
                  <a:latin typeface="Fira Sans Medium"/>
                </a:rPr>
                <a:t>Off-Campus Breakdown</a:t>
              </a:r>
            </a:p>
          </p:txBody>
        </p:sp>
        <p:sp>
          <p:nvSpPr>
            <p:cNvPr id="16" name="TextBox 16"/>
            <p:cNvSpPr txBox="1"/>
            <p:nvPr/>
          </p:nvSpPr>
          <p:spPr>
            <a:xfrm>
              <a:off x="0" y="1072892"/>
              <a:ext cx="11029869" cy="4678892"/>
            </a:xfrm>
            <a:prstGeom prst="rect">
              <a:avLst/>
            </a:prstGeom>
          </p:spPr>
          <p:txBody>
            <a:bodyPr lIns="0" tIns="0" rIns="0" bIns="0" rtlCol="0" anchor="t">
              <a:spAutoFit/>
            </a:bodyPr>
            <a:lstStyle/>
            <a:p>
              <a:pPr>
                <a:lnSpc>
                  <a:spcPts val="2800"/>
                </a:lnSpc>
              </a:pPr>
              <a:r>
                <a:rPr lang="en-US" sz="2000">
                  <a:solidFill>
                    <a:srgbClr val="000000"/>
                  </a:solidFill>
                  <a:latin typeface="Fira Sans Light"/>
                </a:rPr>
                <a:t>If a university vehicle requires emergency road service, then consult with the WCU Motor Pool Office for guidance on how to proceed and obtain authorization for repairs. </a:t>
              </a:r>
            </a:p>
            <a:p>
              <a:pPr>
                <a:lnSpc>
                  <a:spcPts val="2800"/>
                </a:lnSpc>
              </a:pPr>
              <a:endParaRPr lang="en-US" sz="2000">
                <a:solidFill>
                  <a:srgbClr val="000000"/>
                </a:solidFill>
                <a:latin typeface="Fira Sans Light"/>
              </a:endParaRPr>
            </a:p>
            <a:p>
              <a:pPr>
                <a:lnSpc>
                  <a:spcPts val="2800"/>
                </a:lnSpc>
              </a:pPr>
              <a:r>
                <a:rPr lang="en-US" sz="2000">
                  <a:solidFill>
                    <a:srgbClr val="000000"/>
                  </a:solidFill>
                  <a:latin typeface="Fira Sans Light"/>
                </a:rPr>
                <a:t>Non-business hours, contact WCU Public Safety to reach the Motor Pool Office. </a:t>
              </a:r>
            </a:p>
            <a:p>
              <a:pPr>
                <a:lnSpc>
                  <a:spcPts val="2800"/>
                </a:lnSpc>
              </a:pPr>
              <a:endParaRPr lang="en-US" sz="2000">
                <a:solidFill>
                  <a:srgbClr val="000000"/>
                </a:solidFill>
                <a:latin typeface="Fira Sans Light"/>
              </a:endParaRPr>
            </a:p>
            <a:p>
              <a:pPr>
                <a:lnSpc>
                  <a:spcPts val="2800"/>
                </a:lnSpc>
                <a:spcBef>
                  <a:spcPct val="0"/>
                </a:spcBef>
              </a:pPr>
              <a:r>
                <a:rPr lang="en-US" sz="2000">
                  <a:solidFill>
                    <a:srgbClr val="000000"/>
                  </a:solidFill>
                  <a:latin typeface="Fira Sans Light"/>
                </a:rPr>
                <a:t>In the event the Motor Pool Office is unreachable, then use the WEX card or personal card to pay for necessary repairs. Report to the Motor Pool Office as soon as possible with documentation and receipts. </a:t>
              </a:r>
            </a:p>
          </p:txBody>
        </p:sp>
      </p:grpSp>
      <p:sp>
        <p:nvSpPr>
          <p:cNvPr id="17" name="AutoShape 17"/>
          <p:cNvSpPr/>
          <p:nvPr/>
        </p:nvSpPr>
        <p:spPr>
          <a:xfrm>
            <a:off x="8986898" y="4210392"/>
            <a:ext cx="8272402" cy="0"/>
          </a:xfrm>
          <a:prstGeom prst="line">
            <a:avLst/>
          </a:prstGeom>
          <a:ln w="9525" cap="flat">
            <a:solidFill>
              <a:srgbClr val="000000"/>
            </a:solidFill>
            <a:prstDash val="solid"/>
            <a:headEnd type="none" w="sm" len="sm"/>
            <a:tailEnd type="none" w="sm" len="sm"/>
          </a:ln>
        </p:spPr>
      </p:sp>
      <p:sp>
        <p:nvSpPr>
          <p:cNvPr id="18" name="AutoShape 18"/>
          <p:cNvSpPr/>
          <p:nvPr/>
        </p:nvSpPr>
        <p:spPr>
          <a:xfrm>
            <a:off x="8986898" y="9106597"/>
            <a:ext cx="8272402" cy="0"/>
          </a:xfrm>
          <a:prstGeom prst="line">
            <a:avLst/>
          </a:prstGeom>
          <a:ln w="9525" cap="flat">
            <a:solidFill>
              <a:srgbClr val="000000"/>
            </a:solidFill>
            <a:prstDash val="solid"/>
            <a:headEnd type="none" w="sm" len="sm"/>
            <a:tailEnd type="none" w="sm" len="sm"/>
          </a:ln>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306086" y="4784384"/>
            <a:ext cx="4985461" cy="4317433"/>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4A245E"/>
            </a:solidFill>
          </p:spPr>
        </p:sp>
      </p:grpSp>
      <p:grpSp>
        <p:nvGrpSpPr>
          <p:cNvPr id="4" name="Group 4"/>
          <p:cNvGrpSpPr/>
          <p:nvPr/>
        </p:nvGrpSpPr>
        <p:grpSpPr>
          <a:xfrm rot="-10800000">
            <a:off x="3061137" y="7468788"/>
            <a:ext cx="3480308" cy="3013963"/>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D9D9D9"/>
            </a:solidFill>
          </p:spPr>
        </p:sp>
      </p:grpSp>
      <p:grpSp>
        <p:nvGrpSpPr>
          <p:cNvPr id="6" name="Group 6"/>
          <p:cNvGrpSpPr/>
          <p:nvPr/>
        </p:nvGrpSpPr>
        <p:grpSpPr>
          <a:xfrm rot="-10800000">
            <a:off x="2780085" y="4005595"/>
            <a:ext cx="1798578" cy="1557577"/>
            <a:chOff x="0" y="0"/>
            <a:chExt cx="3619627" cy="3134614"/>
          </a:xfrm>
        </p:grpSpPr>
        <p:sp>
          <p:nvSpPr>
            <p:cNvPr id="7" name="Freeform 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F6D081"/>
            </a:solidFill>
          </p:spPr>
        </p:sp>
      </p:grpSp>
      <p:grpSp>
        <p:nvGrpSpPr>
          <p:cNvPr id="8" name="Group 8"/>
          <p:cNvGrpSpPr/>
          <p:nvPr/>
        </p:nvGrpSpPr>
        <p:grpSpPr>
          <a:xfrm rot="-10800000">
            <a:off x="300983" y="7795449"/>
            <a:ext cx="3378391" cy="2925703"/>
            <a:chOff x="0" y="0"/>
            <a:chExt cx="3619627" cy="3134614"/>
          </a:xfrm>
        </p:grpSpPr>
        <p:sp>
          <p:nvSpPr>
            <p:cNvPr id="9" name="Freeform 9"/>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F6D081"/>
            </a:solidFill>
          </p:spPr>
        </p:sp>
      </p:grpSp>
      <p:graphicFrame>
        <p:nvGraphicFramePr>
          <p:cNvPr id="10" name="Table 10"/>
          <p:cNvGraphicFramePr>
            <a:graphicFrameLocks noGrp="1"/>
          </p:cNvGraphicFramePr>
          <p:nvPr/>
        </p:nvGraphicFramePr>
        <p:xfrm>
          <a:off x="9144000" y="4005595"/>
          <a:ext cx="8115300" cy="3789854"/>
        </p:xfrm>
        <a:graphic>
          <a:graphicData uri="http://schemas.openxmlformats.org/drawingml/2006/table">
            <a:tbl>
              <a:tblPr/>
              <a:tblGrid>
                <a:gridCol w="2437184">
                  <a:extLst>
                    <a:ext uri="{9D8B030D-6E8A-4147-A177-3AD203B41FA5}">
                      <a16:colId xmlns:a16="http://schemas.microsoft.com/office/drawing/2014/main" val="20000"/>
                    </a:ext>
                  </a:extLst>
                </a:gridCol>
                <a:gridCol w="3323079">
                  <a:extLst>
                    <a:ext uri="{9D8B030D-6E8A-4147-A177-3AD203B41FA5}">
                      <a16:colId xmlns:a16="http://schemas.microsoft.com/office/drawing/2014/main" val="20001"/>
                    </a:ext>
                  </a:extLst>
                </a:gridCol>
                <a:gridCol w="2355037">
                  <a:extLst>
                    <a:ext uri="{9D8B030D-6E8A-4147-A177-3AD203B41FA5}">
                      <a16:colId xmlns:a16="http://schemas.microsoft.com/office/drawing/2014/main" val="20002"/>
                    </a:ext>
                  </a:extLst>
                </a:gridCol>
              </a:tblGrid>
              <a:tr h="890469">
                <a:tc>
                  <a:txBody>
                    <a:bodyPr/>
                    <a:lstStyle/>
                    <a:p>
                      <a:pPr algn="ctr">
                        <a:lnSpc>
                          <a:spcPts val="2380"/>
                        </a:lnSpc>
                        <a:defRPr/>
                      </a:pPr>
                      <a:r>
                        <a:rPr lang="en-US" sz="1700">
                          <a:solidFill>
                            <a:srgbClr val="FFFFFF"/>
                          </a:solidFill>
                          <a:latin typeface="Fira Sans Medium Bold"/>
                        </a:rPr>
                        <a:t>Location</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A245E"/>
                    </a:solidFill>
                  </a:tcPr>
                </a:tc>
                <a:tc>
                  <a:txBody>
                    <a:bodyPr/>
                    <a:lstStyle/>
                    <a:p>
                      <a:pPr algn="ctr">
                        <a:lnSpc>
                          <a:spcPts val="2380"/>
                        </a:lnSpc>
                        <a:defRPr/>
                      </a:pPr>
                      <a:r>
                        <a:rPr lang="en-US" sz="1700">
                          <a:solidFill>
                            <a:srgbClr val="FFFFFF"/>
                          </a:solidFill>
                          <a:latin typeface="Fira Sans Medium Bold"/>
                        </a:rPr>
                        <a:t>Fuel</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A245E"/>
                    </a:solidFill>
                  </a:tcPr>
                </a:tc>
                <a:tc>
                  <a:txBody>
                    <a:bodyPr/>
                    <a:lstStyle/>
                    <a:p>
                      <a:pPr algn="ctr">
                        <a:lnSpc>
                          <a:spcPts val="2380"/>
                        </a:lnSpc>
                        <a:defRPr/>
                      </a:pPr>
                      <a:r>
                        <a:rPr lang="en-US" sz="1700">
                          <a:solidFill>
                            <a:srgbClr val="FFFFFF"/>
                          </a:solidFill>
                          <a:latin typeface="Fira Sans Medium Bold"/>
                        </a:rPr>
                        <a:t>Hours</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A245E"/>
                    </a:solidFill>
                  </a:tcPr>
                </a:tc>
                <a:extLst>
                  <a:ext uri="{0D108BD9-81ED-4DB2-BD59-A6C34878D82A}">
                    <a16:rowId xmlns:a16="http://schemas.microsoft.com/office/drawing/2014/main" val="10000"/>
                  </a:ext>
                </a:extLst>
              </a:tr>
              <a:tr h="1419739">
                <a:tc>
                  <a:txBody>
                    <a:bodyPr/>
                    <a:lstStyle/>
                    <a:p>
                      <a:pPr algn="ctr">
                        <a:lnSpc>
                          <a:spcPts val="2380"/>
                        </a:lnSpc>
                        <a:defRPr/>
                      </a:pPr>
                      <a:r>
                        <a:rPr lang="en-US" sz="1700">
                          <a:solidFill>
                            <a:srgbClr val="000000"/>
                          </a:solidFill>
                          <a:latin typeface="Fira Sans Light"/>
                        </a:rPr>
                        <a:t>WCU Maintenance Garage </a:t>
                      </a:r>
                      <a:endParaRPr lang="en-US" sz="1100"/>
                    </a:p>
                    <a:p>
                      <a:pPr algn="ctr">
                        <a:lnSpc>
                          <a:spcPts val="2380"/>
                        </a:lnSpc>
                      </a:pPr>
                      <a:r>
                        <a:rPr lang="en-US" sz="1700">
                          <a:solidFill>
                            <a:srgbClr val="000000"/>
                          </a:solidFill>
                          <a:latin typeface="Fira Sans Light"/>
                        </a:rPr>
                        <a:t>(821 S. Matlack St.)</a:t>
                      </a:r>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380"/>
                        </a:lnSpc>
                        <a:defRPr/>
                      </a:pPr>
                      <a:r>
                        <a:rPr lang="en-US" sz="1700">
                          <a:solidFill>
                            <a:srgbClr val="000000"/>
                          </a:solidFill>
                          <a:latin typeface="Fira Sans Light"/>
                        </a:rPr>
                        <a:t>Unleaded, diesel, CNG</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380"/>
                        </a:lnSpc>
                        <a:defRPr/>
                      </a:pPr>
                      <a:r>
                        <a:rPr lang="en-US" sz="1700">
                          <a:solidFill>
                            <a:srgbClr val="000000"/>
                          </a:solidFill>
                          <a:latin typeface="Fira Sans Light"/>
                        </a:rPr>
                        <a:t>24/7</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79645">
                <a:tc>
                  <a:txBody>
                    <a:bodyPr/>
                    <a:lstStyle/>
                    <a:p>
                      <a:pPr algn="ctr">
                        <a:lnSpc>
                          <a:spcPts val="2380"/>
                        </a:lnSpc>
                        <a:defRPr/>
                      </a:pPr>
                      <a:r>
                        <a:rPr lang="en-US" sz="1700">
                          <a:solidFill>
                            <a:srgbClr val="000000"/>
                          </a:solidFill>
                          <a:latin typeface="Fira Sans Light"/>
                        </a:rPr>
                        <a:t>Carter Drive</a:t>
                      </a:r>
                      <a:endParaRPr lang="en-US" sz="1100"/>
                    </a:p>
                    <a:p>
                      <a:pPr algn="ctr">
                        <a:lnSpc>
                          <a:spcPts val="2380"/>
                        </a:lnSpc>
                      </a:pPr>
                      <a:r>
                        <a:rPr lang="en-US" sz="1700">
                          <a:solidFill>
                            <a:srgbClr val="000000"/>
                          </a:solidFill>
                          <a:latin typeface="Fira Sans Light"/>
                        </a:rPr>
                        <a:t>(201 Carter Drive)</a:t>
                      </a:r>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380"/>
                        </a:lnSpc>
                        <a:defRPr/>
                      </a:pPr>
                      <a:r>
                        <a:rPr lang="en-US" sz="1700">
                          <a:solidFill>
                            <a:srgbClr val="000000"/>
                          </a:solidFill>
                          <a:latin typeface="Fira Sans Light"/>
                        </a:rPr>
                        <a:t>EV Charging</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380"/>
                        </a:lnSpc>
                        <a:defRPr/>
                      </a:pPr>
                      <a:r>
                        <a:rPr lang="en-US" sz="1700">
                          <a:solidFill>
                            <a:srgbClr val="000000"/>
                          </a:solidFill>
                          <a:latin typeface="Fira Sans Light"/>
                        </a:rPr>
                        <a:t>24/7</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1" name="TextBox 11"/>
          <p:cNvSpPr txBox="1"/>
          <p:nvPr/>
        </p:nvSpPr>
        <p:spPr>
          <a:xfrm>
            <a:off x="1028700" y="1028700"/>
            <a:ext cx="5512745" cy="2571750"/>
          </a:xfrm>
          <a:prstGeom prst="rect">
            <a:avLst/>
          </a:prstGeom>
        </p:spPr>
        <p:txBody>
          <a:bodyPr lIns="0" tIns="0" rIns="0" bIns="0" rtlCol="0" anchor="t">
            <a:spAutoFit/>
          </a:bodyPr>
          <a:lstStyle/>
          <a:p>
            <a:pPr>
              <a:lnSpc>
                <a:spcPts val="10199"/>
              </a:lnSpc>
              <a:spcBef>
                <a:spcPct val="0"/>
              </a:spcBef>
            </a:pPr>
            <a:r>
              <a:rPr lang="en-US" sz="8499" spc="-84">
                <a:solidFill>
                  <a:srgbClr val="000000"/>
                </a:solidFill>
                <a:latin typeface="Fira Sans Medium"/>
              </a:rPr>
              <a:t>Refueling Procedures</a:t>
            </a:r>
          </a:p>
        </p:txBody>
      </p:sp>
      <p:grpSp>
        <p:nvGrpSpPr>
          <p:cNvPr id="12" name="Group 12"/>
          <p:cNvGrpSpPr/>
          <p:nvPr/>
        </p:nvGrpSpPr>
        <p:grpSpPr>
          <a:xfrm>
            <a:off x="9144000" y="1214931"/>
            <a:ext cx="8272402" cy="2199287"/>
            <a:chOff x="0" y="0"/>
            <a:chExt cx="11029869" cy="2932383"/>
          </a:xfrm>
        </p:grpSpPr>
        <p:sp>
          <p:nvSpPr>
            <p:cNvPr id="13" name="TextBox 13"/>
            <p:cNvSpPr txBox="1"/>
            <p:nvPr/>
          </p:nvSpPr>
          <p:spPr>
            <a:xfrm>
              <a:off x="0" y="-9525"/>
              <a:ext cx="11029869" cy="733425"/>
            </a:xfrm>
            <a:prstGeom prst="rect">
              <a:avLst/>
            </a:prstGeom>
          </p:spPr>
          <p:txBody>
            <a:bodyPr lIns="0" tIns="0" rIns="0" bIns="0" rtlCol="0" anchor="t">
              <a:spAutoFit/>
            </a:bodyPr>
            <a:lstStyle/>
            <a:p>
              <a:pPr>
                <a:lnSpc>
                  <a:spcPts val="4320"/>
                </a:lnSpc>
                <a:spcBef>
                  <a:spcPct val="0"/>
                </a:spcBef>
              </a:pPr>
              <a:r>
                <a:rPr lang="en-US" sz="3600">
                  <a:solidFill>
                    <a:srgbClr val="000000"/>
                  </a:solidFill>
                  <a:latin typeface="Fira Sans Medium"/>
                </a:rPr>
                <a:t>Fueling WCU-Owned Vehicles</a:t>
              </a:r>
            </a:p>
          </p:txBody>
        </p:sp>
        <p:sp>
          <p:nvSpPr>
            <p:cNvPr id="14" name="TextBox 14"/>
            <p:cNvSpPr txBox="1"/>
            <p:nvPr/>
          </p:nvSpPr>
          <p:spPr>
            <a:xfrm>
              <a:off x="0" y="1072892"/>
              <a:ext cx="11029869" cy="1859492"/>
            </a:xfrm>
            <a:prstGeom prst="rect">
              <a:avLst/>
            </a:prstGeom>
          </p:spPr>
          <p:txBody>
            <a:bodyPr lIns="0" tIns="0" rIns="0" bIns="0" rtlCol="0" anchor="t">
              <a:spAutoFit/>
            </a:bodyPr>
            <a:lstStyle/>
            <a:p>
              <a:pPr>
                <a:lnSpc>
                  <a:spcPts val="2800"/>
                </a:lnSpc>
                <a:spcBef>
                  <a:spcPct val="0"/>
                </a:spcBef>
              </a:pPr>
              <a:r>
                <a:rPr lang="en-US" sz="2000">
                  <a:solidFill>
                    <a:srgbClr val="000000"/>
                  </a:solidFill>
                  <a:latin typeface="Fira Sans Light"/>
                </a:rPr>
                <a:t>University vehicles must be fueled or charged at university-owned and operated sites whenever possible. Other fuel purchases may be done with a Wright Express (WEX) fuel credit card. Motor Pool staff are available to assist during normal business hours. </a:t>
              </a:r>
            </a:p>
          </p:txBody>
        </p:sp>
      </p:grpSp>
      <p:grpSp>
        <p:nvGrpSpPr>
          <p:cNvPr id="15" name="Group 15"/>
          <p:cNvGrpSpPr/>
          <p:nvPr/>
        </p:nvGrpSpPr>
        <p:grpSpPr>
          <a:xfrm>
            <a:off x="9144000" y="8010211"/>
            <a:ext cx="8272402" cy="1494437"/>
            <a:chOff x="0" y="0"/>
            <a:chExt cx="11029869" cy="1992583"/>
          </a:xfrm>
        </p:grpSpPr>
        <p:sp>
          <p:nvSpPr>
            <p:cNvPr id="16" name="TextBox 16"/>
            <p:cNvSpPr txBox="1"/>
            <p:nvPr/>
          </p:nvSpPr>
          <p:spPr>
            <a:xfrm>
              <a:off x="0" y="-9525"/>
              <a:ext cx="11029869" cy="733425"/>
            </a:xfrm>
            <a:prstGeom prst="rect">
              <a:avLst/>
            </a:prstGeom>
          </p:spPr>
          <p:txBody>
            <a:bodyPr lIns="0" tIns="0" rIns="0" bIns="0" rtlCol="0" anchor="t">
              <a:spAutoFit/>
            </a:bodyPr>
            <a:lstStyle/>
            <a:p>
              <a:pPr>
                <a:lnSpc>
                  <a:spcPts val="4320"/>
                </a:lnSpc>
                <a:spcBef>
                  <a:spcPct val="0"/>
                </a:spcBef>
              </a:pPr>
              <a:endParaRPr/>
            </a:p>
          </p:txBody>
        </p:sp>
        <p:sp>
          <p:nvSpPr>
            <p:cNvPr id="17" name="TextBox 17"/>
            <p:cNvSpPr txBox="1"/>
            <p:nvPr/>
          </p:nvSpPr>
          <p:spPr>
            <a:xfrm>
              <a:off x="0" y="1072892"/>
              <a:ext cx="11029869" cy="919692"/>
            </a:xfrm>
            <a:prstGeom prst="rect">
              <a:avLst/>
            </a:prstGeom>
          </p:spPr>
          <p:txBody>
            <a:bodyPr lIns="0" tIns="0" rIns="0" bIns="0" rtlCol="0" anchor="t">
              <a:spAutoFit/>
            </a:bodyPr>
            <a:lstStyle/>
            <a:p>
              <a:pPr>
                <a:lnSpc>
                  <a:spcPts val="2800"/>
                </a:lnSpc>
                <a:spcBef>
                  <a:spcPct val="0"/>
                </a:spcBef>
              </a:pPr>
              <a:r>
                <a:rPr lang="en-US" sz="2000">
                  <a:solidFill>
                    <a:srgbClr val="000000"/>
                  </a:solidFill>
                  <a:latin typeface="Fira Sans Light Bold Italics"/>
                </a:rPr>
                <a:t>Instructions for fueling WCU-Owned Vehicles can be found on the Motor Pool website. </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12027973" y="8968143"/>
            <a:ext cx="5231327" cy="290157"/>
          </a:xfrm>
          <a:prstGeom prst="rect">
            <a:avLst/>
          </a:prstGeom>
        </p:spPr>
        <p:txBody>
          <a:bodyPr lIns="0" tIns="0" rIns="0" bIns="0" rtlCol="0" anchor="t">
            <a:spAutoFit/>
          </a:bodyPr>
          <a:lstStyle/>
          <a:p>
            <a:pPr algn="r">
              <a:lnSpc>
                <a:spcPts val="2380"/>
              </a:lnSpc>
              <a:spcBef>
                <a:spcPct val="0"/>
              </a:spcBef>
            </a:pPr>
            <a:r>
              <a:rPr lang="en-US" sz="1700">
                <a:solidFill>
                  <a:srgbClr val="F4F4F4"/>
                </a:solidFill>
                <a:latin typeface="Fira Sans Light Bold"/>
              </a:rPr>
              <a:t>Back to Agenda Page</a:t>
            </a:r>
          </a:p>
        </p:txBody>
      </p:sp>
      <p:grpSp>
        <p:nvGrpSpPr>
          <p:cNvPr id="3" name="Group 3"/>
          <p:cNvGrpSpPr/>
          <p:nvPr/>
        </p:nvGrpSpPr>
        <p:grpSpPr>
          <a:xfrm>
            <a:off x="-3563094" y="6077994"/>
            <a:ext cx="6383425" cy="5528076"/>
            <a:chOff x="0" y="0"/>
            <a:chExt cx="3619627" cy="3134614"/>
          </a:xfrm>
        </p:grpSpPr>
        <p:sp>
          <p:nvSpPr>
            <p:cNvPr id="4" name="Freeform 4"/>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4A245E"/>
            </a:solidFill>
          </p:spPr>
        </p:sp>
      </p:grpSp>
      <p:grpSp>
        <p:nvGrpSpPr>
          <p:cNvPr id="5" name="Group 5"/>
          <p:cNvGrpSpPr/>
          <p:nvPr/>
        </p:nvGrpSpPr>
        <p:grpSpPr>
          <a:xfrm>
            <a:off x="1671665" y="7004492"/>
            <a:ext cx="3034530" cy="2627917"/>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F6D081"/>
            </a:solidFill>
          </p:spPr>
        </p:sp>
      </p:grpSp>
      <p:grpSp>
        <p:nvGrpSpPr>
          <p:cNvPr id="7" name="Group 7"/>
          <p:cNvGrpSpPr/>
          <p:nvPr/>
        </p:nvGrpSpPr>
        <p:grpSpPr>
          <a:xfrm>
            <a:off x="4053492" y="8956750"/>
            <a:ext cx="2141618" cy="1854652"/>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D9D9D9"/>
            </a:solidFill>
          </p:spPr>
        </p:sp>
      </p:grpSp>
      <p:grpSp>
        <p:nvGrpSpPr>
          <p:cNvPr id="9" name="Group 9"/>
          <p:cNvGrpSpPr/>
          <p:nvPr/>
        </p:nvGrpSpPr>
        <p:grpSpPr>
          <a:xfrm>
            <a:off x="11426437" y="8104987"/>
            <a:ext cx="5832863" cy="1527421"/>
            <a:chOff x="0" y="0"/>
            <a:chExt cx="7777151" cy="2036562"/>
          </a:xfrm>
        </p:grpSpPr>
        <p:sp>
          <p:nvSpPr>
            <p:cNvPr id="10" name="TextBox 10"/>
            <p:cNvSpPr txBox="1"/>
            <p:nvPr/>
          </p:nvSpPr>
          <p:spPr>
            <a:xfrm>
              <a:off x="0" y="0"/>
              <a:ext cx="7777151" cy="968203"/>
            </a:xfrm>
            <a:prstGeom prst="rect">
              <a:avLst/>
            </a:prstGeom>
          </p:spPr>
          <p:txBody>
            <a:bodyPr lIns="0" tIns="0" rIns="0" bIns="0" rtlCol="0" anchor="t">
              <a:spAutoFit/>
            </a:bodyPr>
            <a:lstStyle/>
            <a:p>
              <a:pPr>
                <a:lnSpc>
                  <a:spcPts val="5777"/>
                </a:lnSpc>
                <a:spcBef>
                  <a:spcPct val="0"/>
                </a:spcBef>
              </a:pPr>
              <a:r>
                <a:rPr lang="en-US" sz="4814">
                  <a:solidFill>
                    <a:srgbClr val="000000"/>
                  </a:solidFill>
                  <a:latin typeface="Fira Sans Medium"/>
                </a:rPr>
                <a:t>Motor Pool Office</a:t>
              </a:r>
            </a:p>
          </p:txBody>
        </p:sp>
        <p:sp>
          <p:nvSpPr>
            <p:cNvPr id="11" name="TextBox 11"/>
            <p:cNvSpPr txBox="1"/>
            <p:nvPr/>
          </p:nvSpPr>
          <p:spPr>
            <a:xfrm>
              <a:off x="0" y="1441521"/>
              <a:ext cx="7777151" cy="595041"/>
            </a:xfrm>
            <a:prstGeom prst="rect">
              <a:avLst/>
            </a:prstGeom>
          </p:spPr>
          <p:txBody>
            <a:bodyPr lIns="0" tIns="0" rIns="0" bIns="0" rtlCol="0" anchor="t">
              <a:spAutoFit/>
            </a:bodyPr>
            <a:lstStyle/>
            <a:p>
              <a:pPr>
                <a:lnSpc>
                  <a:spcPts val="3744"/>
                </a:lnSpc>
                <a:spcBef>
                  <a:spcPct val="0"/>
                </a:spcBef>
              </a:pPr>
              <a:r>
                <a:rPr lang="en-US" sz="2674">
                  <a:solidFill>
                    <a:srgbClr val="000000"/>
                  </a:solidFill>
                  <a:latin typeface="Fira Sans Light"/>
                </a:rPr>
                <a:t>610-436-2434 | autoshop@wcupa.edu</a:t>
              </a:r>
            </a:p>
          </p:txBody>
        </p:sp>
      </p:grpSp>
      <p:grpSp>
        <p:nvGrpSpPr>
          <p:cNvPr id="12" name="Group 12"/>
          <p:cNvGrpSpPr/>
          <p:nvPr/>
        </p:nvGrpSpPr>
        <p:grpSpPr>
          <a:xfrm>
            <a:off x="2105876" y="1526091"/>
            <a:ext cx="14766361" cy="5094501"/>
            <a:chOff x="0" y="0"/>
            <a:chExt cx="19688481" cy="6792667"/>
          </a:xfrm>
        </p:grpSpPr>
        <p:sp>
          <p:nvSpPr>
            <p:cNvPr id="13" name="TextBox 13"/>
            <p:cNvSpPr txBox="1"/>
            <p:nvPr/>
          </p:nvSpPr>
          <p:spPr>
            <a:xfrm>
              <a:off x="0" y="5335342"/>
              <a:ext cx="19688481" cy="1457325"/>
            </a:xfrm>
            <a:prstGeom prst="rect">
              <a:avLst/>
            </a:prstGeom>
          </p:spPr>
          <p:txBody>
            <a:bodyPr lIns="0" tIns="0" rIns="0" bIns="0" rtlCol="0" anchor="t">
              <a:spAutoFit/>
            </a:bodyPr>
            <a:lstStyle/>
            <a:p>
              <a:pPr>
                <a:lnSpc>
                  <a:spcPts val="4320"/>
                </a:lnSpc>
              </a:pPr>
              <a:r>
                <a:rPr lang="en-US" sz="3600">
                  <a:solidFill>
                    <a:srgbClr val="000000"/>
                  </a:solidFill>
                  <a:latin typeface="Fira Sans Medium"/>
                </a:rPr>
                <a:t>Please submit the </a:t>
              </a:r>
              <a:r>
                <a:rPr lang="en-US" sz="3600">
                  <a:solidFill>
                    <a:srgbClr val="000000"/>
                  </a:solidFill>
                  <a:latin typeface="Fira Sans Medium Italics"/>
                </a:rPr>
                <a:t>Driver Authorization Form </a:t>
              </a:r>
              <a:r>
                <a:rPr lang="en-US" sz="3600">
                  <a:solidFill>
                    <a:srgbClr val="000000"/>
                  </a:solidFill>
                  <a:latin typeface="Fira Sans Medium"/>
                </a:rPr>
                <a:t>found on the Motor Pool website. </a:t>
              </a:r>
            </a:p>
          </p:txBody>
        </p:sp>
        <p:sp>
          <p:nvSpPr>
            <p:cNvPr id="14" name="TextBox 14"/>
            <p:cNvSpPr txBox="1"/>
            <p:nvPr/>
          </p:nvSpPr>
          <p:spPr>
            <a:xfrm>
              <a:off x="0" y="-9525"/>
              <a:ext cx="19688481" cy="4886325"/>
            </a:xfrm>
            <a:prstGeom prst="rect">
              <a:avLst/>
            </a:prstGeom>
          </p:spPr>
          <p:txBody>
            <a:bodyPr lIns="0" tIns="0" rIns="0" bIns="0" rtlCol="0" anchor="t">
              <a:spAutoFit/>
            </a:bodyPr>
            <a:lstStyle/>
            <a:p>
              <a:pPr>
                <a:lnSpc>
                  <a:spcPts val="9600"/>
                </a:lnSpc>
              </a:pPr>
              <a:r>
                <a:rPr lang="en-US" sz="8000">
                  <a:solidFill>
                    <a:srgbClr val="000000"/>
                  </a:solidFill>
                  <a:latin typeface="Fira Sans Medium"/>
                </a:rPr>
                <a:t>Thank you for reviewing the Motor Pool Vehicle Polices &amp; Procedures Training. </a:t>
              </a:r>
            </a:p>
          </p:txBody>
        </p:sp>
      </p:grpSp>
      <p:pic>
        <p:nvPicPr>
          <p:cNvPr id="15" name="Picture 15"/>
          <p:cNvPicPr>
            <a:picLocks noChangeAspect="1"/>
          </p:cNvPicPr>
          <p:nvPr/>
        </p:nvPicPr>
        <p:blipFill>
          <a:blip r:embed="rId2"/>
          <a:srcRect/>
          <a:stretch>
            <a:fillRect/>
          </a:stretch>
        </p:blipFill>
        <p:spPr>
          <a:xfrm>
            <a:off x="15249639" y="531309"/>
            <a:ext cx="2009661" cy="99478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3563094" y="6077994"/>
            <a:ext cx="6383425" cy="5528076"/>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F6D081"/>
            </a:solidFill>
          </p:spPr>
        </p:sp>
      </p:grpSp>
      <p:grpSp>
        <p:nvGrpSpPr>
          <p:cNvPr id="4" name="Group 4"/>
          <p:cNvGrpSpPr/>
          <p:nvPr/>
        </p:nvGrpSpPr>
        <p:grpSpPr>
          <a:xfrm>
            <a:off x="1671665" y="7004492"/>
            <a:ext cx="3034530" cy="2627917"/>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4A245E"/>
            </a:solidFill>
          </p:spPr>
        </p:sp>
      </p:grpSp>
      <p:grpSp>
        <p:nvGrpSpPr>
          <p:cNvPr id="6" name="Group 6"/>
          <p:cNvGrpSpPr/>
          <p:nvPr/>
        </p:nvGrpSpPr>
        <p:grpSpPr>
          <a:xfrm>
            <a:off x="4053492" y="8956750"/>
            <a:ext cx="2141618" cy="1854652"/>
            <a:chOff x="0" y="0"/>
            <a:chExt cx="3619627" cy="3134614"/>
          </a:xfrm>
        </p:grpSpPr>
        <p:sp>
          <p:nvSpPr>
            <p:cNvPr id="7" name="Freeform 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C5C7C8"/>
            </a:solidFill>
          </p:spPr>
        </p:sp>
      </p:grpSp>
      <p:pic>
        <p:nvPicPr>
          <p:cNvPr id="8" name="Picture 8"/>
          <p:cNvPicPr>
            <a:picLocks noChangeAspect="1"/>
          </p:cNvPicPr>
          <p:nvPr/>
        </p:nvPicPr>
        <p:blipFill>
          <a:blip r:embed="rId2"/>
          <a:srcRect/>
          <a:stretch>
            <a:fillRect/>
          </a:stretch>
        </p:blipFill>
        <p:spPr>
          <a:xfrm>
            <a:off x="14814749" y="8237006"/>
            <a:ext cx="2444551" cy="1210053"/>
          </a:xfrm>
          <a:prstGeom prst="rect">
            <a:avLst/>
          </a:prstGeom>
        </p:spPr>
      </p:pic>
      <p:grpSp>
        <p:nvGrpSpPr>
          <p:cNvPr id="9" name="Group 9"/>
          <p:cNvGrpSpPr/>
          <p:nvPr/>
        </p:nvGrpSpPr>
        <p:grpSpPr>
          <a:xfrm>
            <a:off x="1028700" y="1028700"/>
            <a:ext cx="14766361" cy="5551701"/>
            <a:chOff x="0" y="0"/>
            <a:chExt cx="19688481" cy="7402267"/>
          </a:xfrm>
        </p:grpSpPr>
        <p:sp>
          <p:nvSpPr>
            <p:cNvPr id="10" name="TextBox 10"/>
            <p:cNvSpPr txBox="1"/>
            <p:nvPr/>
          </p:nvSpPr>
          <p:spPr>
            <a:xfrm>
              <a:off x="0" y="2576267"/>
              <a:ext cx="19688481" cy="4826000"/>
            </a:xfrm>
            <a:prstGeom prst="rect">
              <a:avLst/>
            </a:prstGeom>
          </p:spPr>
          <p:txBody>
            <a:bodyPr lIns="0" tIns="0" rIns="0" bIns="0" rtlCol="0" anchor="t">
              <a:spAutoFit/>
            </a:bodyPr>
            <a:lstStyle/>
            <a:p>
              <a:pPr>
                <a:lnSpc>
                  <a:spcPts val="2879"/>
                </a:lnSpc>
              </a:pPr>
              <a:r>
                <a:rPr lang="en-US" sz="2399">
                  <a:solidFill>
                    <a:srgbClr val="000000"/>
                  </a:solidFill>
                  <a:latin typeface="Fira Sans Light"/>
                </a:rPr>
                <a:t>The purpose of WCU's Vehicle Policy is to establish guidelines regarding the use of University-owned vehicles to ensure WCU is compliant with the Commonwealth of Pennsylvania’s code for the Operation of Commonwealth Motor Vehicles. To mitigate risks with insurance and liability, guidelines include authorized drivers, appropriate use of vehicles, driving rules, and accident and damage reporting.</a:t>
              </a:r>
            </a:p>
            <a:p>
              <a:pPr>
                <a:lnSpc>
                  <a:spcPts val="2879"/>
                </a:lnSpc>
              </a:pPr>
              <a:endParaRPr lang="en-US" sz="2399">
                <a:solidFill>
                  <a:srgbClr val="000000"/>
                </a:solidFill>
                <a:latin typeface="Fira Sans Light"/>
              </a:endParaRPr>
            </a:p>
            <a:p>
              <a:pPr>
                <a:lnSpc>
                  <a:spcPts val="2879"/>
                </a:lnSpc>
              </a:pPr>
              <a:r>
                <a:rPr lang="en-US" sz="2399">
                  <a:solidFill>
                    <a:srgbClr val="000000"/>
                  </a:solidFill>
                  <a:latin typeface="Fira Sans Light Bold Italics"/>
                </a:rPr>
                <a:t>Failure to comply with any aspect of the Vehicle Policy could invalidate the University’s insurance coverage and may have financial consequences. This may include the driver being held legally liable to pay any damages suffered by the injured parties, including damages to vehicles or other property. </a:t>
              </a:r>
            </a:p>
            <a:p>
              <a:pPr>
                <a:lnSpc>
                  <a:spcPts val="2879"/>
                </a:lnSpc>
              </a:pPr>
              <a:endParaRPr lang="en-US" sz="2399">
                <a:solidFill>
                  <a:srgbClr val="000000"/>
                </a:solidFill>
                <a:latin typeface="Fira Sans Light Bold Italics"/>
              </a:endParaRPr>
            </a:p>
            <a:p>
              <a:pPr>
                <a:lnSpc>
                  <a:spcPts val="2879"/>
                </a:lnSpc>
                <a:spcBef>
                  <a:spcPct val="0"/>
                </a:spcBef>
              </a:pPr>
              <a:endParaRPr lang="en-US" sz="2399">
                <a:solidFill>
                  <a:srgbClr val="000000"/>
                </a:solidFill>
                <a:latin typeface="Fira Sans Light Bold Italics"/>
              </a:endParaRPr>
            </a:p>
          </p:txBody>
        </p:sp>
        <p:sp>
          <p:nvSpPr>
            <p:cNvPr id="11" name="TextBox 11"/>
            <p:cNvSpPr txBox="1"/>
            <p:nvPr/>
          </p:nvSpPr>
          <p:spPr>
            <a:xfrm>
              <a:off x="0" y="0"/>
              <a:ext cx="19688481" cy="2108200"/>
            </a:xfrm>
            <a:prstGeom prst="rect">
              <a:avLst/>
            </a:prstGeom>
          </p:spPr>
          <p:txBody>
            <a:bodyPr lIns="0" tIns="0" rIns="0" bIns="0" rtlCol="0" anchor="t">
              <a:spAutoFit/>
            </a:bodyPr>
            <a:lstStyle/>
            <a:p>
              <a:pPr>
                <a:lnSpc>
                  <a:spcPts val="12480"/>
                </a:lnSpc>
              </a:pPr>
              <a:r>
                <a:rPr lang="en-US" sz="10400">
                  <a:solidFill>
                    <a:srgbClr val="000000"/>
                  </a:solidFill>
                  <a:latin typeface="Fira Sans Medium"/>
                </a:rPr>
                <a:t>Vehicle Policy</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1028700" y="1053706"/>
            <a:ext cx="7059999" cy="3171825"/>
          </a:xfrm>
          <a:prstGeom prst="rect">
            <a:avLst/>
          </a:prstGeom>
        </p:spPr>
        <p:txBody>
          <a:bodyPr lIns="0" tIns="0" rIns="0" bIns="0" rtlCol="0" anchor="t">
            <a:spAutoFit/>
          </a:bodyPr>
          <a:lstStyle/>
          <a:p>
            <a:pPr>
              <a:lnSpc>
                <a:spcPts val="8399"/>
              </a:lnSpc>
            </a:pPr>
            <a:r>
              <a:rPr lang="en-US" sz="6999" spc="-69">
                <a:solidFill>
                  <a:srgbClr val="000000"/>
                </a:solidFill>
                <a:latin typeface="Fira Sans Medium"/>
              </a:rPr>
              <a:t>WCU Driving Policy Definitions</a:t>
            </a:r>
          </a:p>
          <a:p>
            <a:pPr>
              <a:lnSpc>
                <a:spcPts val="8399"/>
              </a:lnSpc>
              <a:spcBef>
                <a:spcPct val="0"/>
              </a:spcBef>
            </a:pPr>
            <a:endParaRPr lang="en-US" sz="6999" spc="-69">
              <a:solidFill>
                <a:srgbClr val="000000"/>
              </a:solidFill>
              <a:latin typeface="Fira Sans Medium"/>
            </a:endParaRPr>
          </a:p>
        </p:txBody>
      </p:sp>
      <p:grpSp>
        <p:nvGrpSpPr>
          <p:cNvPr id="3" name="Group 3"/>
          <p:cNvGrpSpPr/>
          <p:nvPr/>
        </p:nvGrpSpPr>
        <p:grpSpPr>
          <a:xfrm rot="-10800000">
            <a:off x="-1306086" y="4784384"/>
            <a:ext cx="4985461" cy="4317433"/>
            <a:chOff x="0" y="0"/>
            <a:chExt cx="3619627" cy="3134614"/>
          </a:xfrm>
        </p:grpSpPr>
        <p:sp>
          <p:nvSpPr>
            <p:cNvPr id="4" name="Freeform 4"/>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4A245E"/>
            </a:solidFill>
          </p:spPr>
        </p:sp>
      </p:grpSp>
      <p:grpSp>
        <p:nvGrpSpPr>
          <p:cNvPr id="5" name="Group 5"/>
          <p:cNvGrpSpPr/>
          <p:nvPr/>
        </p:nvGrpSpPr>
        <p:grpSpPr>
          <a:xfrm rot="-10800000">
            <a:off x="3061137" y="7468788"/>
            <a:ext cx="3480308" cy="3013963"/>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C5C7C8"/>
            </a:solidFill>
          </p:spPr>
        </p:sp>
      </p:grpSp>
      <p:grpSp>
        <p:nvGrpSpPr>
          <p:cNvPr id="7" name="Group 7"/>
          <p:cNvGrpSpPr/>
          <p:nvPr/>
        </p:nvGrpSpPr>
        <p:grpSpPr>
          <a:xfrm rot="-10800000">
            <a:off x="2780085" y="4005595"/>
            <a:ext cx="1798578" cy="1557577"/>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F6D081"/>
            </a:solidFill>
          </p:spPr>
        </p:sp>
      </p:grpSp>
      <p:grpSp>
        <p:nvGrpSpPr>
          <p:cNvPr id="9" name="Group 9"/>
          <p:cNvGrpSpPr/>
          <p:nvPr/>
        </p:nvGrpSpPr>
        <p:grpSpPr>
          <a:xfrm rot="-10800000">
            <a:off x="300983" y="7795449"/>
            <a:ext cx="3378391" cy="2925703"/>
            <a:chOff x="0" y="0"/>
            <a:chExt cx="3619627" cy="3134614"/>
          </a:xfrm>
        </p:grpSpPr>
        <p:sp>
          <p:nvSpPr>
            <p:cNvPr id="10" name="Freeform 1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F6D081"/>
            </a:solidFill>
          </p:spPr>
        </p:sp>
      </p:grpSp>
      <p:grpSp>
        <p:nvGrpSpPr>
          <p:cNvPr id="11" name="Group 11"/>
          <p:cNvGrpSpPr/>
          <p:nvPr/>
        </p:nvGrpSpPr>
        <p:grpSpPr>
          <a:xfrm>
            <a:off x="8986898" y="767974"/>
            <a:ext cx="8272402" cy="1494437"/>
            <a:chOff x="0" y="0"/>
            <a:chExt cx="11029869" cy="1992583"/>
          </a:xfrm>
        </p:grpSpPr>
        <p:sp>
          <p:nvSpPr>
            <p:cNvPr id="12" name="TextBox 12"/>
            <p:cNvSpPr txBox="1"/>
            <p:nvPr/>
          </p:nvSpPr>
          <p:spPr>
            <a:xfrm>
              <a:off x="0" y="-9525"/>
              <a:ext cx="11029869" cy="733425"/>
            </a:xfrm>
            <a:prstGeom prst="rect">
              <a:avLst/>
            </a:prstGeom>
          </p:spPr>
          <p:txBody>
            <a:bodyPr lIns="0" tIns="0" rIns="0" bIns="0" rtlCol="0" anchor="t">
              <a:spAutoFit/>
            </a:bodyPr>
            <a:lstStyle/>
            <a:p>
              <a:pPr>
                <a:lnSpc>
                  <a:spcPts val="4320"/>
                </a:lnSpc>
                <a:spcBef>
                  <a:spcPct val="0"/>
                </a:spcBef>
              </a:pPr>
              <a:r>
                <a:rPr lang="en-US" sz="3600">
                  <a:solidFill>
                    <a:srgbClr val="000000"/>
                  </a:solidFill>
                  <a:latin typeface="Fira Sans Medium"/>
                </a:rPr>
                <a:t>Acceptable Driver License: </a:t>
              </a:r>
            </a:p>
          </p:txBody>
        </p:sp>
        <p:sp>
          <p:nvSpPr>
            <p:cNvPr id="13" name="TextBox 13"/>
            <p:cNvSpPr txBox="1"/>
            <p:nvPr/>
          </p:nvSpPr>
          <p:spPr>
            <a:xfrm>
              <a:off x="0" y="1072892"/>
              <a:ext cx="11029869" cy="919692"/>
            </a:xfrm>
            <a:prstGeom prst="rect">
              <a:avLst/>
            </a:prstGeom>
          </p:spPr>
          <p:txBody>
            <a:bodyPr lIns="0" tIns="0" rIns="0" bIns="0" rtlCol="0" anchor="t">
              <a:spAutoFit/>
            </a:bodyPr>
            <a:lstStyle/>
            <a:p>
              <a:pPr>
                <a:lnSpc>
                  <a:spcPts val="2800"/>
                </a:lnSpc>
                <a:spcBef>
                  <a:spcPct val="0"/>
                </a:spcBef>
              </a:pPr>
              <a:r>
                <a:rPr lang="en-US" sz="2000">
                  <a:solidFill>
                    <a:srgbClr val="000000"/>
                  </a:solidFill>
                  <a:latin typeface="Fira Sans Light"/>
                </a:rPr>
                <a:t>A regular, temporary, or commercial license that is: Lawful, current, and valid; issued by the state or country where the driver resides. </a:t>
              </a:r>
            </a:p>
          </p:txBody>
        </p:sp>
      </p:grpSp>
      <p:grpSp>
        <p:nvGrpSpPr>
          <p:cNvPr id="14" name="Group 14"/>
          <p:cNvGrpSpPr/>
          <p:nvPr/>
        </p:nvGrpSpPr>
        <p:grpSpPr>
          <a:xfrm>
            <a:off x="8986898" y="2675197"/>
            <a:ext cx="8272402" cy="5018687"/>
            <a:chOff x="0" y="0"/>
            <a:chExt cx="11029869" cy="6691583"/>
          </a:xfrm>
        </p:grpSpPr>
        <p:sp>
          <p:nvSpPr>
            <p:cNvPr id="15" name="TextBox 15"/>
            <p:cNvSpPr txBox="1"/>
            <p:nvPr/>
          </p:nvSpPr>
          <p:spPr>
            <a:xfrm>
              <a:off x="0" y="-9525"/>
              <a:ext cx="11029869" cy="733425"/>
            </a:xfrm>
            <a:prstGeom prst="rect">
              <a:avLst/>
            </a:prstGeom>
          </p:spPr>
          <p:txBody>
            <a:bodyPr lIns="0" tIns="0" rIns="0" bIns="0" rtlCol="0" anchor="t">
              <a:spAutoFit/>
            </a:bodyPr>
            <a:lstStyle/>
            <a:p>
              <a:pPr>
                <a:lnSpc>
                  <a:spcPts val="4320"/>
                </a:lnSpc>
                <a:spcBef>
                  <a:spcPct val="0"/>
                </a:spcBef>
              </a:pPr>
              <a:r>
                <a:rPr lang="en-US" sz="3600">
                  <a:solidFill>
                    <a:srgbClr val="000000"/>
                  </a:solidFill>
                  <a:latin typeface="Fira Sans Medium"/>
                </a:rPr>
                <a:t>Authorized Drivers: </a:t>
              </a:r>
            </a:p>
          </p:txBody>
        </p:sp>
        <p:sp>
          <p:nvSpPr>
            <p:cNvPr id="16" name="TextBox 16"/>
            <p:cNvSpPr txBox="1"/>
            <p:nvPr/>
          </p:nvSpPr>
          <p:spPr>
            <a:xfrm>
              <a:off x="0" y="1072892"/>
              <a:ext cx="11029869" cy="5618692"/>
            </a:xfrm>
            <a:prstGeom prst="rect">
              <a:avLst/>
            </a:prstGeom>
          </p:spPr>
          <p:txBody>
            <a:bodyPr lIns="0" tIns="0" rIns="0" bIns="0" rtlCol="0" anchor="t">
              <a:spAutoFit/>
            </a:bodyPr>
            <a:lstStyle/>
            <a:p>
              <a:pPr>
                <a:lnSpc>
                  <a:spcPts val="2800"/>
                </a:lnSpc>
              </a:pPr>
              <a:r>
                <a:rPr lang="en-US" sz="2000">
                  <a:solidFill>
                    <a:srgbClr val="000000"/>
                  </a:solidFill>
                  <a:latin typeface="Fira Sans Light"/>
                </a:rPr>
                <a:t>Authorized Drivers are defined as individuals who possess a valid state driver's license, are University employees in a current paid status, and individuals who are operating vehicles pursuant to their employment responsibilities.</a:t>
              </a:r>
            </a:p>
            <a:p>
              <a:pPr>
                <a:lnSpc>
                  <a:spcPts val="2800"/>
                </a:lnSpc>
              </a:pPr>
              <a:endParaRPr lang="en-US" sz="2000">
                <a:solidFill>
                  <a:srgbClr val="000000"/>
                </a:solidFill>
                <a:latin typeface="Fira Sans Light"/>
              </a:endParaRPr>
            </a:p>
            <a:p>
              <a:pPr>
                <a:lnSpc>
                  <a:spcPts val="2800"/>
                </a:lnSpc>
              </a:pPr>
              <a:r>
                <a:rPr lang="en-US" sz="2000">
                  <a:solidFill>
                    <a:srgbClr val="000000"/>
                  </a:solidFill>
                  <a:latin typeface="Fira Sans Light"/>
                </a:rPr>
                <a:t>Student employees or graduate assistants must complete the </a:t>
              </a:r>
              <a:r>
                <a:rPr lang="en-US" sz="2000">
                  <a:solidFill>
                    <a:srgbClr val="000000"/>
                  </a:solidFill>
                  <a:latin typeface="Fira Sans Light Bold"/>
                </a:rPr>
                <a:t>Student Driver Form </a:t>
              </a:r>
              <a:r>
                <a:rPr lang="en-US" sz="2000">
                  <a:solidFill>
                    <a:srgbClr val="000000"/>
                  </a:solidFill>
                  <a:latin typeface="Fira Sans Light"/>
                </a:rPr>
                <a:t>and be approved by the Vice President of Finance and Administration.  </a:t>
              </a:r>
            </a:p>
            <a:p>
              <a:pPr>
                <a:lnSpc>
                  <a:spcPts val="2800"/>
                </a:lnSpc>
              </a:pPr>
              <a:endParaRPr lang="en-US" sz="2000">
                <a:solidFill>
                  <a:srgbClr val="000000"/>
                </a:solidFill>
                <a:latin typeface="Fira Sans Light"/>
              </a:endParaRPr>
            </a:p>
            <a:p>
              <a:pPr>
                <a:lnSpc>
                  <a:spcPts val="2800"/>
                </a:lnSpc>
                <a:spcBef>
                  <a:spcPct val="0"/>
                </a:spcBef>
              </a:pPr>
              <a:r>
                <a:rPr lang="en-US" sz="2000">
                  <a:solidFill>
                    <a:srgbClr val="000000"/>
                  </a:solidFill>
                  <a:latin typeface="Fira Sans Light Bold Italics"/>
                </a:rPr>
                <a:t>All Authorized Drivers defined above must review the Motor Pool Vehicle Policies &amp; Procedures slide deck and submit the Driver Authorization Form on the Motor Pool website. </a:t>
              </a:r>
            </a:p>
          </p:txBody>
        </p:sp>
      </p:grpSp>
      <p:grpSp>
        <p:nvGrpSpPr>
          <p:cNvPr id="17" name="Group 17"/>
          <p:cNvGrpSpPr/>
          <p:nvPr/>
        </p:nvGrpSpPr>
        <p:grpSpPr>
          <a:xfrm>
            <a:off x="8986898" y="8361034"/>
            <a:ext cx="8272402" cy="1494437"/>
            <a:chOff x="0" y="0"/>
            <a:chExt cx="11029869" cy="1992583"/>
          </a:xfrm>
        </p:grpSpPr>
        <p:sp>
          <p:nvSpPr>
            <p:cNvPr id="18" name="TextBox 18"/>
            <p:cNvSpPr txBox="1"/>
            <p:nvPr/>
          </p:nvSpPr>
          <p:spPr>
            <a:xfrm>
              <a:off x="0" y="-9525"/>
              <a:ext cx="11029869" cy="733425"/>
            </a:xfrm>
            <a:prstGeom prst="rect">
              <a:avLst/>
            </a:prstGeom>
          </p:spPr>
          <p:txBody>
            <a:bodyPr lIns="0" tIns="0" rIns="0" bIns="0" rtlCol="0" anchor="t">
              <a:spAutoFit/>
            </a:bodyPr>
            <a:lstStyle/>
            <a:p>
              <a:pPr>
                <a:lnSpc>
                  <a:spcPts val="4320"/>
                </a:lnSpc>
                <a:spcBef>
                  <a:spcPct val="0"/>
                </a:spcBef>
              </a:pPr>
              <a:r>
                <a:rPr lang="en-US" sz="3600">
                  <a:solidFill>
                    <a:srgbClr val="000000"/>
                  </a:solidFill>
                  <a:latin typeface="Fira Sans Medium"/>
                </a:rPr>
                <a:t>University Vehicle</a:t>
              </a:r>
            </a:p>
          </p:txBody>
        </p:sp>
        <p:sp>
          <p:nvSpPr>
            <p:cNvPr id="19" name="TextBox 19"/>
            <p:cNvSpPr txBox="1"/>
            <p:nvPr/>
          </p:nvSpPr>
          <p:spPr>
            <a:xfrm>
              <a:off x="0" y="1072892"/>
              <a:ext cx="11029869" cy="919692"/>
            </a:xfrm>
            <a:prstGeom prst="rect">
              <a:avLst/>
            </a:prstGeom>
          </p:spPr>
          <p:txBody>
            <a:bodyPr lIns="0" tIns="0" rIns="0" bIns="0" rtlCol="0" anchor="t">
              <a:spAutoFit/>
            </a:bodyPr>
            <a:lstStyle/>
            <a:p>
              <a:pPr>
                <a:lnSpc>
                  <a:spcPts val="2800"/>
                </a:lnSpc>
                <a:spcBef>
                  <a:spcPct val="0"/>
                </a:spcBef>
              </a:pPr>
              <a:r>
                <a:rPr lang="en-US" sz="2000">
                  <a:solidFill>
                    <a:srgbClr val="000000"/>
                  </a:solidFill>
                  <a:latin typeface="Fira Sans Light"/>
                </a:rPr>
                <a:t>University vehicles include all vehicles owned by WCU as well as any vehicle rented or borrowed for University use. </a:t>
              </a:r>
            </a:p>
          </p:txBody>
        </p:sp>
      </p:grpSp>
      <p:sp>
        <p:nvSpPr>
          <p:cNvPr id="20" name="AutoShape 20"/>
          <p:cNvSpPr/>
          <p:nvPr/>
        </p:nvSpPr>
        <p:spPr>
          <a:xfrm>
            <a:off x="8986898" y="2438624"/>
            <a:ext cx="8272402" cy="0"/>
          </a:xfrm>
          <a:prstGeom prst="line">
            <a:avLst/>
          </a:prstGeom>
          <a:ln w="9525" cap="flat">
            <a:solidFill>
              <a:srgbClr val="000000"/>
            </a:solidFill>
            <a:prstDash val="solid"/>
            <a:headEnd type="none" w="sm" len="sm"/>
            <a:tailEnd type="none" w="sm" len="sm"/>
          </a:ln>
        </p:spPr>
      </p:sp>
      <p:sp>
        <p:nvSpPr>
          <p:cNvPr id="21" name="AutoShape 21"/>
          <p:cNvSpPr/>
          <p:nvPr/>
        </p:nvSpPr>
        <p:spPr>
          <a:xfrm>
            <a:off x="8986898" y="8149532"/>
            <a:ext cx="8272402" cy="0"/>
          </a:xfrm>
          <a:prstGeom prst="line">
            <a:avLst/>
          </a:prstGeom>
          <a:ln w="9525" cap="flat">
            <a:solidFill>
              <a:srgbClr val="000000"/>
            </a:solidFill>
            <a:prstDash val="solid"/>
            <a:headEnd type="none" w="sm" len="sm"/>
            <a:tailEnd type="none" w="sm" len="sm"/>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1028700" y="540280"/>
            <a:ext cx="10714370" cy="1152525"/>
          </a:xfrm>
          <a:prstGeom prst="rect">
            <a:avLst/>
          </a:prstGeom>
        </p:spPr>
        <p:txBody>
          <a:bodyPr lIns="0" tIns="0" rIns="0" bIns="0" rtlCol="0" anchor="t">
            <a:spAutoFit/>
          </a:bodyPr>
          <a:lstStyle/>
          <a:p>
            <a:pPr>
              <a:lnSpc>
                <a:spcPts val="9000"/>
              </a:lnSpc>
              <a:spcBef>
                <a:spcPct val="0"/>
              </a:spcBef>
            </a:pPr>
            <a:r>
              <a:rPr lang="en-US" sz="7500" spc="-75">
                <a:solidFill>
                  <a:srgbClr val="000000"/>
                </a:solidFill>
                <a:latin typeface="Fira Sans Medium"/>
              </a:rPr>
              <a:t>Driver Requirements</a:t>
            </a:r>
          </a:p>
        </p:txBody>
      </p:sp>
      <p:grpSp>
        <p:nvGrpSpPr>
          <p:cNvPr id="3" name="Group 3"/>
          <p:cNvGrpSpPr/>
          <p:nvPr/>
        </p:nvGrpSpPr>
        <p:grpSpPr>
          <a:xfrm>
            <a:off x="16799111" y="2687862"/>
            <a:ext cx="2977778" cy="2578770"/>
            <a:chOff x="0" y="0"/>
            <a:chExt cx="3619627" cy="3134614"/>
          </a:xfrm>
        </p:grpSpPr>
        <p:sp>
          <p:nvSpPr>
            <p:cNvPr id="4" name="Freeform 4"/>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D9D9D9"/>
            </a:solidFill>
          </p:spPr>
        </p:sp>
      </p:grpSp>
      <p:grpSp>
        <p:nvGrpSpPr>
          <p:cNvPr id="5" name="Group 5"/>
          <p:cNvGrpSpPr/>
          <p:nvPr/>
        </p:nvGrpSpPr>
        <p:grpSpPr>
          <a:xfrm>
            <a:off x="13660090" y="-135282"/>
            <a:ext cx="4201515" cy="3638531"/>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4A245E"/>
            </a:solidFill>
          </p:spPr>
        </p:sp>
      </p:grpSp>
      <p:grpSp>
        <p:nvGrpSpPr>
          <p:cNvPr id="7" name="Group 7"/>
          <p:cNvGrpSpPr/>
          <p:nvPr/>
        </p:nvGrpSpPr>
        <p:grpSpPr>
          <a:xfrm>
            <a:off x="13243939" y="-956153"/>
            <a:ext cx="2481390" cy="2148895"/>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F6D081"/>
            </a:solidFill>
          </p:spPr>
        </p:sp>
      </p:grpSp>
      <p:sp>
        <p:nvSpPr>
          <p:cNvPr id="9" name="TextBox 9"/>
          <p:cNvSpPr txBox="1"/>
          <p:nvPr/>
        </p:nvSpPr>
        <p:spPr>
          <a:xfrm>
            <a:off x="0" y="2377331"/>
            <a:ext cx="11510908" cy="4780915"/>
          </a:xfrm>
          <a:prstGeom prst="rect">
            <a:avLst/>
          </a:prstGeom>
        </p:spPr>
        <p:txBody>
          <a:bodyPr lIns="0" tIns="0" rIns="0" bIns="0" rtlCol="0" anchor="t">
            <a:spAutoFit/>
          </a:bodyPr>
          <a:lstStyle/>
          <a:p>
            <a:pPr algn="just">
              <a:lnSpc>
                <a:spcPts val="4759"/>
              </a:lnSpc>
            </a:pPr>
            <a:endParaRPr/>
          </a:p>
          <a:p>
            <a:pPr marL="1468119" lvl="2" indent="-489373">
              <a:lnSpc>
                <a:spcPts val="4759"/>
              </a:lnSpc>
              <a:buFont typeface="Arial"/>
              <a:buChar char="⚬"/>
            </a:pPr>
            <a:r>
              <a:rPr lang="en-US" sz="3399">
                <a:solidFill>
                  <a:srgbClr val="000000"/>
                </a:solidFill>
                <a:latin typeface="Fira Sans Light"/>
              </a:rPr>
              <a:t>If a valid driver's license is listed in the job description as a condition of employment at WCU, all suspensions or revocations of driving privileges must be self-reported to </a:t>
            </a:r>
            <a:r>
              <a:rPr lang="en-US" sz="3399">
                <a:solidFill>
                  <a:srgbClr val="000000"/>
                </a:solidFill>
                <a:latin typeface="Fira Sans Light Bold"/>
              </a:rPr>
              <a:t>Human Resources.</a:t>
            </a:r>
          </a:p>
          <a:p>
            <a:pPr>
              <a:lnSpc>
                <a:spcPts val="4759"/>
              </a:lnSpc>
            </a:pPr>
            <a:endParaRPr lang="en-US" sz="3399">
              <a:solidFill>
                <a:srgbClr val="000000"/>
              </a:solidFill>
              <a:latin typeface="Fira Sans Light Bold"/>
            </a:endParaRPr>
          </a:p>
          <a:p>
            <a:pPr marL="1468119" lvl="2" indent="-489373">
              <a:lnSpc>
                <a:spcPts val="4759"/>
              </a:lnSpc>
              <a:buFont typeface="Arial"/>
              <a:buChar char="⚬"/>
            </a:pPr>
            <a:r>
              <a:rPr lang="en-US" sz="3399">
                <a:solidFill>
                  <a:srgbClr val="000000"/>
                </a:solidFill>
                <a:latin typeface="Fira Sans Light"/>
              </a:rPr>
              <a:t>Proof of a valid driver's license is always required when picking up Motor Pool Rentals.</a:t>
            </a: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01472" y="5346551"/>
            <a:ext cx="5139559" cy="3623389"/>
          </a:xfrm>
          <a:prstGeom prst="rect">
            <a:avLst/>
          </a:prstGeom>
        </p:spPr>
      </p:pic>
      <p:sp>
        <p:nvSpPr>
          <p:cNvPr id="11" name="TextBox 11"/>
          <p:cNvSpPr txBox="1"/>
          <p:nvPr/>
        </p:nvSpPr>
        <p:spPr>
          <a:xfrm>
            <a:off x="1184720" y="2096185"/>
            <a:ext cx="9370068" cy="619442"/>
          </a:xfrm>
          <a:prstGeom prst="rect">
            <a:avLst/>
          </a:prstGeom>
        </p:spPr>
        <p:txBody>
          <a:bodyPr lIns="0" tIns="0" rIns="0" bIns="0" rtlCol="0" anchor="t">
            <a:spAutoFit/>
          </a:bodyPr>
          <a:lstStyle/>
          <a:p>
            <a:pPr algn="just">
              <a:lnSpc>
                <a:spcPts val="5033"/>
              </a:lnSpc>
            </a:pPr>
            <a:r>
              <a:rPr lang="en-US" sz="3595">
                <a:solidFill>
                  <a:srgbClr val="000000"/>
                </a:solidFill>
                <a:latin typeface="Fira Sans Medium Bold"/>
              </a:rPr>
              <a:t>Drivers must possess a valid driver's license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6799111" y="2687862"/>
            <a:ext cx="2977778" cy="2578770"/>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D9D9D9"/>
            </a:solidFill>
          </p:spPr>
        </p:sp>
      </p:grpSp>
      <p:grpSp>
        <p:nvGrpSpPr>
          <p:cNvPr id="4" name="Group 4"/>
          <p:cNvGrpSpPr/>
          <p:nvPr/>
        </p:nvGrpSpPr>
        <p:grpSpPr>
          <a:xfrm>
            <a:off x="13660090" y="-135282"/>
            <a:ext cx="4201515" cy="3638531"/>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4A245E"/>
            </a:solidFill>
          </p:spPr>
        </p:sp>
      </p:grpSp>
      <p:grpSp>
        <p:nvGrpSpPr>
          <p:cNvPr id="6" name="Group 6"/>
          <p:cNvGrpSpPr/>
          <p:nvPr/>
        </p:nvGrpSpPr>
        <p:grpSpPr>
          <a:xfrm>
            <a:off x="13243939" y="-956153"/>
            <a:ext cx="2481390" cy="2148895"/>
            <a:chOff x="0" y="0"/>
            <a:chExt cx="3619627" cy="3134614"/>
          </a:xfrm>
        </p:grpSpPr>
        <p:sp>
          <p:nvSpPr>
            <p:cNvPr id="7" name="Freeform 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F6D081"/>
            </a:solidFill>
          </p:spPr>
        </p:sp>
      </p:grpSp>
      <p:sp>
        <p:nvSpPr>
          <p:cNvPr id="8" name="TextBox 8"/>
          <p:cNvSpPr txBox="1"/>
          <p:nvPr/>
        </p:nvSpPr>
        <p:spPr>
          <a:xfrm>
            <a:off x="0" y="1994118"/>
            <a:ext cx="11510908" cy="8381365"/>
          </a:xfrm>
          <a:prstGeom prst="rect">
            <a:avLst/>
          </a:prstGeom>
        </p:spPr>
        <p:txBody>
          <a:bodyPr lIns="0" tIns="0" rIns="0" bIns="0" rtlCol="0" anchor="t">
            <a:spAutoFit/>
          </a:bodyPr>
          <a:lstStyle/>
          <a:p>
            <a:pPr algn="just">
              <a:lnSpc>
                <a:spcPts val="4759"/>
              </a:lnSpc>
            </a:pPr>
            <a:endParaRPr/>
          </a:p>
          <a:p>
            <a:pPr marL="1468119" lvl="2" indent="-489373">
              <a:lnSpc>
                <a:spcPts val="4759"/>
              </a:lnSpc>
              <a:buFont typeface="Arial"/>
              <a:buChar char="⚬"/>
            </a:pPr>
            <a:r>
              <a:rPr lang="en-US" sz="3399">
                <a:solidFill>
                  <a:srgbClr val="000000"/>
                </a:solidFill>
                <a:latin typeface="Fira Sans Light"/>
              </a:rPr>
              <a:t>Volunteers are </a:t>
            </a:r>
            <a:r>
              <a:rPr lang="en-US" sz="3399">
                <a:solidFill>
                  <a:srgbClr val="000000"/>
                </a:solidFill>
                <a:latin typeface="Fira Sans Light Bold"/>
              </a:rPr>
              <a:t>NOT </a:t>
            </a:r>
            <a:r>
              <a:rPr lang="en-US" sz="3399">
                <a:solidFill>
                  <a:srgbClr val="000000"/>
                </a:solidFill>
                <a:latin typeface="Fira Sans Light"/>
              </a:rPr>
              <a:t>permitted to operate university vehicles. </a:t>
            </a:r>
          </a:p>
          <a:p>
            <a:pPr>
              <a:lnSpc>
                <a:spcPts val="4759"/>
              </a:lnSpc>
            </a:pPr>
            <a:endParaRPr lang="en-US" sz="3399">
              <a:solidFill>
                <a:srgbClr val="000000"/>
              </a:solidFill>
              <a:latin typeface="Fira Sans Light"/>
            </a:endParaRPr>
          </a:p>
          <a:p>
            <a:pPr marL="1468119" lvl="2" indent="-489373">
              <a:lnSpc>
                <a:spcPts val="4759"/>
              </a:lnSpc>
              <a:buFont typeface="Arial"/>
              <a:buChar char="⚬"/>
            </a:pPr>
            <a:r>
              <a:rPr lang="en-US" sz="3399">
                <a:solidFill>
                  <a:srgbClr val="000000"/>
                </a:solidFill>
                <a:latin typeface="Fira Sans Light"/>
              </a:rPr>
              <a:t>Faculty members, who are on </a:t>
            </a:r>
            <a:r>
              <a:rPr lang="en-US" sz="3399">
                <a:solidFill>
                  <a:srgbClr val="000000"/>
                </a:solidFill>
                <a:latin typeface="Fira Sans Light Bold"/>
              </a:rPr>
              <a:t>PAID</a:t>
            </a:r>
            <a:r>
              <a:rPr lang="en-US" sz="3399">
                <a:solidFill>
                  <a:srgbClr val="000000"/>
                </a:solidFill>
                <a:latin typeface="Fira Sans Light"/>
              </a:rPr>
              <a:t> sabbaticals, may use university vehicles for official university business. </a:t>
            </a:r>
          </a:p>
          <a:p>
            <a:pPr>
              <a:lnSpc>
                <a:spcPts val="4759"/>
              </a:lnSpc>
            </a:pPr>
            <a:endParaRPr lang="en-US" sz="3399">
              <a:solidFill>
                <a:srgbClr val="000000"/>
              </a:solidFill>
              <a:latin typeface="Fira Sans Light"/>
            </a:endParaRPr>
          </a:p>
          <a:p>
            <a:pPr marL="1468119" lvl="2" indent="-489373">
              <a:lnSpc>
                <a:spcPts val="4759"/>
              </a:lnSpc>
              <a:buFont typeface="Arial"/>
              <a:buChar char="⚬"/>
            </a:pPr>
            <a:r>
              <a:rPr lang="en-US" sz="3399">
                <a:solidFill>
                  <a:srgbClr val="000000"/>
                </a:solidFill>
                <a:latin typeface="Fira Sans Light"/>
              </a:rPr>
              <a:t>Student employees or graduate assistants employed by WCU may drive university vehicles. with authorized </a:t>
            </a:r>
            <a:r>
              <a:rPr lang="en-US" sz="3399">
                <a:solidFill>
                  <a:srgbClr val="000000"/>
                </a:solidFill>
                <a:latin typeface="Fira Sans Light Bold"/>
              </a:rPr>
              <a:t>Student Driver Form. </a:t>
            </a:r>
          </a:p>
          <a:p>
            <a:pPr marL="2202178" lvl="3" indent="-550545">
              <a:lnSpc>
                <a:spcPts val="4759"/>
              </a:lnSpc>
              <a:buFont typeface="Arial"/>
              <a:buChar char="￭"/>
            </a:pPr>
            <a:r>
              <a:rPr lang="en-US" sz="3399">
                <a:solidFill>
                  <a:srgbClr val="000000"/>
                </a:solidFill>
                <a:latin typeface="Fira Sans Light"/>
              </a:rPr>
              <a:t>This does </a:t>
            </a:r>
            <a:r>
              <a:rPr lang="en-US" sz="3399">
                <a:solidFill>
                  <a:srgbClr val="000000"/>
                </a:solidFill>
                <a:latin typeface="Fira Sans Light Bold"/>
              </a:rPr>
              <a:t>NOT </a:t>
            </a:r>
            <a:r>
              <a:rPr lang="en-US" sz="3399">
                <a:solidFill>
                  <a:srgbClr val="000000"/>
                </a:solidFill>
                <a:latin typeface="Fira Sans Light"/>
              </a:rPr>
              <a:t>include College Work Study appointees.</a:t>
            </a:r>
          </a:p>
          <a:p>
            <a:pPr>
              <a:lnSpc>
                <a:spcPts val="4759"/>
              </a:lnSpc>
            </a:pPr>
            <a:endParaRPr lang="en-US" sz="3399">
              <a:solidFill>
                <a:srgbClr val="000000"/>
              </a:solidFill>
              <a:latin typeface="Fira Sans Light"/>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427233" y="5143500"/>
            <a:ext cx="4114800" cy="4114800"/>
          </a:xfrm>
          <a:prstGeom prst="rect">
            <a:avLst/>
          </a:prstGeom>
        </p:spPr>
      </p:pic>
      <p:sp>
        <p:nvSpPr>
          <p:cNvPr id="10" name="TextBox 10"/>
          <p:cNvSpPr txBox="1"/>
          <p:nvPr/>
        </p:nvSpPr>
        <p:spPr>
          <a:xfrm>
            <a:off x="1028700" y="540280"/>
            <a:ext cx="10714370" cy="1152525"/>
          </a:xfrm>
          <a:prstGeom prst="rect">
            <a:avLst/>
          </a:prstGeom>
        </p:spPr>
        <p:txBody>
          <a:bodyPr lIns="0" tIns="0" rIns="0" bIns="0" rtlCol="0" anchor="t">
            <a:spAutoFit/>
          </a:bodyPr>
          <a:lstStyle/>
          <a:p>
            <a:pPr>
              <a:lnSpc>
                <a:spcPts val="9000"/>
              </a:lnSpc>
              <a:spcBef>
                <a:spcPct val="0"/>
              </a:spcBef>
            </a:pPr>
            <a:r>
              <a:rPr lang="en-US" sz="7500" spc="-75">
                <a:solidFill>
                  <a:srgbClr val="000000"/>
                </a:solidFill>
                <a:latin typeface="Fira Sans Medium"/>
              </a:rPr>
              <a:t>Driver Requirements</a:t>
            </a:r>
          </a:p>
        </p:txBody>
      </p:sp>
      <p:sp>
        <p:nvSpPr>
          <p:cNvPr id="11" name="TextBox 11"/>
          <p:cNvSpPr txBox="1"/>
          <p:nvPr/>
        </p:nvSpPr>
        <p:spPr>
          <a:xfrm>
            <a:off x="1085534" y="1807906"/>
            <a:ext cx="11672356" cy="619442"/>
          </a:xfrm>
          <a:prstGeom prst="rect">
            <a:avLst/>
          </a:prstGeom>
        </p:spPr>
        <p:txBody>
          <a:bodyPr lIns="0" tIns="0" rIns="0" bIns="0" rtlCol="0" anchor="t">
            <a:spAutoFit/>
          </a:bodyPr>
          <a:lstStyle/>
          <a:p>
            <a:pPr algn="just">
              <a:lnSpc>
                <a:spcPts val="5033"/>
              </a:lnSpc>
            </a:pPr>
            <a:r>
              <a:rPr lang="en-US" sz="3595">
                <a:solidFill>
                  <a:srgbClr val="000000"/>
                </a:solidFill>
                <a:latin typeface="Fira Sans Medium Bold"/>
              </a:rPr>
              <a:t>Drivers must be employed, in a paid status, by WCU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0727783" y="-3766228"/>
            <a:ext cx="9822161" cy="6226137"/>
            <a:chOff x="0" y="0"/>
            <a:chExt cx="8474859" cy="5372100"/>
          </a:xfrm>
        </p:grpSpPr>
        <p:sp>
          <p:nvSpPr>
            <p:cNvPr id="3" name="Freeform 3"/>
            <p:cNvSpPr/>
            <p:nvPr/>
          </p:nvSpPr>
          <p:spPr>
            <a:xfrm>
              <a:off x="0" y="0"/>
              <a:ext cx="8474859" cy="5372100"/>
            </a:xfrm>
            <a:custGeom>
              <a:avLst/>
              <a:gdLst/>
              <a:ahLst/>
              <a:cxnLst/>
              <a:rect l="l" t="t" r="r" b="b"/>
              <a:pathLst>
                <a:path w="8474859" h="5372100">
                  <a:moveTo>
                    <a:pt x="6924189" y="0"/>
                  </a:moveTo>
                  <a:lnTo>
                    <a:pt x="1550670" y="0"/>
                  </a:lnTo>
                  <a:lnTo>
                    <a:pt x="0" y="2686050"/>
                  </a:lnTo>
                  <a:lnTo>
                    <a:pt x="1550670" y="5372100"/>
                  </a:lnTo>
                  <a:lnTo>
                    <a:pt x="6924189" y="5372100"/>
                  </a:lnTo>
                  <a:lnTo>
                    <a:pt x="8474859" y="2686050"/>
                  </a:lnTo>
                  <a:lnTo>
                    <a:pt x="6924189" y="0"/>
                  </a:lnTo>
                  <a:close/>
                </a:path>
              </a:pathLst>
            </a:custGeom>
            <a:solidFill>
              <a:srgbClr val="4A245E"/>
            </a:solidFill>
          </p:spPr>
        </p:sp>
      </p:grpSp>
      <p:grpSp>
        <p:nvGrpSpPr>
          <p:cNvPr id="4" name="Group 4"/>
          <p:cNvGrpSpPr/>
          <p:nvPr/>
        </p:nvGrpSpPr>
        <p:grpSpPr>
          <a:xfrm>
            <a:off x="9959443" y="-865713"/>
            <a:ext cx="2695438" cy="2334501"/>
            <a:chOff x="0" y="0"/>
            <a:chExt cx="6202680" cy="5372100"/>
          </a:xfrm>
        </p:grpSpPr>
        <p:sp>
          <p:nvSpPr>
            <p:cNvPr id="5"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F6D081"/>
            </a:solidFill>
          </p:spPr>
        </p:sp>
      </p:grpSp>
      <p:sp>
        <p:nvSpPr>
          <p:cNvPr id="6" name="TextBox 6"/>
          <p:cNvSpPr txBox="1"/>
          <p:nvPr/>
        </p:nvSpPr>
        <p:spPr>
          <a:xfrm>
            <a:off x="1085692" y="2154817"/>
            <a:ext cx="11672356" cy="1261226"/>
          </a:xfrm>
          <a:prstGeom prst="rect">
            <a:avLst/>
          </a:prstGeom>
        </p:spPr>
        <p:txBody>
          <a:bodyPr lIns="0" tIns="0" rIns="0" bIns="0" rtlCol="0" anchor="t">
            <a:spAutoFit/>
          </a:bodyPr>
          <a:lstStyle/>
          <a:p>
            <a:pPr algn="just">
              <a:lnSpc>
                <a:spcPts val="5033"/>
              </a:lnSpc>
            </a:pPr>
            <a:r>
              <a:rPr lang="en-US" sz="3595">
                <a:solidFill>
                  <a:srgbClr val="000000"/>
                </a:solidFill>
                <a:latin typeface="Fira Sans Medium Bold"/>
              </a:rPr>
              <a:t>Required for ALL student employees and </a:t>
            </a:r>
          </a:p>
          <a:p>
            <a:pPr algn="just">
              <a:lnSpc>
                <a:spcPts val="5033"/>
              </a:lnSpc>
            </a:pPr>
            <a:r>
              <a:rPr lang="en-US" sz="3595">
                <a:solidFill>
                  <a:srgbClr val="000000"/>
                </a:solidFill>
                <a:latin typeface="Fira Sans Medium Bold"/>
              </a:rPr>
              <a:t>graduate assistants</a:t>
            </a:r>
          </a:p>
        </p:txBody>
      </p:sp>
      <p:sp>
        <p:nvSpPr>
          <p:cNvPr id="7" name="TextBox 7"/>
          <p:cNvSpPr txBox="1"/>
          <p:nvPr/>
        </p:nvSpPr>
        <p:spPr>
          <a:xfrm>
            <a:off x="-146754" y="3134129"/>
            <a:ext cx="11510908" cy="5981065"/>
          </a:xfrm>
          <a:prstGeom prst="rect">
            <a:avLst/>
          </a:prstGeom>
        </p:spPr>
        <p:txBody>
          <a:bodyPr lIns="0" tIns="0" rIns="0" bIns="0" rtlCol="0" anchor="t">
            <a:spAutoFit/>
          </a:bodyPr>
          <a:lstStyle/>
          <a:p>
            <a:pPr algn="just">
              <a:lnSpc>
                <a:spcPts val="4759"/>
              </a:lnSpc>
            </a:pPr>
            <a:endParaRPr/>
          </a:p>
          <a:p>
            <a:pPr marL="1468119" lvl="2" indent="-489373">
              <a:lnSpc>
                <a:spcPts val="4759"/>
              </a:lnSpc>
              <a:buFont typeface="Arial"/>
              <a:buChar char="⚬"/>
            </a:pPr>
            <a:r>
              <a:rPr lang="en-US" sz="3399">
                <a:solidFill>
                  <a:srgbClr val="000000"/>
                </a:solidFill>
                <a:latin typeface="Fira Sans Light"/>
              </a:rPr>
              <a:t>Must be completed and endorsed by the appropriate cost center authorizer, supervising Dean, or University VP and approved by the VP of Finance and Administration. </a:t>
            </a:r>
          </a:p>
          <a:p>
            <a:pPr>
              <a:lnSpc>
                <a:spcPts val="4759"/>
              </a:lnSpc>
            </a:pPr>
            <a:endParaRPr lang="en-US" sz="3399">
              <a:solidFill>
                <a:srgbClr val="000000"/>
              </a:solidFill>
              <a:latin typeface="Fira Sans Light"/>
            </a:endParaRPr>
          </a:p>
          <a:p>
            <a:pPr marL="1468119" lvl="2" indent="-489373">
              <a:lnSpc>
                <a:spcPts val="4759"/>
              </a:lnSpc>
              <a:buFont typeface="Arial"/>
              <a:buChar char="⚬"/>
            </a:pPr>
            <a:r>
              <a:rPr lang="en-US" sz="3399">
                <a:solidFill>
                  <a:srgbClr val="000000"/>
                </a:solidFill>
                <a:latin typeface="Fira Sans Light"/>
              </a:rPr>
              <a:t>No vehicle will be released unless the Student Driver From is received. </a:t>
            </a:r>
          </a:p>
          <a:p>
            <a:pPr>
              <a:lnSpc>
                <a:spcPts val="4759"/>
              </a:lnSpc>
            </a:pPr>
            <a:endParaRPr lang="en-US" sz="3399">
              <a:solidFill>
                <a:srgbClr val="000000"/>
              </a:solidFill>
              <a:latin typeface="Fira Sans Light"/>
            </a:endParaRPr>
          </a:p>
          <a:p>
            <a:pPr>
              <a:lnSpc>
                <a:spcPts val="4759"/>
              </a:lnSpc>
            </a:pPr>
            <a:endParaRPr lang="en-US" sz="3399">
              <a:solidFill>
                <a:srgbClr val="000000"/>
              </a:solidFill>
              <a:latin typeface="Fira Sans Light"/>
            </a:endParaRPr>
          </a:p>
        </p:txBody>
      </p:sp>
      <p:grpSp>
        <p:nvGrpSpPr>
          <p:cNvPr id="8" name="Group 8"/>
          <p:cNvGrpSpPr/>
          <p:nvPr/>
        </p:nvGrpSpPr>
        <p:grpSpPr>
          <a:xfrm>
            <a:off x="14206398" y="2645133"/>
            <a:ext cx="3086100" cy="7289565"/>
            <a:chOff x="0" y="0"/>
            <a:chExt cx="812800" cy="1919885"/>
          </a:xfrm>
        </p:grpSpPr>
        <p:sp>
          <p:nvSpPr>
            <p:cNvPr id="9" name="Freeform 9"/>
            <p:cNvSpPr/>
            <p:nvPr/>
          </p:nvSpPr>
          <p:spPr>
            <a:xfrm>
              <a:off x="0" y="0"/>
              <a:ext cx="812800" cy="1919886"/>
            </a:xfrm>
            <a:custGeom>
              <a:avLst/>
              <a:gdLst/>
              <a:ahLst/>
              <a:cxnLst/>
              <a:rect l="l" t="t" r="r" b="b"/>
              <a:pathLst>
                <a:path w="812800" h="1919886">
                  <a:moveTo>
                    <a:pt x="127941" y="0"/>
                  </a:moveTo>
                  <a:lnTo>
                    <a:pt x="684859" y="0"/>
                  </a:lnTo>
                  <a:cubicBezTo>
                    <a:pt x="718791" y="0"/>
                    <a:pt x="751333" y="13479"/>
                    <a:pt x="775327" y="37473"/>
                  </a:cubicBezTo>
                  <a:cubicBezTo>
                    <a:pt x="799321" y="61467"/>
                    <a:pt x="812800" y="94009"/>
                    <a:pt x="812800" y="127941"/>
                  </a:cubicBezTo>
                  <a:lnTo>
                    <a:pt x="812800" y="1791945"/>
                  </a:lnTo>
                  <a:cubicBezTo>
                    <a:pt x="812800" y="1825877"/>
                    <a:pt x="799321" y="1858419"/>
                    <a:pt x="775327" y="1882413"/>
                  </a:cubicBezTo>
                  <a:cubicBezTo>
                    <a:pt x="751333" y="1906406"/>
                    <a:pt x="718791" y="1919886"/>
                    <a:pt x="684859" y="1919886"/>
                  </a:cubicBezTo>
                  <a:lnTo>
                    <a:pt x="127941" y="1919886"/>
                  </a:lnTo>
                  <a:cubicBezTo>
                    <a:pt x="94009" y="1919886"/>
                    <a:pt x="61467" y="1906406"/>
                    <a:pt x="37473" y="1882413"/>
                  </a:cubicBezTo>
                  <a:cubicBezTo>
                    <a:pt x="13479" y="1858419"/>
                    <a:pt x="0" y="1825877"/>
                    <a:pt x="0" y="1791945"/>
                  </a:cubicBezTo>
                  <a:lnTo>
                    <a:pt x="0" y="127941"/>
                  </a:lnTo>
                  <a:cubicBezTo>
                    <a:pt x="0" y="94009"/>
                    <a:pt x="13479" y="61467"/>
                    <a:pt x="37473" y="37473"/>
                  </a:cubicBezTo>
                  <a:cubicBezTo>
                    <a:pt x="61467" y="13479"/>
                    <a:pt x="94009" y="0"/>
                    <a:pt x="127941" y="0"/>
                  </a:cubicBezTo>
                  <a:close/>
                </a:path>
              </a:pathLst>
            </a:custGeom>
            <a:solidFill>
              <a:srgbClr val="4A245E"/>
            </a:solidFill>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028700" y="595036"/>
            <a:ext cx="9530763" cy="1219200"/>
          </a:xfrm>
          <a:prstGeom prst="rect">
            <a:avLst/>
          </a:prstGeom>
        </p:spPr>
        <p:txBody>
          <a:bodyPr lIns="0" tIns="0" rIns="0" bIns="0" rtlCol="0" anchor="t">
            <a:spAutoFit/>
          </a:bodyPr>
          <a:lstStyle/>
          <a:p>
            <a:pPr>
              <a:lnSpc>
                <a:spcPts val="9750"/>
              </a:lnSpc>
              <a:spcBef>
                <a:spcPct val="0"/>
              </a:spcBef>
            </a:pPr>
            <a:r>
              <a:rPr lang="en-US" sz="7500" spc="-75">
                <a:solidFill>
                  <a:srgbClr val="000000"/>
                </a:solidFill>
                <a:latin typeface="Fira Sans Medium"/>
              </a:rPr>
              <a:t>Student Driver Form</a:t>
            </a:r>
          </a:p>
        </p:txBody>
      </p:sp>
      <p:grpSp>
        <p:nvGrpSpPr>
          <p:cNvPr id="12" name="Group 12"/>
          <p:cNvGrpSpPr/>
          <p:nvPr/>
        </p:nvGrpSpPr>
        <p:grpSpPr>
          <a:xfrm>
            <a:off x="11808509" y="2645133"/>
            <a:ext cx="5593666" cy="7289565"/>
            <a:chOff x="0" y="0"/>
            <a:chExt cx="7458221" cy="9719420"/>
          </a:xfrm>
        </p:grpSpPr>
        <p:grpSp>
          <p:nvGrpSpPr>
            <p:cNvPr id="13" name="Group 13"/>
            <p:cNvGrpSpPr/>
            <p:nvPr/>
          </p:nvGrpSpPr>
          <p:grpSpPr>
            <a:xfrm>
              <a:off x="0" y="0"/>
              <a:ext cx="6850413" cy="9719420"/>
              <a:chOff x="0" y="0"/>
              <a:chExt cx="1353168" cy="1919885"/>
            </a:xfrm>
          </p:grpSpPr>
          <p:sp>
            <p:nvSpPr>
              <p:cNvPr id="14" name="Freeform 14"/>
              <p:cNvSpPr/>
              <p:nvPr/>
            </p:nvSpPr>
            <p:spPr>
              <a:xfrm>
                <a:off x="0" y="0"/>
                <a:ext cx="1353168" cy="1919886"/>
              </a:xfrm>
              <a:custGeom>
                <a:avLst/>
                <a:gdLst/>
                <a:ahLst/>
                <a:cxnLst/>
                <a:rect l="l" t="t" r="r" b="b"/>
                <a:pathLst>
                  <a:path w="1353168" h="1919886">
                    <a:moveTo>
                      <a:pt x="0" y="0"/>
                    </a:moveTo>
                    <a:lnTo>
                      <a:pt x="1353168" y="0"/>
                    </a:lnTo>
                    <a:lnTo>
                      <a:pt x="1353168" y="1919886"/>
                    </a:lnTo>
                    <a:lnTo>
                      <a:pt x="0" y="1919886"/>
                    </a:lnTo>
                    <a:close/>
                  </a:path>
                </a:pathLst>
              </a:custGeom>
              <a:solidFill>
                <a:srgbClr val="FFFFFF"/>
              </a:solidFill>
            </p:spPr>
          </p:sp>
          <p:sp>
            <p:nvSpPr>
              <p:cNvPr id="15" name="TextBox 1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27000" y="538477"/>
              <a:ext cx="5139322" cy="377491"/>
              <a:chOff x="0" y="0"/>
              <a:chExt cx="2526032" cy="185541"/>
            </a:xfrm>
          </p:grpSpPr>
          <p:sp>
            <p:nvSpPr>
              <p:cNvPr id="17" name="Freeform 17"/>
              <p:cNvSpPr/>
              <p:nvPr/>
            </p:nvSpPr>
            <p:spPr>
              <a:xfrm>
                <a:off x="0" y="0"/>
                <a:ext cx="2526031" cy="185541"/>
              </a:xfrm>
              <a:custGeom>
                <a:avLst/>
                <a:gdLst/>
                <a:ahLst/>
                <a:cxnLst/>
                <a:rect l="l" t="t" r="r" b="b"/>
                <a:pathLst>
                  <a:path w="2526031" h="185541">
                    <a:moveTo>
                      <a:pt x="0" y="0"/>
                    </a:moveTo>
                    <a:lnTo>
                      <a:pt x="2526031" y="0"/>
                    </a:lnTo>
                    <a:lnTo>
                      <a:pt x="2526031" y="185541"/>
                    </a:lnTo>
                    <a:lnTo>
                      <a:pt x="0" y="185541"/>
                    </a:lnTo>
                    <a:close/>
                  </a:path>
                </a:pathLst>
              </a:custGeom>
              <a:solidFill>
                <a:srgbClr val="D9D9D9"/>
              </a:solidFill>
            </p:spPr>
          </p:sp>
        </p:grpSp>
        <p:grpSp>
          <p:nvGrpSpPr>
            <p:cNvPr id="18" name="Group 18"/>
            <p:cNvGrpSpPr/>
            <p:nvPr/>
          </p:nvGrpSpPr>
          <p:grpSpPr>
            <a:xfrm>
              <a:off x="148410" y="1245401"/>
              <a:ext cx="1709418" cy="387958"/>
              <a:chOff x="0" y="0"/>
              <a:chExt cx="53880851" cy="12228420"/>
            </a:xfrm>
          </p:grpSpPr>
          <p:sp>
            <p:nvSpPr>
              <p:cNvPr id="19" name="Freeform 19"/>
              <p:cNvSpPr/>
              <p:nvPr/>
            </p:nvSpPr>
            <p:spPr>
              <a:xfrm>
                <a:off x="0" y="0"/>
                <a:ext cx="53880854" cy="12228420"/>
              </a:xfrm>
              <a:custGeom>
                <a:avLst/>
                <a:gdLst/>
                <a:ahLst/>
                <a:cxnLst/>
                <a:rect l="l" t="t" r="r" b="b"/>
                <a:pathLst>
                  <a:path w="53880854" h="12228420">
                    <a:moveTo>
                      <a:pt x="53654790" y="0"/>
                    </a:moveTo>
                    <a:lnTo>
                      <a:pt x="0" y="0"/>
                    </a:lnTo>
                    <a:lnTo>
                      <a:pt x="0" y="12228420"/>
                    </a:lnTo>
                    <a:lnTo>
                      <a:pt x="53880854" y="12228420"/>
                    </a:lnTo>
                    <a:lnTo>
                      <a:pt x="53880854" y="0"/>
                    </a:lnTo>
                    <a:lnTo>
                      <a:pt x="53654790" y="0"/>
                    </a:lnTo>
                    <a:close/>
                    <a:moveTo>
                      <a:pt x="53654790" y="12002360"/>
                    </a:moveTo>
                    <a:lnTo>
                      <a:pt x="228600" y="12002360"/>
                    </a:lnTo>
                    <a:lnTo>
                      <a:pt x="228600" y="228600"/>
                    </a:lnTo>
                    <a:lnTo>
                      <a:pt x="53654790" y="228600"/>
                    </a:lnTo>
                    <a:lnTo>
                      <a:pt x="53654790" y="12002360"/>
                    </a:lnTo>
                    <a:close/>
                  </a:path>
                </a:pathLst>
              </a:custGeom>
              <a:solidFill>
                <a:srgbClr val="000000"/>
              </a:solidFill>
            </p:spPr>
          </p:sp>
        </p:grpSp>
        <p:grpSp>
          <p:nvGrpSpPr>
            <p:cNvPr id="20" name="Group 20"/>
            <p:cNvGrpSpPr/>
            <p:nvPr/>
          </p:nvGrpSpPr>
          <p:grpSpPr>
            <a:xfrm>
              <a:off x="148410" y="3941184"/>
              <a:ext cx="6455731" cy="923148"/>
              <a:chOff x="0" y="0"/>
              <a:chExt cx="203484580" cy="29097610"/>
            </a:xfrm>
          </p:grpSpPr>
          <p:sp>
            <p:nvSpPr>
              <p:cNvPr id="21" name="Freeform 21"/>
              <p:cNvSpPr/>
              <p:nvPr/>
            </p:nvSpPr>
            <p:spPr>
              <a:xfrm>
                <a:off x="0" y="0"/>
                <a:ext cx="203484584" cy="29097610"/>
              </a:xfrm>
              <a:custGeom>
                <a:avLst/>
                <a:gdLst/>
                <a:ahLst/>
                <a:cxnLst/>
                <a:rect l="l" t="t" r="r" b="b"/>
                <a:pathLst>
                  <a:path w="203484584" h="29097610">
                    <a:moveTo>
                      <a:pt x="203258514" y="0"/>
                    </a:moveTo>
                    <a:lnTo>
                      <a:pt x="0" y="0"/>
                    </a:lnTo>
                    <a:lnTo>
                      <a:pt x="0" y="29097610"/>
                    </a:lnTo>
                    <a:lnTo>
                      <a:pt x="203484584" y="29097610"/>
                    </a:lnTo>
                    <a:lnTo>
                      <a:pt x="203484584" y="0"/>
                    </a:lnTo>
                    <a:lnTo>
                      <a:pt x="203258514" y="0"/>
                    </a:lnTo>
                    <a:close/>
                    <a:moveTo>
                      <a:pt x="203258514" y="28871549"/>
                    </a:moveTo>
                    <a:lnTo>
                      <a:pt x="228600" y="28871549"/>
                    </a:lnTo>
                    <a:lnTo>
                      <a:pt x="228600" y="228600"/>
                    </a:lnTo>
                    <a:lnTo>
                      <a:pt x="203258514" y="228600"/>
                    </a:lnTo>
                    <a:lnTo>
                      <a:pt x="203258514" y="28871549"/>
                    </a:lnTo>
                    <a:close/>
                  </a:path>
                </a:pathLst>
              </a:custGeom>
              <a:solidFill>
                <a:srgbClr val="000000"/>
              </a:solidFill>
            </p:spPr>
          </p:sp>
        </p:grpSp>
        <p:grpSp>
          <p:nvGrpSpPr>
            <p:cNvPr id="22" name="Group 22"/>
            <p:cNvGrpSpPr/>
            <p:nvPr/>
          </p:nvGrpSpPr>
          <p:grpSpPr>
            <a:xfrm>
              <a:off x="5568579" y="2762069"/>
              <a:ext cx="1018471" cy="401821"/>
              <a:chOff x="0" y="0"/>
              <a:chExt cx="32102212" cy="12665408"/>
            </a:xfrm>
          </p:grpSpPr>
          <p:sp>
            <p:nvSpPr>
              <p:cNvPr id="23" name="Freeform 23"/>
              <p:cNvSpPr/>
              <p:nvPr/>
            </p:nvSpPr>
            <p:spPr>
              <a:xfrm>
                <a:off x="0" y="0"/>
                <a:ext cx="32102211" cy="12665408"/>
              </a:xfrm>
              <a:custGeom>
                <a:avLst/>
                <a:gdLst/>
                <a:ahLst/>
                <a:cxnLst/>
                <a:rect l="l" t="t" r="r" b="b"/>
                <a:pathLst>
                  <a:path w="32102211" h="12665408">
                    <a:moveTo>
                      <a:pt x="31876150" y="0"/>
                    </a:moveTo>
                    <a:lnTo>
                      <a:pt x="0" y="0"/>
                    </a:lnTo>
                    <a:lnTo>
                      <a:pt x="0" y="12665408"/>
                    </a:lnTo>
                    <a:lnTo>
                      <a:pt x="32102211" y="12665408"/>
                    </a:lnTo>
                    <a:lnTo>
                      <a:pt x="32102211" y="0"/>
                    </a:lnTo>
                    <a:lnTo>
                      <a:pt x="31876150" y="0"/>
                    </a:lnTo>
                    <a:close/>
                    <a:moveTo>
                      <a:pt x="31876150" y="12439348"/>
                    </a:moveTo>
                    <a:lnTo>
                      <a:pt x="228600" y="12439348"/>
                    </a:lnTo>
                    <a:lnTo>
                      <a:pt x="228600" y="228600"/>
                    </a:lnTo>
                    <a:lnTo>
                      <a:pt x="31876150" y="228600"/>
                    </a:lnTo>
                    <a:lnTo>
                      <a:pt x="31876150" y="12439348"/>
                    </a:lnTo>
                    <a:close/>
                  </a:path>
                </a:pathLst>
              </a:custGeom>
              <a:solidFill>
                <a:srgbClr val="000000"/>
              </a:solidFill>
            </p:spPr>
          </p:sp>
        </p:grpSp>
        <p:sp>
          <p:nvSpPr>
            <p:cNvPr id="24" name="AutoShape 24"/>
            <p:cNvSpPr/>
            <p:nvPr/>
          </p:nvSpPr>
          <p:spPr>
            <a:xfrm>
              <a:off x="281238" y="4941091"/>
              <a:ext cx="6386867" cy="8920"/>
            </a:xfrm>
            <a:prstGeom prst="line">
              <a:avLst/>
            </a:prstGeom>
            <a:ln w="12700" cap="rnd">
              <a:solidFill>
                <a:srgbClr val="000000"/>
              </a:solidFill>
              <a:prstDash val="solid"/>
              <a:headEnd type="none" w="sm" len="sm"/>
              <a:tailEnd type="none" w="sm" len="sm"/>
            </a:ln>
          </p:spPr>
        </p:sp>
        <p:grpSp>
          <p:nvGrpSpPr>
            <p:cNvPr id="25" name="Group 25"/>
            <p:cNvGrpSpPr/>
            <p:nvPr/>
          </p:nvGrpSpPr>
          <p:grpSpPr>
            <a:xfrm>
              <a:off x="144090" y="1938457"/>
              <a:ext cx="2973631" cy="421010"/>
              <a:chOff x="0" y="0"/>
              <a:chExt cx="93728834" cy="13270233"/>
            </a:xfrm>
          </p:grpSpPr>
          <p:sp>
            <p:nvSpPr>
              <p:cNvPr id="26" name="Freeform 26"/>
              <p:cNvSpPr/>
              <p:nvPr/>
            </p:nvSpPr>
            <p:spPr>
              <a:xfrm>
                <a:off x="0" y="0"/>
                <a:ext cx="93728834" cy="13270233"/>
              </a:xfrm>
              <a:custGeom>
                <a:avLst/>
                <a:gdLst/>
                <a:ahLst/>
                <a:cxnLst/>
                <a:rect l="l" t="t" r="r" b="b"/>
                <a:pathLst>
                  <a:path w="93728834" h="13270233">
                    <a:moveTo>
                      <a:pt x="93502776" y="0"/>
                    </a:moveTo>
                    <a:lnTo>
                      <a:pt x="0" y="0"/>
                    </a:lnTo>
                    <a:lnTo>
                      <a:pt x="0" y="13270233"/>
                    </a:lnTo>
                    <a:lnTo>
                      <a:pt x="93728834" y="13270233"/>
                    </a:lnTo>
                    <a:lnTo>
                      <a:pt x="93728834" y="0"/>
                    </a:lnTo>
                    <a:lnTo>
                      <a:pt x="93502776" y="0"/>
                    </a:lnTo>
                    <a:close/>
                    <a:moveTo>
                      <a:pt x="93502776" y="13044173"/>
                    </a:moveTo>
                    <a:lnTo>
                      <a:pt x="228600" y="13044173"/>
                    </a:lnTo>
                    <a:lnTo>
                      <a:pt x="228600" y="228600"/>
                    </a:lnTo>
                    <a:lnTo>
                      <a:pt x="93502776" y="228600"/>
                    </a:lnTo>
                    <a:lnTo>
                      <a:pt x="93502776" y="13044173"/>
                    </a:lnTo>
                    <a:close/>
                  </a:path>
                </a:pathLst>
              </a:custGeom>
              <a:solidFill>
                <a:srgbClr val="000000"/>
              </a:solidFill>
            </p:spPr>
          </p:sp>
        </p:grpSp>
        <p:sp>
          <p:nvSpPr>
            <p:cNvPr id="27" name="AutoShape 27"/>
            <p:cNvSpPr/>
            <p:nvPr/>
          </p:nvSpPr>
          <p:spPr>
            <a:xfrm>
              <a:off x="264929" y="2506771"/>
              <a:ext cx="6386867" cy="0"/>
            </a:xfrm>
            <a:prstGeom prst="line">
              <a:avLst/>
            </a:prstGeom>
            <a:ln w="12700" cap="rnd">
              <a:solidFill>
                <a:srgbClr val="000000"/>
              </a:solidFill>
              <a:prstDash val="solid"/>
              <a:headEnd type="none" w="sm" len="sm"/>
              <a:tailEnd type="none" w="sm" len="sm"/>
            </a:ln>
          </p:spPr>
        </p:sp>
        <p:sp>
          <p:nvSpPr>
            <p:cNvPr id="28" name="TextBox 28"/>
            <p:cNvSpPr txBox="1"/>
            <p:nvPr/>
          </p:nvSpPr>
          <p:spPr>
            <a:xfrm>
              <a:off x="127000" y="160201"/>
              <a:ext cx="5604229" cy="311041"/>
            </a:xfrm>
            <a:prstGeom prst="rect">
              <a:avLst/>
            </a:prstGeom>
          </p:spPr>
          <p:txBody>
            <a:bodyPr lIns="0" tIns="0" rIns="0" bIns="0" rtlCol="0" anchor="t">
              <a:spAutoFit/>
            </a:bodyPr>
            <a:lstStyle/>
            <a:p>
              <a:pPr>
                <a:lnSpc>
                  <a:spcPts val="1966"/>
                </a:lnSpc>
              </a:pPr>
              <a:r>
                <a:rPr lang="en-US" sz="1404">
                  <a:solidFill>
                    <a:srgbClr val="000000"/>
                  </a:solidFill>
                  <a:latin typeface="Montserrat Extra-Bold"/>
                </a:rPr>
                <a:t>STUDENT-DRIVER FORM</a:t>
              </a:r>
            </a:p>
          </p:txBody>
        </p:sp>
        <p:sp>
          <p:nvSpPr>
            <p:cNvPr id="29" name="TextBox 29"/>
            <p:cNvSpPr txBox="1"/>
            <p:nvPr/>
          </p:nvSpPr>
          <p:spPr>
            <a:xfrm>
              <a:off x="182037" y="549981"/>
              <a:ext cx="5345977" cy="325908"/>
            </a:xfrm>
            <a:prstGeom prst="rect">
              <a:avLst/>
            </a:prstGeom>
          </p:spPr>
          <p:txBody>
            <a:bodyPr lIns="0" tIns="0" rIns="0" bIns="0" rtlCol="0" anchor="t">
              <a:spAutoFit/>
            </a:bodyPr>
            <a:lstStyle/>
            <a:p>
              <a:pPr>
                <a:lnSpc>
                  <a:spcPts val="983"/>
                </a:lnSpc>
              </a:pPr>
              <a:r>
                <a:rPr lang="en-US" sz="702">
                  <a:solidFill>
                    <a:srgbClr val="000000"/>
                  </a:solidFill>
                  <a:latin typeface="Gabriel Sans Condensed Bold"/>
                </a:rPr>
                <a:t>Part-Time Student Employee or Grad Assistant to Drive a University Vehicle</a:t>
              </a:r>
            </a:p>
            <a:p>
              <a:pPr>
                <a:lnSpc>
                  <a:spcPts val="983"/>
                </a:lnSpc>
              </a:pPr>
              <a:r>
                <a:rPr lang="en-US" sz="702">
                  <a:solidFill>
                    <a:srgbClr val="000000"/>
                  </a:solidFill>
                  <a:latin typeface="Gabriel Sans Condensed Italics"/>
                </a:rPr>
                <a:t>This form needs to be completed in addition to a </a:t>
              </a:r>
              <a:r>
                <a:rPr lang="en-US" sz="702">
                  <a:solidFill>
                    <a:srgbClr val="000000"/>
                  </a:solidFill>
                  <a:latin typeface="Gabriel Sans Condensed Bold Italics"/>
                </a:rPr>
                <a:t>WCU Trip Sheet Form</a:t>
              </a:r>
            </a:p>
          </p:txBody>
        </p:sp>
        <p:sp>
          <p:nvSpPr>
            <p:cNvPr id="30" name="TextBox 30"/>
            <p:cNvSpPr txBox="1"/>
            <p:nvPr/>
          </p:nvSpPr>
          <p:spPr>
            <a:xfrm>
              <a:off x="144090" y="4963245"/>
              <a:ext cx="6661163" cy="503119"/>
            </a:xfrm>
            <a:prstGeom prst="rect">
              <a:avLst/>
            </a:prstGeom>
          </p:spPr>
          <p:txBody>
            <a:bodyPr lIns="0" tIns="0" rIns="0" bIns="0" rtlCol="0" anchor="t">
              <a:spAutoFit/>
            </a:bodyPr>
            <a:lstStyle/>
            <a:p>
              <a:pPr>
                <a:lnSpc>
                  <a:spcPts val="1081"/>
                </a:lnSpc>
              </a:pPr>
              <a:r>
                <a:rPr lang="en-US" sz="772" u="sng">
                  <a:solidFill>
                    <a:srgbClr val="000000"/>
                  </a:solidFill>
                  <a:latin typeface="Gabriel Sans Condensed Bold"/>
                </a:rPr>
                <a:t>Signature / Endorsements (All Three Blocks are Required)</a:t>
              </a:r>
            </a:p>
            <a:p>
              <a:pPr>
                <a:lnSpc>
                  <a:spcPts val="983"/>
                </a:lnSpc>
              </a:pPr>
              <a:endParaRPr lang="en-US" sz="772" u="sng">
                <a:solidFill>
                  <a:srgbClr val="000000"/>
                </a:solidFill>
                <a:latin typeface="Gabriel Sans Condensed Bold"/>
              </a:endParaRPr>
            </a:p>
            <a:p>
              <a:pPr>
                <a:lnSpc>
                  <a:spcPts val="983"/>
                </a:lnSpc>
              </a:pPr>
              <a:endParaRPr lang="en-US" sz="772" u="sng">
                <a:solidFill>
                  <a:srgbClr val="000000"/>
                </a:solidFill>
                <a:latin typeface="Gabriel Sans Condensed Bold"/>
              </a:endParaRPr>
            </a:p>
          </p:txBody>
        </p:sp>
        <p:sp>
          <p:nvSpPr>
            <p:cNvPr id="31" name="TextBox 31"/>
            <p:cNvSpPr txBox="1"/>
            <p:nvPr/>
          </p:nvSpPr>
          <p:spPr>
            <a:xfrm>
              <a:off x="148410" y="1059239"/>
              <a:ext cx="2615138" cy="165348"/>
            </a:xfrm>
            <a:prstGeom prst="rect">
              <a:avLst/>
            </a:prstGeom>
          </p:spPr>
          <p:txBody>
            <a:bodyPr lIns="0" tIns="0" rIns="0" bIns="0" rtlCol="0" anchor="t">
              <a:spAutoFit/>
            </a:bodyPr>
            <a:lstStyle/>
            <a:p>
              <a:pPr>
                <a:lnSpc>
                  <a:spcPts val="983"/>
                </a:lnSpc>
              </a:pPr>
              <a:r>
                <a:rPr lang="en-US" sz="702">
                  <a:solidFill>
                    <a:srgbClr val="000000"/>
                  </a:solidFill>
                  <a:latin typeface="Gabriel Sans Condensed"/>
                </a:rPr>
                <a:t>Date Prepared: </a:t>
              </a:r>
            </a:p>
          </p:txBody>
        </p:sp>
        <p:sp>
          <p:nvSpPr>
            <p:cNvPr id="32" name="TextBox 32"/>
            <p:cNvSpPr txBox="1"/>
            <p:nvPr/>
          </p:nvSpPr>
          <p:spPr>
            <a:xfrm>
              <a:off x="144090" y="1759840"/>
              <a:ext cx="1340771" cy="165348"/>
            </a:xfrm>
            <a:prstGeom prst="rect">
              <a:avLst/>
            </a:prstGeom>
          </p:spPr>
          <p:txBody>
            <a:bodyPr lIns="0" tIns="0" rIns="0" bIns="0" rtlCol="0" anchor="t">
              <a:spAutoFit/>
            </a:bodyPr>
            <a:lstStyle/>
            <a:p>
              <a:pPr>
                <a:lnSpc>
                  <a:spcPts val="983"/>
                </a:lnSpc>
              </a:pPr>
              <a:r>
                <a:rPr lang="en-US" sz="702">
                  <a:solidFill>
                    <a:srgbClr val="000000"/>
                  </a:solidFill>
                  <a:latin typeface="Gabriel Sans Condensed"/>
                </a:rPr>
                <a:t>Supervisor Name:</a:t>
              </a:r>
            </a:p>
          </p:txBody>
        </p:sp>
        <p:sp>
          <p:nvSpPr>
            <p:cNvPr id="33" name="TextBox 33"/>
            <p:cNvSpPr txBox="1"/>
            <p:nvPr/>
          </p:nvSpPr>
          <p:spPr>
            <a:xfrm>
              <a:off x="172964" y="3243006"/>
              <a:ext cx="1132617" cy="165348"/>
            </a:xfrm>
            <a:prstGeom prst="rect">
              <a:avLst/>
            </a:prstGeom>
          </p:spPr>
          <p:txBody>
            <a:bodyPr lIns="0" tIns="0" rIns="0" bIns="0" rtlCol="0" anchor="t">
              <a:spAutoFit/>
            </a:bodyPr>
            <a:lstStyle/>
            <a:p>
              <a:pPr>
                <a:lnSpc>
                  <a:spcPts val="983"/>
                </a:lnSpc>
              </a:pPr>
              <a:r>
                <a:rPr lang="en-US" sz="702">
                  <a:solidFill>
                    <a:srgbClr val="000000"/>
                  </a:solidFill>
                  <a:latin typeface="Gabriel Sans Condensed"/>
                </a:rPr>
                <a:t>Driver License #: </a:t>
              </a:r>
            </a:p>
          </p:txBody>
        </p:sp>
        <p:sp>
          <p:nvSpPr>
            <p:cNvPr id="34" name="TextBox 34"/>
            <p:cNvSpPr txBox="1"/>
            <p:nvPr/>
          </p:nvSpPr>
          <p:spPr>
            <a:xfrm>
              <a:off x="158242" y="5143831"/>
              <a:ext cx="6591588" cy="1497411"/>
            </a:xfrm>
            <a:prstGeom prst="rect">
              <a:avLst/>
            </a:prstGeom>
          </p:spPr>
          <p:txBody>
            <a:bodyPr lIns="0" tIns="0" rIns="0" bIns="0" rtlCol="0" anchor="t">
              <a:spAutoFit/>
            </a:bodyPr>
            <a:lstStyle/>
            <a:p>
              <a:pPr>
                <a:lnSpc>
                  <a:spcPts val="1158"/>
                </a:lnSpc>
              </a:pPr>
              <a:r>
                <a:rPr lang="en-US" sz="772">
                  <a:solidFill>
                    <a:srgbClr val="000000"/>
                  </a:solidFill>
                  <a:latin typeface="Gabriel Sans Condensed"/>
                </a:rPr>
                <a:t>As the supervising sponsor, I confirm that this student employee or graduate assistant meets all of the following criteria: </a:t>
              </a:r>
            </a:p>
            <a:p>
              <a:pPr marL="166803" lvl="1" indent="-83402">
                <a:lnSpc>
                  <a:spcPts val="1158"/>
                </a:lnSpc>
                <a:buFont typeface="Arial"/>
                <a:buChar char="•"/>
              </a:pPr>
              <a:r>
                <a:rPr lang="en-US" sz="772">
                  <a:solidFill>
                    <a:srgbClr val="000000"/>
                  </a:solidFill>
                  <a:latin typeface="Gabriel Sans Condensed Italics"/>
                </a:rPr>
                <a:t>Possesses a current valid driver's license.</a:t>
              </a:r>
            </a:p>
            <a:p>
              <a:pPr marL="166803" lvl="1" indent="-83402">
                <a:lnSpc>
                  <a:spcPts val="1158"/>
                </a:lnSpc>
                <a:buFont typeface="Arial"/>
                <a:buChar char="•"/>
              </a:pPr>
              <a:r>
                <a:rPr lang="en-US" sz="772">
                  <a:solidFill>
                    <a:srgbClr val="000000"/>
                  </a:solidFill>
                  <a:latin typeface="Gabriel Sans Condensed Italics"/>
                </a:rPr>
                <a:t>Is at least 21 years of age.</a:t>
              </a:r>
            </a:p>
            <a:p>
              <a:pPr marL="166803" lvl="1" indent="-83402">
                <a:lnSpc>
                  <a:spcPts val="1158"/>
                </a:lnSpc>
                <a:buFont typeface="Arial"/>
                <a:buChar char="•"/>
              </a:pPr>
              <a:r>
                <a:rPr lang="en-US" sz="772">
                  <a:solidFill>
                    <a:srgbClr val="000000"/>
                  </a:solidFill>
                  <a:latin typeface="Gabriel Sans Condensed Italics"/>
                </a:rPr>
                <a:t>Is in a paid status of WCU student employee or graduate assistant (NOT a college work study appointee).</a:t>
              </a:r>
            </a:p>
            <a:p>
              <a:pPr marL="166803" lvl="1" indent="-83402">
                <a:lnSpc>
                  <a:spcPts val="1158"/>
                </a:lnSpc>
                <a:buFont typeface="Arial"/>
                <a:buChar char="•"/>
              </a:pPr>
              <a:r>
                <a:rPr lang="en-US" sz="772">
                  <a:solidFill>
                    <a:srgbClr val="000000"/>
                  </a:solidFill>
                  <a:latin typeface="Gabriel Sans Condensed Italics"/>
                </a:rPr>
                <a:t>The driving assignment listed above is part of this student employee's or graduate assistant's normal University job duties.</a:t>
              </a:r>
            </a:p>
            <a:p>
              <a:pPr marL="166803" lvl="1" indent="-83402">
                <a:lnSpc>
                  <a:spcPts val="1158"/>
                </a:lnSpc>
                <a:buFont typeface="Arial"/>
                <a:buChar char="•"/>
              </a:pPr>
              <a:r>
                <a:rPr lang="en-US" sz="772">
                  <a:solidFill>
                    <a:srgbClr val="000000"/>
                  </a:solidFill>
                  <a:latin typeface="Gabriel Sans Condensed Italics"/>
                </a:rPr>
                <a:t>Will be paid by the University while performing driving duties.</a:t>
              </a:r>
            </a:p>
            <a:p>
              <a:pPr marL="166803" lvl="1" indent="-83402">
                <a:lnSpc>
                  <a:spcPts val="1158"/>
                </a:lnSpc>
                <a:buFont typeface="Arial"/>
                <a:buChar char="•"/>
              </a:pPr>
              <a:r>
                <a:rPr lang="en-US" sz="772">
                  <a:solidFill>
                    <a:srgbClr val="000000"/>
                  </a:solidFill>
                  <a:latin typeface="Gabriel Sans Condensed Italics"/>
                </a:rPr>
                <a:t>Has received, reviewed and accepted all vehicle use policies and guidelines. </a:t>
              </a:r>
            </a:p>
          </p:txBody>
        </p:sp>
        <p:grpSp>
          <p:nvGrpSpPr>
            <p:cNvPr id="35" name="Group 35"/>
            <p:cNvGrpSpPr/>
            <p:nvPr/>
          </p:nvGrpSpPr>
          <p:grpSpPr>
            <a:xfrm>
              <a:off x="3253273" y="1938457"/>
              <a:ext cx="3333778" cy="421010"/>
              <a:chOff x="0" y="0"/>
              <a:chExt cx="105080647" cy="13270233"/>
            </a:xfrm>
          </p:grpSpPr>
          <p:sp>
            <p:nvSpPr>
              <p:cNvPr id="36" name="Freeform 36"/>
              <p:cNvSpPr/>
              <p:nvPr/>
            </p:nvSpPr>
            <p:spPr>
              <a:xfrm>
                <a:off x="0" y="0"/>
                <a:ext cx="105080643" cy="13270233"/>
              </a:xfrm>
              <a:custGeom>
                <a:avLst/>
                <a:gdLst/>
                <a:ahLst/>
                <a:cxnLst/>
                <a:rect l="l" t="t" r="r" b="b"/>
                <a:pathLst>
                  <a:path w="105080643" h="13270233">
                    <a:moveTo>
                      <a:pt x="104854586" y="0"/>
                    </a:moveTo>
                    <a:lnTo>
                      <a:pt x="0" y="0"/>
                    </a:lnTo>
                    <a:lnTo>
                      <a:pt x="0" y="13270233"/>
                    </a:lnTo>
                    <a:lnTo>
                      <a:pt x="105080643" y="13270233"/>
                    </a:lnTo>
                    <a:lnTo>
                      <a:pt x="105080643" y="0"/>
                    </a:lnTo>
                    <a:lnTo>
                      <a:pt x="104854586" y="0"/>
                    </a:lnTo>
                    <a:close/>
                    <a:moveTo>
                      <a:pt x="104854586" y="13044173"/>
                    </a:moveTo>
                    <a:lnTo>
                      <a:pt x="228600" y="13044173"/>
                    </a:lnTo>
                    <a:lnTo>
                      <a:pt x="228600" y="228600"/>
                    </a:lnTo>
                    <a:lnTo>
                      <a:pt x="104854586" y="228600"/>
                    </a:lnTo>
                    <a:lnTo>
                      <a:pt x="104854586" y="13044173"/>
                    </a:lnTo>
                    <a:close/>
                  </a:path>
                </a:pathLst>
              </a:custGeom>
              <a:solidFill>
                <a:srgbClr val="000000"/>
              </a:solidFill>
            </p:spPr>
          </p:sp>
        </p:grpSp>
        <p:sp>
          <p:nvSpPr>
            <p:cNvPr id="37" name="TextBox 37"/>
            <p:cNvSpPr txBox="1"/>
            <p:nvPr/>
          </p:nvSpPr>
          <p:spPr>
            <a:xfrm>
              <a:off x="204774" y="3962467"/>
              <a:ext cx="6053619" cy="149887"/>
            </a:xfrm>
            <a:prstGeom prst="rect">
              <a:avLst/>
            </a:prstGeom>
          </p:spPr>
          <p:txBody>
            <a:bodyPr lIns="0" tIns="0" rIns="0" bIns="0" rtlCol="0" anchor="t">
              <a:spAutoFit/>
            </a:bodyPr>
            <a:lstStyle/>
            <a:p>
              <a:pPr>
                <a:lnSpc>
                  <a:spcPts val="884"/>
                </a:lnSpc>
              </a:pPr>
              <a:r>
                <a:rPr lang="en-US" sz="632">
                  <a:solidFill>
                    <a:srgbClr val="000000"/>
                  </a:solidFill>
                  <a:latin typeface="Gabriel Sans Condensed"/>
                </a:rPr>
                <a:t>Purpose of driving assignment (Assignment must be part of the student employee's normal job duties): </a:t>
              </a:r>
            </a:p>
          </p:txBody>
        </p:sp>
        <p:grpSp>
          <p:nvGrpSpPr>
            <p:cNvPr id="38" name="Group 38"/>
            <p:cNvGrpSpPr/>
            <p:nvPr/>
          </p:nvGrpSpPr>
          <p:grpSpPr>
            <a:xfrm>
              <a:off x="148410" y="2759504"/>
              <a:ext cx="2615138" cy="404386"/>
              <a:chOff x="0" y="0"/>
              <a:chExt cx="82429121" cy="12746244"/>
            </a:xfrm>
          </p:grpSpPr>
          <p:sp>
            <p:nvSpPr>
              <p:cNvPr id="39" name="Freeform 39"/>
              <p:cNvSpPr/>
              <p:nvPr/>
            </p:nvSpPr>
            <p:spPr>
              <a:xfrm>
                <a:off x="0" y="0"/>
                <a:ext cx="82429121" cy="12746244"/>
              </a:xfrm>
              <a:custGeom>
                <a:avLst/>
                <a:gdLst/>
                <a:ahLst/>
                <a:cxnLst/>
                <a:rect l="l" t="t" r="r" b="b"/>
                <a:pathLst>
                  <a:path w="82429121" h="12746244">
                    <a:moveTo>
                      <a:pt x="82203063" y="0"/>
                    </a:moveTo>
                    <a:lnTo>
                      <a:pt x="0" y="0"/>
                    </a:lnTo>
                    <a:lnTo>
                      <a:pt x="0" y="12746244"/>
                    </a:lnTo>
                    <a:lnTo>
                      <a:pt x="82429121" y="12746244"/>
                    </a:lnTo>
                    <a:lnTo>
                      <a:pt x="82429121" y="0"/>
                    </a:lnTo>
                    <a:lnTo>
                      <a:pt x="82203063" y="0"/>
                    </a:lnTo>
                    <a:close/>
                    <a:moveTo>
                      <a:pt x="82203063" y="12520185"/>
                    </a:moveTo>
                    <a:lnTo>
                      <a:pt x="228600" y="12520185"/>
                    </a:lnTo>
                    <a:lnTo>
                      <a:pt x="228600" y="228600"/>
                    </a:lnTo>
                    <a:lnTo>
                      <a:pt x="82203063" y="228600"/>
                    </a:lnTo>
                    <a:lnTo>
                      <a:pt x="82203063" y="12520185"/>
                    </a:lnTo>
                    <a:close/>
                  </a:path>
                </a:pathLst>
              </a:custGeom>
              <a:solidFill>
                <a:srgbClr val="000000"/>
              </a:solidFill>
            </p:spPr>
          </p:sp>
        </p:grpSp>
        <p:sp>
          <p:nvSpPr>
            <p:cNvPr id="40" name="TextBox 40"/>
            <p:cNvSpPr txBox="1"/>
            <p:nvPr/>
          </p:nvSpPr>
          <p:spPr>
            <a:xfrm>
              <a:off x="148410" y="2594156"/>
              <a:ext cx="3046898" cy="165348"/>
            </a:xfrm>
            <a:prstGeom prst="rect">
              <a:avLst/>
            </a:prstGeom>
          </p:spPr>
          <p:txBody>
            <a:bodyPr lIns="0" tIns="0" rIns="0" bIns="0" rtlCol="0" anchor="t">
              <a:spAutoFit/>
            </a:bodyPr>
            <a:lstStyle/>
            <a:p>
              <a:pPr>
                <a:lnSpc>
                  <a:spcPts val="983"/>
                </a:lnSpc>
              </a:pPr>
              <a:r>
                <a:rPr lang="en-US" sz="702">
                  <a:solidFill>
                    <a:srgbClr val="000000"/>
                  </a:solidFill>
                  <a:latin typeface="Gabriel Sans Condensed"/>
                </a:rPr>
                <a:t>Student Employee or Graduate Assistant Name:</a:t>
              </a:r>
            </a:p>
          </p:txBody>
        </p:sp>
        <p:grpSp>
          <p:nvGrpSpPr>
            <p:cNvPr id="41" name="Group 41"/>
            <p:cNvGrpSpPr/>
            <p:nvPr/>
          </p:nvGrpSpPr>
          <p:grpSpPr>
            <a:xfrm>
              <a:off x="148410" y="3408354"/>
              <a:ext cx="2981697" cy="407950"/>
              <a:chOff x="0" y="0"/>
              <a:chExt cx="93983061" cy="12858568"/>
            </a:xfrm>
          </p:grpSpPr>
          <p:sp>
            <p:nvSpPr>
              <p:cNvPr id="42" name="Freeform 42"/>
              <p:cNvSpPr/>
              <p:nvPr/>
            </p:nvSpPr>
            <p:spPr>
              <a:xfrm>
                <a:off x="0" y="0"/>
                <a:ext cx="93983063" cy="12858568"/>
              </a:xfrm>
              <a:custGeom>
                <a:avLst/>
                <a:gdLst/>
                <a:ahLst/>
                <a:cxnLst/>
                <a:rect l="l" t="t" r="r" b="b"/>
                <a:pathLst>
                  <a:path w="93983063" h="12858568">
                    <a:moveTo>
                      <a:pt x="93757000" y="0"/>
                    </a:moveTo>
                    <a:lnTo>
                      <a:pt x="0" y="0"/>
                    </a:lnTo>
                    <a:lnTo>
                      <a:pt x="0" y="12858568"/>
                    </a:lnTo>
                    <a:lnTo>
                      <a:pt x="93983063" y="12858568"/>
                    </a:lnTo>
                    <a:lnTo>
                      <a:pt x="93983063" y="0"/>
                    </a:lnTo>
                    <a:lnTo>
                      <a:pt x="93757000" y="0"/>
                    </a:lnTo>
                    <a:close/>
                    <a:moveTo>
                      <a:pt x="93757000" y="12632508"/>
                    </a:moveTo>
                    <a:lnTo>
                      <a:pt x="228600" y="12632508"/>
                    </a:lnTo>
                    <a:lnTo>
                      <a:pt x="228600" y="228600"/>
                    </a:lnTo>
                    <a:lnTo>
                      <a:pt x="93757000" y="228600"/>
                    </a:lnTo>
                    <a:lnTo>
                      <a:pt x="93757000" y="12632508"/>
                    </a:lnTo>
                    <a:close/>
                  </a:path>
                </a:pathLst>
              </a:custGeom>
              <a:solidFill>
                <a:srgbClr val="000000"/>
              </a:solidFill>
            </p:spPr>
          </p:sp>
        </p:grpSp>
        <p:sp>
          <p:nvSpPr>
            <p:cNvPr id="43" name="TextBox 43"/>
            <p:cNvSpPr txBox="1"/>
            <p:nvPr/>
          </p:nvSpPr>
          <p:spPr>
            <a:xfrm>
              <a:off x="5585669" y="2576316"/>
              <a:ext cx="692738" cy="165348"/>
            </a:xfrm>
            <a:prstGeom prst="rect">
              <a:avLst/>
            </a:prstGeom>
          </p:spPr>
          <p:txBody>
            <a:bodyPr lIns="0" tIns="0" rIns="0" bIns="0" rtlCol="0" anchor="t">
              <a:spAutoFit/>
            </a:bodyPr>
            <a:lstStyle/>
            <a:p>
              <a:pPr>
                <a:lnSpc>
                  <a:spcPts val="983"/>
                </a:lnSpc>
              </a:pPr>
              <a:r>
                <a:rPr lang="en-US" sz="702">
                  <a:solidFill>
                    <a:srgbClr val="000000"/>
                  </a:solidFill>
                  <a:latin typeface="Gabriel Sans Condensed"/>
                </a:rPr>
                <a:t>Date of Birth:</a:t>
              </a:r>
            </a:p>
          </p:txBody>
        </p:sp>
        <p:sp>
          <p:nvSpPr>
            <p:cNvPr id="44" name="TextBox 44"/>
            <p:cNvSpPr txBox="1"/>
            <p:nvPr/>
          </p:nvSpPr>
          <p:spPr>
            <a:xfrm>
              <a:off x="3253273" y="1759840"/>
              <a:ext cx="3365090" cy="165348"/>
            </a:xfrm>
            <a:prstGeom prst="rect">
              <a:avLst/>
            </a:prstGeom>
          </p:spPr>
          <p:txBody>
            <a:bodyPr lIns="0" tIns="0" rIns="0" bIns="0" rtlCol="0" anchor="t">
              <a:spAutoFit/>
            </a:bodyPr>
            <a:lstStyle/>
            <a:p>
              <a:pPr>
                <a:lnSpc>
                  <a:spcPts val="983"/>
                </a:lnSpc>
              </a:pPr>
              <a:r>
                <a:rPr lang="en-US" sz="702">
                  <a:solidFill>
                    <a:srgbClr val="000000"/>
                  </a:solidFill>
                  <a:latin typeface="Gabriel Sans Condensed"/>
                </a:rPr>
                <a:t>Office | Department Cost Center (employing student):</a:t>
              </a:r>
            </a:p>
          </p:txBody>
        </p:sp>
        <p:sp>
          <p:nvSpPr>
            <p:cNvPr id="45" name="TextBox 45"/>
            <p:cNvSpPr txBox="1"/>
            <p:nvPr/>
          </p:nvSpPr>
          <p:spPr>
            <a:xfrm>
              <a:off x="3270363" y="3243006"/>
              <a:ext cx="4187858" cy="165348"/>
            </a:xfrm>
            <a:prstGeom prst="rect">
              <a:avLst/>
            </a:prstGeom>
          </p:spPr>
          <p:txBody>
            <a:bodyPr lIns="0" tIns="0" rIns="0" bIns="0" rtlCol="0" anchor="t">
              <a:spAutoFit/>
            </a:bodyPr>
            <a:lstStyle/>
            <a:p>
              <a:pPr>
                <a:lnSpc>
                  <a:spcPts val="983"/>
                </a:lnSpc>
              </a:pPr>
              <a:r>
                <a:rPr lang="en-US" sz="702">
                  <a:solidFill>
                    <a:srgbClr val="000000"/>
                  </a:solidFill>
                  <a:latin typeface="Gabriel Sans Condensed"/>
                </a:rPr>
                <a:t>Date(s) student is requested to drive:</a:t>
              </a:r>
            </a:p>
          </p:txBody>
        </p:sp>
        <p:grpSp>
          <p:nvGrpSpPr>
            <p:cNvPr id="46" name="Group 46"/>
            <p:cNvGrpSpPr/>
            <p:nvPr/>
          </p:nvGrpSpPr>
          <p:grpSpPr>
            <a:xfrm>
              <a:off x="3270363" y="3408354"/>
              <a:ext cx="1995959" cy="407950"/>
              <a:chOff x="0" y="0"/>
              <a:chExt cx="62912618" cy="12858568"/>
            </a:xfrm>
          </p:grpSpPr>
          <p:sp>
            <p:nvSpPr>
              <p:cNvPr id="47" name="Freeform 47"/>
              <p:cNvSpPr/>
              <p:nvPr/>
            </p:nvSpPr>
            <p:spPr>
              <a:xfrm>
                <a:off x="0" y="0"/>
                <a:ext cx="62912619" cy="12858568"/>
              </a:xfrm>
              <a:custGeom>
                <a:avLst/>
                <a:gdLst/>
                <a:ahLst/>
                <a:cxnLst/>
                <a:rect l="l" t="t" r="r" b="b"/>
                <a:pathLst>
                  <a:path w="62912619" h="12858568">
                    <a:moveTo>
                      <a:pt x="62686561" y="0"/>
                    </a:moveTo>
                    <a:lnTo>
                      <a:pt x="0" y="0"/>
                    </a:lnTo>
                    <a:lnTo>
                      <a:pt x="0" y="12858568"/>
                    </a:lnTo>
                    <a:lnTo>
                      <a:pt x="62912619" y="12858568"/>
                    </a:lnTo>
                    <a:lnTo>
                      <a:pt x="62912619" y="0"/>
                    </a:lnTo>
                    <a:lnTo>
                      <a:pt x="62686561" y="0"/>
                    </a:lnTo>
                    <a:close/>
                    <a:moveTo>
                      <a:pt x="62686561" y="12632508"/>
                    </a:moveTo>
                    <a:lnTo>
                      <a:pt x="228600" y="12632508"/>
                    </a:lnTo>
                    <a:lnTo>
                      <a:pt x="228600" y="228600"/>
                    </a:lnTo>
                    <a:lnTo>
                      <a:pt x="62686561" y="228600"/>
                    </a:lnTo>
                    <a:lnTo>
                      <a:pt x="62686561" y="12632508"/>
                    </a:lnTo>
                    <a:close/>
                  </a:path>
                </a:pathLst>
              </a:custGeom>
              <a:solidFill>
                <a:srgbClr val="000000"/>
              </a:solidFill>
            </p:spPr>
          </p:sp>
        </p:grpSp>
        <p:grpSp>
          <p:nvGrpSpPr>
            <p:cNvPr id="48" name="Group 48"/>
            <p:cNvGrpSpPr/>
            <p:nvPr/>
          </p:nvGrpSpPr>
          <p:grpSpPr>
            <a:xfrm>
              <a:off x="4747779" y="3411918"/>
              <a:ext cx="1856362" cy="404386"/>
              <a:chOff x="0" y="0"/>
              <a:chExt cx="58512523" cy="12746244"/>
            </a:xfrm>
          </p:grpSpPr>
          <p:sp>
            <p:nvSpPr>
              <p:cNvPr id="49" name="Freeform 49"/>
              <p:cNvSpPr/>
              <p:nvPr/>
            </p:nvSpPr>
            <p:spPr>
              <a:xfrm>
                <a:off x="0" y="0"/>
                <a:ext cx="58512521" cy="12746244"/>
              </a:xfrm>
              <a:custGeom>
                <a:avLst/>
                <a:gdLst/>
                <a:ahLst/>
                <a:cxnLst/>
                <a:rect l="l" t="t" r="r" b="b"/>
                <a:pathLst>
                  <a:path w="58512521" h="12746244">
                    <a:moveTo>
                      <a:pt x="58286464" y="0"/>
                    </a:moveTo>
                    <a:lnTo>
                      <a:pt x="0" y="0"/>
                    </a:lnTo>
                    <a:lnTo>
                      <a:pt x="0" y="12746244"/>
                    </a:lnTo>
                    <a:lnTo>
                      <a:pt x="58512521" y="12746244"/>
                    </a:lnTo>
                    <a:lnTo>
                      <a:pt x="58512521" y="0"/>
                    </a:lnTo>
                    <a:lnTo>
                      <a:pt x="58286464" y="0"/>
                    </a:lnTo>
                    <a:close/>
                    <a:moveTo>
                      <a:pt x="58286464" y="12520185"/>
                    </a:moveTo>
                    <a:lnTo>
                      <a:pt x="228600" y="12520185"/>
                    </a:lnTo>
                    <a:lnTo>
                      <a:pt x="228600" y="228600"/>
                    </a:lnTo>
                    <a:lnTo>
                      <a:pt x="58286464" y="228600"/>
                    </a:lnTo>
                    <a:lnTo>
                      <a:pt x="58286464" y="12520185"/>
                    </a:lnTo>
                    <a:close/>
                  </a:path>
                </a:pathLst>
              </a:custGeom>
              <a:solidFill>
                <a:srgbClr val="000000"/>
              </a:solidFill>
            </p:spPr>
          </p:sp>
        </p:grpSp>
        <p:sp>
          <p:nvSpPr>
            <p:cNvPr id="50" name="TextBox 50"/>
            <p:cNvSpPr txBox="1"/>
            <p:nvPr/>
          </p:nvSpPr>
          <p:spPr>
            <a:xfrm>
              <a:off x="4916964" y="3517149"/>
              <a:ext cx="252686" cy="165348"/>
            </a:xfrm>
            <a:prstGeom prst="rect">
              <a:avLst/>
            </a:prstGeom>
          </p:spPr>
          <p:txBody>
            <a:bodyPr lIns="0" tIns="0" rIns="0" bIns="0" rtlCol="0" anchor="t">
              <a:spAutoFit/>
            </a:bodyPr>
            <a:lstStyle/>
            <a:p>
              <a:pPr>
                <a:lnSpc>
                  <a:spcPts val="983"/>
                </a:lnSpc>
              </a:pPr>
              <a:r>
                <a:rPr lang="en-US" sz="702">
                  <a:solidFill>
                    <a:srgbClr val="000000"/>
                  </a:solidFill>
                  <a:latin typeface="Gabriel Sans Condensed Italics"/>
                </a:rPr>
                <a:t>TO</a:t>
              </a:r>
            </a:p>
          </p:txBody>
        </p:sp>
        <p:grpSp>
          <p:nvGrpSpPr>
            <p:cNvPr id="51" name="Group 51"/>
            <p:cNvGrpSpPr/>
            <p:nvPr/>
          </p:nvGrpSpPr>
          <p:grpSpPr>
            <a:xfrm>
              <a:off x="3012318" y="8234891"/>
              <a:ext cx="2718911" cy="404386"/>
              <a:chOff x="0" y="0"/>
              <a:chExt cx="85700050" cy="12746244"/>
            </a:xfrm>
          </p:grpSpPr>
          <p:sp>
            <p:nvSpPr>
              <p:cNvPr id="52" name="Freeform 52"/>
              <p:cNvSpPr/>
              <p:nvPr/>
            </p:nvSpPr>
            <p:spPr>
              <a:xfrm>
                <a:off x="0" y="0"/>
                <a:ext cx="85700053" cy="12746244"/>
              </a:xfrm>
              <a:custGeom>
                <a:avLst/>
                <a:gdLst/>
                <a:ahLst/>
                <a:cxnLst/>
                <a:rect l="l" t="t" r="r" b="b"/>
                <a:pathLst>
                  <a:path w="85700053" h="12746244">
                    <a:moveTo>
                      <a:pt x="85473989" y="0"/>
                    </a:moveTo>
                    <a:lnTo>
                      <a:pt x="0" y="0"/>
                    </a:lnTo>
                    <a:lnTo>
                      <a:pt x="0" y="12746244"/>
                    </a:lnTo>
                    <a:lnTo>
                      <a:pt x="85700053" y="12746244"/>
                    </a:lnTo>
                    <a:lnTo>
                      <a:pt x="85700053" y="0"/>
                    </a:lnTo>
                    <a:lnTo>
                      <a:pt x="85473989" y="0"/>
                    </a:lnTo>
                    <a:close/>
                    <a:moveTo>
                      <a:pt x="85473989" y="12520185"/>
                    </a:moveTo>
                    <a:lnTo>
                      <a:pt x="228600" y="12520185"/>
                    </a:lnTo>
                    <a:lnTo>
                      <a:pt x="228600" y="228600"/>
                    </a:lnTo>
                    <a:lnTo>
                      <a:pt x="85473989" y="228600"/>
                    </a:lnTo>
                    <a:lnTo>
                      <a:pt x="85473989" y="12520185"/>
                    </a:lnTo>
                    <a:close/>
                  </a:path>
                </a:pathLst>
              </a:custGeom>
              <a:solidFill>
                <a:srgbClr val="000000"/>
              </a:solidFill>
            </p:spPr>
          </p:sp>
        </p:grpSp>
        <p:sp>
          <p:nvSpPr>
            <p:cNvPr id="53" name="TextBox 53"/>
            <p:cNvSpPr txBox="1"/>
            <p:nvPr/>
          </p:nvSpPr>
          <p:spPr>
            <a:xfrm>
              <a:off x="182037" y="8030180"/>
              <a:ext cx="2475845" cy="165348"/>
            </a:xfrm>
            <a:prstGeom prst="rect">
              <a:avLst/>
            </a:prstGeom>
          </p:spPr>
          <p:txBody>
            <a:bodyPr lIns="0" tIns="0" rIns="0" bIns="0" rtlCol="0" anchor="t">
              <a:spAutoFit/>
            </a:bodyPr>
            <a:lstStyle/>
            <a:p>
              <a:pPr>
                <a:lnSpc>
                  <a:spcPts val="983"/>
                </a:lnSpc>
              </a:pPr>
              <a:r>
                <a:rPr lang="en-US" sz="702">
                  <a:solidFill>
                    <a:srgbClr val="000000"/>
                  </a:solidFill>
                  <a:latin typeface="Gabriel Sans Condensed Bold"/>
                </a:rPr>
                <a:t>Divisional Vice President</a:t>
              </a:r>
            </a:p>
          </p:txBody>
        </p:sp>
        <p:sp>
          <p:nvSpPr>
            <p:cNvPr id="54" name="TextBox 54"/>
            <p:cNvSpPr txBox="1"/>
            <p:nvPr/>
          </p:nvSpPr>
          <p:spPr>
            <a:xfrm>
              <a:off x="5812600" y="8629147"/>
              <a:ext cx="316532" cy="126883"/>
            </a:xfrm>
            <a:prstGeom prst="rect">
              <a:avLst/>
            </a:prstGeom>
          </p:spPr>
          <p:txBody>
            <a:bodyPr lIns="0" tIns="0" rIns="0" bIns="0" rtlCol="0" anchor="t">
              <a:spAutoFit/>
            </a:bodyPr>
            <a:lstStyle/>
            <a:p>
              <a:pPr>
                <a:lnSpc>
                  <a:spcPts val="786"/>
                </a:lnSpc>
              </a:pPr>
              <a:r>
                <a:rPr lang="en-US" sz="561">
                  <a:solidFill>
                    <a:srgbClr val="000000"/>
                  </a:solidFill>
                  <a:latin typeface="Gabriel Sans Condensed"/>
                </a:rPr>
                <a:t>Date:</a:t>
              </a:r>
            </a:p>
          </p:txBody>
        </p:sp>
        <p:sp>
          <p:nvSpPr>
            <p:cNvPr id="55" name="TextBox 55"/>
            <p:cNvSpPr txBox="1"/>
            <p:nvPr/>
          </p:nvSpPr>
          <p:spPr>
            <a:xfrm>
              <a:off x="182037" y="8789896"/>
              <a:ext cx="3051218" cy="165348"/>
            </a:xfrm>
            <a:prstGeom prst="rect">
              <a:avLst/>
            </a:prstGeom>
          </p:spPr>
          <p:txBody>
            <a:bodyPr lIns="0" tIns="0" rIns="0" bIns="0" rtlCol="0" anchor="t">
              <a:spAutoFit/>
            </a:bodyPr>
            <a:lstStyle/>
            <a:p>
              <a:pPr>
                <a:lnSpc>
                  <a:spcPts val="983"/>
                </a:lnSpc>
              </a:pPr>
              <a:r>
                <a:rPr lang="en-US" sz="702">
                  <a:solidFill>
                    <a:srgbClr val="000000"/>
                  </a:solidFill>
                  <a:latin typeface="Gabriel Sans Condensed Bold"/>
                </a:rPr>
                <a:t>Vice President for Finance and Administration Authorization:</a:t>
              </a:r>
            </a:p>
          </p:txBody>
        </p:sp>
        <p:sp>
          <p:nvSpPr>
            <p:cNvPr id="56" name="TextBox 56"/>
            <p:cNvSpPr txBox="1"/>
            <p:nvPr/>
          </p:nvSpPr>
          <p:spPr>
            <a:xfrm>
              <a:off x="2197239" y="3243006"/>
              <a:ext cx="453482" cy="165348"/>
            </a:xfrm>
            <a:prstGeom prst="rect">
              <a:avLst/>
            </a:prstGeom>
          </p:spPr>
          <p:txBody>
            <a:bodyPr lIns="0" tIns="0" rIns="0" bIns="0" rtlCol="0" anchor="t">
              <a:spAutoFit/>
            </a:bodyPr>
            <a:lstStyle/>
            <a:p>
              <a:pPr>
                <a:lnSpc>
                  <a:spcPts val="983"/>
                </a:lnSpc>
              </a:pPr>
              <a:r>
                <a:rPr lang="en-US" sz="702">
                  <a:solidFill>
                    <a:srgbClr val="000000"/>
                  </a:solidFill>
                  <a:latin typeface="Gabriel Sans Condensed"/>
                </a:rPr>
                <a:t>State:</a:t>
              </a:r>
            </a:p>
          </p:txBody>
        </p:sp>
        <p:sp>
          <p:nvSpPr>
            <p:cNvPr id="57" name="TextBox 57"/>
            <p:cNvSpPr txBox="1"/>
            <p:nvPr/>
          </p:nvSpPr>
          <p:spPr>
            <a:xfrm>
              <a:off x="5266322" y="1071132"/>
              <a:ext cx="1076127" cy="165348"/>
            </a:xfrm>
            <a:prstGeom prst="rect">
              <a:avLst/>
            </a:prstGeom>
          </p:spPr>
          <p:txBody>
            <a:bodyPr lIns="0" tIns="0" rIns="0" bIns="0" rtlCol="0" anchor="t">
              <a:spAutoFit/>
            </a:bodyPr>
            <a:lstStyle/>
            <a:p>
              <a:pPr>
                <a:lnSpc>
                  <a:spcPts val="983"/>
                </a:lnSpc>
              </a:pPr>
              <a:r>
                <a:rPr lang="en-US" sz="702">
                  <a:solidFill>
                    <a:srgbClr val="000000"/>
                  </a:solidFill>
                  <a:latin typeface="Gabriel Sans Condensed"/>
                </a:rPr>
                <a:t>WCU Fleet Vehicle #:</a:t>
              </a:r>
            </a:p>
          </p:txBody>
        </p:sp>
        <p:grpSp>
          <p:nvGrpSpPr>
            <p:cNvPr id="58" name="Group 58"/>
            <p:cNvGrpSpPr/>
            <p:nvPr/>
          </p:nvGrpSpPr>
          <p:grpSpPr>
            <a:xfrm>
              <a:off x="5266322" y="1257294"/>
              <a:ext cx="638694" cy="376064"/>
              <a:chOff x="0" y="0"/>
              <a:chExt cx="20131634" cy="11853544"/>
            </a:xfrm>
          </p:grpSpPr>
          <p:sp>
            <p:nvSpPr>
              <p:cNvPr id="59" name="Freeform 59"/>
              <p:cNvSpPr/>
              <p:nvPr/>
            </p:nvSpPr>
            <p:spPr>
              <a:xfrm>
                <a:off x="0" y="0"/>
                <a:ext cx="20131633" cy="11853544"/>
              </a:xfrm>
              <a:custGeom>
                <a:avLst/>
                <a:gdLst/>
                <a:ahLst/>
                <a:cxnLst/>
                <a:rect l="l" t="t" r="r" b="b"/>
                <a:pathLst>
                  <a:path w="20131633" h="11853544">
                    <a:moveTo>
                      <a:pt x="19905574" y="0"/>
                    </a:moveTo>
                    <a:lnTo>
                      <a:pt x="0" y="0"/>
                    </a:lnTo>
                    <a:lnTo>
                      <a:pt x="0" y="11853544"/>
                    </a:lnTo>
                    <a:lnTo>
                      <a:pt x="20131633" y="11853544"/>
                    </a:lnTo>
                    <a:lnTo>
                      <a:pt x="20131633" y="0"/>
                    </a:lnTo>
                    <a:lnTo>
                      <a:pt x="19905574" y="0"/>
                    </a:lnTo>
                    <a:close/>
                    <a:moveTo>
                      <a:pt x="19905574" y="11627484"/>
                    </a:moveTo>
                    <a:lnTo>
                      <a:pt x="228600" y="11627484"/>
                    </a:lnTo>
                    <a:lnTo>
                      <a:pt x="228600" y="228600"/>
                    </a:lnTo>
                    <a:lnTo>
                      <a:pt x="19905574" y="228600"/>
                    </a:lnTo>
                    <a:lnTo>
                      <a:pt x="19905574" y="11627484"/>
                    </a:lnTo>
                    <a:close/>
                  </a:path>
                </a:pathLst>
              </a:custGeom>
              <a:solidFill>
                <a:srgbClr val="000000"/>
              </a:solidFill>
            </p:spPr>
          </p:sp>
        </p:grpSp>
        <p:grpSp>
          <p:nvGrpSpPr>
            <p:cNvPr id="60" name="Group 60"/>
            <p:cNvGrpSpPr/>
            <p:nvPr/>
          </p:nvGrpSpPr>
          <p:grpSpPr>
            <a:xfrm>
              <a:off x="172964" y="8234891"/>
              <a:ext cx="2756151" cy="404386"/>
              <a:chOff x="0" y="0"/>
              <a:chExt cx="86873857" cy="12746244"/>
            </a:xfrm>
          </p:grpSpPr>
          <p:sp>
            <p:nvSpPr>
              <p:cNvPr id="61" name="Freeform 61"/>
              <p:cNvSpPr/>
              <p:nvPr/>
            </p:nvSpPr>
            <p:spPr>
              <a:xfrm>
                <a:off x="0" y="0"/>
                <a:ext cx="86873860" cy="12746244"/>
              </a:xfrm>
              <a:custGeom>
                <a:avLst/>
                <a:gdLst/>
                <a:ahLst/>
                <a:cxnLst/>
                <a:rect l="l" t="t" r="r" b="b"/>
                <a:pathLst>
                  <a:path w="86873860" h="12746244">
                    <a:moveTo>
                      <a:pt x="86647796" y="0"/>
                    </a:moveTo>
                    <a:lnTo>
                      <a:pt x="0" y="0"/>
                    </a:lnTo>
                    <a:lnTo>
                      <a:pt x="0" y="12746244"/>
                    </a:lnTo>
                    <a:lnTo>
                      <a:pt x="86873860" y="12746244"/>
                    </a:lnTo>
                    <a:lnTo>
                      <a:pt x="86873860" y="0"/>
                    </a:lnTo>
                    <a:lnTo>
                      <a:pt x="86647796" y="0"/>
                    </a:lnTo>
                    <a:close/>
                    <a:moveTo>
                      <a:pt x="86647796" y="12520185"/>
                    </a:moveTo>
                    <a:lnTo>
                      <a:pt x="228600" y="12520185"/>
                    </a:lnTo>
                    <a:lnTo>
                      <a:pt x="228600" y="228600"/>
                    </a:lnTo>
                    <a:lnTo>
                      <a:pt x="86647796" y="228600"/>
                    </a:lnTo>
                    <a:lnTo>
                      <a:pt x="86647796" y="12520185"/>
                    </a:lnTo>
                    <a:close/>
                  </a:path>
                </a:pathLst>
              </a:custGeom>
              <a:solidFill>
                <a:srgbClr val="000000"/>
              </a:solidFill>
            </p:spPr>
          </p:sp>
        </p:grpSp>
        <p:sp>
          <p:nvSpPr>
            <p:cNvPr id="62" name="TextBox 62"/>
            <p:cNvSpPr txBox="1"/>
            <p:nvPr/>
          </p:nvSpPr>
          <p:spPr>
            <a:xfrm>
              <a:off x="2000316" y="1059239"/>
              <a:ext cx="3169333" cy="165348"/>
            </a:xfrm>
            <a:prstGeom prst="rect">
              <a:avLst/>
            </a:prstGeom>
          </p:spPr>
          <p:txBody>
            <a:bodyPr lIns="0" tIns="0" rIns="0" bIns="0" rtlCol="0" anchor="t">
              <a:spAutoFit/>
            </a:bodyPr>
            <a:lstStyle/>
            <a:p>
              <a:pPr>
                <a:lnSpc>
                  <a:spcPts val="983"/>
                </a:lnSpc>
              </a:pPr>
              <a:r>
                <a:rPr lang="en-US" sz="702">
                  <a:solidFill>
                    <a:srgbClr val="000000"/>
                  </a:solidFill>
                  <a:latin typeface="Gabriel Sans Condensed"/>
                </a:rPr>
                <a:t>Type of University Vehicle (Fleet Vehicle or Motor Pool Rental):</a:t>
              </a:r>
            </a:p>
          </p:txBody>
        </p:sp>
        <p:sp>
          <p:nvSpPr>
            <p:cNvPr id="63" name="TextBox 63"/>
            <p:cNvSpPr txBox="1"/>
            <p:nvPr/>
          </p:nvSpPr>
          <p:spPr>
            <a:xfrm>
              <a:off x="5283610" y="1625852"/>
              <a:ext cx="1076127" cy="126883"/>
            </a:xfrm>
            <a:prstGeom prst="rect">
              <a:avLst/>
            </a:prstGeom>
          </p:spPr>
          <p:txBody>
            <a:bodyPr lIns="0" tIns="0" rIns="0" bIns="0" rtlCol="0" anchor="t">
              <a:spAutoFit/>
            </a:bodyPr>
            <a:lstStyle/>
            <a:p>
              <a:pPr>
                <a:lnSpc>
                  <a:spcPts val="786"/>
                </a:lnSpc>
              </a:pPr>
              <a:r>
                <a:rPr lang="en-US" sz="561">
                  <a:solidFill>
                    <a:srgbClr val="000000"/>
                  </a:solidFill>
                  <a:latin typeface="Gabriel Sans Condensed"/>
                </a:rPr>
                <a:t>if applicable</a:t>
              </a:r>
            </a:p>
          </p:txBody>
        </p:sp>
        <p:grpSp>
          <p:nvGrpSpPr>
            <p:cNvPr id="64" name="Group 64"/>
            <p:cNvGrpSpPr/>
            <p:nvPr/>
          </p:nvGrpSpPr>
          <p:grpSpPr>
            <a:xfrm>
              <a:off x="2000316" y="1245401"/>
              <a:ext cx="3064336" cy="387958"/>
              <a:chOff x="0" y="0"/>
              <a:chExt cx="96587841" cy="12228420"/>
            </a:xfrm>
          </p:grpSpPr>
          <p:sp>
            <p:nvSpPr>
              <p:cNvPr id="65" name="Freeform 65"/>
              <p:cNvSpPr/>
              <p:nvPr/>
            </p:nvSpPr>
            <p:spPr>
              <a:xfrm>
                <a:off x="0" y="0"/>
                <a:ext cx="96587841" cy="12228420"/>
              </a:xfrm>
              <a:custGeom>
                <a:avLst/>
                <a:gdLst/>
                <a:ahLst/>
                <a:cxnLst/>
                <a:rect l="l" t="t" r="r" b="b"/>
                <a:pathLst>
                  <a:path w="96587841" h="12228420">
                    <a:moveTo>
                      <a:pt x="96361783" y="0"/>
                    </a:moveTo>
                    <a:lnTo>
                      <a:pt x="0" y="0"/>
                    </a:lnTo>
                    <a:lnTo>
                      <a:pt x="0" y="12228420"/>
                    </a:lnTo>
                    <a:lnTo>
                      <a:pt x="96587841" y="12228420"/>
                    </a:lnTo>
                    <a:lnTo>
                      <a:pt x="96587841" y="0"/>
                    </a:lnTo>
                    <a:lnTo>
                      <a:pt x="96361783" y="0"/>
                    </a:lnTo>
                    <a:close/>
                    <a:moveTo>
                      <a:pt x="96361783" y="12002360"/>
                    </a:moveTo>
                    <a:lnTo>
                      <a:pt x="228600" y="12002360"/>
                    </a:lnTo>
                    <a:lnTo>
                      <a:pt x="228600" y="228600"/>
                    </a:lnTo>
                    <a:lnTo>
                      <a:pt x="96361783" y="228600"/>
                    </a:lnTo>
                    <a:lnTo>
                      <a:pt x="96361783" y="12002360"/>
                    </a:lnTo>
                    <a:close/>
                  </a:path>
                </a:pathLst>
              </a:custGeom>
              <a:solidFill>
                <a:srgbClr val="000000"/>
              </a:solidFill>
            </p:spPr>
          </p:sp>
        </p:grpSp>
        <p:sp>
          <p:nvSpPr>
            <p:cNvPr id="66" name="AutoShape 66"/>
            <p:cNvSpPr/>
            <p:nvPr/>
          </p:nvSpPr>
          <p:spPr>
            <a:xfrm flipV="1">
              <a:off x="2192779" y="3411918"/>
              <a:ext cx="0" cy="404386"/>
            </a:xfrm>
            <a:prstGeom prst="line">
              <a:avLst/>
            </a:prstGeom>
            <a:ln w="12700" cap="flat">
              <a:solidFill>
                <a:srgbClr val="000000"/>
              </a:solidFill>
              <a:prstDash val="solid"/>
              <a:headEnd type="none" w="sm" len="sm"/>
              <a:tailEnd type="none" w="sm" len="sm"/>
            </a:ln>
          </p:spPr>
        </p:sp>
        <p:grpSp>
          <p:nvGrpSpPr>
            <p:cNvPr id="67" name="Group 67"/>
            <p:cNvGrpSpPr/>
            <p:nvPr/>
          </p:nvGrpSpPr>
          <p:grpSpPr>
            <a:xfrm>
              <a:off x="5969782" y="1478379"/>
              <a:ext cx="159349" cy="154979"/>
              <a:chOff x="0" y="0"/>
              <a:chExt cx="8041081" cy="7820549"/>
            </a:xfrm>
          </p:grpSpPr>
          <p:sp>
            <p:nvSpPr>
              <p:cNvPr id="68" name="Freeform 68"/>
              <p:cNvSpPr/>
              <p:nvPr/>
            </p:nvSpPr>
            <p:spPr>
              <a:xfrm>
                <a:off x="0" y="0"/>
                <a:ext cx="8041081" cy="7820549"/>
              </a:xfrm>
              <a:custGeom>
                <a:avLst/>
                <a:gdLst/>
                <a:ahLst/>
                <a:cxnLst/>
                <a:rect l="l" t="t" r="r" b="b"/>
                <a:pathLst>
                  <a:path w="8041081" h="7820549">
                    <a:moveTo>
                      <a:pt x="7815021" y="0"/>
                    </a:moveTo>
                    <a:lnTo>
                      <a:pt x="0" y="0"/>
                    </a:lnTo>
                    <a:lnTo>
                      <a:pt x="0" y="7820549"/>
                    </a:lnTo>
                    <a:lnTo>
                      <a:pt x="8041081" y="7820549"/>
                    </a:lnTo>
                    <a:lnTo>
                      <a:pt x="8041081" y="0"/>
                    </a:lnTo>
                    <a:lnTo>
                      <a:pt x="7815021" y="0"/>
                    </a:lnTo>
                    <a:close/>
                    <a:moveTo>
                      <a:pt x="7815021" y="7594489"/>
                    </a:moveTo>
                    <a:lnTo>
                      <a:pt x="228600" y="7594489"/>
                    </a:lnTo>
                    <a:lnTo>
                      <a:pt x="228600" y="228600"/>
                    </a:lnTo>
                    <a:lnTo>
                      <a:pt x="7815021" y="228600"/>
                    </a:lnTo>
                    <a:lnTo>
                      <a:pt x="7815021" y="7594489"/>
                    </a:lnTo>
                    <a:close/>
                  </a:path>
                </a:pathLst>
              </a:custGeom>
              <a:solidFill>
                <a:srgbClr val="B2AAA8"/>
              </a:solidFill>
            </p:spPr>
          </p:sp>
        </p:grpSp>
        <p:grpSp>
          <p:nvGrpSpPr>
            <p:cNvPr id="69" name="Group 69"/>
            <p:cNvGrpSpPr/>
            <p:nvPr/>
          </p:nvGrpSpPr>
          <p:grpSpPr>
            <a:xfrm>
              <a:off x="5969782" y="1257294"/>
              <a:ext cx="159349" cy="154979"/>
              <a:chOff x="0" y="0"/>
              <a:chExt cx="8041081" cy="7820549"/>
            </a:xfrm>
          </p:grpSpPr>
          <p:sp>
            <p:nvSpPr>
              <p:cNvPr id="70" name="Freeform 70"/>
              <p:cNvSpPr/>
              <p:nvPr/>
            </p:nvSpPr>
            <p:spPr>
              <a:xfrm>
                <a:off x="0" y="0"/>
                <a:ext cx="8041081" cy="7820549"/>
              </a:xfrm>
              <a:custGeom>
                <a:avLst/>
                <a:gdLst/>
                <a:ahLst/>
                <a:cxnLst/>
                <a:rect l="l" t="t" r="r" b="b"/>
                <a:pathLst>
                  <a:path w="8041081" h="7820549">
                    <a:moveTo>
                      <a:pt x="7815021" y="0"/>
                    </a:moveTo>
                    <a:lnTo>
                      <a:pt x="0" y="0"/>
                    </a:lnTo>
                    <a:lnTo>
                      <a:pt x="0" y="7820549"/>
                    </a:lnTo>
                    <a:lnTo>
                      <a:pt x="8041081" y="7820549"/>
                    </a:lnTo>
                    <a:lnTo>
                      <a:pt x="8041081" y="0"/>
                    </a:lnTo>
                    <a:lnTo>
                      <a:pt x="7815021" y="0"/>
                    </a:lnTo>
                    <a:close/>
                    <a:moveTo>
                      <a:pt x="7815021" y="7594489"/>
                    </a:moveTo>
                    <a:lnTo>
                      <a:pt x="228600" y="7594489"/>
                    </a:lnTo>
                    <a:lnTo>
                      <a:pt x="228600" y="228600"/>
                    </a:lnTo>
                    <a:lnTo>
                      <a:pt x="7815021" y="228600"/>
                    </a:lnTo>
                    <a:lnTo>
                      <a:pt x="7815021" y="7594489"/>
                    </a:lnTo>
                    <a:close/>
                  </a:path>
                </a:pathLst>
              </a:custGeom>
              <a:solidFill>
                <a:srgbClr val="B2AAA8"/>
              </a:solidFill>
            </p:spPr>
          </p:sp>
        </p:grpSp>
        <p:sp>
          <p:nvSpPr>
            <p:cNvPr id="71" name="TextBox 71"/>
            <p:cNvSpPr txBox="1"/>
            <p:nvPr/>
          </p:nvSpPr>
          <p:spPr>
            <a:xfrm>
              <a:off x="6157858" y="1261915"/>
              <a:ext cx="1076127" cy="113404"/>
            </a:xfrm>
            <a:prstGeom prst="rect">
              <a:avLst/>
            </a:prstGeom>
          </p:spPr>
          <p:txBody>
            <a:bodyPr lIns="0" tIns="0" rIns="0" bIns="0" rtlCol="0" anchor="t">
              <a:spAutoFit/>
            </a:bodyPr>
            <a:lstStyle/>
            <a:p>
              <a:pPr>
                <a:lnSpc>
                  <a:spcPts val="688"/>
                </a:lnSpc>
              </a:pPr>
              <a:r>
                <a:rPr lang="en-US" sz="491">
                  <a:solidFill>
                    <a:srgbClr val="000000"/>
                  </a:solidFill>
                  <a:latin typeface="Gabriel Sans Condensed"/>
                </a:rPr>
                <a:t>car/minivan</a:t>
              </a:r>
            </a:p>
          </p:txBody>
        </p:sp>
        <p:sp>
          <p:nvSpPr>
            <p:cNvPr id="72" name="TextBox 72"/>
            <p:cNvSpPr txBox="1"/>
            <p:nvPr/>
          </p:nvSpPr>
          <p:spPr>
            <a:xfrm>
              <a:off x="6157858" y="1445469"/>
              <a:ext cx="1076127" cy="224409"/>
            </a:xfrm>
            <a:prstGeom prst="rect">
              <a:avLst/>
            </a:prstGeom>
          </p:spPr>
          <p:txBody>
            <a:bodyPr lIns="0" tIns="0" rIns="0" bIns="0" rtlCol="0" anchor="t">
              <a:spAutoFit/>
            </a:bodyPr>
            <a:lstStyle/>
            <a:p>
              <a:pPr>
                <a:lnSpc>
                  <a:spcPts val="688"/>
                </a:lnSpc>
              </a:pPr>
              <a:r>
                <a:rPr lang="en-US" sz="491">
                  <a:solidFill>
                    <a:srgbClr val="000000"/>
                  </a:solidFill>
                  <a:latin typeface="Gabriel Sans Condensed"/>
                </a:rPr>
                <a:t>15 pass-van/</a:t>
              </a:r>
            </a:p>
            <a:p>
              <a:pPr>
                <a:lnSpc>
                  <a:spcPts val="688"/>
                </a:lnSpc>
              </a:pPr>
              <a:r>
                <a:rPr lang="en-US" sz="491">
                  <a:solidFill>
                    <a:srgbClr val="000000"/>
                  </a:solidFill>
                  <a:latin typeface="Gabriel Sans Condensed"/>
                </a:rPr>
                <a:t>box truck</a:t>
              </a:r>
            </a:p>
          </p:txBody>
        </p:sp>
        <p:sp>
          <p:nvSpPr>
            <p:cNvPr id="73" name="AutoShape 73"/>
            <p:cNvSpPr/>
            <p:nvPr/>
          </p:nvSpPr>
          <p:spPr>
            <a:xfrm flipV="1">
              <a:off x="5523554" y="1938457"/>
              <a:ext cx="0" cy="421010"/>
            </a:xfrm>
            <a:prstGeom prst="line">
              <a:avLst/>
            </a:prstGeom>
            <a:ln w="12700" cap="flat">
              <a:solidFill>
                <a:srgbClr val="000000"/>
              </a:solidFill>
              <a:prstDash val="solid"/>
              <a:headEnd type="none" w="sm" len="sm"/>
              <a:tailEnd type="none" w="sm" len="sm"/>
            </a:ln>
          </p:spPr>
        </p:sp>
        <p:sp>
          <p:nvSpPr>
            <p:cNvPr id="74" name="TextBox 74"/>
            <p:cNvSpPr txBox="1"/>
            <p:nvPr/>
          </p:nvSpPr>
          <p:spPr>
            <a:xfrm>
              <a:off x="191110" y="7310828"/>
              <a:ext cx="761122" cy="126883"/>
            </a:xfrm>
            <a:prstGeom prst="rect">
              <a:avLst/>
            </a:prstGeom>
          </p:spPr>
          <p:txBody>
            <a:bodyPr lIns="0" tIns="0" rIns="0" bIns="0" rtlCol="0" anchor="t">
              <a:spAutoFit/>
            </a:bodyPr>
            <a:lstStyle/>
            <a:p>
              <a:pPr>
                <a:lnSpc>
                  <a:spcPts val="786"/>
                </a:lnSpc>
              </a:pPr>
              <a:r>
                <a:rPr lang="en-US" sz="561">
                  <a:solidFill>
                    <a:srgbClr val="000000"/>
                  </a:solidFill>
                  <a:latin typeface="Gabriel Sans Condensed"/>
                </a:rPr>
                <a:t>Title:</a:t>
              </a:r>
            </a:p>
          </p:txBody>
        </p:sp>
        <p:grpSp>
          <p:nvGrpSpPr>
            <p:cNvPr id="75" name="Group 75"/>
            <p:cNvGrpSpPr/>
            <p:nvPr/>
          </p:nvGrpSpPr>
          <p:grpSpPr>
            <a:xfrm>
              <a:off x="191110" y="6920735"/>
              <a:ext cx="6409938" cy="400223"/>
              <a:chOff x="0" y="0"/>
              <a:chExt cx="202041210" cy="12615036"/>
            </a:xfrm>
          </p:grpSpPr>
          <p:sp>
            <p:nvSpPr>
              <p:cNvPr id="76" name="Freeform 76"/>
              <p:cNvSpPr/>
              <p:nvPr/>
            </p:nvSpPr>
            <p:spPr>
              <a:xfrm>
                <a:off x="0" y="0"/>
                <a:ext cx="202041212" cy="12615036"/>
              </a:xfrm>
              <a:custGeom>
                <a:avLst/>
                <a:gdLst/>
                <a:ahLst/>
                <a:cxnLst/>
                <a:rect l="l" t="t" r="r" b="b"/>
                <a:pathLst>
                  <a:path w="202041212" h="12615036">
                    <a:moveTo>
                      <a:pt x="201815154" y="0"/>
                    </a:moveTo>
                    <a:lnTo>
                      <a:pt x="0" y="0"/>
                    </a:lnTo>
                    <a:lnTo>
                      <a:pt x="0" y="12615036"/>
                    </a:lnTo>
                    <a:lnTo>
                      <a:pt x="202041212" y="12615036"/>
                    </a:lnTo>
                    <a:lnTo>
                      <a:pt x="202041212" y="0"/>
                    </a:lnTo>
                    <a:lnTo>
                      <a:pt x="201815154" y="0"/>
                    </a:lnTo>
                    <a:close/>
                    <a:moveTo>
                      <a:pt x="201815154" y="12388976"/>
                    </a:moveTo>
                    <a:lnTo>
                      <a:pt x="228600" y="12388976"/>
                    </a:lnTo>
                    <a:lnTo>
                      <a:pt x="228600" y="228600"/>
                    </a:lnTo>
                    <a:lnTo>
                      <a:pt x="201815154" y="228600"/>
                    </a:lnTo>
                    <a:lnTo>
                      <a:pt x="201815154" y="12388976"/>
                    </a:lnTo>
                    <a:close/>
                  </a:path>
                </a:pathLst>
              </a:custGeom>
              <a:solidFill>
                <a:srgbClr val="000000"/>
              </a:solidFill>
            </p:spPr>
          </p:sp>
        </p:grpSp>
        <p:sp>
          <p:nvSpPr>
            <p:cNvPr id="77" name="TextBox 77"/>
            <p:cNvSpPr txBox="1"/>
            <p:nvPr/>
          </p:nvSpPr>
          <p:spPr>
            <a:xfrm>
              <a:off x="182037" y="6684027"/>
              <a:ext cx="2475845" cy="165348"/>
            </a:xfrm>
            <a:prstGeom prst="rect">
              <a:avLst/>
            </a:prstGeom>
          </p:spPr>
          <p:txBody>
            <a:bodyPr lIns="0" tIns="0" rIns="0" bIns="0" rtlCol="0" anchor="t">
              <a:spAutoFit/>
            </a:bodyPr>
            <a:lstStyle/>
            <a:p>
              <a:pPr>
                <a:lnSpc>
                  <a:spcPts val="983"/>
                </a:lnSpc>
              </a:pPr>
              <a:r>
                <a:rPr lang="en-US" sz="702">
                  <a:solidFill>
                    <a:srgbClr val="000000"/>
                  </a:solidFill>
                  <a:latin typeface="Gabriel Sans Condensed Bold"/>
                </a:rPr>
                <a:t>Supervising Sponsor</a:t>
              </a:r>
            </a:p>
          </p:txBody>
        </p:sp>
        <p:sp>
          <p:nvSpPr>
            <p:cNvPr id="78" name="TextBox 78"/>
            <p:cNvSpPr txBox="1"/>
            <p:nvPr/>
          </p:nvSpPr>
          <p:spPr>
            <a:xfrm>
              <a:off x="182037" y="8638067"/>
              <a:ext cx="761122" cy="126883"/>
            </a:xfrm>
            <a:prstGeom prst="rect">
              <a:avLst/>
            </a:prstGeom>
          </p:spPr>
          <p:txBody>
            <a:bodyPr lIns="0" tIns="0" rIns="0" bIns="0" rtlCol="0" anchor="t">
              <a:spAutoFit/>
            </a:bodyPr>
            <a:lstStyle/>
            <a:p>
              <a:pPr>
                <a:lnSpc>
                  <a:spcPts val="786"/>
                </a:lnSpc>
              </a:pPr>
              <a:r>
                <a:rPr lang="en-US" sz="561">
                  <a:solidFill>
                    <a:srgbClr val="000000"/>
                  </a:solidFill>
                  <a:latin typeface="Gabriel Sans Condensed"/>
                </a:rPr>
                <a:t>Printed Name: </a:t>
              </a:r>
            </a:p>
          </p:txBody>
        </p:sp>
        <p:sp>
          <p:nvSpPr>
            <p:cNvPr id="79" name="TextBox 79"/>
            <p:cNvSpPr txBox="1"/>
            <p:nvPr/>
          </p:nvSpPr>
          <p:spPr>
            <a:xfrm>
              <a:off x="3003245" y="8638067"/>
              <a:ext cx="636064" cy="126883"/>
            </a:xfrm>
            <a:prstGeom prst="rect">
              <a:avLst/>
            </a:prstGeom>
          </p:spPr>
          <p:txBody>
            <a:bodyPr lIns="0" tIns="0" rIns="0" bIns="0" rtlCol="0" anchor="t">
              <a:spAutoFit/>
            </a:bodyPr>
            <a:lstStyle/>
            <a:p>
              <a:pPr>
                <a:lnSpc>
                  <a:spcPts val="786"/>
                </a:lnSpc>
              </a:pPr>
              <a:r>
                <a:rPr lang="en-US" sz="561">
                  <a:solidFill>
                    <a:srgbClr val="000000"/>
                  </a:solidFill>
                  <a:latin typeface="Gabriel Sans Condensed"/>
                </a:rPr>
                <a:t>Signature:</a:t>
              </a:r>
            </a:p>
          </p:txBody>
        </p:sp>
        <p:grpSp>
          <p:nvGrpSpPr>
            <p:cNvPr id="80" name="Group 80"/>
            <p:cNvGrpSpPr/>
            <p:nvPr/>
          </p:nvGrpSpPr>
          <p:grpSpPr>
            <a:xfrm>
              <a:off x="5804386" y="8234891"/>
              <a:ext cx="796662" cy="404386"/>
              <a:chOff x="0" y="0"/>
              <a:chExt cx="25110790" cy="12746244"/>
            </a:xfrm>
          </p:grpSpPr>
          <p:sp>
            <p:nvSpPr>
              <p:cNvPr id="81" name="Freeform 81"/>
              <p:cNvSpPr/>
              <p:nvPr/>
            </p:nvSpPr>
            <p:spPr>
              <a:xfrm>
                <a:off x="0" y="0"/>
                <a:ext cx="25110790" cy="12746244"/>
              </a:xfrm>
              <a:custGeom>
                <a:avLst/>
                <a:gdLst/>
                <a:ahLst/>
                <a:cxnLst/>
                <a:rect l="l" t="t" r="r" b="b"/>
                <a:pathLst>
                  <a:path w="25110790" h="12746244">
                    <a:moveTo>
                      <a:pt x="24884731" y="0"/>
                    </a:moveTo>
                    <a:lnTo>
                      <a:pt x="0" y="0"/>
                    </a:lnTo>
                    <a:lnTo>
                      <a:pt x="0" y="12746244"/>
                    </a:lnTo>
                    <a:lnTo>
                      <a:pt x="25110790" y="12746244"/>
                    </a:lnTo>
                    <a:lnTo>
                      <a:pt x="25110790" y="0"/>
                    </a:lnTo>
                    <a:lnTo>
                      <a:pt x="24884731" y="0"/>
                    </a:lnTo>
                    <a:close/>
                    <a:moveTo>
                      <a:pt x="24884731" y="12520185"/>
                    </a:moveTo>
                    <a:lnTo>
                      <a:pt x="228600" y="12520185"/>
                    </a:lnTo>
                    <a:lnTo>
                      <a:pt x="228600" y="228600"/>
                    </a:lnTo>
                    <a:lnTo>
                      <a:pt x="24884731" y="228600"/>
                    </a:lnTo>
                    <a:lnTo>
                      <a:pt x="24884731" y="12520185"/>
                    </a:lnTo>
                    <a:close/>
                  </a:path>
                </a:pathLst>
              </a:custGeom>
              <a:solidFill>
                <a:srgbClr val="000000"/>
              </a:solidFill>
            </p:spPr>
          </p:sp>
        </p:grpSp>
        <p:grpSp>
          <p:nvGrpSpPr>
            <p:cNvPr id="82" name="Group 82"/>
            <p:cNvGrpSpPr/>
            <p:nvPr/>
          </p:nvGrpSpPr>
          <p:grpSpPr>
            <a:xfrm>
              <a:off x="3012318" y="9005790"/>
              <a:ext cx="2727984" cy="404386"/>
              <a:chOff x="0" y="0"/>
              <a:chExt cx="85986030" cy="12746244"/>
            </a:xfrm>
          </p:grpSpPr>
          <p:sp>
            <p:nvSpPr>
              <p:cNvPr id="83" name="Freeform 83"/>
              <p:cNvSpPr/>
              <p:nvPr/>
            </p:nvSpPr>
            <p:spPr>
              <a:xfrm>
                <a:off x="0" y="0"/>
                <a:ext cx="85986032" cy="12746244"/>
              </a:xfrm>
              <a:custGeom>
                <a:avLst/>
                <a:gdLst/>
                <a:ahLst/>
                <a:cxnLst/>
                <a:rect l="l" t="t" r="r" b="b"/>
                <a:pathLst>
                  <a:path w="85986032" h="12746244">
                    <a:moveTo>
                      <a:pt x="85759968" y="0"/>
                    </a:moveTo>
                    <a:lnTo>
                      <a:pt x="0" y="0"/>
                    </a:lnTo>
                    <a:lnTo>
                      <a:pt x="0" y="12746244"/>
                    </a:lnTo>
                    <a:lnTo>
                      <a:pt x="85986032" y="12746244"/>
                    </a:lnTo>
                    <a:lnTo>
                      <a:pt x="85986032" y="0"/>
                    </a:lnTo>
                    <a:lnTo>
                      <a:pt x="85759968" y="0"/>
                    </a:lnTo>
                    <a:close/>
                    <a:moveTo>
                      <a:pt x="85759968" y="12520185"/>
                    </a:moveTo>
                    <a:lnTo>
                      <a:pt x="228600" y="12520185"/>
                    </a:lnTo>
                    <a:lnTo>
                      <a:pt x="228600" y="228600"/>
                    </a:lnTo>
                    <a:lnTo>
                      <a:pt x="85759968" y="228600"/>
                    </a:lnTo>
                    <a:lnTo>
                      <a:pt x="85759968" y="12520185"/>
                    </a:lnTo>
                    <a:close/>
                  </a:path>
                </a:pathLst>
              </a:custGeom>
              <a:solidFill>
                <a:srgbClr val="000000"/>
              </a:solidFill>
            </p:spPr>
          </p:sp>
        </p:grpSp>
        <p:sp>
          <p:nvSpPr>
            <p:cNvPr id="84" name="TextBox 84"/>
            <p:cNvSpPr txBox="1"/>
            <p:nvPr/>
          </p:nvSpPr>
          <p:spPr>
            <a:xfrm>
              <a:off x="5821673" y="9400046"/>
              <a:ext cx="336185" cy="126883"/>
            </a:xfrm>
            <a:prstGeom prst="rect">
              <a:avLst/>
            </a:prstGeom>
          </p:spPr>
          <p:txBody>
            <a:bodyPr lIns="0" tIns="0" rIns="0" bIns="0" rtlCol="0" anchor="t">
              <a:spAutoFit/>
            </a:bodyPr>
            <a:lstStyle/>
            <a:p>
              <a:pPr>
                <a:lnSpc>
                  <a:spcPts val="786"/>
                </a:lnSpc>
              </a:pPr>
              <a:r>
                <a:rPr lang="en-US" sz="561">
                  <a:solidFill>
                    <a:srgbClr val="000000"/>
                  </a:solidFill>
                  <a:latin typeface="Gabriel Sans Condensed"/>
                </a:rPr>
                <a:t>Date:</a:t>
              </a:r>
            </a:p>
          </p:txBody>
        </p:sp>
        <p:grpSp>
          <p:nvGrpSpPr>
            <p:cNvPr id="85" name="Group 85"/>
            <p:cNvGrpSpPr/>
            <p:nvPr/>
          </p:nvGrpSpPr>
          <p:grpSpPr>
            <a:xfrm>
              <a:off x="182037" y="9005790"/>
              <a:ext cx="2756151" cy="404386"/>
              <a:chOff x="0" y="0"/>
              <a:chExt cx="86873857" cy="12746244"/>
            </a:xfrm>
          </p:grpSpPr>
          <p:sp>
            <p:nvSpPr>
              <p:cNvPr id="86" name="Freeform 86"/>
              <p:cNvSpPr/>
              <p:nvPr/>
            </p:nvSpPr>
            <p:spPr>
              <a:xfrm>
                <a:off x="0" y="0"/>
                <a:ext cx="86873860" cy="12746244"/>
              </a:xfrm>
              <a:custGeom>
                <a:avLst/>
                <a:gdLst/>
                <a:ahLst/>
                <a:cxnLst/>
                <a:rect l="l" t="t" r="r" b="b"/>
                <a:pathLst>
                  <a:path w="86873860" h="12746244">
                    <a:moveTo>
                      <a:pt x="86647796" y="0"/>
                    </a:moveTo>
                    <a:lnTo>
                      <a:pt x="0" y="0"/>
                    </a:lnTo>
                    <a:lnTo>
                      <a:pt x="0" y="12746244"/>
                    </a:lnTo>
                    <a:lnTo>
                      <a:pt x="86873860" y="12746244"/>
                    </a:lnTo>
                    <a:lnTo>
                      <a:pt x="86873860" y="0"/>
                    </a:lnTo>
                    <a:lnTo>
                      <a:pt x="86647796" y="0"/>
                    </a:lnTo>
                    <a:close/>
                    <a:moveTo>
                      <a:pt x="86647796" y="12520185"/>
                    </a:moveTo>
                    <a:lnTo>
                      <a:pt x="228600" y="12520185"/>
                    </a:lnTo>
                    <a:lnTo>
                      <a:pt x="228600" y="228600"/>
                    </a:lnTo>
                    <a:lnTo>
                      <a:pt x="86647796" y="228600"/>
                    </a:lnTo>
                    <a:lnTo>
                      <a:pt x="86647796" y="12520185"/>
                    </a:lnTo>
                    <a:close/>
                  </a:path>
                </a:pathLst>
              </a:custGeom>
              <a:solidFill>
                <a:srgbClr val="000000"/>
              </a:solidFill>
            </p:spPr>
          </p:sp>
        </p:grpSp>
        <p:sp>
          <p:nvSpPr>
            <p:cNvPr id="87" name="TextBox 87"/>
            <p:cNvSpPr txBox="1"/>
            <p:nvPr/>
          </p:nvSpPr>
          <p:spPr>
            <a:xfrm>
              <a:off x="191110" y="9408966"/>
              <a:ext cx="761122" cy="126883"/>
            </a:xfrm>
            <a:prstGeom prst="rect">
              <a:avLst/>
            </a:prstGeom>
          </p:spPr>
          <p:txBody>
            <a:bodyPr lIns="0" tIns="0" rIns="0" bIns="0" rtlCol="0" anchor="t">
              <a:spAutoFit/>
            </a:bodyPr>
            <a:lstStyle/>
            <a:p>
              <a:pPr>
                <a:lnSpc>
                  <a:spcPts val="786"/>
                </a:lnSpc>
              </a:pPr>
              <a:r>
                <a:rPr lang="en-US" sz="561">
                  <a:solidFill>
                    <a:srgbClr val="000000"/>
                  </a:solidFill>
                  <a:latin typeface="Gabriel Sans Condensed"/>
                </a:rPr>
                <a:t>Printed Name: </a:t>
              </a:r>
            </a:p>
          </p:txBody>
        </p:sp>
        <p:sp>
          <p:nvSpPr>
            <p:cNvPr id="88" name="TextBox 88"/>
            <p:cNvSpPr txBox="1"/>
            <p:nvPr/>
          </p:nvSpPr>
          <p:spPr>
            <a:xfrm>
              <a:off x="3012318" y="9408966"/>
              <a:ext cx="636064" cy="126883"/>
            </a:xfrm>
            <a:prstGeom prst="rect">
              <a:avLst/>
            </a:prstGeom>
          </p:spPr>
          <p:txBody>
            <a:bodyPr lIns="0" tIns="0" rIns="0" bIns="0" rtlCol="0" anchor="t">
              <a:spAutoFit/>
            </a:bodyPr>
            <a:lstStyle/>
            <a:p>
              <a:pPr>
                <a:lnSpc>
                  <a:spcPts val="786"/>
                </a:lnSpc>
              </a:pPr>
              <a:r>
                <a:rPr lang="en-US" sz="561">
                  <a:solidFill>
                    <a:srgbClr val="000000"/>
                  </a:solidFill>
                  <a:latin typeface="Gabriel Sans Condensed"/>
                </a:rPr>
                <a:t>Signature:</a:t>
              </a:r>
            </a:p>
          </p:txBody>
        </p:sp>
        <p:grpSp>
          <p:nvGrpSpPr>
            <p:cNvPr id="89" name="Group 89"/>
            <p:cNvGrpSpPr/>
            <p:nvPr/>
          </p:nvGrpSpPr>
          <p:grpSpPr>
            <a:xfrm>
              <a:off x="5813459" y="9005790"/>
              <a:ext cx="796662" cy="404386"/>
              <a:chOff x="0" y="0"/>
              <a:chExt cx="25110790" cy="12746244"/>
            </a:xfrm>
          </p:grpSpPr>
          <p:sp>
            <p:nvSpPr>
              <p:cNvPr id="90" name="Freeform 90"/>
              <p:cNvSpPr/>
              <p:nvPr/>
            </p:nvSpPr>
            <p:spPr>
              <a:xfrm>
                <a:off x="0" y="0"/>
                <a:ext cx="25110790" cy="12746244"/>
              </a:xfrm>
              <a:custGeom>
                <a:avLst/>
                <a:gdLst/>
                <a:ahLst/>
                <a:cxnLst/>
                <a:rect l="l" t="t" r="r" b="b"/>
                <a:pathLst>
                  <a:path w="25110790" h="12746244">
                    <a:moveTo>
                      <a:pt x="24884731" y="0"/>
                    </a:moveTo>
                    <a:lnTo>
                      <a:pt x="0" y="0"/>
                    </a:lnTo>
                    <a:lnTo>
                      <a:pt x="0" y="12746244"/>
                    </a:lnTo>
                    <a:lnTo>
                      <a:pt x="25110790" y="12746244"/>
                    </a:lnTo>
                    <a:lnTo>
                      <a:pt x="25110790" y="0"/>
                    </a:lnTo>
                    <a:lnTo>
                      <a:pt x="24884731" y="0"/>
                    </a:lnTo>
                    <a:close/>
                    <a:moveTo>
                      <a:pt x="24884731" y="12520185"/>
                    </a:moveTo>
                    <a:lnTo>
                      <a:pt x="228600" y="12520185"/>
                    </a:lnTo>
                    <a:lnTo>
                      <a:pt x="228600" y="228600"/>
                    </a:lnTo>
                    <a:lnTo>
                      <a:pt x="24884731" y="228600"/>
                    </a:lnTo>
                    <a:lnTo>
                      <a:pt x="24884731" y="12520185"/>
                    </a:lnTo>
                    <a:close/>
                  </a:path>
                </a:pathLst>
              </a:custGeom>
              <a:solidFill>
                <a:srgbClr val="000000"/>
              </a:solidFill>
            </p:spPr>
          </p:sp>
        </p:grpSp>
        <p:grpSp>
          <p:nvGrpSpPr>
            <p:cNvPr id="91" name="Group 91"/>
            <p:cNvGrpSpPr/>
            <p:nvPr/>
          </p:nvGrpSpPr>
          <p:grpSpPr>
            <a:xfrm>
              <a:off x="2855025" y="2762069"/>
              <a:ext cx="2631413" cy="404386"/>
              <a:chOff x="0" y="0"/>
              <a:chExt cx="82942124" cy="12746244"/>
            </a:xfrm>
          </p:grpSpPr>
          <p:sp>
            <p:nvSpPr>
              <p:cNvPr id="92" name="Freeform 92"/>
              <p:cNvSpPr/>
              <p:nvPr/>
            </p:nvSpPr>
            <p:spPr>
              <a:xfrm>
                <a:off x="0" y="0"/>
                <a:ext cx="82942125" cy="12746244"/>
              </a:xfrm>
              <a:custGeom>
                <a:avLst/>
                <a:gdLst/>
                <a:ahLst/>
                <a:cxnLst/>
                <a:rect l="l" t="t" r="r" b="b"/>
                <a:pathLst>
                  <a:path w="82942125" h="12746244">
                    <a:moveTo>
                      <a:pt x="82716061" y="0"/>
                    </a:moveTo>
                    <a:lnTo>
                      <a:pt x="0" y="0"/>
                    </a:lnTo>
                    <a:lnTo>
                      <a:pt x="0" y="12746244"/>
                    </a:lnTo>
                    <a:lnTo>
                      <a:pt x="82942125" y="12746244"/>
                    </a:lnTo>
                    <a:lnTo>
                      <a:pt x="82942125" y="0"/>
                    </a:lnTo>
                    <a:lnTo>
                      <a:pt x="82716061" y="0"/>
                    </a:lnTo>
                    <a:close/>
                    <a:moveTo>
                      <a:pt x="82716061" y="12520185"/>
                    </a:moveTo>
                    <a:lnTo>
                      <a:pt x="228600" y="12520185"/>
                    </a:lnTo>
                    <a:lnTo>
                      <a:pt x="228600" y="228600"/>
                    </a:lnTo>
                    <a:lnTo>
                      <a:pt x="82716061" y="228600"/>
                    </a:lnTo>
                    <a:lnTo>
                      <a:pt x="82716061" y="12520185"/>
                    </a:lnTo>
                    <a:close/>
                  </a:path>
                </a:pathLst>
              </a:custGeom>
              <a:solidFill>
                <a:srgbClr val="000000"/>
              </a:solidFill>
            </p:spPr>
          </p:sp>
        </p:grpSp>
        <p:sp>
          <p:nvSpPr>
            <p:cNvPr id="93" name="TextBox 93"/>
            <p:cNvSpPr txBox="1"/>
            <p:nvPr/>
          </p:nvSpPr>
          <p:spPr>
            <a:xfrm>
              <a:off x="2881662" y="2596720"/>
              <a:ext cx="559030" cy="165348"/>
            </a:xfrm>
            <a:prstGeom prst="rect">
              <a:avLst/>
            </a:prstGeom>
          </p:spPr>
          <p:txBody>
            <a:bodyPr lIns="0" tIns="0" rIns="0" bIns="0" rtlCol="0" anchor="t">
              <a:spAutoFit/>
            </a:bodyPr>
            <a:lstStyle/>
            <a:p>
              <a:pPr>
                <a:lnSpc>
                  <a:spcPts val="983"/>
                </a:lnSpc>
              </a:pPr>
              <a:r>
                <a:rPr lang="en-US" sz="702">
                  <a:solidFill>
                    <a:srgbClr val="000000"/>
                  </a:solidFill>
                  <a:latin typeface="Gabriel Sans Condensed"/>
                </a:rPr>
                <a:t>Signature</a:t>
              </a:r>
            </a:p>
          </p:txBody>
        </p:sp>
        <p:grpSp>
          <p:nvGrpSpPr>
            <p:cNvPr id="94" name="Group 94"/>
            <p:cNvGrpSpPr/>
            <p:nvPr/>
          </p:nvGrpSpPr>
          <p:grpSpPr>
            <a:xfrm>
              <a:off x="3021391" y="7473392"/>
              <a:ext cx="2718911" cy="404386"/>
              <a:chOff x="0" y="0"/>
              <a:chExt cx="85700050" cy="12746244"/>
            </a:xfrm>
          </p:grpSpPr>
          <p:sp>
            <p:nvSpPr>
              <p:cNvPr id="95" name="Freeform 95"/>
              <p:cNvSpPr/>
              <p:nvPr/>
            </p:nvSpPr>
            <p:spPr>
              <a:xfrm>
                <a:off x="0" y="0"/>
                <a:ext cx="85700053" cy="12746244"/>
              </a:xfrm>
              <a:custGeom>
                <a:avLst/>
                <a:gdLst/>
                <a:ahLst/>
                <a:cxnLst/>
                <a:rect l="l" t="t" r="r" b="b"/>
                <a:pathLst>
                  <a:path w="85700053" h="12746244">
                    <a:moveTo>
                      <a:pt x="85473989" y="0"/>
                    </a:moveTo>
                    <a:lnTo>
                      <a:pt x="0" y="0"/>
                    </a:lnTo>
                    <a:lnTo>
                      <a:pt x="0" y="12746244"/>
                    </a:lnTo>
                    <a:lnTo>
                      <a:pt x="85700053" y="12746244"/>
                    </a:lnTo>
                    <a:lnTo>
                      <a:pt x="85700053" y="0"/>
                    </a:lnTo>
                    <a:lnTo>
                      <a:pt x="85473989" y="0"/>
                    </a:lnTo>
                    <a:close/>
                    <a:moveTo>
                      <a:pt x="85473989" y="12520185"/>
                    </a:moveTo>
                    <a:lnTo>
                      <a:pt x="228600" y="12520185"/>
                    </a:lnTo>
                    <a:lnTo>
                      <a:pt x="228600" y="228600"/>
                    </a:lnTo>
                    <a:lnTo>
                      <a:pt x="85473989" y="228600"/>
                    </a:lnTo>
                    <a:lnTo>
                      <a:pt x="85473989" y="12520185"/>
                    </a:lnTo>
                    <a:close/>
                  </a:path>
                </a:pathLst>
              </a:custGeom>
              <a:solidFill>
                <a:srgbClr val="000000"/>
              </a:solidFill>
            </p:spPr>
          </p:sp>
        </p:grpSp>
        <p:sp>
          <p:nvSpPr>
            <p:cNvPr id="96" name="TextBox 96"/>
            <p:cNvSpPr txBox="1"/>
            <p:nvPr/>
          </p:nvSpPr>
          <p:spPr>
            <a:xfrm>
              <a:off x="5821673" y="7867648"/>
              <a:ext cx="316532" cy="126883"/>
            </a:xfrm>
            <a:prstGeom prst="rect">
              <a:avLst/>
            </a:prstGeom>
          </p:spPr>
          <p:txBody>
            <a:bodyPr lIns="0" tIns="0" rIns="0" bIns="0" rtlCol="0" anchor="t">
              <a:spAutoFit/>
            </a:bodyPr>
            <a:lstStyle/>
            <a:p>
              <a:pPr>
                <a:lnSpc>
                  <a:spcPts val="786"/>
                </a:lnSpc>
              </a:pPr>
              <a:r>
                <a:rPr lang="en-US" sz="561">
                  <a:solidFill>
                    <a:srgbClr val="000000"/>
                  </a:solidFill>
                  <a:latin typeface="Gabriel Sans Condensed"/>
                </a:rPr>
                <a:t>Date:</a:t>
              </a:r>
            </a:p>
          </p:txBody>
        </p:sp>
        <p:grpSp>
          <p:nvGrpSpPr>
            <p:cNvPr id="97" name="Group 97"/>
            <p:cNvGrpSpPr/>
            <p:nvPr/>
          </p:nvGrpSpPr>
          <p:grpSpPr>
            <a:xfrm>
              <a:off x="182037" y="7473392"/>
              <a:ext cx="2756151" cy="404386"/>
              <a:chOff x="0" y="0"/>
              <a:chExt cx="86873857" cy="12746244"/>
            </a:xfrm>
          </p:grpSpPr>
          <p:sp>
            <p:nvSpPr>
              <p:cNvPr id="98" name="Freeform 98"/>
              <p:cNvSpPr/>
              <p:nvPr/>
            </p:nvSpPr>
            <p:spPr>
              <a:xfrm>
                <a:off x="0" y="0"/>
                <a:ext cx="86873860" cy="12746244"/>
              </a:xfrm>
              <a:custGeom>
                <a:avLst/>
                <a:gdLst/>
                <a:ahLst/>
                <a:cxnLst/>
                <a:rect l="l" t="t" r="r" b="b"/>
                <a:pathLst>
                  <a:path w="86873860" h="12746244">
                    <a:moveTo>
                      <a:pt x="86647796" y="0"/>
                    </a:moveTo>
                    <a:lnTo>
                      <a:pt x="0" y="0"/>
                    </a:lnTo>
                    <a:lnTo>
                      <a:pt x="0" y="12746244"/>
                    </a:lnTo>
                    <a:lnTo>
                      <a:pt x="86873860" y="12746244"/>
                    </a:lnTo>
                    <a:lnTo>
                      <a:pt x="86873860" y="0"/>
                    </a:lnTo>
                    <a:lnTo>
                      <a:pt x="86647796" y="0"/>
                    </a:lnTo>
                    <a:close/>
                    <a:moveTo>
                      <a:pt x="86647796" y="12520185"/>
                    </a:moveTo>
                    <a:lnTo>
                      <a:pt x="228600" y="12520185"/>
                    </a:lnTo>
                    <a:lnTo>
                      <a:pt x="228600" y="228600"/>
                    </a:lnTo>
                    <a:lnTo>
                      <a:pt x="86647796" y="228600"/>
                    </a:lnTo>
                    <a:lnTo>
                      <a:pt x="86647796" y="12520185"/>
                    </a:lnTo>
                    <a:close/>
                  </a:path>
                </a:pathLst>
              </a:custGeom>
              <a:solidFill>
                <a:srgbClr val="000000"/>
              </a:solidFill>
            </p:spPr>
          </p:sp>
        </p:grpSp>
        <p:sp>
          <p:nvSpPr>
            <p:cNvPr id="99" name="TextBox 99"/>
            <p:cNvSpPr txBox="1"/>
            <p:nvPr/>
          </p:nvSpPr>
          <p:spPr>
            <a:xfrm>
              <a:off x="191110" y="7876568"/>
              <a:ext cx="761122" cy="126883"/>
            </a:xfrm>
            <a:prstGeom prst="rect">
              <a:avLst/>
            </a:prstGeom>
          </p:spPr>
          <p:txBody>
            <a:bodyPr lIns="0" tIns="0" rIns="0" bIns="0" rtlCol="0" anchor="t">
              <a:spAutoFit/>
            </a:bodyPr>
            <a:lstStyle/>
            <a:p>
              <a:pPr>
                <a:lnSpc>
                  <a:spcPts val="786"/>
                </a:lnSpc>
              </a:pPr>
              <a:r>
                <a:rPr lang="en-US" sz="561">
                  <a:solidFill>
                    <a:srgbClr val="000000"/>
                  </a:solidFill>
                  <a:latin typeface="Gabriel Sans Condensed"/>
                </a:rPr>
                <a:t>Printed Name: </a:t>
              </a:r>
            </a:p>
          </p:txBody>
        </p:sp>
        <p:sp>
          <p:nvSpPr>
            <p:cNvPr id="100" name="TextBox 100"/>
            <p:cNvSpPr txBox="1"/>
            <p:nvPr/>
          </p:nvSpPr>
          <p:spPr>
            <a:xfrm>
              <a:off x="3012318" y="7876568"/>
              <a:ext cx="636064" cy="126883"/>
            </a:xfrm>
            <a:prstGeom prst="rect">
              <a:avLst/>
            </a:prstGeom>
          </p:spPr>
          <p:txBody>
            <a:bodyPr lIns="0" tIns="0" rIns="0" bIns="0" rtlCol="0" anchor="t">
              <a:spAutoFit/>
            </a:bodyPr>
            <a:lstStyle/>
            <a:p>
              <a:pPr>
                <a:lnSpc>
                  <a:spcPts val="786"/>
                </a:lnSpc>
              </a:pPr>
              <a:r>
                <a:rPr lang="en-US" sz="561">
                  <a:solidFill>
                    <a:srgbClr val="000000"/>
                  </a:solidFill>
                  <a:latin typeface="Gabriel Sans Condensed"/>
                </a:rPr>
                <a:t>Signature:</a:t>
              </a:r>
            </a:p>
          </p:txBody>
        </p:sp>
        <p:grpSp>
          <p:nvGrpSpPr>
            <p:cNvPr id="101" name="Group 101"/>
            <p:cNvGrpSpPr/>
            <p:nvPr/>
          </p:nvGrpSpPr>
          <p:grpSpPr>
            <a:xfrm>
              <a:off x="5813459" y="7473392"/>
              <a:ext cx="796662" cy="404386"/>
              <a:chOff x="0" y="0"/>
              <a:chExt cx="25110790" cy="12746244"/>
            </a:xfrm>
          </p:grpSpPr>
          <p:sp>
            <p:nvSpPr>
              <p:cNvPr id="102" name="Freeform 102"/>
              <p:cNvSpPr/>
              <p:nvPr/>
            </p:nvSpPr>
            <p:spPr>
              <a:xfrm>
                <a:off x="0" y="0"/>
                <a:ext cx="25110790" cy="12746244"/>
              </a:xfrm>
              <a:custGeom>
                <a:avLst/>
                <a:gdLst/>
                <a:ahLst/>
                <a:cxnLst/>
                <a:rect l="l" t="t" r="r" b="b"/>
                <a:pathLst>
                  <a:path w="25110790" h="12746244">
                    <a:moveTo>
                      <a:pt x="24884731" y="0"/>
                    </a:moveTo>
                    <a:lnTo>
                      <a:pt x="0" y="0"/>
                    </a:lnTo>
                    <a:lnTo>
                      <a:pt x="0" y="12746244"/>
                    </a:lnTo>
                    <a:lnTo>
                      <a:pt x="25110790" y="12746244"/>
                    </a:lnTo>
                    <a:lnTo>
                      <a:pt x="25110790" y="0"/>
                    </a:lnTo>
                    <a:lnTo>
                      <a:pt x="24884731" y="0"/>
                    </a:lnTo>
                    <a:close/>
                    <a:moveTo>
                      <a:pt x="24884731" y="12520185"/>
                    </a:moveTo>
                    <a:lnTo>
                      <a:pt x="228600" y="12520185"/>
                    </a:lnTo>
                    <a:lnTo>
                      <a:pt x="228600" y="228600"/>
                    </a:lnTo>
                    <a:lnTo>
                      <a:pt x="24884731" y="228600"/>
                    </a:lnTo>
                    <a:lnTo>
                      <a:pt x="24884731" y="12520185"/>
                    </a:lnTo>
                    <a:close/>
                  </a:path>
                </a:pathLst>
              </a:custGeom>
              <a:solidFill>
                <a:srgbClr val="000000"/>
              </a:solidFill>
            </p:spPr>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886220" y="524193"/>
            <a:ext cx="7178855" cy="2986420"/>
          </a:xfrm>
          <a:prstGeom prst="rect">
            <a:avLst/>
          </a:prstGeom>
        </p:spPr>
        <p:txBody>
          <a:bodyPr lIns="0" tIns="0" rIns="0" bIns="0" rtlCol="0" anchor="t">
            <a:spAutoFit/>
          </a:bodyPr>
          <a:lstStyle/>
          <a:p>
            <a:pPr>
              <a:lnSpc>
                <a:spcPts val="7813"/>
              </a:lnSpc>
              <a:spcBef>
                <a:spcPct val="0"/>
              </a:spcBef>
            </a:pPr>
            <a:r>
              <a:rPr lang="en-US" sz="6511" spc="-65">
                <a:solidFill>
                  <a:srgbClr val="000000"/>
                </a:solidFill>
                <a:latin typeface="Fira Sans Medium"/>
              </a:rPr>
              <a:t>Driver/Passenger Requirements and Responsibilities</a:t>
            </a:r>
          </a:p>
        </p:txBody>
      </p:sp>
      <p:grpSp>
        <p:nvGrpSpPr>
          <p:cNvPr id="3" name="Group 3"/>
          <p:cNvGrpSpPr/>
          <p:nvPr/>
        </p:nvGrpSpPr>
        <p:grpSpPr>
          <a:xfrm rot="-10800000">
            <a:off x="-1306086" y="4784384"/>
            <a:ext cx="4985461" cy="4317433"/>
            <a:chOff x="0" y="0"/>
            <a:chExt cx="3619627" cy="3134614"/>
          </a:xfrm>
        </p:grpSpPr>
        <p:sp>
          <p:nvSpPr>
            <p:cNvPr id="4" name="Freeform 4"/>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4A245E"/>
            </a:solidFill>
          </p:spPr>
        </p:sp>
      </p:grpSp>
      <p:grpSp>
        <p:nvGrpSpPr>
          <p:cNvPr id="5" name="Group 5"/>
          <p:cNvGrpSpPr/>
          <p:nvPr/>
        </p:nvGrpSpPr>
        <p:grpSpPr>
          <a:xfrm rot="-10800000">
            <a:off x="3061137" y="7468788"/>
            <a:ext cx="3480308" cy="3013963"/>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C5C7C8"/>
            </a:solidFill>
          </p:spPr>
        </p:sp>
      </p:grpSp>
      <p:grpSp>
        <p:nvGrpSpPr>
          <p:cNvPr id="7" name="Group 7"/>
          <p:cNvGrpSpPr/>
          <p:nvPr/>
        </p:nvGrpSpPr>
        <p:grpSpPr>
          <a:xfrm rot="-10800000">
            <a:off x="2780085" y="4005595"/>
            <a:ext cx="1798578" cy="1557577"/>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F6D081"/>
            </a:solidFill>
          </p:spPr>
        </p:sp>
      </p:grpSp>
      <p:grpSp>
        <p:nvGrpSpPr>
          <p:cNvPr id="9" name="Group 9"/>
          <p:cNvGrpSpPr/>
          <p:nvPr/>
        </p:nvGrpSpPr>
        <p:grpSpPr>
          <a:xfrm rot="-10800000">
            <a:off x="300983" y="7795449"/>
            <a:ext cx="3378391" cy="2925703"/>
            <a:chOff x="0" y="0"/>
            <a:chExt cx="3619627" cy="3134614"/>
          </a:xfrm>
        </p:grpSpPr>
        <p:sp>
          <p:nvSpPr>
            <p:cNvPr id="10" name="Freeform 1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F6D081"/>
            </a:solidFill>
          </p:spPr>
        </p:sp>
      </p:grpSp>
      <p:grpSp>
        <p:nvGrpSpPr>
          <p:cNvPr id="11" name="Group 11"/>
          <p:cNvGrpSpPr/>
          <p:nvPr/>
        </p:nvGrpSpPr>
        <p:grpSpPr>
          <a:xfrm>
            <a:off x="8986898" y="661950"/>
            <a:ext cx="8272402" cy="1494437"/>
            <a:chOff x="0" y="0"/>
            <a:chExt cx="11029869" cy="1992583"/>
          </a:xfrm>
        </p:grpSpPr>
        <p:sp>
          <p:nvSpPr>
            <p:cNvPr id="12" name="TextBox 12"/>
            <p:cNvSpPr txBox="1"/>
            <p:nvPr/>
          </p:nvSpPr>
          <p:spPr>
            <a:xfrm>
              <a:off x="0" y="-9525"/>
              <a:ext cx="11029869" cy="733425"/>
            </a:xfrm>
            <a:prstGeom prst="rect">
              <a:avLst/>
            </a:prstGeom>
          </p:spPr>
          <p:txBody>
            <a:bodyPr lIns="0" tIns="0" rIns="0" bIns="0" rtlCol="0" anchor="t">
              <a:spAutoFit/>
            </a:bodyPr>
            <a:lstStyle/>
            <a:p>
              <a:pPr>
                <a:lnSpc>
                  <a:spcPts val="4320"/>
                </a:lnSpc>
                <a:spcBef>
                  <a:spcPct val="0"/>
                </a:spcBef>
              </a:pPr>
              <a:r>
                <a:rPr lang="en-US" sz="3600">
                  <a:solidFill>
                    <a:srgbClr val="000000"/>
                  </a:solidFill>
                  <a:latin typeface="Fira Sans Medium"/>
                </a:rPr>
                <a:t>Official University Business</a:t>
              </a:r>
            </a:p>
          </p:txBody>
        </p:sp>
        <p:sp>
          <p:nvSpPr>
            <p:cNvPr id="13" name="TextBox 13"/>
            <p:cNvSpPr txBox="1"/>
            <p:nvPr/>
          </p:nvSpPr>
          <p:spPr>
            <a:xfrm>
              <a:off x="0" y="1072892"/>
              <a:ext cx="11029869" cy="919692"/>
            </a:xfrm>
            <a:prstGeom prst="rect">
              <a:avLst/>
            </a:prstGeom>
          </p:spPr>
          <p:txBody>
            <a:bodyPr lIns="0" tIns="0" rIns="0" bIns="0" rtlCol="0" anchor="t">
              <a:spAutoFit/>
            </a:bodyPr>
            <a:lstStyle/>
            <a:p>
              <a:pPr>
                <a:lnSpc>
                  <a:spcPts val="2800"/>
                </a:lnSpc>
                <a:spcBef>
                  <a:spcPct val="0"/>
                </a:spcBef>
              </a:pPr>
              <a:r>
                <a:rPr lang="en-US" sz="2000">
                  <a:solidFill>
                    <a:srgbClr val="000000"/>
                  </a:solidFill>
                  <a:latin typeface="Fira Sans Light"/>
                </a:rPr>
                <a:t>University Vehicles should be only operated pursuant to an individual's specific responsibilities with WCU. </a:t>
              </a:r>
              <a:r>
                <a:rPr lang="en-US" sz="2000" u="sng">
                  <a:solidFill>
                    <a:srgbClr val="000000"/>
                  </a:solidFill>
                  <a:latin typeface="Fira Sans Light Bold"/>
                </a:rPr>
                <a:t>NO PERSONAL USE!</a:t>
              </a:r>
            </a:p>
          </p:txBody>
        </p:sp>
      </p:grpSp>
      <p:grpSp>
        <p:nvGrpSpPr>
          <p:cNvPr id="14" name="Group 14"/>
          <p:cNvGrpSpPr/>
          <p:nvPr/>
        </p:nvGrpSpPr>
        <p:grpSpPr>
          <a:xfrm>
            <a:off x="8986898" y="2717885"/>
            <a:ext cx="8272402" cy="3447062"/>
            <a:chOff x="0" y="0"/>
            <a:chExt cx="11029869" cy="4596083"/>
          </a:xfrm>
        </p:grpSpPr>
        <p:sp>
          <p:nvSpPr>
            <p:cNvPr id="15" name="TextBox 15"/>
            <p:cNvSpPr txBox="1"/>
            <p:nvPr/>
          </p:nvSpPr>
          <p:spPr>
            <a:xfrm>
              <a:off x="0" y="-9525"/>
              <a:ext cx="11029869" cy="1457325"/>
            </a:xfrm>
            <a:prstGeom prst="rect">
              <a:avLst/>
            </a:prstGeom>
          </p:spPr>
          <p:txBody>
            <a:bodyPr lIns="0" tIns="0" rIns="0" bIns="0" rtlCol="0" anchor="t">
              <a:spAutoFit/>
            </a:bodyPr>
            <a:lstStyle/>
            <a:p>
              <a:pPr>
                <a:lnSpc>
                  <a:spcPts val="4320"/>
                </a:lnSpc>
                <a:spcBef>
                  <a:spcPct val="0"/>
                </a:spcBef>
              </a:pPr>
              <a:r>
                <a:rPr lang="en-US" sz="3600">
                  <a:solidFill>
                    <a:srgbClr val="000000"/>
                  </a:solidFill>
                  <a:latin typeface="Fira Sans Medium"/>
                </a:rPr>
                <a:t>Comply with all applicable motor vehicle laws</a:t>
              </a:r>
            </a:p>
          </p:txBody>
        </p:sp>
        <p:sp>
          <p:nvSpPr>
            <p:cNvPr id="16" name="TextBox 16"/>
            <p:cNvSpPr txBox="1"/>
            <p:nvPr/>
          </p:nvSpPr>
          <p:spPr>
            <a:xfrm>
              <a:off x="0" y="1796792"/>
              <a:ext cx="11029869" cy="2799292"/>
            </a:xfrm>
            <a:prstGeom prst="rect">
              <a:avLst/>
            </a:prstGeom>
          </p:spPr>
          <p:txBody>
            <a:bodyPr lIns="0" tIns="0" rIns="0" bIns="0" rtlCol="0" anchor="t">
              <a:spAutoFit/>
            </a:bodyPr>
            <a:lstStyle/>
            <a:p>
              <a:pPr>
                <a:lnSpc>
                  <a:spcPts val="2800"/>
                </a:lnSpc>
              </a:pPr>
              <a:r>
                <a:rPr lang="en-US" sz="2000">
                  <a:solidFill>
                    <a:srgbClr val="000000"/>
                  </a:solidFill>
                  <a:latin typeface="Fira Sans Light"/>
                </a:rPr>
                <a:t>Drivers should always use safe driving principles, practices, and techniques while complying with all Federal, State, and local motor vehicle regulations and laws. </a:t>
              </a:r>
              <a:r>
                <a:rPr lang="en-US" sz="2000">
                  <a:solidFill>
                    <a:srgbClr val="000000"/>
                  </a:solidFill>
                  <a:latin typeface="Fira Sans Light Bold Italics"/>
                </a:rPr>
                <a:t>Drivers can be held liable for any damages or costs caused by carelessness, negligence, or actions beyond the scope of authorized use.</a:t>
              </a:r>
            </a:p>
            <a:p>
              <a:pPr>
                <a:lnSpc>
                  <a:spcPts val="2800"/>
                </a:lnSpc>
                <a:spcBef>
                  <a:spcPct val="0"/>
                </a:spcBef>
              </a:pPr>
              <a:endParaRPr lang="en-US" sz="2000">
                <a:solidFill>
                  <a:srgbClr val="000000"/>
                </a:solidFill>
                <a:latin typeface="Fira Sans Light Bold Italics"/>
              </a:endParaRPr>
            </a:p>
          </p:txBody>
        </p:sp>
      </p:grpSp>
      <p:grpSp>
        <p:nvGrpSpPr>
          <p:cNvPr id="17" name="Group 17"/>
          <p:cNvGrpSpPr/>
          <p:nvPr/>
        </p:nvGrpSpPr>
        <p:grpSpPr>
          <a:xfrm>
            <a:off x="8986898" y="6673179"/>
            <a:ext cx="8272402" cy="2742212"/>
            <a:chOff x="0" y="0"/>
            <a:chExt cx="11029869" cy="3656283"/>
          </a:xfrm>
        </p:grpSpPr>
        <p:sp>
          <p:nvSpPr>
            <p:cNvPr id="18" name="TextBox 18"/>
            <p:cNvSpPr txBox="1"/>
            <p:nvPr/>
          </p:nvSpPr>
          <p:spPr>
            <a:xfrm>
              <a:off x="0" y="-9525"/>
              <a:ext cx="11029869" cy="1457325"/>
            </a:xfrm>
            <a:prstGeom prst="rect">
              <a:avLst/>
            </a:prstGeom>
          </p:spPr>
          <p:txBody>
            <a:bodyPr lIns="0" tIns="0" rIns="0" bIns="0" rtlCol="0" anchor="t">
              <a:spAutoFit/>
            </a:bodyPr>
            <a:lstStyle/>
            <a:p>
              <a:pPr>
                <a:lnSpc>
                  <a:spcPts val="4320"/>
                </a:lnSpc>
                <a:spcBef>
                  <a:spcPct val="0"/>
                </a:spcBef>
              </a:pPr>
              <a:r>
                <a:rPr lang="en-US" sz="3600">
                  <a:solidFill>
                    <a:srgbClr val="000000"/>
                  </a:solidFill>
                  <a:latin typeface="Fira Sans Medium"/>
                </a:rPr>
                <a:t>Passengers participating in university business</a:t>
              </a:r>
            </a:p>
          </p:txBody>
        </p:sp>
        <p:sp>
          <p:nvSpPr>
            <p:cNvPr id="19" name="TextBox 19"/>
            <p:cNvSpPr txBox="1"/>
            <p:nvPr/>
          </p:nvSpPr>
          <p:spPr>
            <a:xfrm>
              <a:off x="0" y="1796792"/>
              <a:ext cx="11029869" cy="1859492"/>
            </a:xfrm>
            <a:prstGeom prst="rect">
              <a:avLst/>
            </a:prstGeom>
          </p:spPr>
          <p:txBody>
            <a:bodyPr lIns="0" tIns="0" rIns="0" bIns="0" rtlCol="0" anchor="t">
              <a:spAutoFit/>
            </a:bodyPr>
            <a:lstStyle/>
            <a:p>
              <a:pPr>
                <a:lnSpc>
                  <a:spcPts val="2800"/>
                </a:lnSpc>
                <a:spcBef>
                  <a:spcPct val="0"/>
                </a:spcBef>
              </a:pPr>
              <a:r>
                <a:rPr lang="en-US" sz="2000">
                  <a:solidFill>
                    <a:srgbClr val="000000"/>
                  </a:solidFill>
                  <a:latin typeface="Fira Sans Light"/>
                </a:rPr>
                <a:t>All passengers should be limited to employees, students, or individuals participating in university business, sponsored activity, or event at the time of traveling. Family members, who are not WCU employees, are not permitted as passengers. </a:t>
              </a:r>
            </a:p>
          </p:txBody>
        </p:sp>
      </p:grpSp>
      <p:sp>
        <p:nvSpPr>
          <p:cNvPr id="20" name="AutoShape 20"/>
          <p:cNvSpPr/>
          <p:nvPr/>
        </p:nvSpPr>
        <p:spPr>
          <a:xfrm>
            <a:off x="8986898" y="2436897"/>
            <a:ext cx="8272402" cy="0"/>
          </a:xfrm>
          <a:prstGeom prst="line">
            <a:avLst/>
          </a:prstGeom>
          <a:ln w="9525" cap="flat">
            <a:solidFill>
              <a:srgbClr val="000000"/>
            </a:solidFill>
            <a:prstDash val="solid"/>
            <a:headEnd type="none" w="sm" len="sm"/>
            <a:tailEnd type="none" w="sm" len="sm"/>
          </a:ln>
        </p:spPr>
      </p:sp>
      <p:sp>
        <p:nvSpPr>
          <p:cNvPr id="21" name="AutoShape 21"/>
          <p:cNvSpPr/>
          <p:nvPr/>
        </p:nvSpPr>
        <p:spPr>
          <a:xfrm>
            <a:off x="8986898" y="6392191"/>
            <a:ext cx="8272402" cy="0"/>
          </a:xfrm>
          <a:prstGeom prst="line">
            <a:avLst/>
          </a:prstGeom>
          <a:ln w="9525" cap="flat">
            <a:solidFill>
              <a:srgbClr val="000000"/>
            </a:solidFill>
            <a:prstDash val="solid"/>
            <a:headEnd type="none" w="sm" len="sm"/>
            <a:tailEnd type="none" w="sm" len="sm"/>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3404614" y="9053155"/>
            <a:ext cx="9822161" cy="6226137"/>
            <a:chOff x="0" y="0"/>
            <a:chExt cx="8474859" cy="5372100"/>
          </a:xfrm>
        </p:grpSpPr>
        <p:sp>
          <p:nvSpPr>
            <p:cNvPr id="3" name="Freeform 3"/>
            <p:cNvSpPr/>
            <p:nvPr/>
          </p:nvSpPr>
          <p:spPr>
            <a:xfrm>
              <a:off x="0" y="0"/>
              <a:ext cx="8474859" cy="5372100"/>
            </a:xfrm>
            <a:custGeom>
              <a:avLst/>
              <a:gdLst/>
              <a:ahLst/>
              <a:cxnLst/>
              <a:rect l="l" t="t" r="r" b="b"/>
              <a:pathLst>
                <a:path w="8474859" h="5372100">
                  <a:moveTo>
                    <a:pt x="6924189" y="0"/>
                  </a:moveTo>
                  <a:lnTo>
                    <a:pt x="1550670" y="0"/>
                  </a:lnTo>
                  <a:lnTo>
                    <a:pt x="0" y="2686050"/>
                  </a:lnTo>
                  <a:lnTo>
                    <a:pt x="1550670" y="5372100"/>
                  </a:lnTo>
                  <a:lnTo>
                    <a:pt x="6924189" y="5372100"/>
                  </a:lnTo>
                  <a:lnTo>
                    <a:pt x="8474859" y="2686050"/>
                  </a:lnTo>
                  <a:lnTo>
                    <a:pt x="6924189" y="0"/>
                  </a:lnTo>
                  <a:close/>
                </a:path>
              </a:pathLst>
            </a:custGeom>
            <a:solidFill>
              <a:srgbClr val="4A245E"/>
            </a:solidFill>
          </p:spPr>
        </p:sp>
      </p:grpSp>
      <p:grpSp>
        <p:nvGrpSpPr>
          <p:cNvPr id="4" name="Group 4"/>
          <p:cNvGrpSpPr/>
          <p:nvPr/>
        </p:nvGrpSpPr>
        <p:grpSpPr>
          <a:xfrm>
            <a:off x="4081177" y="8832277"/>
            <a:ext cx="2695438" cy="2334501"/>
            <a:chOff x="0" y="0"/>
            <a:chExt cx="6202680" cy="5372100"/>
          </a:xfrm>
        </p:grpSpPr>
        <p:sp>
          <p:nvSpPr>
            <p:cNvPr id="5"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F6D081"/>
            </a:solidFill>
          </p:spPr>
        </p:sp>
      </p:grpSp>
      <p:graphicFrame>
        <p:nvGraphicFramePr>
          <p:cNvPr id="6" name="Table 6"/>
          <p:cNvGraphicFramePr>
            <a:graphicFrameLocks noGrp="1"/>
          </p:cNvGraphicFramePr>
          <p:nvPr/>
        </p:nvGraphicFramePr>
        <p:xfrm>
          <a:off x="7934232" y="1028700"/>
          <a:ext cx="9754652" cy="8220076"/>
        </p:xfrm>
        <a:graphic>
          <a:graphicData uri="http://schemas.openxmlformats.org/drawingml/2006/table">
            <a:tbl>
              <a:tblPr/>
              <a:tblGrid>
                <a:gridCol w="4877326">
                  <a:extLst>
                    <a:ext uri="{9D8B030D-6E8A-4147-A177-3AD203B41FA5}">
                      <a16:colId xmlns:a16="http://schemas.microsoft.com/office/drawing/2014/main" val="20000"/>
                    </a:ext>
                  </a:extLst>
                </a:gridCol>
                <a:gridCol w="4877326">
                  <a:extLst>
                    <a:ext uri="{9D8B030D-6E8A-4147-A177-3AD203B41FA5}">
                      <a16:colId xmlns:a16="http://schemas.microsoft.com/office/drawing/2014/main" val="20001"/>
                    </a:ext>
                  </a:extLst>
                </a:gridCol>
              </a:tblGrid>
              <a:tr h="2031289">
                <a:tc>
                  <a:txBody>
                    <a:bodyPr/>
                    <a:lstStyle/>
                    <a:p>
                      <a:pPr algn="ctr">
                        <a:lnSpc>
                          <a:spcPts val="4200"/>
                        </a:lnSpc>
                        <a:defRPr/>
                      </a:pPr>
                      <a:endParaRPr lang="en-US" sz="1100" dirty="0"/>
                    </a:p>
                  </a:txBody>
                  <a:tcPr marL="190500" marR="190500" marT="190500" marB="190500" anchor="ctr">
                    <a:lnL w="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4200"/>
                        </a:lnSpc>
                        <a:defRPr/>
                      </a:pPr>
                      <a:endParaRPr lang="en-US" sz="1100" dirty="0"/>
                    </a:p>
                  </a:txBody>
                  <a:tcPr marL="190500" marR="190500" marT="190500" marB="190500" anchor="ctr">
                    <a:lnL w="9525"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31289">
                <a:tc>
                  <a:txBody>
                    <a:bodyPr/>
                    <a:lstStyle/>
                    <a:p>
                      <a:pPr algn="ctr">
                        <a:lnSpc>
                          <a:spcPts val="4200"/>
                        </a:lnSpc>
                        <a:defRPr/>
                      </a:pPr>
                      <a:endParaRPr lang="en-US" sz="1100" dirty="0"/>
                    </a:p>
                  </a:txBody>
                  <a:tcPr marL="190500" marR="190500" marT="190500" marB="190500" anchor="ctr">
                    <a:lnL w="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4200"/>
                        </a:lnSpc>
                        <a:defRPr/>
                      </a:pPr>
                      <a:endParaRPr lang="en-US" sz="1100"/>
                    </a:p>
                  </a:txBody>
                  <a:tcPr marL="190500" marR="190500" marT="190500" marB="190500" anchor="ctr">
                    <a:lnL w="9525"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31289">
                <a:tc>
                  <a:txBody>
                    <a:bodyPr/>
                    <a:lstStyle/>
                    <a:p>
                      <a:pPr algn="ctr">
                        <a:lnSpc>
                          <a:spcPts val="4200"/>
                        </a:lnSpc>
                        <a:defRPr/>
                      </a:pPr>
                      <a:endParaRPr lang="en-US" sz="1100"/>
                    </a:p>
                  </a:txBody>
                  <a:tcPr marL="190500" marR="190500" marT="190500" marB="190500" anchor="ctr">
                    <a:lnL w="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4200"/>
                        </a:lnSpc>
                        <a:defRPr/>
                      </a:pPr>
                      <a:endParaRPr lang="en-US" sz="1100" dirty="0"/>
                    </a:p>
                  </a:txBody>
                  <a:tcPr marL="190500" marR="190500" marT="190500" marB="190500" anchor="ctr">
                    <a:lnL w="9525"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26209">
                <a:tc>
                  <a:txBody>
                    <a:bodyPr/>
                    <a:lstStyle/>
                    <a:p>
                      <a:pPr algn="ctr">
                        <a:lnSpc>
                          <a:spcPts val="4200"/>
                        </a:lnSpc>
                        <a:defRPr/>
                      </a:pPr>
                      <a:endParaRPr lang="en-US" sz="1100" dirty="0"/>
                    </a:p>
                  </a:txBody>
                  <a:tcPr marL="190500" marR="190500" marT="190500" marB="190500" anchor="ctr">
                    <a:lnL w="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4200"/>
                        </a:lnSpc>
                        <a:defRPr/>
                      </a:pPr>
                      <a:endParaRPr lang="en-US" sz="1100" dirty="0"/>
                    </a:p>
                  </a:txBody>
                  <a:tcPr marL="190500" marR="190500" marT="190500" marB="190500" anchor="ctr">
                    <a:lnL w="9525"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440739" y="3238051"/>
            <a:ext cx="1617813" cy="1718792"/>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768080" y="1541149"/>
            <a:ext cx="1605712" cy="1095898"/>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890113" y="1541149"/>
            <a:ext cx="1024143" cy="1102711"/>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036341" y="5594115"/>
            <a:ext cx="1374956" cy="137495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522285" y="5644553"/>
            <a:ext cx="968301" cy="1274080"/>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716826" y="7401345"/>
            <a:ext cx="1689831" cy="1651810"/>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199676" y="5985740"/>
            <a:ext cx="1842158" cy="1842158"/>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369430" y="6034440"/>
            <a:ext cx="1872042" cy="1872042"/>
          </a:xfrm>
          <a:prstGeom prst="rect">
            <a:avLst/>
          </a:prstGeom>
        </p:spPr>
      </p:pic>
      <p:sp>
        <p:nvSpPr>
          <p:cNvPr id="15" name="TextBox 15"/>
          <p:cNvSpPr txBox="1"/>
          <p:nvPr/>
        </p:nvSpPr>
        <p:spPr>
          <a:xfrm>
            <a:off x="15372444" y="1146232"/>
            <a:ext cx="2037457" cy="290158"/>
          </a:xfrm>
          <a:prstGeom prst="rect">
            <a:avLst/>
          </a:prstGeom>
        </p:spPr>
        <p:txBody>
          <a:bodyPr lIns="0" tIns="0" rIns="0" bIns="0" rtlCol="0" anchor="t">
            <a:spAutoFit/>
          </a:bodyPr>
          <a:lstStyle/>
          <a:p>
            <a:pPr algn="r">
              <a:lnSpc>
                <a:spcPts val="2380"/>
              </a:lnSpc>
              <a:spcBef>
                <a:spcPct val="0"/>
              </a:spcBef>
            </a:pPr>
            <a:r>
              <a:rPr lang="en-US" sz="1700">
                <a:solidFill>
                  <a:srgbClr val="F4F4F4"/>
                </a:solidFill>
                <a:latin typeface="Fira Sans Light Bold"/>
              </a:rPr>
              <a:t>Back to Agenda Page</a:t>
            </a:r>
          </a:p>
        </p:txBody>
      </p:sp>
      <p:sp>
        <p:nvSpPr>
          <p:cNvPr id="16" name="TextBox 16"/>
          <p:cNvSpPr txBox="1"/>
          <p:nvPr/>
        </p:nvSpPr>
        <p:spPr>
          <a:xfrm>
            <a:off x="886220" y="524193"/>
            <a:ext cx="6838462" cy="1994122"/>
          </a:xfrm>
          <a:prstGeom prst="rect">
            <a:avLst/>
          </a:prstGeom>
        </p:spPr>
        <p:txBody>
          <a:bodyPr lIns="0" tIns="0" rIns="0" bIns="0" rtlCol="0" anchor="t">
            <a:spAutoFit/>
          </a:bodyPr>
          <a:lstStyle/>
          <a:p>
            <a:pPr>
              <a:lnSpc>
                <a:spcPts val="7813"/>
              </a:lnSpc>
              <a:spcBef>
                <a:spcPct val="0"/>
              </a:spcBef>
            </a:pPr>
            <a:r>
              <a:rPr lang="en-US" sz="6511" spc="-65">
                <a:solidFill>
                  <a:srgbClr val="000000"/>
                </a:solidFill>
                <a:latin typeface="Fira Sans Medium"/>
              </a:rPr>
              <a:t>Driver Responsibilities</a:t>
            </a:r>
          </a:p>
        </p:txBody>
      </p:sp>
      <p:sp>
        <p:nvSpPr>
          <p:cNvPr id="17" name="TextBox 17"/>
          <p:cNvSpPr txBox="1"/>
          <p:nvPr/>
        </p:nvSpPr>
        <p:spPr>
          <a:xfrm>
            <a:off x="7753121" y="1003935"/>
            <a:ext cx="1514568" cy="405765"/>
          </a:xfrm>
          <a:prstGeom prst="rect">
            <a:avLst/>
          </a:prstGeom>
        </p:spPr>
        <p:txBody>
          <a:bodyPr wrap="square" lIns="0" tIns="0" rIns="0" bIns="0" rtlCol="0" anchor="t">
            <a:spAutoFit/>
          </a:bodyPr>
          <a:lstStyle/>
          <a:p>
            <a:pPr algn="ctr">
              <a:lnSpc>
                <a:spcPts val="3359"/>
              </a:lnSpc>
              <a:spcBef>
                <a:spcPct val="0"/>
              </a:spcBef>
            </a:pPr>
            <a:r>
              <a:rPr lang="en-US" sz="2400" dirty="0">
                <a:solidFill>
                  <a:srgbClr val="000000"/>
                </a:solidFill>
                <a:latin typeface="Fira Sans Light Bold"/>
              </a:rPr>
              <a:t>No Idling</a:t>
            </a:r>
          </a:p>
        </p:txBody>
      </p:sp>
      <p:sp>
        <p:nvSpPr>
          <p:cNvPr id="18" name="TextBox 18"/>
          <p:cNvSpPr txBox="1"/>
          <p:nvPr/>
        </p:nvSpPr>
        <p:spPr>
          <a:xfrm>
            <a:off x="7847262" y="3112271"/>
            <a:ext cx="1805518" cy="405765"/>
          </a:xfrm>
          <a:prstGeom prst="rect">
            <a:avLst/>
          </a:prstGeom>
        </p:spPr>
        <p:txBody>
          <a:bodyPr wrap="square" lIns="0" tIns="0" rIns="0" bIns="0" rtlCol="0" anchor="t">
            <a:spAutoFit/>
          </a:bodyPr>
          <a:lstStyle/>
          <a:p>
            <a:pPr algn="ctr">
              <a:lnSpc>
                <a:spcPts val="3359"/>
              </a:lnSpc>
              <a:spcBef>
                <a:spcPct val="0"/>
              </a:spcBef>
            </a:pPr>
            <a:r>
              <a:rPr lang="en-US" sz="2400" dirty="0">
                <a:solidFill>
                  <a:srgbClr val="000000"/>
                </a:solidFill>
                <a:latin typeface="Fira Sans Light Bold"/>
              </a:rPr>
              <a:t>Direct Route</a:t>
            </a:r>
          </a:p>
        </p:txBody>
      </p:sp>
      <p:sp>
        <p:nvSpPr>
          <p:cNvPr id="19" name="TextBox 19"/>
          <p:cNvSpPr txBox="1"/>
          <p:nvPr/>
        </p:nvSpPr>
        <p:spPr>
          <a:xfrm>
            <a:off x="13118940" y="1300836"/>
            <a:ext cx="4500511" cy="1343025"/>
          </a:xfrm>
          <a:prstGeom prst="rect">
            <a:avLst/>
          </a:prstGeom>
        </p:spPr>
        <p:txBody>
          <a:bodyPr lIns="0" tIns="0" rIns="0" bIns="0" rtlCol="0" anchor="t">
            <a:spAutoFit/>
          </a:bodyPr>
          <a:lstStyle/>
          <a:p>
            <a:pPr>
              <a:lnSpc>
                <a:spcPts val="2639"/>
              </a:lnSpc>
              <a:spcBef>
                <a:spcPct val="0"/>
              </a:spcBef>
            </a:pPr>
            <a:r>
              <a:rPr lang="en-US" sz="2199">
                <a:solidFill>
                  <a:srgbClr val="000000"/>
                </a:solidFill>
                <a:latin typeface="Fira Sans Light"/>
              </a:rPr>
              <a:t>If in one place for more than three minutes, turn off the engine. </a:t>
            </a:r>
            <a:r>
              <a:rPr lang="en-US" sz="2199">
                <a:solidFill>
                  <a:srgbClr val="000000"/>
                </a:solidFill>
                <a:latin typeface="Fira Sans Light Bold Italics"/>
              </a:rPr>
              <a:t>At no time should a vehicle be left running while unattended. </a:t>
            </a:r>
          </a:p>
        </p:txBody>
      </p:sp>
      <p:sp>
        <p:nvSpPr>
          <p:cNvPr id="20" name="TextBox 20"/>
          <p:cNvSpPr txBox="1"/>
          <p:nvPr/>
        </p:nvSpPr>
        <p:spPr>
          <a:xfrm>
            <a:off x="13118940" y="3587859"/>
            <a:ext cx="4349910" cy="1009650"/>
          </a:xfrm>
          <a:prstGeom prst="rect">
            <a:avLst/>
          </a:prstGeom>
        </p:spPr>
        <p:txBody>
          <a:bodyPr lIns="0" tIns="0" rIns="0" bIns="0" rtlCol="0" anchor="t">
            <a:spAutoFit/>
          </a:bodyPr>
          <a:lstStyle/>
          <a:p>
            <a:pPr>
              <a:lnSpc>
                <a:spcPts val="2639"/>
              </a:lnSpc>
              <a:spcBef>
                <a:spcPct val="0"/>
              </a:spcBef>
            </a:pPr>
            <a:r>
              <a:rPr lang="en-US" sz="2199">
                <a:solidFill>
                  <a:srgbClr val="000000"/>
                </a:solidFill>
                <a:latin typeface="Fira Sans Light"/>
              </a:rPr>
              <a:t>On trips, drivers need to use the most direct route to the destination. </a:t>
            </a:r>
          </a:p>
        </p:txBody>
      </p:sp>
      <p:sp>
        <p:nvSpPr>
          <p:cNvPr id="21" name="TextBox 21"/>
          <p:cNvSpPr txBox="1"/>
          <p:nvPr/>
        </p:nvSpPr>
        <p:spPr>
          <a:xfrm>
            <a:off x="7934232" y="5168582"/>
            <a:ext cx="2325226" cy="408573"/>
          </a:xfrm>
          <a:prstGeom prst="rect">
            <a:avLst/>
          </a:prstGeom>
        </p:spPr>
        <p:txBody>
          <a:bodyPr wrap="square" lIns="0" tIns="0" rIns="0" bIns="0" rtlCol="0" anchor="t">
            <a:spAutoFit/>
          </a:bodyPr>
          <a:lstStyle/>
          <a:p>
            <a:pPr algn="ctr">
              <a:lnSpc>
                <a:spcPts val="3359"/>
              </a:lnSpc>
              <a:spcBef>
                <a:spcPct val="0"/>
              </a:spcBef>
            </a:pPr>
            <a:r>
              <a:rPr lang="en-US" sz="2400" dirty="0">
                <a:solidFill>
                  <a:srgbClr val="000000"/>
                </a:solidFill>
                <a:latin typeface="Fira Sans Light Bold"/>
              </a:rPr>
              <a:t>Inspect Vehicles</a:t>
            </a:r>
          </a:p>
        </p:txBody>
      </p:sp>
      <p:sp>
        <p:nvSpPr>
          <p:cNvPr id="22" name="TextBox 22"/>
          <p:cNvSpPr txBox="1"/>
          <p:nvPr/>
        </p:nvSpPr>
        <p:spPr>
          <a:xfrm>
            <a:off x="13118940" y="5292671"/>
            <a:ext cx="4349910" cy="1676400"/>
          </a:xfrm>
          <a:prstGeom prst="rect">
            <a:avLst/>
          </a:prstGeom>
        </p:spPr>
        <p:txBody>
          <a:bodyPr lIns="0" tIns="0" rIns="0" bIns="0" rtlCol="0" anchor="t">
            <a:spAutoFit/>
          </a:bodyPr>
          <a:lstStyle/>
          <a:p>
            <a:pPr>
              <a:lnSpc>
                <a:spcPts val="2639"/>
              </a:lnSpc>
              <a:spcBef>
                <a:spcPct val="0"/>
              </a:spcBef>
            </a:pPr>
            <a:r>
              <a:rPr lang="en-US" sz="2199">
                <a:solidFill>
                  <a:srgbClr val="000000"/>
                </a:solidFill>
                <a:latin typeface="Fira Sans Light"/>
              </a:rPr>
              <a:t>Prior to operating a University vehicle, inspect the vehicle for safety concerns and report any defects to the Motor Pool Office immediately.</a:t>
            </a:r>
          </a:p>
        </p:txBody>
      </p:sp>
      <p:sp>
        <p:nvSpPr>
          <p:cNvPr id="23" name="TextBox 23"/>
          <p:cNvSpPr txBox="1"/>
          <p:nvPr/>
        </p:nvSpPr>
        <p:spPr>
          <a:xfrm>
            <a:off x="7848600" y="7227702"/>
            <a:ext cx="2209800" cy="405765"/>
          </a:xfrm>
          <a:prstGeom prst="rect">
            <a:avLst/>
          </a:prstGeom>
        </p:spPr>
        <p:txBody>
          <a:bodyPr wrap="square" lIns="0" tIns="0" rIns="0" bIns="0" rtlCol="0" anchor="t">
            <a:spAutoFit/>
          </a:bodyPr>
          <a:lstStyle/>
          <a:p>
            <a:pPr algn="ctr">
              <a:lnSpc>
                <a:spcPts val="3359"/>
              </a:lnSpc>
              <a:spcBef>
                <a:spcPct val="0"/>
              </a:spcBef>
            </a:pPr>
            <a:r>
              <a:rPr lang="en-US" sz="2400" dirty="0">
                <a:solidFill>
                  <a:srgbClr val="000000"/>
                </a:solidFill>
                <a:latin typeface="Fira Sans Light Bold"/>
              </a:rPr>
              <a:t>Clean Vehicles</a:t>
            </a:r>
          </a:p>
        </p:txBody>
      </p:sp>
      <p:sp>
        <p:nvSpPr>
          <p:cNvPr id="24" name="TextBox 24"/>
          <p:cNvSpPr txBox="1"/>
          <p:nvPr/>
        </p:nvSpPr>
        <p:spPr>
          <a:xfrm>
            <a:off x="13194241" y="7391820"/>
            <a:ext cx="4349910" cy="2343150"/>
          </a:xfrm>
          <a:prstGeom prst="rect">
            <a:avLst/>
          </a:prstGeom>
        </p:spPr>
        <p:txBody>
          <a:bodyPr lIns="0" tIns="0" rIns="0" bIns="0" rtlCol="0" anchor="t">
            <a:spAutoFit/>
          </a:bodyPr>
          <a:lstStyle/>
          <a:p>
            <a:pPr>
              <a:lnSpc>
                <a:spcPts val="2639"/>
              </a:lnSpc>
            </a:pPr>
            <a:r>
              <a:rPr lang="en-US" sz="2199">
                <a:solidFill>
                  <a:srgbClr val="000000"/>
                </a:solidFill>
                <a:latin typeface="Fira Sans Light"/>
              </a:rPr>
              <a:t>Drivers are responsible for keeping the interior and exterior of vehicles clean. Vacuums are onsite at Motor Pool Maintenance Garage as well as a card to use at local car wash.  </a:t>
            </a:r>
          </a:p>
          <a:p>
            <a:pPr>
              <a:lnSpc>
                <a:spcPts val="2639"/>
              </a:lnSpc>
              <a:spcBef>
                <a:spcPct val="0"/>
              </a:spcBef>
            </a:pPr>
            <a:endParaRPr lang="en-US" sz="2199">
              <a:solidFill>
                <a:srgbClr val="000000"/>
              </a:solidFill>
              <a:latin typeface="Fira Sans Light"/>
            </a:endParaRPr>
          </a:p>
        </p:txBody>
      </p:sp>
      <p:sp>
        <p:nvSpPr>
          <p:cNvPr id="25" name="TextBox 25"/>
          <p:cNvSpPr txBox="1"/>
          <p:nvPr/>
        </p:nvSpPr>
        <p:spPr>
          <a:xfrm>
            <a:off x="886220" y="3593396"/>
            <a:ext cx="6171712" cy="2009775"/>
          </a:xfrm>
          <a:prstGeom prst="rect">
            <a:avLst/>
          </a:prstGeom>
        </p:spPr>
        <p:txBody>
          <a:bodyPr lIns="0" tIns="0" rIns="0" bIns="0" rtlCol="0" anchor="t">
            <a:spAutoFit/>
          </a:bodyPr>
          <a:lstStyle/>
          <a:p>
            <a:pPr>
              <a:lnSpc>
                <a:spcPts val="2639"/>
              </a:lnSpc>
              <a:spcBef>
                <a:spcPct val="0"/>
              </a:spcBef>
            </a:pPr>
            <a:r>
              <a:rPr lang="en-US" sz="2199">
                <a:solidFill>
                  <a:srgbClr val="000000"/>
                </a:solidFill>
                <a:latin typeface="Fira Sans Light"/>
              </a:rPr>
              <a:t>No drivers, before or during trips, are permitted to use medications, alcohol, drugs, or other substances that cause drowsiness or other physical or mental impairment. The driver of the vehicle must not be under the influence of illicit drugs and/or alcohol at any time. </a:t>
            </a:r>
          </a:p>
        </p:txBody>
      </p:sp>
      <p:sp>
        <p:nvSpPr>
          <p:cNvPr id="26" name="TextBox 26"/>
          <p:cNvSpPr txBox="1"/>
          <p:nvPr/>
        </p:nvSpPr>
        <p:spPr>
          <a:xfrm>
            <a:off x="886220" y="3011768"/>
            <a:ext cx="5428896" cy="481330"/>
          </a:xfrm>
          <a:prstGeom prst="rect">
            <a:avLst/>
          </a:prstGeom>
        </p:spPr>
        <p:txBody>
          <a:bodyPr lIns="0" tIns="0" rIns="0" bIns="0" rtlCol="0" anchor="t">
            <a:spAutoFit/>
          </a:bodyPr>
          <a:lstStyle/>
          <a:p>
            <a:pPr>
              <a:lnSpc>
                <a:spcPts val="3919"/>
              </a:lnSpc>
              <a:spcBef>
                <a:spcPct val="0"/>
              </a:spcBef>
            </a:pPr>
            <a:r>
              <a:rPr lang="en-US" sz="2799">
                <a:solidFill>
                  <a:srgbClr val="000000"/>
                </a:solidFill>
                <a:latin typeface="Fira Sans Light Bold"/>
              </a:rPr>
              <a:t>Medications, alcohol, drugs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2423</Words>
  <Application>Microsoft Office PowerPoint</Application>
  <PresentationFormat>Custom</PresentationFormat>
  <Paragraphs>230</Paragraphs>
  <Slides>23</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23</vt:i4>
      </vt:variant>
    </vt:vector>
  </HeadingPairs>
  <TitlesOfParts>
    <vt:vector size="39" baseType="lpstr">
      <vt:lpstr>Gabriel Sans Condensed</vt:lpstr>
      <vt:lpstr>Gabriel Sans Condensed Italics</vt:lpstr>
      <vt:lpstr>Fira Sans Light Bold</vt:lpstr>
      <vt:lpstr>Gabriel Sans Condensed Bold Italics</vt:lpstr>
      <vt:lpstr>Fira Sans Medium Italics</vt:lpstr>
      <vt:lpstr>Arial</vt:lpstr>
      <vt:lpstr>Gabriel Sans Condensed Bold</vt:lpstr>
      <vt:lpstr>Montserrat Extra-Bold</vt:lpstr>
      <vt:lpstr>Fira Sans Medium Bold</vt:lpstr>
      <vt:lpstr>Fira Sans Light</vt:lpstr>
      <vt:lpstr>Fira Sans Bold</vt:lpstr>
      <vt:lpstr>Fira Sans Light Bold Italics</vt:lpstr>
      <vt:lpstr>Calibri</vt:lpstr>
      <vt:lpstr>Bobby Jones Bold</vt:lpstr>
      <vt:lpstr>Fira Sans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WCU Motor Pool Policy</dc:title>
  <cp:lastModifiedBy>Ross, Ashley</cp:lastModifiedBy>
  <cp:revision>1</cp:revision>
  <dcterms:created xsi:type="dcterms:W3CDTF">2006-08-16T00:00:00Z</dcterms:created>
  <dcterms:modified xsi:type="dcterms:W3CDTF">2023-05-15T15:40:16Z</dcterms:modified>
  <dc:identifier>DAFemtlhqa8</dc:identifier>
</cp:coreProperties>
</file>