
<file path=[Content_Types].xml><?xml version="1.0" encoding="utf-8"?>
<Types xmlns="http://schemas.openxmlformats.org/package/2006/content-types">
  <Default Extension="jfif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1"/>
  </p:notesMasterIdLst>
  <p:handoutMasterIdLst>
    <p:handoutMasterId r:id="rId22"/>
  </p:handoutMasterIdLst>
  <p:sldIdLst>
    <p:sldId id="276" r:id="rId5"/>
    <p:sldId id="271" r:id="rId6"/>
    <p:sldId id="281" r:id="rId7"/>
    <p:sldId id="257" r:id="rId8"/>
    <p:sldId id="280" r:id="rId9"/>
    <p:sldId id="275" r:id="rId10"/>
    <p:sldId id="256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" id="{E75E278A-FF0E-49A4-B170-79828D63BBAD}">
          <p14:sldIdLst/>
        </p14:section>
        <p14:section name="Design, Morph, Annotate, Work Together, Tell Me" id="{B9B51309-D148-4332-87C2-07BE32FBCA3B}">
          <p14:sldIdLst>
            <p14:sldId id="276"/>
            <p14:sldId id="271"/>
            <p14:sldId id="281"/>
            <p14:sldId id="257"/>
            <p14:sldId id="280"/>
            <p14:sldId id="275"/>
            <p14:sldId id="256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</p14:sldIdLst>
        </p14:section>
        <p14:section name="Learn More" id="{2CC34DB2-6590-42C0-AD4B-A04C6060184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4726"/>
    <a:srgbClr val="404040"/>
    <a:srgbClr val="FF9B45"/>
    <a:srgbClr val="DD462F"/>
    <a:srgbClr val="F8CFB6"/>
    <a:srgbClr val="F8CAB6"/>
    <a:srgbClr val="923922"/>
    <a:srgbClr val="F5F5F5"/>
    <a:srgbClr val="F2F2F2"/>
    <a:srgbClr val="D2B4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241" autoAdjust="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80FBE-A8DF-4758-9AC4-3A9E1039168F}" type="datetimeFigureOut">
              <a:rPr lang="en-US" smtClean="0"/>
              <a:t>11/19/2020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679768-A2FC-4D08-91F6-8DCE6C566B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255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3577B-6902-467D-A26C-08A0DD5E4E03}" type="datetimeFigureOut">
              <a:rPr lang="en-US" smtClean="0"/>
              <a:t>11/19/2020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61EA0F-A667-4B49-8422-0062BC55E2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769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blackWhite">
          <a:xfrm>
            <a:off x="254950" y="262784"/>
            <a:ext cx="11682101" cy="633243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549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1207" y="448056"/>
            <a:ext cx="6877119" cy="640080"/>
          </a:xfrm>
        </p:spPr>
        <p:txBody>
          <a:bodyPr anchor="b" anchorCtr="0">
            <a:normAutofit/>
          </a:bodyPr>
          <a:lstStyle>
            <a:lvl1pPr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39496" y="1435608"/>
            <a:ext cx="44165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Click to edit Master text styles</a:t>
            </a:r>
          </a:p>
          <a:p>
            <a:pPr marL="0" lvl="1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Second level</a:t>
            </a:r>
          </a:p>
          <a:p>
            <a:pPr marL="0" lvl="2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Third level</a:t>
            </a:r>
          </a:p>
          <a:p>
            <a:pPr marL="0" lvl="3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Fourth level</a:t>
            </a:r>
          </a:p>
          <a:p>
            <a:pPr marL="0" lvl="4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BEEBAAA-29B5-4AF5-BC5F-7E580C29002D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7192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836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54951" y="262784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/>
          <p:nvPr userDrawn="1"/>
        </p:nvSpPr>
        <p:spPr bwMode="blackWhite">
          <a:xfrm>
            <a:off x="254950" y="262784"/>
            <a:ext cx="11682101" cy="207264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1536192"/>
            <a:ext cx="6876288" cy="64008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39496" y="2560320"/>
            <a:ext cx="94457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Click to edit Master text styles</a:t>
            </a:r>
          </a:p>
          <a:p>
            <a:pPr marL="0" lvl="1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Second level</a:t>
            </a:r>
          </a:p>
          <a:p>
            <a:pPr marL="0" lvl="2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Third level</a:t>
            </a:r>
          </a:p>
          <a:p>
            <a:pPr marL="0" lvl="3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Fourth level</a:t>
            </a:r>
          </a:p>
          <a:p>
            <a:pPr marL="0" lvl="4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655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1208" y="448056"/>
            <a:ext cx="6876288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496" y="1435608"/>
            <a:ext cx="4416552" cy="3977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BEEBAAA-29B5-4AF5-BC5F-7E580C29002D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75904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75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Tx/>
        <a:buNone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514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1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hyperlink" Target="https://positivepsychology.com/benefits-of-mindfulness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2.jf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ordem.org/globalassets/files/academic-assembly/2017-aa/handouts/day-three/biofeedback-exercises-for-stress-2---fernances-j.pdf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mindful.org/a-15-minute-meditation-for-patience-and-resolve/" TargetMode="Externa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hyperlink" Target="https://www.youtube.com/watch?v=W19PdslW7iw&amp;vl=en" TargetMode="External"/><Relationship Id="rId5" Type="http://schemas.openxmlformats.org/officeDocument/2006/relationships/hyperlink" Target="https://self-compassion.org/guided-self-compassion-meditations-mp3-2/" TargetMode="External"/><Relationship Id="rId4" Type="http://schemas.openxmlformats.org/officeDocument/2006/relationships/hyperlink" Target="https://www.youtube.com/watch?v=rUwA13_T5Ew&amp;feature=youtu.be" TargetMode="External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f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0.jpg"/><Relationship Id="rId4" Type="http://schemas.openxmlformats.org/officeDocument/2006/relationships/hyperlink" Target="https://www.merriam-webster.com/dictionary/mindfulnes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21207" y="-148339"/>
            <a:ext cx="11129521" cy="1341886"/>
          </a:xfrm>
        </p:spPr>
        <p:txBody>
          <a:bodyPr>
            <a:noAutofit/>
          </a:bodyPr>
          <a:lstStyle/>
          <a:p>
            <a:pPr algn="ctr"/>
            <a:br>
              <a:rPr lang="en-US" sz="4000" b="1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br>
              <a:rPr lang="en-US" sz="4000" b="1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br>
              <a:rPr lang="en-US" sz="4000" b="1" dirty="0"/>
            </a:br>
            <a:r>
              <a:rPr lang="en-US" sz="4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Mindfulness-Based Self-Care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6" name="Content Placeholder 17"/>
          <p:cNvSpPr txBox="1">
            <a:spLocks/>
          </p:cNvSpPr>
          <p:nvPr/>
        </p:nvSpPr>
        <p:spPr>
          <a:xfrm>
            <a:off x="646383" y="1266826"/>
            <a:ext cx="11109119" cy="885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Aft>
                <a:spcPts val="2000"/>
              </a:spcAft>
              <a:buNone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This presentation was created by Tammy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Ahn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Hock, MS, LPC, CAADC</a:t>
            </a:r>
          </a:p>
        </p:txBody>
      </p:sp>
      <p:sp>
        <p:nvSpPr>
          <p:cNvPr id="43" name="Content Placeholder 17"/>
          <p:cNvSpPr txBox="1">
            <a:spLocks/>
          </p:cNvSpPr>
          <p:nvPr/>
        </p:nvSpPr>
        <p:spPr>
          <a:xfrm>
            <a:off x="4747855" y="5273573"/>
            <a:ext cx="3106367" cy="13240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000"/>
              </a:spcAft>
              <a:buNone/>
            </a:pPr>
            <a:endParaRPr lang="en-US" dirty="0">
              <a:solidFill>
                <a:srgbClr val="D2472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4" name="Content Placeholder 17"/>
          <p:cNvSpPr txBox="1">
            <a:spLocks/>
          </p:cNvSpPr>
          <p:nvPr/>
        </p:nvSpPr>
        <p:spPr>
          <a:xfrm>
            <a:off x="8429668" y="5273573"/>
            <a:ext cx="3107336" cy="1341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000"/>
              </a:spcAft>
              <a:buNone/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166231B-DC8A-427E-8AF3-4EE24EBBC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524" y="1828800"/>
            <a:ext cx="9858375" cy="476882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DA795D3-5AD6-4407-9673-9CDFB52B2D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2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560"/>
    </mc:Choice>
    <mc:Fallback xmlns="">
      <p:transition advTm="5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C610A-C380-4BA7-805E-72BFC79EC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81000"/>
            <a:ext cx="11251693" cy="1168908"/>
          </a:xfrm>
        </p:spPr>
        <p:txBody>
          <a:bodyPr>
            <a:noAutofit/>
          </a:bodyPr>
          <a:lstStyle/>
          <a:p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People who regularly engage in mindfulness practices are more likely to experience…</a:t>
            </a:r>
            <a:br>
              <a:rPr lang="en-US" sz="2400" b="1" dirty="0"/>
            </a:br>
            <a:endParaRPr lang="en-US" sz="2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D667-1944-4CE0-9857-4FE1BE039A6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39495" y="1435608"/>
            <a:ext cx="11081005" cy="5155692"/>
          </a:xfrm>
        </p:spPr>
        <p:txBody>
          <a:bodyPr>
            <a:normAutofit fontScale="32500" lnSpcReduction="20000"/>
          </a:bodyPr>
          <a:lstStyle/>
          <a:p>
            <a:pPr marL="685800" indent="-6858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4500" dirty="0"/>
              <a:t>Higher brain functioning</a:t>
            </a:r>
          </a:p>
          <a:p>
            <a:pPr marL="685800" lvl="0" indent="-6858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4500" dirty="0"/>
              <a:t>Increased immune function</a:t>
            </a:r>
          </a:p>
          <a:p>
            <a:pPr marL="685800" lvl="0" indent="-6858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4500" dirty="0"/>
              <a:t>Lowered blood pressure</a:t>
            </a:r>
          </a:p>
          <a:p>
            <a:pPr marL="685800" lvl="0" indent="-6858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4500" dirty="0"/>
              <a:t>Lowered heart rate</a:t>
            </a:r>
          </a:p>
          <a:p>
            <a:pPr marL="685800" lvl="0" indent="-6858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4500" dirty="0"/>
              <a:t>Increased awareness</a:t>
            </a:r>
          </a:p>
          <a:p>
            <a:pPr marL="685800" lvl="0" indent="-6858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4500" dirty="0"/>
              <a:t>Increased attention and focus</a:t>
            </a:r>
          </a:p>
          <a:p>
            <a:pPr marL="685800" lvl="0" indent="-6858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4500" dirty="0"/>
              <a:t>Increased clarity in thinking and perception</a:t>
            </a:r>
          </a:p>
          <a:p>
            <a:pPr marL="685800" lvl="0" indent="-6858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4500" dirty="0"/>
              <a:t>Increased ability to regulate emotions</a:t>
            </a:r>
          </a:p>
          <a:p>
            <a:pPr marL="685800" lvl="0" indent="-6858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4500" dirty="0"/>
              <a:t>Lowered anxiety levels</a:t>
            </a:r>
          </a:p>
          <a:p>
            <a:pPr marL="685800" lvl="0" indent="-6858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4500" dirty="0"/>
              <a:t>Increased calmness and internal stillness</a:t>
            </a:r>
          </a:p>
          <a:p>
            <a:pPr marL="685800" lvl="0" indent="-6858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4500" dirty="0"/>
              <a:t>Increased feelings of connectedness with others</a:t>
            </a:r>
          </a:p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en-US" sz="4500" dirty="0">
                <a:hlinkClick r:id="rId4"/>
              </a:rPr>
              <a:t>https://positivepsychology.com/benefits-of-mindfulness/</a:t>
            </a:r>
            <a:r>
              <a:rPr lang="en-US" sz="4500" dirty="0"/>
              <a:t> </a:t>
            </a:r>
          </a:p>
          <a:p>
            <a:pPr algn="ctr"/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EB76A80-0D2C-43B1-BA70-2FDC8A9321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4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94"/>
    </mc:Choice>
    <mc:Fallback xmlns="">
      <p:transition spd="slow" advTm="44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462A4-8FCB-4CFC-A7CE-8684127A9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7" y="209549"/>
            <a:ext cx="11131297" cy="2009776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r>
              <a:rPr lang="en-US" sz="4000" b="1" dirty="0"/>
              <a:t>This sounds great, but how do I do it?</a:t>
            </a:r>
            <a:br>
              <a:rPr lang="en-US" sz="4000" b="1" dirty="0"/>
            </a:br>
            <a:br>
              <a:rPr lang="en-US" sz="4000" b="1" dirty="0"/>
            </a:br>
            <a:endParaRPr lang="en-US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8403E-2966-4D0C-89E9-C4184646FCB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39496" y="1435607"/>
            <a:ext cx="11100054" cy="5127117"/>
          </a:xfrm>
        </p:spPr>
        <p:txBody>
          <a:bodyPr>
            <a:normAutofit/>
          </a:bodyPr>
          <a:lstStyle/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Mindful breathing, such as the 4-7-8 technique</a:t>
            </a:r>
            <a:r>
              <a:rPr lang="en-US" sz="2400" b="1" dirty="0"/>
              <a:t>*</a:t>
            </a:r>
            <a:r>
              <a:rPr lang="en-US" sz="2400" dirty="0"/>
              <a:t>, focused or “belly” breathing.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Mindful eating, watching, touching, smelling, hearing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Mindful Exercise (i.e. yoga, walking, running)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Guided mediation</a:t>
            </a:r>
            <a:r>
              <a:rPr lang="en-US" sz="2400" b="1" dirty="0"/>
              <a:t>*</a:t>
            </a:r>
            <a:r>
              <a:rPr lang="en-US" sz="2400" dirty="0"/>
              <a:t> </a:t>
            </a:r>
          </a:p>
          <a:p>
            <a:r>
              <a:rPr lang="en-US" sz="2000" dirty="0"/>
              <a:t>(</a:t>
            </a:r>
            <a:r>
              <a:rPr lang="en-US" sz="2000" b="1" dirty="0"/>
              <a:t>*</a:t>
            </a:r>
            <a:r>
              <a:rPr lang="en-US" sz="2000" dirty="0"/>
              <a:t>See “resources” slide for more information)</a:t>
            </a:r>
          </a:p>
          <a:p>
            <a:endParaRPr lang="en-US" sz="2400" dirty="0"/>
          </a:p>
          <a:p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4ED4531-48BC-4B7B-B275-473D3E5CC7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9"/>
    </mc:Choice>
    <mc:Fallback xmlns="">
      <p:transition spd="slow" advTm="7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2C163-4629-401B-99BA-0270200BD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7" y="-1"/>
            <a:ext cx="11131297" cy="1628775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3100" b="1" dirty="0"/>
              <a:t>I’ve tried to be more mindful and I wasn’t very good at it.  Does that mean I just can’t do it?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EB0AC-59DE-4770-80C8-ADC7A3B7098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39496" y="685800"/>
            <a:ext cx="11131296" cy="5133975"/>
          </a:xfrm>
        </p:spPr>
        <p:txBody>
          <a:bodyPr>
            <a:normAutofit fontScale="85000" lnSpcReduction="20000"/>
          </a:bodyPr>
          <a:lstStyle/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Mindfulness is a PRACTICE!  The more you do it, the better you get at 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People can experience a greater feeling of calmness and relaxation even after only a few minutes of engaging in a mindfulness practice.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Again, people who regularly engage in mindfulness practices are generally </a:t>
            </a:r>
            <a:r>
              <a:rPr lang="en-US" sz="3000" b="1" i="1" dirty="0"/>
              <a:t>less anxious, less stressed and less depressed.  </a:t>
            </a:r>
          </a:p>
          <a:p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13790BD-E297-4B4E-9751-105133CC8A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6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35"/>
    </mc:Choice>
    <mc:Fallback xmlns="">
      <p:transition spd="slow" advTm="35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30387-A6B8-493E-A82B-117509639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7" y="448056"/>
            <a:ext cx="11090529" cy="64008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Anyone Can Be Mindful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2304C-4712-4AEF-8FEC-1EB5C200DD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39495" y="1435608"/>
            <a:ext cx="11090529" cy="3977640"/>
          </a:xfrm>
        </p:spPr>
        <p:txBody>
          <a:bodyPr>
            <a:normAutofit/>
          </a:bodyPr>
          <a:lstStyle/>
          <a:p>
            <a:r>
              <a:rPr lang="en-US" sz="2800" dirty="0"/>
              <a:t>Mindfulness is </a:t>
            </a:r>
            <a:r>
              <a:rPr lang="en-US" sz="2800" b="1" i="1" dirty="0"/>
              <a:t>not </a:t>
            </a:r>
            <a:r>
              <a:rPr lang="en-US" sz="2800" dirty="0"/>
              <a:t>about perfection.  Mindfulness is about </a:t>
            </a:r>
            <a:r>
              <a:rPr lang="en-US" sz="2800" b="1" i="1" dirty="0"/>
              <a:t>noticing</a:t>
            </a:r>
            <a:r>
              <a:rPr lang="en-US" sz="2800" dirty="0"/>
              <a:t>.  Notice your thoughts and think of them as leaves floating on a stream.  Let them flow away from you and bring your focus back to your breath.  </a:t>
            </a:r>
          </a:p>
          <a:p>
            <a:endParaRPr lang="en-US" dirty="0"/>
          </a:p>
        </p:txBody>
      </p:sp>
      <p:pic>
        <p:nvPicPr>
          <p:cNvPr id="5" name="Picture 4" descr="A picture containing water, flying, bird, large&#10;&#10;Description automatically generated">
            <a:extLst>
              <a:ext uri="{FF2B5EF4-FFF2-40B4-BE49-F238E27FC236}">
                <a16:creationId xmlns:a16="http://schemas.microsoft.com/office/drawing/2014/main" id="{AEFC6A62-F458-4F91-A44F-DFCA0168B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375" y="4065270"/>
            <a:ext cx="5657850" cy="246888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2D8114E-2348-432F-8BD8-5A09F7D895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50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89"/>
    </mc:Choice>
    <mc:Fallback xmlns="">
      <p:transition spd="slow" advTm="23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26583-4F54-4D26-93DF-5FE186913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7" y="448056"/>
            <a:ext cx="11061193" cy="64008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Your Breath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8E8F6-A177-4926-BDA1-7AE09920B2F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39496" y="1435607"/>
            <a:ext cx="11042904" cy="5108067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is always with you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is your anchor to the present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is something you can control </a:t>
            </a:r>
            <a:endParaRPr lang="en-US" dirty="0"/>
          </a:p>
        </p:txBody>
      </p:sp>
      <p:pic>
        <p:nvPicPr>
          <p:cNvPr id="7" name="Picture 6" descr="Water next to the ocean&#10;&#10;Description automatically generated">
            <a:extLst>
              <a:ext uri="{FF2B5EF4-FFF2-40B4-BE49-F238E27FC236}">
                <a16:creationId xmlns:a16="http://schemas.microsoft.com/office/drawing/2014/main" id="{16E2DCF1-61A1-4D19-8027-42587F8F2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00" y="4543424"/>
            <a:ext cx="6350000" cy="200025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EDD3FD0-4AC4-4959-896B-8F2B0554B6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0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07"/>
    </mc:Choice>
    <mc:Fallback xmlns="">
      <p:transition spd="slow" advTm="12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6520D-28FE-48DD-965F-52872A925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7" y="285750"/>
            <a:ext cx="11175493" cy="1149858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Helpful (and free!) resources:</a:t>
            </a:r>
            <a:br>
              <a:rPr lang="en-US" sz="3200" b="1" dirty="0"/>
            </a:b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4F2C0-D47C-462D-BE54-DCAEE81D0EB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39495" y="1435608"/>
            <a:ext cx="11090529" cy="5136642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Guided Meditation:</a:t>
            </a:r>
          </a:p>
          <a:p>
            <a:pPr algn="ctr">
              <a:lnSpc>
                <a:spcPct val="100000"/>
              </a:lnSpc>
            </a:pPr>
            <a:r>
              <a:rPr lang="en-US" sz="1400" u="sng" dirty="0">
                <a:hlinkClick r:id="rId4"/>
              </a:rPr>
              <a:t>https://www.youtube.com/watch?v=rUwA13_T5Ew&amp;feature=youtu.be</a:t>
            </a:r>
            <a:endParaRPr lang="en-US" sz="1400" dirty="0"/>
          </a:p>
          <a:p>
            <a:pPr algn="ctr">
              <a:lnSpc>
                <a:spcPct val="100000"/>
              </a:lnSpc>
            </a:pPr>
            <a:r>
              <a:rPr lang="en-US" sz="1400" u="sng" dirty="0">
                <a:hlinkClick r:id="rId5"/>
              </a:rPr>
              <a:t>https://self-compassion.org/guided-self-compassion-meditations-mp3-2/</a:t>
            </a:r>
            <a:endParaRPr lang="en-US" sz="1400" dirty="0"/>
          </a:p>
          <a:p>
            <a:pPr algn="ctr">
              <a:lnSpc>
                <a:spcPct val="100000"/>
              </a:lnSpc>
            </a:pPr>
            <a:r>
              <a:rPr lang="en-US" sz="1400" u="sng" dirty="0">
                <a:hlinkClick r:id="rId6"/>
              </a:rPr>
              <a:t>https://www.youtube.com/watch?v=W19PdslW7iw&amp;vl=en</a:t>
            </a:r>
            <a:endParaRPr lang="en-US" sz="1400" dirty="0"/>
          </a:p>
          <a:p>
            <a:pPr algn="ctr">
              <a:lnSpc>
                <a:spcPct val="100000"/>
              </a:lnSpc>
            </a:pPr>
            <a:r>
              <a:rPr lang="en-US" sz="1400" u="sng" dirty="0">
                <a:hlinkClick r:id="rId7"/>
              </a:rPr>
              <a:t>https://www.mindful.org/a-15-minute-meditation-for-patience-and-resolve/</a:t>
            </a:r>
            <a:endParaRPr lang="en-US" sz="1400" dirty="0"/>
          </a:p>
          <a:p>
            <a:pPr algn="ctr"/>
            <a:r>
              <a:rPr lang="en-US" sz="2400" dirty="0"/>
              <a:t>4-7-8 Breathing Instructions:</a:t>
            </a:r>
          </a:p>
          <a:p>
            <a:pPr algn="ctr"/>
            <a:r>
              <a:rPr lang="en-US" sz="1400" dirty="0">
                <a:hlinkClick r:id="rId8"/>
              </a:rPr>
              <a:t>https://www.cordem.org/globalassets/files/academic-assembly/2017-aa/handouts/day-three/biofeedback-exercises-for-stress-2---fernances-j.pdf</a:t>
            </a:r>
            <a:endParaRPr lang="en-US" sz="1400" dirty="0"/>
          </a:p>
          <a:p>
            <a:pPr algn="ctr"/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E2F375D-229E-41D3-BBFE-85F50C042C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8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94"/>
    </mc:Choice>
    <mc:Fallback xmlns="">
      <p:transition spd="slow" advTm="34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B2677-2CD9-46AA-8B59-8B4D53FAB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7" y="276225"/>
            <a:ext cx="11165967" cy="1419225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/>
              <a:t>Literature:</a:t>
            </a:r>
            <a:br>
              <a:rPr lang="en-US" sz="3600" b="1" dirty="0"/>
            </a:br>
            <a:endParaRPr lang="en-US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C61AC-703C-43E8-8FC3-ACA037E8BB6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39495" y="1435607"/>
            <a:ext cx="11147679" cy="5146167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/>
              <a:t>Practicing Mindfulness </a:t>
            </a:r>
            <a:r>
              <a:rPr lang="en-US" sz="1800" dirty="0"/>
              <a:t>by Matthew </a:t>
            </a:r>
            <a:r>
              <a:rPr lang="en-US" sz="1800" dirty="0" err="1"/>
              <a:t>Sockolov</a:t>
            </a: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/>
              <a:t>The Power of Now </a:t>
            </a:r>
            <a:r>
              <a:rPr lang="en-US" sz="1800" dirty="0"/>
              <a:t>by Eckhart Tolle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/>
              <a:t>Mindfulness: An Eight-Week Plan for Finding Peace in a Frantic World </a:t>
            </a:r>
            <a:r>
              <a:rPr lang="en-US" sz="1800" dirty="0"/>
              <a:t>by Mark Williams and Denny Penman</a:t>
            </a:r>
          </a:p>
          <a:p>
            <a:endParaRPr lang="en-US" sz="2400" dirty="0"/>
          </a:p>
        </p:txBody>
      </p:sp>
      <p:pic>
        <p:nvPicPr>
          <p:cNvPr id="5" name="Picture 4" descr="A close up of a womans face&#10;&#10;Description automatically generated">
            <a:extLst>
              <a:ext uri="{FF2B5EF4-FFF2-40B4-BE49-F238E27FC236}">
                <a16:creationId xmlns:a16="http://schemas.microsoft.com/office/drawing/2014/main" id="{D7D7BE33-4185-46C6-A444-A24B690D3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49" y="4622293"/>
            <a:ext cx="387667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491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19075" y="295276"/>
            <a:ext cx="2124075" cy="792860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Question:</a:t>
            </a:r>
          </a:p>
        </p:txBody>
      </p:sp>
      <p:sp>
        <p:nvSpPr>
          <p:cNvPr id="38" name="Content Placeholder 17"/>
          <p:cNvSpPr txBox="1">
            <a:spLocks/>
          </p:cNvSpPr>
          <p:nvPr/>
        </p:nvSpPr>
        <p:spPr>
          <a:xfrm>
            <a:off x="541610" y="1524708"/>
            <a:ext cx="11078890" cy="4361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Aft>
                <a:spcPts val="600"/>
              </a:spcAft>
              <a:buNone/>
              <a:defRPr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1353AE-9938-4504-A0F4-BDF08CF4F600}"/>
              </a:ext>
            </a:extLst>
          </p:cNvPr>
          <p:cNvSpPr/>
          <p:nvPr/>
        </p:nvSpPr>
        <p:spPr>
          <a:xfrm>
            <a:off x="409575" y="1362075"/>
            <a:ext cx="11240815" cy="2553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boundaries have you been attempting to maintain when it comes to reading/watching the news?  (i.e. choice of news sources, time limitations)?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64BBF67-AB3B-4627-AF31-17FB2F741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2609" y="2390775"/>
            <a:ext cx="6260441" cy="4171949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7005DE3-E9F7-4907-99DF-C9CF36D07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61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154"/>
    </mc:Choice>
    <mc:Fallback xmlns="">
      <p:transition advTm="15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7857" y="448056"/>
            <a:ext cx="6877119" cy="640080"/>
          </a:xfrm>
        </p:spPr>
        <p:txBody>
          <a:bodyPr/>
          <a:lstStyle/>
          <a:p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Question: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541609" y="1431010"/>
            <a:ext cx="11107465" cy="497893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800" dirty="0"/>
              <a:t>What do you notice feeling (physically, emotionally) after hearing or seeing news? </a:t>
            </a:r>
          </a:p>
          <a:p>
            <a:pPr marL="0" indent="0" algn="ctr">
              <a:lnSpc>
                <a:spcPts val="1800"/>
              </a:lnSpc>
              <a:spcBef>
                <a:spcPts val="1000"/>
              </a:spcBef>
              <a:spcAft>
                <a:spcPts val="600"/>
              </a:spcAft>
              <a:buNone/>
            </a:pP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9B921418-FD26-402D-9E83-C3561E7FD2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5519" y="2561844"/>
            <a:ext cx="7899643" cy="38481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41717D5-5303-4F0E-96B0-EDC7AF6EDD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3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95"/>
    </mc:Choice>
    <mc:Fallback xmlns="">
      <p:transition advTm="11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Question: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2884761" y="1516735"/>
            <a:ext cx="4413626" cy="397827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ts val="1800"/>
              </a:lnSpc>
              <a:spcBef>
                <a:spcPts val="1000"/>
              </a:spcBef>
              <a:spcAft>
                <a:spcPts val="2000"/>
              </a:spcAft>
              <a:buNone/>
            </a:pPr>
            <a:b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2" name="Content Placeholder 17"/>
          <p:cNvSpPr txBox="1">
            <a:spLocks/>
          </p:cNvSpPr>
          <p:nvPr/>
        </p:nvSpPr>
        <p:spPr>
          <a:xfrm>
            <a:off x="1066039" y="4571824"/>
            <a:ext cx="2696774" cy="9925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000"/>
              </a:spcAft>
              <a:buNone/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3" name="Content Placeholder 17"/>
          <p:cNvSpPr txBox="1">
            <a:spLocks/>
          </p:cNvSpPr>
          <p:nvPr/>
        </p:nvSpPr>
        <p:spPr>
          <a:xfrm>
            <a:off x="4747855" y="4571824"/>
            <a:ext cx="3106367" cy="13240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000"/>
              </a:spcAft>
              <a:buNone/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4" name="Content Placeholder 17"/>
          <p:cNvSpPr txBox="1">
            <a:spLocks/>
          </p:cNvSpPr>
          <p:nvPr/>
        </p:nvSpPr>
        <p:spPr>
          <a:xfrm>
            <a:off x="8429668" y="4571824"/>
            <a:ext cx="2658635" cy="697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000"/>
              </a:spcAft>
              <a:buNone/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8BAB85-5E79-4061-8D8B-4F6256719E73}"/>
              </a:ext>
            </a:extLst>
          </p:cNvPr>
          <p:cNvSpPr/>
          <p:nvPr/>
        </p:nvSpPr>
        <p:spPr>
          <a:xfrm>
            <a:off x="409575" y="1293595"/>
            <a:ext cx="11125200" cy="993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boundaries have you been attempting to maintain regarding conversations about politics and current events/issues with others?  </a:t>
            </a:r>
          </a:p>
        </p:txBody>
      </p:sp>
      <p:pic>
        <p:nvPicPr>
          <p:cNvPr id="6" name="Picture 5" descr="A picture containing person, shoes, standing, feet&#10;&#10;Description automatically generated">
            <a:extLst>
              <a:ext uri="{FF2B5EF4-FFF2-40B4-BE49-F238E27FC236}">
                <a16:creationId xmlns:a16="http://schemas.microsoft.com/office/drawing/2014/main" id="{97654D49-8928-4F91-AD60-07EAADCC4A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8908" y="2532130"/>
            <a:ext cx="8374184" cy="407669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5A9278C-673F-4925-A3DD-1ECA42E118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7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005"/>
    </mc:Choice>
    <mc:Fallback xmlns="">
      <p:transition advTm="13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Question:</a:t>
            </a:r>
          </a:p>
        </p:txBody>
      </p:sp>
      <p:sp>
        <p:nvSpPr>
          <p:cNvPr id="25" name="Content Placeholder 17"/>
          <p:cNvSpPr txBox="1">
            <a:spLocks/>
          </p:cNvSpPr>
          <p:nvPr/>
        </p:nvSpPr>
        <p:spPr>
          <a:xfrm>
            <a:off x="1066038" y="2936927"/>
            <a:ext cx="2651153" cy="1456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000"/>
              </a:spcAft>
              <a:buNone/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Content Placeholder 17"/>
          <p:cNvSpPr txBox="1">
            <a:spLocks/>
          </p:cNvSpPr>
          <p:nvPr/>
        </p:nvSpPr>
        <p:spPr>
          <a:xfrm>
            <a:off x="628962" y="5832234"/>
            <a:ext cx="3449878" cy="692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000"/>
              </a:spcAft>
              <a:buNone/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964D12-5C55-421D-8A93-0685C2F20D88}"/>
              </a:ext>
            </a:extLst>
          </p:cNvPr>
          <p:cNvSpPr/>
          <p:nvPr/>
        </p:nvSpPr>
        <p:spPr>
          <a:xfrm>
            <a:off x="521207" y="1209452"/>
            <a:ext cx="11156443" cy="993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coping strategies have you been using lately?  Do you feel they’re healthy?  Effective?  Why/why not?</a:t>
            </a:r>
          </a:p>
        </p:txBody>
      </p:sp>
      <p:pic>
        <p:nvPicPr>
          <p:cNvPr id="21" name="Picture 20" descr="A picture containing wheel, drawing&#10;&#10;Description automatically generated">
            <a:extLst>
              <a:ext uri="{FF2B5EF4-FFF2-40B4-BE49-F238E27FC236}">
                <a16:creationId xmlns:a16="http://schemas.microsoft.com/office/drawing/2014/main" id="{9C0CB324-7A88-400A-B6D5-EDBBD6A50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812" y="2800432"/>
            <a:ext cx="9096375" cy="345090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72AE6BA-F144-4592-89C3-25CCED7ECD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3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10"/>
    </mc:Choice>
    <mc:Fallback xmlns="">
      <p:transition spd="slow" advTm="14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Question</a:t>
            </a:r>
          </a:p>
        </p:txBody>
      </p:sp>
      <p:sp>
        <p:nvSpPr>
          <p:cNvPr id="22" name="Content Placeholder 17"/>
          <p:cNvSpPr txBox="1">
            <a:spLocks/>
          </p:cNvSpPr>
          <p:nvPr/>
        </p:nvSpPr>
        <p:spPr>
          <a:xfrm>
            <a:off x="1066039" y="3353185"/>
            <a:ext cx="3504072" cy="913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34" name="Content Placeholder 17"/>
          <p:cNvSpPr txBox="1">
            <a:spLocks/>
          </p:cNvSpPr>
          <p:nvPr/>
        </p:nvSpPr>
        <p:spPr>
          <a:xfrm>
            <a:off x="1064636" y="4303697"/>
            <a:ext cx="2134038" cy="1446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12763">
              <a:spcAft>
                <a:spcPts val="2000"/>
              </a:spcAft>
              <a:buNone/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777427-44E2-4CCA-84A8-3C06CEA7A725}"/>
              </a:ext>
            </a:extLst>
          </p:cNvPr>
          <p:cNvSpPr/>
          <p:nvPr/>
        </p:nvSpPr>
        <p:spPr>
          <a:xfrm>
            <a:off x="2428876" y="1352550"/>
            <a:ext cx="6705168" cy="993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What activities help you feel positive, joyful and empowered?  </a:t>
            </a:r>
          </a:p>
        </p:txBody>
      </p:sp>
      <p:pic>
        <p:nvPicPr>
          <p:cNvPr id="14" name="Picture 13" descr="A child that is standing in the grass&#10;&#10;Description automatically generated">
            <a:extLst>
              <a:ext uri="{FF2B5EF4-FFF2-40B4-BE49-F238E27FC236}">
                <a16:creationId xmlns:a16="http://schemas.microsoft.com/office/drawing/2014/main" id="{848CCFE0-692C-483D-924F-B82F588DE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2713" y="2554303"/>
            <a:ext cx="6886574" cy="400515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3CFF294-F4C3-4DF1-947D-46A4C7455F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6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353"/>
    </mc:Choice>
    <mc:Fallback xmlns="">
      <p:transition advTm="9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164324"/>
            <a:ext cx="10515600" cy="2387600"/>
          </a:xfrm>
        </p:spPr>
        <p:txBody>
          <a:bodyPr anchor="ctr" anchorCtr="0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Welcome to PowerPoint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855620" y="2933105"/>
            <a:ext cx="9582736" cy="11377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5 tips for a simpler way to work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rcRect/>
          <a:stretch/>
        </p:blipFill>
        <p:spPr bwMode="invGray">
          <a:xfrm>
            <a:off x="670216" y="5193062"/>
            <a:ext cx="822960" cy="822960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3F3690B-EAFA-4EDD-8ECF-0D055D78FB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80097"/>
            <a:ext cx="12192000" cy="589780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31CE032-82A3-49CE-B574-8BE9C9051C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0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7"/>
    </mc:Choice>
    <mc:Fallback xmlns="">
      <p:transition spd="slow" advTm="4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AD256-60C7-48F7-964E-87E1A0200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7" y="448056"/>
            <a:ext cx="11080243" cy="64008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Mindfulness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E8487-D950-4DD3-8228-31009E90633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39495" y="1435607"/>
            <a:ext cx="11080243" cy="5108067"/>
          </a:xfrm>
        </p:spPr>
        <p:txBody>
          <a:bodyPr/>
          <a:lstStyle/>
          <a:p>
            <a:r>
              <a:rPr lang="en-US" sz="2400" dirty="0"/>
              <a:t>What is it Mindfulness?</a:t>
            </a:r>
          </a:p>
          <a:p>
            <a:r>
              <a:rPr lang="en-US" sz="2000" dirty="0"/>
              <a:t>The practice of maintaining a nonjudgmental state of heightened or complete awareness of one's thoughts, emotions, or experiences on a moment-to-moment basis </a:t>
            </a:r>
            <a:r>
              <a:rPr lang="en-US" sz="1400" dirty="0"/>
              <a:t>(</a:t>
            </a:r>
            <a:r>
              <a:rPr lang="en-US" sz="1400" dirty="0">
                <a:hlinkClick r:id="rId4"/>
              </a:rPr>
              <a:t>https://www.merriam-webster.com/dictionary/mindfulness</a:t>
            </a:r>
            <a:r>
              <a:rPr lang="en-US" sz="1400" dirty="0"/>
              <a:t>).  </a:t>
            </a:r>
            <a:r>
              <a:rPr lang="en-US" sz="2000" b="1" i="1" dirty="0"/>
              <a:t>Mindfulness can be practiced anywhere, anytime.  </a:t>
            </a:r>
          </a:p>
          <a:p>
            <a:endParaRPr lang="en-US" dirty="0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4EA7B1C-96A0-41B7-8440-139A418162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4125" y="3952875"/>
            <a:ext cx="7143750" cy="2667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109CFF4-1382-4060-AA1E-5DC5C2F49E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9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57"/>
    </mc:Choice>
    <mc:Fallback xmlns="">
      <p:transition spd="slow" advTm="23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793A4-C1AD-4FEC-A342-8EADEE1A7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7" y="448056"/>
            <a:ext cx="11108818" cy="640080"/>
          </a:xfrm>
        </p:spPr>
        <p:txBody>
          <a:bodyPr/>
          <a:lstStyle/>
          <a:p>
            <a:pPr algn="ctr"/>
            <a:r>
              <a:rPr lang="en-US" sz="3600" b="1" dirty="0"/>
              <a:t>Benefits</a:t>
            </a:r>
            <a:r>
              <a:rPr lang="en-US" sz="3200" b="1" dirty="0"/>
              <a:t> </a:t>
            </a:r>
            <a:r>
              <a:rPr lang="en-US" sz="3600" b="1" dirty="0"/>
              <a:t>of Mindfulness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056A3-D8D6-495C-91E8-86EA1E2B162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39495" y="1435608"/>
            <a:ext cx="11090529" cy="397764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Decreased Stress, anxiety and depression!</a:t>
            </a:r>
          </a:p>
          <a:p>
            <a:endParaRPr lang="en-US" dirty="0"/>
          </a:p>
        </p:txBody>
      </p:sp>
      <p:pic>
        <p:nvPicPr>
          <p:cNvPr id="5" name="Picture 4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633DE92D-14C2-42DF-A1DE-08606C170B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1" y="2558795"/>
            <a:ext cx="6905624" cy="301332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872F4E7-588A-46BD-A434-CC054441EF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22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32"/>
    </mc:Choice>
    <mc:Fallback xmlns="">
      <p:transition spd="slow" advTm="9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elcomeDo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25A0713-A64B-439B-91E9-551CE2BAEA8D}" vid="{FD9CE0B8-0910-4446-AF74-F335AEE71F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8a52e8c320b9a064ae3583ae3861c9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8020cb39231a0945110f9cd888b521a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FD7FC771-7DFE-49DA-B577-71181BFBCB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EE8C63A-4744-4DE4-BB49-0FF0B5375C6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50072C5-DDE0-4258-BA7A-4D4B80DFA632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{97FE283D-36DB-411E-B960-89595B725B98}tf10001108_win32</Template>
  <TotalTime>512</TotalTime>
  <Words>625</Words>
  <Application>Microsoft Office PowerPoint</Application>
  <PresentationFormat>Widescreen</PresentationFormat>
  <Paragraphs>67</Paragraphs>
  <Slides>16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Segoe UI</vt:lpstr>
      <vt:lpstr>Segoe UI Light</vt:lpstr>
      <vt:lpstr>WelcomeDoc</vt:lpstr>
      <vt:lpstr>   Mindfulness-Based Self-Care</vt:lpstr>
      <vt:lpstr>Question:</vt:lpstr>
      <vt:lpstr> Question:</vt:lpstr>
      <vt:lpstr>Question:</vt:lpstr>
      <vt:lpstr>Question:</vt:lpstr>
      <vt:lpstr>Question</vt:lpstr>
      <vt:lpstr>Welcome to PowerPoint</vt:lpstr>
      <vt:lpstr>Mindfulness</vt:lpstr>
      <vt:lpstr>Benefits of Mindfulness</vt:lpstr>
      <vt:lpstr>  People who regularly engage in mindfulness practices are more likely to experience… </vt:lpstr>
      <vt:lpstr>  This sounds great, but how do I do it?  </vt:lpstr>
      <vt:lpstr>           I’ve tried to be more mindful and I wasn’t very good at it.  Does that mean I just can’t do it? </vt:lpstr>
      <vt:lpstr>Anyone Can Be Mindful</vt:lpstr>
      <vt:lpstr>Your Breath</vt:lpstr>
      <vt:lpstr>Helpful (and free!) resources: </vt:lpstr>
      <vt:lpstr>Literature: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PowerPoint</dc:title>
  <dc:creator>Hock, Tammy</dc:creator>
  <cp:keywords/>
  <cp:lastModifiedBy>Cassidy, Caitlin</cp:lastModifiedBy>
  <cp:revision>48</cp:revision>
  <dcterms:created xsi:type="dcterms:W3CDTF">2020-10-30T16:33:52Z</dcterms:created>
  <dcterms:modified xsi:type="dcterms:W3CDTF">2020-11-19T13:22:44Z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