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notesSlides/notesSlide10.xml" ContentType="application/vnd.openxmlformats-officedocument.presentationml.notesSlide+xml"/>
  <Override PartName="/ppt/tags/tag2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  <p:sldMasterId id="2147484044" r:id="rId2"/>
  </p:sldMasterIdLst>
  <p:notesMasterIdLst>
    <p:notesMasterId r:id="rId19"/>
  </p:notesMasterIdLst>
  <p:sldIdLst>
    <p:sldId id="256" r:id="rId3"/>
    <p:sldId id="257" r:id="rId4"/>
    <p:sldId id="259" r:id="rId5"/>
    <p:sldId id="270" r:id="rId6"/>
    <p:sldId id="271" r:id="rId7"/>
    <p:sldId id="281" r:id="rId8"/>
    <p:sldId id="262" r:id="rId9"/>
    <p:sldId id="290" r:id="rId10"/>
    <p:sldId id="284" r:id="rId11"/>
    <p:sldId id="297" r:id="rId12"/>
    <p:sldId id="292" r:id="rId13"/>
    <p:sldId id="293" r:id="rId14"/>
    <p:sldId id="294" r:id="rId15"/>
    <p:sldId id="295" r:id="rId16"/>
    <p:sldId id="291" r:id="rId17"/>
    <p:sldId id="296" r:id="rId18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420" autoAdjust="0"/>
  </p:normalViewPr>
  <p:slideViewPr>
    <p:cSldViewPr>
      <p:cViewPr>
        <p:scale>
          <a:sx n="70" d="100"/>
          <a:sy n="70" d="100"/>
        </p:scale>
        <p:origin x="-677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59079233-2499-4856-B117-D926796487C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CEE6CB7-5E3E-491B-86B5-483D9ACF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3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0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What is your number 1 strength? 
https://www.polleverywhere.com/free_text_polls/zkB91nEdlMXo78m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BCB7D-BF4E-1446-AA25-7CBBEE97706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872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Awareness: Becoming aware of and learning about your natural talents</a:t>
            </a:r>
          </a:p>
          <a:p>
            <a:endParaRPr lang="en-US" dirty="0" smtClean="0"/>
          </a:p>
          <a:p>
            <a:r>
              <a:rPr lang="en-US" dirty="0" smtClean="0"/>
              <a:t>Development: The work you do to develop your talents so that their potential is maximized and they become strengths</a:t>
            </a:r>
          </a:p>
          <a:p>
            <a:endParaRPr lang="en-US" dirty="0" smtClean="0"/>
          </a:p>
          <a:p>
            <a:r>
              <a:rPr lang="en-US" dirty="0" err="1" smtClean="0"/>
              <a:t>Application:applying</a:t>
            </a:r>
            <a:r>
              <a:rPr lang="en-US" dirty="0" smtClean="0"/>
              <a:t> your strengths to desired outcomes.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9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would happen if we helped students to: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524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more you know,</a:t>
            </a:r>
            <a:r>
              <a:rPr lang="en-US" baseline="0" dirty="0" smtClean="0"/>
              <a:t> develop and apply your strengths, the more engaged and hopeful you will be. The more hopeful and engaged you are, the greater your well-being and academic success.</a:t>
            </a:r>
          </a:p>
          <a:p>
            <a:endParaRPr lang="en-US" baseline="0" dirty="0" smtClean="0"/>
          </a:p>
          <a:p>
            <a:r>
              <a:rPr lang="en-US" dirty="0" smtClean="0"/>
              <a:t>College students who learned their strengths and how to use them showed increased self-confidence, direction, hope, and altruism. (Hodges &amp; Clifton, 2002)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Students whose strengths and talents were identified perceived they had more control of their academic futures than students who did not know their strengths or talents (Louis)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Strengths are important because:  Reciprocity: As you focus on your unique talents, you will begin to see the talents of others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Different Perspective: Behaviors that irritated you in the past you can see from a different angle; may help you understand and resolve conflict.</a:t>
            </a:r>
          </a:p>
          <a:p>
            <a:endParaRPr lang="en-US" baseline="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594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*  We can take them for granted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* We do not see them as being particularly great or</a:t>
            </a:r>
          </a:p>
          <a:p>
            <a:pPr eaLnBrk="1" hangingPunct="1"/>
            <a:r>
              <a:rPr lang="en-US" altLang="en-US" dirty="0" smtClean="0"/>
              <a:t>   distinctive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* We often are not able to see our own strengths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* Our strengths can also get us in trouble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* We can use strengths to overcome our weaknesses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11878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itchFamily="34" charset="0"/>
              </a:defRPr>
            </a:lvl1pPr>
            <a:lvl2pPr marL="755060" indent="-290408">
              <a:defRPr kumimoji="1" sz="2400">
                <a:solidFill>
                  <a:schemeClr val="tx1"/>
                </a:solidFill>
                <a:latin typeface="Tahoma" pitchFamily="34" charset="0"/>
              </a:defRPr>
            </a:lvl2pPr>
            <a:lvl3pPr marL="1161631" indent="-232326"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26283" indent="-232326">
              <a:defRPr kumimoji="1" sz="2400">
                <a:solidFill>
                  <a:schemeClr val="tx1"/>
                </a:solidFill>
                <a:latin typeface="Tahoma" pitchFamily="34" charset="0"/>
              </a:defRPr>
            </a:lvl4pPr>
            <a:lvl5pPr marL="2090936" indent="-232326">
              <a:defRPr kumimoji="1" sz="2400">
                <a:solidFill>
                  <a:schemeClr val="tx1"/>
                </a:solidFill>
                <a:latin typeface="Tahoma" pitchFamily="34" charset="0"/>
              </a:defRPr>
            </a:lvl5pPr>
            <a:lvl6pPr marL="2555588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6pPr>
            <a:lvl7pPr marL="3020240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7pPr>
            <a:lvl8pPr marL="3484893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8pPr>
            <a:lvl9pPr marL="3949545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kumimoji="0" lang="en-US" altLang="en-US" sz="1200">
                <a:latin typeface="Arial" charset="0"/>
              </a:rPr>
              <a:t>8/17/10</a:t>
            </a:r>
          </a:p>
        </p:txBody>
      </p:sp>
      <p:sp>
        <p:nvSpPr>
          <p:cNvPr id="118789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itchFamily="34" charset="0"/>
              </a:defRPr>
            </a:lvl1pPr>
            <a:lvl2pPr marL="755060" indent="-290408">
              <a:defRPr kumimoji="1" sz="2400">
                <a:solidFill>
                  <a:schemeClr val="tx1"/>
                </a:solidFill>
                <a:latin typeface="Tahoma" pitchFamily="34" charset="0"/>
              </a:defRPr>
            </a:lvl2pPr>
            <a:lvl3pPr marL="1161631" indent="-232326"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26283" indent="-232326">
              <a:defRPr kumimoji="1" sz="2400">
                <a:solidFill>
                  <a:schemeClr val="tx1"/>
                </a:solidFill>
                <a:latin typeface="Tahoma" pitchFamily="34" charset="0"/>
              </a:defRPr>
            </a:lvl4pPr>
            <a:lvl5pPr marL="2090936" indent="-232326">
              <a:defRPr kumimoji="1" sz="2400">
                <a:solidFill>
                  <a:schemeClr val="tx1"/>
                </a:solidFill>
                <a:latin typeface="Tahoma" pitchFamily="34" charset="0"/>
              </a:defRPr>
            </a:lvl5pPr>
            <a:lvl6pPr marL="2555588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6pPr>
            <a:lvl7pPr marL="3020240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7pPr>
            <a:lvl8pPr marL="3484893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8pPr>
            <a:lvl9pPr marL="3949545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kumimoji="0" lang="en-US" altLang="en-US" sz="1200">
                <a:latin typeface="Arial" charset="0"/>
              </a:rPr>
              <a:t>Dr. J. C. Conlon, West Chester University</a:t>
            </a:r>
          </a:p>
        </p:txBody>
      </p:sp>
      <p:sp>
        <p:nvSpPr>
          <p:cNvPr id="118790" name="Header Placeholder 5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itchFamily="34" charset="0"/>
              </a:defRPr>
            </a:lvl1pPr>
            <a:lvl2pPr marL="755060" indent="-290408">
              <a:defRPr kumimoji="1" sz="2400">
                <a:solidFill>
                  <a:schemeClr val="tx1"/>
                </a:solidFill>
                <a:latin typeface="Tahoma" pitchFamily="34" charset="0"/>
              </a:defRPr>
            </a:lvl2pPr>
            <a:lvl3pPr marL="1161631" indent="-232326"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26283" indent="-232326">
              <a:defRPr kumimoji="1" sz="2400">
                <a:solidFill>
                  <a:schemeClr val="tx1"/>
                </a:solidFill>
                <a:latin typeface="Tahoma" pitchFamily="34" charset="0"/>
              </a:defRPr>
            </a:lvl4pPr>
            <a:lvl5pPr marL="2090936" indent="-232326">
              <a:defRPr kumimoji="1" sz="2400">
                <a:solidFill>
                  <a:schemeClr val="tx1"/>
                </a:solidFill>
                <a:latin typeface="Tahoma" pitchFamily="34" charset="0"/>
              </a:defRPr>
            </a:lvl5pPr>
            <a:lvl6pPr marL="2555588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6pPr>
            <a:lvl7pPr marL="3020240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7pPr>
            <a:lvl8pPr marL="3484893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8pPr>
            <a:lvl9pPr marL="3949545" indent="-232326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kumimoji="0" lang="en-US" altLang="en-US" sz="1200">
                <a:latin typeface="Arial" charset="0"/>
              </a:rPr>
              <a:t>Widener School of Nursing    SQ Leadership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Understand your own strengths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Become familiar with the other strengths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*videos</a:t>
            </a: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Have your mentee send you their top five strengths before meeting</a:t>
            </a: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Use the handout to guide your discussion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19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8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48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82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95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51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400 Talent Themes = 34 Strengths</a:t>
            </a:r>
          </a:p>
          <a:p>
            <a:endParaRPr lang="en-US" dirty="0" smtClean="0"/>
          </a:p>
          <a:p>
            <a:r>
              <a:rPr lang="en-US" dirty="0" smtClean="0"/>
              <a:t>33,390,720 possible combinations of the top 5 strengths</a:t>
            </a:r>
          </a:p>
          <a:p>
            <a:endParaRPr lang="en-US" dirty="0" smtClean="0"/>
          </a:p>
          <a:p>
            <a:r>
              <a:rPr lang="en-US" dirty="0" smtClean="0"/>
              <a:t>1 in 278,256 people share you top 5 themes</a:t>
            </a:r>
          </a:p>
          <a:p>
            <a:endParaRPr lang="en-US" dirty="0" smtClean="0"/>
          </a:p>
          <a:p>
            <a:r>
              <a:rPr lang="en-US" dirty="0" smtClean="0"/>
              <a:t>1 in 3 have achiever, learner, relator or strategic in their top 5</a:t>
            </a:r>
          </a:p>
          <a:p>
            <a:endParaRPr lang="en-US" dirty="0" smtClean="0"/>
          </a:p>
          <a:p>
            <a:r>
              <a:rPr lang="en-US" dirty="0" smtClean="0"/>
              <a:t>1 in 20 have discipline, self-assurance, significance, or command in their top 5</a:t>
            </a:r>
          </a:p>
          <a:p>
            <a:r>
              <a:rPr lang="en-US" dirty="0" smtClean="0"/>
              <a:t>TK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96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People who focus on their strengths are 3x more likely to report having an excellent quality of life</a:t>
            </a:r>
          </a:p>
          <a:p>
            <a:endParaRPr lang="en-US" dirty="0" smtClean="0"/>
          </a:p>
          <a:p>
            <a:r>
              <a:rPr lang="en-US" dirty="0" smtClean="0"/>
              <a:t>People who focus on their strengths are 6x more likely to report being engaged in their job.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74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6CB7-5E3E-491B-86B5-483D9ACF46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5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8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5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10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652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709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160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90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0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286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515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7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7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277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208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5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5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1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4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6D680-E603-440E-AF70-CAAA114CBFD9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34CC5-80B4-44D7-9FC7-76F81592F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1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BD607F5-FE32-9745-9440-E836A67534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C547FFA-FB94-B749-9438-0D1AF91720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07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hyperlink" Target="https://www.polleverywhere.com/free_text_polls/zkB91nEdlMXo78m?preview=true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hyperlink" Target="http://www.polleverywhere.com/app/help" TargetMode="External"/><Relationship Id="rId5" Type="http://schemas.openxmlformats.org/officeDocument/2006/relationships/hyperlink" Target="http://www.polleverywhere.com/app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5334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Understanding  </a:t>
            </a:r>
            <a:br>
              <a:rPr lang="en-US" sz="6000" b="1" dirty="0" smtClean="0">
                <a:solidFill>
                  <a:srgbClr val="7030A0"/>
                </a:solidFill>
              </a:rPr>
            </a:br>
            <a:r>
              <a:rPr lang="en-US" sz="6000" b="1" dirty="0" smtClean="0">
                <a:solidFill>
                  <a:srgbClr val="7030A0"/>
                </a:solidFill>
              </a:rPr>
              <a:t>Strengths and Talents!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Faculty and Staff Mentor Training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West Chester University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November, 2014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209800"/>
            <a:ext cx="3755633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03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84" y="274638"/>
            <a:ext cx="8411633" cy="6308725"/>
          </a:xfrm>
          <a:prstGeom prst="rect">
            <a:avLst/>
          </a:prstGeom>
        </p:spPr>
      </p:pic>
      <p:sp>
        <p:nvSpPr>
          <p:cNvPr id="3" name="Rectangle 2">
            <a:hlinkClick r:id="rId5"/>
          </p:cNvPr>
          <p:cNvSpPr/>
          <p:nvPr/>
        </p:nvSpPr>
        <p:spPr>
          <a:xfrm>
            <a:off x="1863656" y="2266525"/>
            <a:ext cx="2333023" cy="20548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hlinkClick r:id="rId6"/>
          </p:cNvPr>
          <p:cNvSpPr/>
          <p:nvPr/>
        </p:nvSpPr>
        <p:spPr>
          <a:xfrm>
            <a:off x="4973258" y="4597460"/>
            <a:ext cx="2191469" cy="37040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>
            <a:hlinkClick r:id="rId7" action="ppaction://hlinkfile"/>
          </p:cNvPr>
          <p:cNvSpPr/>
          <p:nvPr/>
        </p:nvSpPr>
        <p:spPr>
          <a:xfrm>
            <a:off x="2912827" y="5194487"/>
            <a:ext cx="3313169" cy="37040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54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STRENGTHS PROCESS</a:t>
            </a:r>
            <a:endParaRPr lang="en-US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Awareness</a:t>
            </a:r>
          </a:p>
          <a:p>
            <a:endParaRPr lang="en-US" sz="4400" b="1" dirty="0">
              <a:solidFill>
                <a:srgbClr val="002060"/>
              </a:solidFill>
            </a:endParaRPr>
          </a:p>
          <a:p>
            <a:r>
              <a:rPr lang="en-US" sz="4400" b="1" dirty="0" smtClean="0">
                <a:solidFill>
                  <a:srgbClr val="002060"/>
                </a:solidFill>
              </a:rPr>
              <a:t>Development</a:t>
            </a:r>
          </a:p>
          <a:p>
            <a:pPr marL="0" indent="0">
              <a:buNone/>
            </a:pPr>
            <a:endParaRPr lang="en-US" sz="4400" b="1" dirty="0">
              <a:solidFill>
                <a:srgbClr val="002060"/>
              </a:solidFill>
            </a:endParaRPr>
          </a:p>
          <a:p>
            <a:r>
              <a:rPr lang="en-US" sz="4400" b="1" dirty="0" smtClean="0">
                <a:solidFill>
                  <a:srgbClr val="002060"/>
                </a:solidFill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325833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Would Happen……</a:t>
            </a:r>
            <a:endParaRPr lang="en-US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Fully recognize their talents and build on them to develop their strengths</a:t>
            </a:r>
          </a:p>
          <a:p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Develop their strengths through daily practice</a:t>
            </a:r>
          </a:p>
          <a:p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Apply their strengths to their achievement tasks and more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0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Gallup Student Success Model</a:t>
            </a:r>
            <a:endParaRPr lang="en-US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1529403"/>
            <a:ext cx="7619999" cy="384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324600"/>
            <a:ext cx="4572000" cy="379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200">
                <a:solidFill>
                  <a:srgbClr val="000000"/>
                </a:solidFill>
                <a:latin typeface="Tahoma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Tahoma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rgbClr val="000000"/>
                </a:solidFill>
                <a:latin typeface="Tahoma" pitchFamily="34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</a:rPr>
              <a:t>Copyright @ 2014 The Gallup Organization. All rights reserved.  </a:t>
            </a:r>
          </a:p>
        </p:txBody>
      </p:sp>
    </p:spTree>
    <p:extLst>
      <p:ext uri="{BB962C8B-B14F-4D97-AF65-F5344CB8AC3E}">
        <p14:creationId xmlns:p14="http://schemas.microsoft.com/office/powerpoint/2010/main" val="41954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6859587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Paradox of Strengths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36382"/>
            <a:ext cx="6725579" cy="3592818"/>
          </a:xfrm>
        </p:spPr>
      </p:pic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324600"/>
            <a:ext cx="4572000" cy="379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200">
                <a:solidFill>
                  <a:srgbClr val="000000"/>
                </a:solidFill>
                <a:latin typeface="Tahoma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Tahoma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rgbClr val="000000"/>
                </a:solidFill>
                <a:latin typeface="Tahoma" pitchFamily="34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</a:rPr>
              <a:t>Copyright @ 2000, 2006 The Gallup Organization, Princeton, NJ. All rights reserved.  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200">
                <a:solidFill>
                  <a:srgbClr val="000000"/>
                </a:solidFill>
                <a:latin typeface="Tahoma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Tahoma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rgbClr val="000000"/>
                </a:solidFill>
                <a:latin typeface="Tahoma" pitchFamily="34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12F09FF4-60AC-4527-B75B-001FE51B6CAD}" type="slidenum">
              <a:rPr lang="en-US" altLang="en-US" sz="12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Strengths-Based Conversation</a:t>
            </a:r>
            <a:endParaRPr lang="en-US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00200"/>
            <a:ext cx="6781800" cy="445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7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MORE……</a:t>
            </a:r>
            <a:endParaRPr lang="en-US" sz="6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http://www.strengthsquest.com/content/141365/Resources.aspx</a:t>
            </a:r>
          </a:p>
        </p:txBody>
      </p:sp>
    </p:spTree>
    <p:extLst>
      <p:ext uri="{BB962C8B-B14F-4D97-AF65-F5344CB8AC3E}">
        <p14:creationId xmlns:p14="http://schemas.microsoft.com/office/powerpoint/2010/main" val="389849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57200"/>
            <a:ext cx="6918960" cy="54944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Jacqueline Hodes, Asst. Professor</a:t>
            </a:r>
          </a:p>
          <a:p>
            <a:pPr marL="365760" lvl="1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	</a:t>
            </a:r>
            <a:r>
              <a:rPr lang="en-US" sz="1600" b="1" dirty="0" smtClean="0">
                <a:solidFill>
                  <a:srgbClr val="7030A0"/>
                </a:solidFill>
              </a:rPr>
              <a:t>Department of Counselor Education</a:t>
            </a:r>
          </a:p>
          <a:p>
            <a:pPr marL="365760" lvl="1" indent="0">
              <a:buNone/>
            </a:pPr>
            <a:r>
              <a:rPr lang="en-US" sz="1600" b="1" dirty="0">
                <a:solidFill>
                  <a:srgbClr val="7030A0"/>
                </a:solidFill>
              </a:rPr>
              <a:t>	</a:t>
            </a:r>
            <a:r>
              <a:rPr lang="en-US" sz="1600" b="1" dirty="0" smtClean="0">
                <a:solidFill>
                  <a:srgbClr val="7030A0"/>
                </a:solidFill>
              </a:rPr>
              <a:t>Program Coordinator, Higher Education Counseling/Student Affairs</a:t>
            </a:r>
          </a:p>
          <a:p>
            <a:pPr marL="365760" lvl="1" indent="0">
              <a:buNone/>
            </a:pPr>
            <a:endParaRPr lang="en-US" sz="2400" b="1" i="1" dirty="0" smtClean="0">
              <a:solidFill>
                <a:srgbClr val="002060"/>
              </a:solidFill>
            </a:endParaRPr>
          </a:p>
          <a:p>
            <a:pPr marL="365760" lvl="1" indent="0"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Learner</a:t>
            </a:r>
            <a:r>
              <a:rPr lang="en-US" sz="2400" b="1" i="1" dirty="0">
                <a:solidFill>
                  <a:srgbClr val="0070C0"/>
                </a:solidFill>
              </a:rPr>
              <a:t>, Strategic, Achiever, Input, Relator</a:t>
            </a:r>
          </a:p>
          <a:p>
            <a:pPr marL="365760" lvl="1" indent="0">
              <a:buNone/>
            </a:pPr>
            <a:endParaRPr lang="en-US" sz="3000" b="1" dirty="0" smtClean="0">
              <a:solidFill>
                <a:srgbClr val="0070C0"/>
              </a:solidFill>
            </a:endParaRPr>
          </a:p>
          <a:p>
            <a:pPr marL="365760" lvl="1" indent="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Lance Collier, Resident Director</a:t>
            </a:r>
          </a:p>
          <a:p>
            <a:pPr marL="365760" lvl="1" indent="0">
              <a:buNone/>
            </a:pPr>
            <a:r>
              <a:rPr lang="en-US" sz="1700" b="1" dirty="0" smtClean="0">
                <a:solidFill>
                  <a:srgbClr val="7030A0"/>
                </a:solidFill>
              </a:rPr>
              <a:t>	Residence Life and Housing</a:t>
            </a:r>
          </a:p>
          <a:p>
            <a:pPr marL="365760" lvl="1" indent="0">
              <a:buNone/>
            </a:pPr>
            <a:endParaRPr lang="en-US" sz="2400" b="1" i="1" dirty="0" smtClean="0">
              <a:solidFill>
                <a:srgbClr val="002060"/>
              </a:solidFill>
            </a:endParaRPr>
          </a:p>
          <a:p>
            <a:pPr marL="365760" lvl="1" indent="0"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Relator, Maximizer, Positivity, Input, Strategic</a:t>
            </a:r>
          </a:p>
          <a:p>
            <a:pPr marL="365760" lvl="1" indent="0">
              <a:buNone/>
            </a:pPr>
            <a:endParaRPr lang="en-US" sz="1700" b="1" dirty="0" smtClean="0">
              <a:solidFill>
                <a:srgbClr val="7030A0"/>
              </a:solidFill>
            </a:endParaRPr>
          </a:p>
          <a:p>
            <a:pPr marL="365760" lvl="1" indent="0">
              <a:buNone/>
            </a:pPr>
            <a:endParaRPr lang="en-US" sz="3200" b="1" dirty="0" smtClean="0">
              <a:solidFill>
                <a:srgbClr val="002060"/>
              </a:solidFill>
            </a:endParaRPr>
          </a:p>
          <a:p>
            <a:pPr marL="365760" lvl="1" indent="0">
              <a:buNone/>
            </a:pPr>
            <a:endParaRPr lang="en-US" sz="3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2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48768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7030A0"/>
                </a:solidFill>
              </a:rPr>
              <a:t>What would happen if we studied what was right with people versus what’s wrong with people? </a:t>
            </a:r>
            <a:r>
              <a:rPr lang="en-US" sz="3600" b="1" i="1" dirty="0" smtClean="0">
                <a:solidFill>
                  <a:srgbClr val="0070C0"/>
                </a:solidFill>
              </a:rPr>
              <a:t> </a:t>
            </a:r>
            <a:r>
              <a:rPr lang="en-US" sz="1600" b="1" i="1" dirty="0" smtClean="0">
                <a:solidFill>
                  <a:srgbClr val="002060"/>
                </a:solidFill>
              </a:rPr>
              <a:t>~</a:t>
            </a:r>
            <a:r>
              <a:rPr lang="en-US" sz="1600" b="1" dirty="0" smtClean="0">
                <a:solidFill>
                  <a:srgbClr val="002060"/>
                </a:solidFill>
              </a:rPr>
              <a:t>Dr. Don Clifton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357828"/>
            <a:ext cx="2994660" cy="450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18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</a:t>
            </a:r>
            <a:r>
              <a:rPr lang="en-US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StrengthFinders</a:t>
            </a:r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®?</a:t>
            </a:r>
            <a:endParaRPr lang="en-US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Talent Identification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Measures the presence of talent in 34 general areas or “themes”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Identifies your top 5 talent themes; the presence of talent in you!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Top 5 strengths—path of least resistance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25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natural way of thinking, feeling, behaving) </a:t>
            </a: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(time spent practicing and building your talent base) </a:t>
            </a: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(the ability to provide a near perfect performance)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347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953000"/>
          </a:xfrm>
        </p:spPr>
        <p:txBody>
          <a:bodyPr>
            <a:normAutofit fontScale="47500" lnSpcReduction="20000"/>
          </a:bodyPr>
          <a:lstStyle/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r>
              <a:rPr lang="en-US" altLang="en-US" sz="11400" b="1" i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You cannot be anything you want to be – </a:t>
            </a:r>
            <a:endParaRPr lang="en-US" altLang="en-US" sz="11400" b="1" i="1" kern="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endParaRPr lang="en-US" altLang="en-US" sz="6700" b="1" i="1" kern="0" dirty="0">
              <a:solidFill>
                <a:srgbClr val="7030A0"/>
              </a:solidFill>
              <a:latin typeface="+mj-lt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r>
              <a:rPr lang="en-US" altLang="en-US" sz="11400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but </a:t>
            </a:r>
            <a:r>
              <a:rPr lang="en-US" altLang="en-US" sz="11400" b="1" i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you can be a lot more of who you already are.</a:t>
            </a: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r>
              <a:rPr lang="en-US" altLang="en-US" sz="4000" b="1" i="1" kern="0" dirty="0">
                <a:solidFill>
                  <a:srgbClr val="C00000"/>
                </a:solidFill>
                <a:latin typeface="+mj-lt"/>
              </a:rPr>
              <a:t>					</a:t>
            </a:r>
            <a:endParaRPr lang="en-US" altLang="en-US" sz="4000" b="1" i="1" kern="0" dirty="0" smtClean="0">
              <a:solidFill>
                <a:srgbClr val="C00000"/>
              </a:solidFill>
              <a:latin typeface="+mj-lt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endParaRPr lang="en-US" altLang="en-US" sz="4000" b="1" i="1" kern="0" dirty="0">
              <a:solidFill>
                <a:srgbClr val="C00000"/>
              </a:solidFill>
              <a:latin typeface="+mj-lt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r>
              <a:rPr lang="en-US" altLang="en-US" sz="4000" b="1" i="1" kern="0" dirty="0" smtClean="0">
                <a:solidFill>
                  <a:srgbClr val="C00000"/>
                </a:solidFill>
                <a:latin typeface="+mj-lt"/>
              </a:rPr>
              <a:t>				</a:t>
            </a:r>
            <a:r>
              <a:rPr lang="en-US" altLang="en-US" sz="5100" b="1" kern="0" dirty="0" smtClean="0">
                <a:solidFill>
                  <a:srgbClr val="002060"/>
                </a:solidFill>
                <a:latin typeface="+mj-lt"/>
              </a:rPr>
              <a:t>Tom </a:t>
            </a:r>
            <a:r>
              <a:rPr lang="en-US" altLang="en-US" sz="5100" b="1" kern="0" dirty="0" err="1">
                <a:solidFill>
                  <a:srgbClr val="002060"/>
                </a:solidFill>
                <a:latin typeface="+mj-lt"/>
              </a:rPr>
              <a:t>Rath</a:t>
            </a:r>
            <a:endParaRPr lang="en-US" altLang="en-US" sz="5100" b="1" kern="0" dirty="0">
              <a:solidFill>
                <a:srgbClr val="002060"/>
              </a:solidFill>
              <a:latin typeface="+mj-lt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r>
              <a:rPr lang="en-US" altLang="en-US" sz="5100" b="1" kern="0" dirty="0">
                <a:solidFill>
                  <a:srgbClr val="002060"/>
                </a:solidFill>
                <a:latin typeface="+mj-lt"/>
              </a:rPr>
              <a:t>				</a:t>
            </a:r>
            <a:r>
              <a:rPr lang="en-US" altLang="en-US" sz="5100" b="1" i="1" kern="0" dirty="0" err="1">
                <a:solidFill>
                  <a:srgbClr val="002060"/>
                </a:solidFill>
                <a:latin typeface="+mj-lt"/>
              </a:rPr>
              <a:t>StrengthsFinder</a:t>
            </a:r>
            <a:r>
              <a:rPr lang="en-US" altLang="en-US" sz="5100" b="1" i="1" kern="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5100" b="1" i="1" kern="0" dirty="0" smtClean="0">
                <a:solidFill>
                  <a:srgbClr val="002060"/>
                </a:solidFill>
                <a:latin typeface="+mj-lt"/>
              </a:rPr>
              <a:t>2.0®</a:t>
            </a:r>
            <a:endParaRPr lang="en-US" altLang="en-US" sz="5100" b="1" i="1" kern="0" dirty="0">
              <a:solidFill>
                <a:srgbClr val="002060"/>
              </a:solidFill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71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Numbers…..</a:t>
            </a:r>
            <a:endParaRPr lang="en-US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39075"/>
            <a:ext cx="6172200" cy="4156925"/>
          </a:xfrm>
        </p:spPr>
      </p:pic>
    </p:spTree>
    <p:extLst>
      <p:ext uri="{BB962C8B-B14F-4D97-AF65-F5344CB8AC3E}">
        <p14:creationId xmlns:p14="http://schemas.microsoft.com/office/powerpoint/2010/main" val="421374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WHAT????</a:t>
            </a:r>
            <a:endParaRPr lang="en-US" sz="66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69596"/>
            <a:ext cx="3048000" cy="306160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200400"/>
            <a:ext cx="29337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78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Your Strengths</a:t>
            </a:r>
            <a:endParaRPr lang="en-US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169" y="1600200"/>
            <a:ext cx="6465661" cy="4525963"/>
          </a:xfrm>
        </p:spPr>
      </p:pic>
    </p:spTree>
    <p:extLst>
      <p:ext uri="{BB962C8B-B14F-4D97-AF65-F5344CB8AC3E}">
        <p14:creationId xmlns:p14="http://schemas.microsoft.com/office/powerpoint/2010/main" val="21360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true"/>
  <p:tag name="__PE_ORIG_SIZE" val="496.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</TotalTime>
  <Words>612</Words>
  <Application>Microsoft Office PowerPoint</Application>
  <PresentationFormat>On-screen Show (4:3)</PresentationFormat>
  <Paragraphs>130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1_Office Theme</vt:lpstr>
      <vt:lpstr>Understanding   Strengths and Talents!</vt:lpstr>
      <vt:lpstr>PowerPoint Presentation</vt:lpstr>
      <vt:lpstr>PowerPoint Presentation</vt:lpstr>
      <vt:lpstr>What is StrengthFinders®?</vt:lpstr>
      <vt:lpstr>PowerPoint Presentation</vt:lpstr>
      <vt:lpstr>PowerPoint Presentation</vt:lpstr>
      <vt:lpstr>By The Numbers…..</vt:lpstr>
      <vt:lpstr>SO WHAT????</vt:lpstr>
      <vt:lpstr>Understanding Your Strengths</vt:lpstr>
      <vt:lpstr>PowerPoint Presentation</vt:lpstr>
      <vt:lpstr>THE STRENGTHS PROCESS</vt:lpstr>
      <vt:lpstr>What Would Happen……</vt:lpstr>
      <vt:lpstr>Gallup Student Success Model</vt:lpstr>
      <vt:lpstr>The Paradox of Strengths</vt:lpstr>
      <vt:lpstr>A Strengths-Based Conversation</vt:lpstr>
      <vt:lpstr>READ MORE……</vt:lpstr>
    </vt:vector>
  </TitlesOfParts>
  <Company>West Chester University of Pennsylvania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 Your Own Strengths!</dc:title>
  <dc:creator>Jacqueline Hodes</dc:creator>
  <cp:lastModifiedBy>FACULTY</cp:lastModifiedBy>
  <cp:revision>50</cp:revision>
  <cp:lastPrinted>2014-07-17T19:55:39Z</cp:lastPrinted>
  <dcterms:created xsi:type="dcterms:W3CDTF">2014-07-02T19:30:15Z</dcterms:created>
  <dcterms:modified xsi:type="dcterms:W3CDTF">2014-11-17T20:04:25Z</dcterms:modified>
</cp:coreProperties>
</file>