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4.xml" ContentType="application/vnd.openxmlformats-officedocument.presentationml.tags+xml"/>
  <Override PartName="/ppt/notesSlides/notesSlide84.xml" ContentType="application/vnd.openxmlformats-officedocument.presentationml.notesSlide+xml"/>
  <Override PartName="/ppt/tags/tag5.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1.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ags/tag6.xml" ContentType="application/vnd.openxmlformats-officedocument.presentationml.tags+xml"/>
  <Override PartName="/ppt/notesSlides/notesSlide112.xml" ContentType="application/vnd.openxmlformats-officedocument.presentationml.notesSlide+xml"/>
  <Override PartName="/ppt/tags/tag7.xml" ContentType="application/vnd.openxmlformats-officedocument.presentationml.tags+xml"/>
  <Override PartName="/ppt/notesSlides/notesSlide113.xml" ContentType="application/vnd.openxmlformats-officedocument.presentationml.notesSlide+xml"/>
  <Override PartName="/ppt/tags/tag8.xml" ContentType="application/vnd.openxmlformats-officedocument.presentationml.tags+xml"/>
  <Override PartName="/ppt/notesSlides/notesSlide114.xml" ContentType="application/vnd.openxmlformats-officedocument.presentationml.notesSlide+xml"/>
  <Override PartName="/ppt/tags/tag9.xml" ContentType="application/vnd.openxmlformats-officedocument.presentationml.tag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ags/tag10.xml" ContentType="application/vnd.openxmlformats-officedocument.presentationml.tags+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ags/tag11.xml" ContentType="application/vnd.openxmlformats-officedocument.presentationml.tags+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04" r:id="rId1"/>
  </p:sldMasterIdLst>
  <p:notesMasterIdLst>
    <p:notesMasterId r:id="rId148"/>
  </p:notesMasterIdLst>
  <p:sldIdLst>
    <p:sldId id="824" r:id="rId2"/>
    <p:sldId id="925" r:id="rId3"/>
    <p:sldId id="825" r:id="rId4"/>
    <p:sldId id="920" r:id="rId5"/>
    <p:sldId id="910" r:id="rId6"/>
    <p:sldId id="911" r:id="rId7"/>
    <p:sldId id="917" r:id="rId8"/>
    <p:sldId id="912" r:id="rId9"/>
    <p:sldId id="827" r:id="rId10"/>
    <p:sldId id="828" r:id="rId11"/>
    <p:sldId id="829" r:id="rId12"/>
    <p:sldId id="830" r:id="rId13"/>
    <p:sldId id="831" r:id="rId14"/>
    <p:sldId id="833" r:id="rId15"/>
    <p:sldId id="834" r:id="rId16"/>
    <p:sldId id="835" r:id="rId17"/>
    <p:sldId id="836" r:id="rId18"/>
    <p:sldId id="837" r:id="rId19"/>
    <p:sldId id="838" r:id="rId20"/>
    <p:sldId id="839" r:id="rId21"/>
    <p:sldId id="840" r:id="rId22"/>
    <p:sldId id="842" r:id="rId23"/>
    <p:sldId id="843" r:id="rId24"/>
    <p:sldId id="845" r:id="rId25"/>
    <p:sldId id="846" r:id="rId26"/>
    <p:sldId id="847" r:id="rId27"/>
    <p:sldId id="848" r:id="rId28"/>
    <p:sldId id="849" r:id="rId29"/>
    <p:sldId id="850" r:id="rId30"/>
    <p:sldId id="851" r:id="rId31"/>
    <p:sldId id="852" r:id="rId32"/>
    <p:sldId id="864" r:id="rId33"/>
    <p:sldId id="853" r:id="rId34"/>
    <p:sldId id="865" r:id="rId35"/>
    <p:sldId id="858" r:id="rId36"/>
    <p:sldId id="866" r:id="rId37"/>
    <p:sldId id="867" r:id="rId38"/>
    <p:sldId id="856" r:id="rId39"/>
    <p:sldId id="857" r:id="rId40"/>
    <p:sldId id="916" r:id="rId41"/>
    <p:sldId id="908" r:id="rId42"/>
    <p:sldId id="909" r:id="rId43"/>
    <p:sldId id="859" r:id="rId44"/>
    <p:sldId id="860" r:id="rId45"/>
    <p:sldId id="914" r:id="rId46"/>
    <p:sldId id="918" r:id="rId47"/>
    <p:sldId id="919" r:id="rId48"/>
    <p:sldId id="862" r:id="rId49"/>
    <p:sldId id="863" r:id="rId50"/>
    <p:sldId id="620" r:id="rId51"/>
    <p:sldId id="479" r:id="rId52"/>
    <p:sldId id="795" r:id="rId53"/>
    <p:sldId id="574" r:id="rId54"/>
    <p:sldId id="577" r:id="rId55"/>
    <p:sldId id="913" r:id="rId56"/>
    <p:sldId id="789" r:id="rId57"/>
    <p:sldId id="621" r:id="rId58"/>
    <p:sldId id="622" r:id="rId59"/>
    <p:sldId id="614" r:id="rId60"/>
    <p:sldId id="792" r:id="rId61"/>
    <p:sldId id="764" r:id="rId62"/>
    <p:sldId id="631" r:id="rId63"/>
    <p:sldId id="868" r:id="rId64"/>
    <p:sldId id="627" r:id="rId65"/>
    <p:sldId id="667" r:id="rId66"/>
    <p:sldId id="665" r:id="rId67"/>
    <p:sldId id="714" r:id="rId68"/>
    <p:sldId id="668" r:id="rId69"/>
    <p:sldId id="751" r:id="rId70"/>
    <p:sldId id="882" r:id="rId71"/>
    <p:sldId id="628" r:id="rId72"/>
    <p:sldId id="632" r:id="rId73"/>
    <p:sldId id="787" r:id="rId74"/>
    <p:sldId id="645" r:id="rId75"/>
    <p:sldId id="646" r:id="rId76"/>
    <p:sldId id="761" r:id="rId77"/>
    <p:sldId id="647" r:id="rId78"/>
    <p:sldId id="635" r:id="rId79"/>
    <p:sldId id="669" r:id="rId80"/>
    <p:sldId id="765" r:id="rId81"/>
    <p:sldId id="796" r:id="rId82"/>
    <p:sldId id="797" r:id="rId83"/>
    <p:sldId id="757" r:id="rId84"/>
    <p:sldId id="915" r:id="rId85"/>
    <p:sldId id="643" r:id="rId86"/>
    <p:sldId id="921" r:id="rId87"/>
    <p:sldId id="927" r:id="rId88"/>
    <p:sldId id="758" r:id="rId89"/>
    <p:sldId id="766" r:id="rId90"/>
    <p:sldId id="746" r:id="rId91"/>
    <p:sldId id="907" r:id="rId92"/>
    <p:sldId id="900" r:id="rId93"/>
    <p:sldId id="901" r:id="rId94"/>
    <p:sldId id="902" r:id="rId95"/>
    <p:sldId id="903" r:id="rId96"/>
    <p:sldId id="904" r:id="rId97"/>
    <p:sldId id="905" r:id="rId98"/>
    <p:sldId id="584" r:id="rId99"/>
    <p:sldId id="755" r:id="rId100"/>
    <p:sldId id="791" r:id="rId101"/>
    <p:sldId id="759" r:id="rId102"/>
    <p:sldId id="783" r:id="rId103"/>
    <p:sldId id="784" r:id="rId104"/>
    <p:sldId id="785" r:id="rId105"/>
    <p:sldId id="603" r:id="rId106"/>
    <p:sldId id="672" r:id="rId107"/>
    <p:sldId id="485" r:id="rId108"/>
    <p:sldId id="652" r:id="rId109"/>
    <p:sldId id="798" r:id="rId110"/>
    <p:sldId id="671" r:id="rId111"/>
    <p:sldId id="653" r:id="rId112"/>
    <p:sldId id="654" r:id="rId113"/>
    <p:sldId id="799" r:id="rId114"/>
    <p:sldId id="586" r:id="rId115"/>
    <p:sldId id="656" r:id="rId116"/>
    <p:sldId id="585" r:id="rId117"/>
    <p:sldId id="544" r:id="rId118"/>
    <p:sldId id="473" r:id="rId119"/>
    <p:sldId id="924" r:id="rId120"/>
    <p:sldId id="568" r:id="rId121"/>
    <p:sldId id="489" r:id="rId122"/>
    <p:sldId id="923" r:id="rId123"/>
    <p:sldId id="329" r:id="rId124"/>
    <p:sldId id="330" r:id="rId125"/>
    <p:sldId id="334" r:id="rId126"/>
    <p:sldId id="922" r:id="rId127"/>
    <p:sldId id="337" r:id="rId128"/>
    <p:sldId id="884" r:id="rId129"/>
    <p:sldId id="336" r:id="rId130"/>
    <p:sldId id="338" r:id="rId131"/>
    <p:sldId id="756" r:id="rId132"/>
    <p:sldId id="750" r:id="rId133"/>
    <p:sldId id="885" r:id="rId134"/>
    <p:sldId id="886" r:id="rId135"/>
    <p:sldId id="887" r:id="rId136"/>
    <p:sldId id="888" r:id="rId137"/>
    <p:sldId id="889" r:id="rId138"/>
    <p:sldId id="890" r:id="rId139"/>
    <p:sldId id="891" r:id="rId140"/>
    <p:sldId id="892" r:id="rId141"/>
    <p:sldId id="893" r:id="rId142"/>
    <p:sldId id="894" r:id="rId143"/>
    <p:sldId id="895" r:id="rId144"/>
    <p:sldId id="896" r:id="rId145"/>
    <p:sldId id="897" r:id="rId146"/>
    <p:sldId id="898" r:id="rId14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FF9300"/>
    <a:srgbClr val="941100"/>
    <a:srgbClr val="33CCCC"/>
    <a:srgbClr val="FFEE1A"/>
    <a:srgbClr val="FF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61" autoAdjust="0"/>
    <p:restoredTop sz="69560" autoAdjust="0"/>
  </p:normalViewPr>
  <p:slideViewPr>
    <p:cSldViewPr>
      <p:cViewPr varScale="1">
        <p:scale>
          <a:sx n="53" d="100"/>
          <a:sy n="53" d="100"/>
        </p:scale>
        <p:origin x="2058"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3303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vl1pPr>
          </a:lstStyle>
          <a:p>
            <a:fld id="{51A70A45-D924-EA45-82FA-3D4E08B78171}" type="datetime1">
              <a:rPr lang="en-US"/>
              <a:pPr/>
              <a:t>9/19/2016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fld id="{90D76D62-4D97-E941-8600-0B2274D589F8}" type="slidenum">
              <a:rPr lang="en-US"/>
              <a:pPr/>
              <a:t>‹#›</a:t>
            </a:fld>
            <a:endParaRPr lang="en-US"/>
          </a:p>
        </p:txBody>
      </p:sp>
    </p:spTree>
    <p:extLst>
      <p:ext uri="{BB962C8B-B14F-4D97-AF65-F5344CB8AC3E}">
        <p14:creationId xmlns:p14="http://schemas.microsoft.com/office/powerpoint/2010/main" val="32093328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Intro</a:t>
            </a:r>
          </a:p>
          <a:p>
            <a:endParaRPr lang="en-US" altLang="en-US" smtClean="0">
              <a:latin typeface="Arial" panose="020B0604020202020204" pitchFamily="34" charset="0"/>
            </a:endParaRPr>
          </a:p>
          <a:p>
            <a:r>
              <a:rPr lang="en-US" altLang="en-US" smtClean="0">
                <a:latin typeface="Arial" panose="020B0604020202020204" pitchFamily="34" charset="0"/>
              </a:rPr>
              <a:t>My background</a:t>
            </a:r>
          </a:p>
          <a:p>
            <a:endParaRPr lang="en-US" altLang="en-US" smtClean="0">
              <a:latin typeface="Arial" panose="020B0604020202020204" pitchFamily="34" charset="0"/>
            </a:endParaRPr>
          </a:p>
          <a:p>
            <a:r>
              <a:rPr lang="en-US" altLang="en-US" smtClean="0">
                <a:latin typeface="Arial" panose="020B0604020202020204" pitchFamily="34" charset="0"/>
              </a:rPr>
              <a:t>Slides: many sources</a:t>
            </a:r>
          </a:p>
          <a:p>
            <a:endParaRPr lang="en-US" altLang="en-US" smtClean="0">
              <a:latin typeface="Arial" panose="020B0604020202020204" pitchFamily="34" charset="0"/>
            </a:endParaRPr>
          </a:p>
          <a:p>
            <a:r>
              <a:rPr lang="en-US" altLang="en-US" smtClean="0">
                <a:latin typeface="Arial" panose="020B0604020202020204" pitchFamily="34" charset="0"/>
              </a:rPr>
              <a:t>MINDFUL INTENTION</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5A26F8B1-B9EC-4747-BFF3-EB9F3BFA4450}" type="slidenum">
              <a:rPr lang="en-US" altLang="en-US" smtClean="0">
                <a:latin typeface="Arial" panose="020B0604020202020204" pitchFamily="34" charset="0"/>
              </a:rPr>
              <a:pPr/>
              <a:t>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492157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CORE</a:t>
            </a:r>
          </a:p>
          <a:p>
            <a:r>
              <a:rPr lang="en-US" altLang="en-US" smtClean="0">
                <a:latin typeface="Arial" panose="020B0604020202020204" pitchFamily="34" charset="0"/>
              </a:rPr>
              <a:t>32% public misconduct in past year</a:t>
            </a:r>
          </a:p>
          <a:p>
            <a:r>
              <a:rPr lang="en-US" altLang="en-US" smtClean="0">
                <a:latin typeface="Arial" panose="020B0604020202020204" pitchFamily="34" charset="0"/>
              </a:rPr>
              <a:t>22% “serious personal problem” (suicidal, hurt, injured sexual assault)</a:t>
            </a:r>
          </a:p>
          <a:p>
            <a:r>
              <a:rPr lang="en-US" altLang="en-US" smtClean="0">
                <a:latin typeface="Arial" panose="020B0604020202020204" pitchFamily="34" charset="0"/>
              </a:rPr>
              <a:t>29% argument or fight</a:t>
            </a:r>
          </a:p>
          <a:p>
            <a:r>
              <a:rPr lang="en-US" altLang="en-US" smtClean="0">
                <a:latin typeface="Arial" panose="020B0604020202020204" pitchFamily="34" charset="0"/>
              </a:rPr>
              <a:t>20 % performed poorly on test or project</a:t>
            </a:r>
          </a:p>
          <a:p>
            <a:r>
              <a:rPr lang="en-US" altLang="en-US" smtClean="0">
                <a:latin typeface="Arial" panose="020B0604020202020204" pitchFamily="34" charset="0"/>
              </a:rPr>
              <a:t>26% missed class</a:t>
            </a:r>
          </a:p>
          <a:p>
            <a:r>
              <a:rPr lang="en-US" altLang="en-US" smtClean="0">
                <a:latin typeface="Arial" panose="020B0604020202020204" pitchFamily="34" charset="0"/>
              </a:rPr>
              <a:t>3% self report that ETOH interfered with academics  (NCHA fall 2015 19,861 respondents)</a:t>
            </a:r>
          </a:p>
          <a:p>
            <a:endParaRPr lang="en-US" altLang="en-US" smtClean="0">
              <a:latin typeface="Arial" panose="020B0604020202020204" pitchFamily="34" charset="0"/>
            </a:endParaRPr>
          </a:p>
          <a:p>
            <a:r>
              <a:rPr lang="is-IS" altLang="en-US" smtClean="0">
                <a:latin typeface="Arial" panose="020B0604020202020204" pitchFamily="34" charset="0"/>
              </a:rPr>
              <a:t>NCHA (19,800 students 2015 fall)   </a:t>
            </a:r>
          </a:p>
          <a:p>
            <a:r>
              <a:rPr lang="is-IS" altLang="en-US" smtClean="0">
                <a:latin typeface="Arial" panose="020B0604020202020204" pitchFamily="34" charset="0"/>
              </a:rPr>
              <a:t>3% self report alcohol impact on academics</a:t>
            </a:r>
          </a:p>
          <a:p>
            <a:r>
              <a:rPr lang="is-IS" altLang="en-US" smtClean="0">
                <a:latin typeface="Arial" panose="020B0604020202020204" pitchFamily="34" charset="0"/>
              </a:rPr>
              <a:t>40% no alcohol in past 30 days</a:t>
            </a:r>
          </a:p>
          <a:p>
            <a:r>
              <a:rPr lang="is-IS" altLang="en-US" smtClean="0">
                <a:latin typeface="Arial" panose="020B0604020202020204" pitchFamily="34" charset="0"/>
              </a:rPr>
              <a:t>30% BAL &lt;.08</a:t>
            </a:r>
          </a:p>
          <a:p>
            <a:r>
              <a:rPr lang="is-IS" altLang="en-US" smtClean="0">
                <a:latin typeface="Arial" panose="020B0604020202020204" pitchFamily="34" charset="0"/>
              </a:rPr>
              <a:t>22.5%  &lt;.10</a:t>
            </a:r>
          </a:p>
          <a:p>
            <a:endParaRPr lang="en-US" altLang="en-US" smtClean="0">
              <a:latin typeface="Arial" panose="020B0604020202020204"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37931725" indent="-37474525">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E62A66DA-EFA4-49FB-9866-E959D43D47DA}" type="slidenum">
              <a:rPr lang="en-US" altLang="en-US" smtClean="0">
                <a:latin typeface="Arial" panose="020B0604020202020204" pitchFamily="34" charset="0"/>
              </a:rPr>
              <a:pPr/>
              <a:t>12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1745978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691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21282953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7939"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17716843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125</a:t>
            </a:fld>
            <a:endParaRPr lang="en-US"/>
          </a:p>
        </p:txBody>
      </p:sp>
    </p:spTree>
    <p:extLst>
      <p:ext uri="{BB962C8B-B14F-4D97-AF65-F5344CB8AC3E}">
        <p14:creationId xmlns:p14="http://schemas.microsoft.com/office/powerpoint/2010/main" val="5117724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7203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16568067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D76D62-4D97-E941-8600-0B2274D589F8}" type="slidenum">
              <a:rPr lang="en-US" smtClean="0"/>
              <a:pPr/>
              <a:t>128</a:t>
            </a:fld>
            <a:endParaRPr lang="en-US"/>
          </a:p>
        </p:txBody>
      </p:sp>
    </p:spTree>
    <p:extLst>
      <p:ext uri="{BB962C8B-B14F-4D97-AF65-F5344CB8AC3E}">
        <p14:creationId xmlns:p14="http://schemas.microsoft.com/office/powerpoint/2010/main" val="24785148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129</a:t>
            </a:fld>
            <a:endParaRPr lang="en-US"/>
          </a:p>
        </p:txBody>
      </p:sp>
    </p:spTree>
    <p:extLst>
      <p:ext uri="{BB962C8B-B14F-4D97-AF65-F5344CB8AC3E}">
        <p14:creationId xmlns:p14="http://schemas.microsoft.com/office/powerpoint/2010/main" val="6877121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130</a:t>
            </a:fld>
            <a:endParaRPr lang="en-US"/>
          </a:p>
        </p:txBody>
      </p:sp>
    </p:spTree>
    <p:extLst>
      <p:ext uri="{BB962C8B-B14F-4D97-AF65-F5344CB8AC3E}">
        <p14:creationId xmlns:p14="http://schemas.microsoft.com/office/powerpoint/2010/main" val="11246616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D76D62-4D97-E941-8600-0B2274D589F8}" type="slidenum">
              <a:rPr lang="en-US" smtClean="0"/>
              <a:pPr/>
              <a:t>131</a:t>
            </a:fld>
            <a:endParaRPr lang="en-US"/>
          </a:p>
        </p:txBody>
      </p:sp>
    </p:spTree>
    <p:extLst>
      <p:ext uri="{BB962C8B-B14F-4D97-AF65-F5344CB8AC3E}">
        <p14:creationId xmlns:p14="http://schemas.microsoft.com/office/powerpoint/2010/main" val="6785268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133</a:t>
            </a:fld>
            <a:endParaRPr lang="en-US"/>
          </a:p>
        </p:txBody>
      </p:sp>
    </p:spTree>
    <p:extLst>
      <p:ext uri="{BB962C8B-B14F-4D97-AF65-F5344CB8AC3E}">
        <p14:creationId xmlns:p14="http://schemas.microsoft.com/office/powerpoint/2010/main" val="30676010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134</a:t>
            </a:fld>
            <a:endParaRPr lang="en-US"/>
          </a:p>
        </p:txBody>
      </p:sp>
    </p:spTree>
    <p:extLst>
      <p:ext uri="{BB962C8B-B14F-4D97-AF65-F5344CB8AC3E}">
        <p14:creationId xmlns:p14="http://schemas.microsoft.com/office/powerpoint/2010/main" val="3123550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Meta analysis of data related to college alcohol use and interventions.  Resulted in comprehensive report and recommendations in 2002</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37376B2F-4508-445E-A15D-42317F44BADD}" type="slidenum">
              <a:rPr lang="en-US" altLang="en-US" smtClean="0">
                <a:latin typeface="Arial" panose="020B0604020202020204" pitchFamily="34" charset="0"/>
              </a:rPr>
              <a:pPr/>
              <a:t>13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7977996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7408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Clarify: depressant means CNS depression</a:t>
            </a:r>
          </a:p>
          <a:p>
            <a:pPr eaLnBrk="1" hangingPunct="1">
              <a:spcBef>
                <a:spcPct val="0"/>
              </a:spcBef>
            </a:pPr>
            <a:endParaRPr lang="en-US">
              <a:latin typeface="Calibri" charset="0"/>
            </a:endParaRPr>
          </a:p>
          <a:p>
            <a:pPr eaLnBrk="1" hangingPunct="1">
              <a:spcBef>
                <a:spcPct val="0"/>
              </a:spcBef>
            </a:pPr>
            <a:r>
              <a:rPr lang="en-US">
                <a:latin typeface="Calibri" charset="0"/>
              </a:rPr>
              <a:t>Less ADH in stomach leads to higher concentration</a:t>
            </a:r>
          </a:p>
        </p:txBody>
      </p:sp>
    </p:spTree>
    <p:extLst>
      <p:ext uri="{BB962C8B-B14F-4D97-AF65-F5344CB8AC3E}">
        <p14:creationId xmlns:p14="http://schemas.microsoft.com/office/powerpoint/2010/main" val="20194032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136</a:t>
            </a:fld>
            <a:endParaRPr lang="en-US"/>
          </a:p>
        </p:txBody>
      </p:sp>
    </p:spTree>
    <p:extLst>
      <p:ext uri="{BB962C8B-B14F-4D97-AF65-F5344CB8AC3E}">
        <p14:creationId xmlns:p14="http://schemas.microsoft.com/office/powerpoint/2010/main" val="22687520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t>What is a drink?  To get the good, a person needs to know what he/she is drinking.</a:t>
            </a:r>
          </a:p>
          <a:p>
            <a:pPr eaLnBrk="1" hangingPunct="1">
              <a:spcBef>
                <a:spcPct val="0"/>
              </a:spcBef>
            </a:pPr>
            <a:endParaRPr lang="en-US"/>
          </a:p>
          <a:p>
            <a:pPr eaLnBrk="1" hangingPunct="1">
              <a:spcBef>
                <a:spcPct val="0"/>
              </a:spcBef>
            </a:pPr>
            <a:r>
              <a:rPr lang="en-US"/>
              <a:t>ASK: how about jungle juice- how many drinks is that?</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FABDC2C-C56E-CE45-92BA-7F33F227AF65}" type="slidenum">
              <a:rPr lang="en-US"/>
              <a:pPr eaLnBrk="1" hangingPunct="1"/>
              <a:t>137</a:t>
            </a:fld>
            <a:endParaRPr lang="en-US"/>
          </a:p>
        </p:txBody>
      </p:sp>
    </p:spTree>
    <p:extLst>
      <p:ext uri="{BB962C8B-B14F-4D97-AF65-F5344CB8AC3E}">
        <p14:creationId xmlns:p14="http://schemas.microsoft.com/office/powerpoint/2010/main" val="5461944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B1E51E2-0C12-9245-9EDD-F864F838ABE0}" type="slidenum">
              <a:rPr lang="en-US"/>
              <a:pPr eaLnBrk="1" hangingPunct="1"/>
              <a:t>138</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Alcohol does not effect the body until it is absorbed into the bloodstream.</a:t>
            </a:r>
          </a:p>
          <a:p>
            <a:pPr eaLnBrk="1" hangingPunct="1"/>
            <a:endParaRPr lang="en-US"/>
          </a:p>
          <a:p>
            <a:pPr eaLnBrk="1" hangingPunct="1"/>
            <a:r>
              <a:rPr lang="en-US"/>
              <a:t>A nominal amount is absorbed in the mouth.</a:t>
            </a:r>
          </a:p>
          <a:p>
            <a:pPr eaLnBrk="1" hangingPunct="1"/>
            <a:endParaRPr lang="en-US"/>
          </a:p>
          <a:p>
            <a:pPr eaLnBrk="1" hangingPunct="1"/>
            <a:r>
              <a:rPr lang="en-US"/>
              <a:t>A little is absorbed in the stomach, most in the small intestine.  When a person eats within the hour before drinking the food absorbs some of the alcohol, letting it ease into the system (</a:t>
            </a:r>
            <a:r>
              <a:rPr lang="ja-JP" altLang="en-US"/>
              <a:t>“</a:t>
            </a:r>
            <a:r>
              <a:rPr lang="en-US" i="1"/>
              <a:t>helps you have a better night</a:t>
            </a:r>
            <a:r>
              <a:rPr lang="ja-JP" altLang="en-US" i="1"/>
              <a:t>”</a:t>
            </a:r>
            <a:r>
              <a:rPr lang="en-US" i="1"/>
              <a:t>).</a:t>
            </a:r>
          </a:p>
          <a:p>
            <a:pPr eaLnBrk="1" hangingPunct="1"/>
            <a:endParaRPr lang="en-US" i="1"/>
          </a:p>
          <a:p>
            <a:pPr eaLnBrk="1" hangingPunct="1">
              <a:buFont typeface="Wingdings" charset="0"/>
              <a:buChar char="Ø"/>
            </a:pPr>
            <a:r>
              <a:rPr lang="en-US"/>
              <a:t>need to touch on time between eating dinner and starting drinking as this is often several hours and the dinner food is no longer in stomach</a:t>
            </a:r>
          </a:p>
          <a:p>
            <a:pPr eaLnBrk="1" hangingPunct="1"/>
            <a:endParaRPr lang="en-US" i="1"/>
          </a:p>
          <a:p>
            <a:pPr eaLnBrk="1" hangingPunct="1"/>
            <a:endParaRPr lang="en-US"/>
          </a:p>
          <a:p>
            <a:pPr eaLnBrk="1" hangingPunct="1"/>
            <a:endParaRPr lang="en-US"/>
          </a:p>
          <a:p>
            <a:pPr eaLnBrk="1" hangingPunct="1"/>
            <a:endParaRPr lang="en-US"/>
          </a:p>
        </p:txBody>
      </p:sp>
    </p:spTree>
    <p:extLst>
      <p:ext uri="{BB962C8B-B14F-4D97-AF65-F5344CB8AC3E}">
        <p14:creationId xmlns:p14="http://schemas.microsoft.com/office/powerpoint/2010/main" val="5078709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A5045BB-3262-014B-9429-6D87F761CCC4}" type="slidenum">
              <a:rPr lang="en-US"/>
              <a:pPr eaLnBrk="1" hangingPunct="1"/>
              <a:t>139</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Choose high fat and high protein foods which take longer to digest.</a:t>
            </a:r>
          </a:p>
          <a:p>
            <a:pPr eaLnBrk="1" hangingPunct="1"/>
            <a:endParaRPr lang="en-US"/>
          </a:p>
        </p:txBody>
      </p:sp>
    </p:spTree>
    <p:extLst>
      <p:ext uri="{BB962C8B-B14F-4D97-AF65-F5344CB8AC3E}">
        <p14:creationId xmlns:p14="http://schemas.microsoft.com/office/powerpoint/2010/main" val="155291647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8DCCC15-38CD-794D-87AF-1F578B35DBCF}" type="slidenum">
              <a:rPr lang="en-US"/>
              <a:pPr eaLnBrk="1" hangingPunct="1"/>
              <a:t>140</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Carbonation =faster absorption  (opens valve from stomach to small intestine)</a:t>
            </a:r>
          </a:p>
        </p:txBody>
      </p:sp>
    </p:spTree>
    <p:extLst>
      <p:ext uri="{BB962C8B-B14F-4D97-AF65-F5344CB8AC3E}">
        <p14:creationId xmlns:p14="http://schemas.microsoft.com/office/powerpoint/2010/main" val="38902520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8125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Tx/>
              <a:buAutoNum type="arabicPeriod"/>
            </a:pPr>
            <a:r>
              <a:rPr lang="en-US">
                <a:latin typeface="Calibri" charset="0"/>
              </a:rPr>
              <a:t>Shot vodka: most concentrated</a:t>
            </a:r>
          </a:p>
          <a:p>
            <a:pPr marL="228600" indent="-228600" eaLnBrk="1" hangingPunct="1">
              <a:spcBef>
                <a:spcPct val="0"/>
              </a:spcBef>
              <a:buFontTx/>
              <a:buAutoNum type="arabicPeriod"/>
            </a:pPr>
            <a:r>
              <a:rPr lang="en-US">
                <a:latin typeface="Calibri" charset="0"/>
              </a:rPr>
              <a:t> vodka tonic: carbonation increases absorption (pyloric sphincter opens)</a:t>
            </a:r>
          </a:p>
          <a:p>
            <a:pPr marL="228600" indent="-228600" eaLnBrk="1" hangingPunct="1">
              <a:spcBef>
                <a:spcPct val="0"/>
              </a:spcBef>
              <a:buFontTx/>
              <a:buAutoNum type="arabicPeriod"/>
            </a:pPr>
            <a:r>
              <a:rPr lang="en-US">
                <a:latin typeface="Calibri" charset="0"/>
              </a:rPr>
              <a:t> vodka water</a:t>
            </a:r>
          </a:p>
          <a:p>
            <a:pPr marL="228600" indent="-228600" eaLnBrk="1" hangingPunct="1">
              <a:spcBef>
                <a:spcPct val="0"/>
              </a:spcBef>
              <a:buFontTx/>
              <a:buAutoNum type="arabicPeriod"/>
            </a:pPr>
            <a:r>
              <a:rPr lang="en-US">
                <a:latin typeface="Calibri" charset="0"/>
              </a:rPr>
              <a:t>Vodka OJ: food substance moderates a bit</a:t>
            </a:r>
          </a:p>
        </p:txBody>
      </p:sp>
    </p:spTree>
    <p:extLst>
      <p:ext uri="{BB962C8B-B14F-4D97-AF65-F5344CB8AC3E}">
        <p14:creationId xmlns:p14="http://schemas.microsoft.com/office/powerpoint/2010/main" val="205947614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E5C5618-8A1F-BF41-9D91-884FD8774BAC}" type="slidenum">
              <a:rPr lang="en-US"/>
              <a:pPr eaLnBrk="1" hangingPunct="1"/>
              <a:t>142</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Many students are taking medication. Some medications push the effect of the alcohol but does not change BAC (?)</a:t>
            </a:r>
          </a:p>
        </p:txBody>
      </p:sp>
    </p:spTree>
    <p:extLst>
      <p:ext uri="{BB962C8B-B14F-4D97-AF65-F5344CB8AC3E}">
        <p14:creationId xmlns:p14="http://schemas.microsoft.com/office/powerpoint/2010/main" val="12053091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143</a:t>
            </a:fld>
            <a:endParaRPr lang="en-US"/>
          </a:p>
        </p:txBody>
      </p:sp>
    </p:spTree>
    <p:extLst>
      <p:ext uri="{BB962C8B-B14F-4D97-AF65-F5344CB8AC3E}">
        <p14:creationId xmlns:p14="http://schemas.microsoft.com/office/powerpoint/2010/main" val="10679454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3B3DC96-1E6B-F544-BF7F-8AD43E72EA0F}" type="slidenum">
              <a:rPr lang="en-US"/>
              <a:pPr eaLnBrk="1" hangingPunct="1"/>
              <a:t>144</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Ask: what have you heard helps?</a:t>
            </a:r>
          </a:p>
          <a:p>
            <a:pPr eaLnBrk="1" hangingPunct="1"/>
            <a:endParaRPr lang="en-US"/>
          </a:p>
          <a:p>
            <a:pPr eaLnBrk="1" hangingPunct="1"/>
            <a:r>
              <a:rPr lang="en-US"/>
              <a:t>Differentiate between sobering up (BAL returns to 0) and decreasing  hangover effects</a:t>
            </a:r>
          </a:p>
        </p:txBody>
      </p:sp>
    </p:spTree>
    <p:extLst>
      <p:ext uri="{BB962C8B-B14F-4D97-AF65-F5344CB8AC3E}">
        <p14:creationId xmlns:p14="http://schemas.microsoft.com/office/powerpoint/2010/main" val="1928259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BF1DF081-42DA-4431-9B80-99C1AE160F09}" type="slidenum">
              <a:rPr lang="en-US" altLang="en-US" smtClean="0">
                <a:latin typeface="Arial" panose="020B0604020202020204" pitchFamily="34" charset="0"/>
              </a:rPr>
              <a:pPr/>
              <a:t>14</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07010737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822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Experienced drinkers may not show signs appropriate to BAL</a:t>
            </a:r>
          </a:p>
          <a:p>
            <a:pPr eaLnBrk="1" hangingPunct="1">
              <a:spcBef>
                <a:spcPct val="0"/>
              </a:spcBef>
            </a:pPr>
            <a:endParaRPr lang="en-US">
              <a:latin typeface="Calibri" charset="0"/>
            </a:endParaRPr>
          </a:p>
        </p:txBody>
      </p:sp>
    </p:spTree>
    <p:extLst>
      <p:ext uri="{BB962C8B-B14F-4D97-AF65-F5344CB8AC3E}">
        <p14:creationId xmlns:p14="http://schemas.microsoft.com/office/powerpoint/2010/main" val="150722917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8329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Interferes with restorative nature of sleep</a:t>
            </a:r>
          </a:p>
        </p:txBody>
      </p:sp>
    </p:spTree>
    <p:extLst>
      <p:ext uri="{BB962C8B-B14F-4D97-AF65-F5344CB8AC3E}">
        <p14:creationId xmlns:p14="http://schemas.microsoft.com/office/powerpoint/2010/main" val="942048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smtClean="0">
                <a:latin typeface="Arial" panose="020B0604020202020204" pitchFamily="34" charset="0"/>
              </a:rPr>
              <a:t>CBT: client centered, directive, structured, uses socratic method,</a:t>
            </a:r>
          </a:p>
          <a:p>
            <a:r>
              <a:rPr lang="en-US" altLang="en-US" sz="1600" smtClean="0">
                <a:latin typeface="Arial" panose="020B0604020202020204" pitchFamily="34" charset="0"/>
              </a:rPr>
              <a:t>based on cognitions, assumptions, beliefs, and behaviors, with the aim of influencing negative emotions that relate to inaccurate appraisal of events. </a:t>
            </a:r>
          </a:p>
          <a:p>
            <a:r>
              <a:rPr lang="en-US" altLang="en-US" sz="1600" smtClean="0">
                <a:latin typeface="Arial" panose="020B0604020202020204" pitchFamily="34" charset="0"/>
              </a:rPr>
              <a:t>Based on idea that Thoughts cause our feelings and behaviors, not external things, like people, situations,</a:t>
            </a:r>
          </a:p>
          <a:p>
            <a:r>
              <a:rPr lang="en-US" altLang="en-US" sz="1600" smtClean="0">
                <a:latin typeface="Arial" panose="020B0604020202020204" pitchFamily="34" charset="0"/>
              </a:rPr>
              <a:t>    and events.  The</a:t>
            </a:r>
          </a:p>
          <a:p>
            <a:endParaRPr lang="en-US" altLang="en-US" sz="1600" smtClean="0">
              <a:latin typeface="Arial" panose="020B0604020202020204" pitchFamily="34" charset="0"/>
            </a:endParaRPr>
          </a:p>
          <a:p>
            <a:endParaRPr lang="en-US" altLang="en-US" sz="1600" smtClean="0">
              <a:latin typeface="Arial" panose="020B0604020202020204" pitchFamily="34" charset="0"/>
            </a:endParaRPr>
          </a:p>
          <a:p>
            <a:r>
              <a:rPr lang="en-US" altLang="en-US" smtClean="0">
                <a:latin typeface="Arial" panose="020B0604020202020204" pitchFamily="34" charset="0"/>
              </a:rPr>
              <a:t>Follow-up assessments over a 2-year period showed significant reductions in both drinking rates and harmful consequences, favoring students receiving the intervention.</a:t>
            </a:r>
            <a:r>
              <a:rPr lang="en-US" altLang="en-US" sz="1600" smtClean="0">
                <a:latin typeface="Arial" panose="020B0604020202020204" pitchFamily="34" charset="0"/>
              </a:rPr>
              <a:t> </a:t>
            </a:r>
          </a:p>
        </p:txBody>
      </p:sp>
    </p:spTree>
    <p:extLst>
      <p:ext uri="{BB962C8B-B14F-4D97-AF65-F5344CB8AC3E}">
        <p14:creationId xmlns:p14="http://schemas.microsoft.com/office/powerpoint/2010/main" val="4163365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10FB577E-4730-433F-8292-18B824FC27D2}" type="slidenum">
              <a:rPr lang="en-US" altLang="en-US" smtClean="0">
                <a:latin typeface="Arial" panose="020B0604020202020204" pitchFamily="34" charset="0"/>
              </a:rPr>
              <a:pPr/>
              <a:t>16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596098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hangingPunct="0">
              <a:spcBef>
                <a:spcPct val="0"/>
              </a:spcBef>
            </a:pPr>
            <a:fld id="{A7346123-ADED-47F0-8079-AC1AAFE15351}" type="slidenum">
              <a:rPr lang="en-US" altLang="en-US" smtClean="0"/>
              <a:pPr eaLnBrk="0" hangingPunct="0">
                <a:spcBef>
                  <a:spcPct val="0"/>
                </a:spcBef>
              </a:pPr>
              <a:t>17</a:t>
            </a:fld>
            <a:endParaRPr lang="en-US" altLang="en-US" smtClean="0"/>
          </a:p>
        </p:txBody>
      </p:sp>
      <p:sp>
        <p:nvSpPr>
          <p:cNvPr id="45059" name="Rectangle 2"/>
          <p:cNvSpPr>
            <a:spLocks noGrp="1" noRot="1" noChangeAspect="1" noChangeArrowheads="1" noTextEdit="1"/>
          </p:cNvSpPr>
          <p:nvPr>
            <p:ph type="sldImg"/>
          </p:nvPr>
        </p:nvSpPr>
        <p:spPr>
          <a:xfrm>
            <a:off x="1300163" y="801688"/>
            <a:ext cx="4262437" cy="3198812"/>
          </a:xfrm>
          <a:ln/>
        </p:spPr>
      </p:sp>
      <p:sp>
        <p:nvSpPr>
          <p:cNvPr id="45060"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600" b="1" smtClean="0">
                <a:latin typeface="Calibri" panose="020F0502020204030204" pitchFamily="34" charset="0"/>
              </a:rPr>
              <a:t>What do we typically say to a student who…..?</a:t>
            </a:r>
          </a:p>
        </p:txBody>
      </p:sp>
    </p:spTree>
    <p:extLst>
      <p:ext uri="{BB962C8B-B14F-4D97-AF65-F5344CB8AC3E}">
        <p14:creationId xmlns:p14="http://schemas.microsoft.com/office/powerpoint/2010/main" val="1919924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Original observations with tobacco users.  Non compliant replaced with Relapse</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4A0747C8-2768-41C4-A415-C9C2116E04AD}" type="slidenum">
              <a:rPr lang="en-US" altLang="en-US" smtClean="0">
                <a:latin typeface="Arial" panose="020B0604020202020204" pitchFamily="34" charset="0"/>
              </a:rPr>
              <a:pPr/>
              <a:t>18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533956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1792F78E-8FA3-40AC-A251-4D00EE501557}" type="slidenum">
              <a:rPr lang="en-US" altLang="en-US" smtClean="0">
                <a:latin typeface="Arial" panose="020B0604020202020204" pitchFamily="34" charset="0"/>
              </a:rPr>
              <a:pPr/>
              <a:t>19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578802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A22AD7CD-A49E-40EB-B0E4-2C46EC3D23EC}" type="slidenum">
              <a:rPr lang="en-US" altLang="en-US" smtClean="0">
                <a:latin typeface="Arial" panose="020B0604020202020204" pitchFamily="34" charset="0"/>
              </a:rPr>
              <a:pPr/>
              <a:t>20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56956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80B64C73-2D8C-41EE-84AC-E7E9EB86AE1C}" type="slidenum">
              <a:rPr lang="en-US" altLang="en-US" smtClean="0">
                <a:latin typeface="Arial" panose="020B0604020202020204" pitchFamily="34" charset="0"/>
              </a:rPr>
              <a:pPr/>
              <a:t>21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57096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2</a:t>
            </a:fld>
            <a:endParaRPr lang="en-US"/>
          </a:p>
        </p:txBody>
      </p:sp>
    </p:spTree>
    <p:extLst>
      <p:ext uri="{BB962C8B-B14F-4D97-AF65-F5344CB8AC3E}">
        <p14:creationId xmlns:p14="http://schemas.microsoft.com/office/powerpoint/2010/main" val="1882307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reflective judgment, moral development, or cognitive</a:t>
            </a:r>
          </a:p>
          <a:p>
            <a:r>
              <a:rPr lang="en-US" altLang="en-US" smtClean="0">
                <a:latin typeface="Arial" panose="020B0604020202020204" pitchFamily="34" charset="0"/>
              </a:rPr>
              <a:t>structural development.</a:t>
            </a:r>
          </a:p>
          <a:p>
            <a:endParaRPr lang="en-US" altLang="en-US" smtClean="0">
              <a:latin typeface="Arial" panose="020B0604020202020204" pitchFamily="34" charset="0"/>
            </a:endParaRPr>
          </a:p>
          <a:p>
            <a:endParaRPr lang="en-US" altLang="en-US" smtClean="0">
              <a:latin typeface="Arial" panose="020B0604020202020204" pitchFamily="34" charset="0"/>
            </a:endParaRPr>
          </a:p>
          <a:p>
            <a:pPr eaLnBrk="1" hangingPunct="1">
              <a:buFont typeface="Wingdings" panose="05000000000000000000" pitchFamily="2" charset="2"/>
              <a:buChar char=""/>
            </a:pPr>
            <a:r>
              <a:rPr lang="en-US" altLang="en-US" smtClean="0">
                <a:latin typeface="Arial" panose="020B0604020202020204" pitchFamily="34" charset="0"/>
              </a:rPr>
              <a:t>Functions such as self-control, judgment, emotions, abstract reasoning, estimation of consequences and organization occur between puberty and adulthood (13 to 25)</a:t>
            </a:r>
          </a:p>
          <a:p>
            <a:pPr eaLnBrk="1" hangingPunct="1">
              <a:buFont typeface="Wingdings" panose="05000000000000000000" pitchFamily="2" charset="2"/>
              <a:buChar char=""/>
            </a:pPr>
            <a:r>
              <a:rPr lang="en-US" altLang="en-US" smtClean="0">
                <a:latin typeface="Arial" panose="020B0604020202020204" pitchFamily="34" charset="0"/>
              </a:rPr>
              <a:t>Accounts for poor decision-making, recklessness, and emotional outbursts.</a:t>
            </a:r>
          </a:p>
          <a:p>
            <a:endParaRPr lang="en-US" altLang="en-US" smtClean="0">
              <a:latin typeface="Arial" panose="020B0604020202020204" pitchFamily="34" charset="0"/>
            </a:endParaRPr>
          </a:p>
          <a:p>
            <a:endParaRPr lang="en-US" altLang="en-US" smtClean="0">
              <a:latin typeface="Arial" panose="020B0604020202020204" pitchFamily="34" charset="0"/>
            </a:endParaRPr>
          </a:p>
          <a:p>
            <a:r>
              <a:rPr lang="en-US" altLang="en-US" smtClean="0">
                <a:latin typeface="Arial" panose="020B0604020202020204" pitchFamily="34" charset="0"/>
              </a:rPr>
              <a:t>http://hrweb.mit.edu/worklife/youngadult/brain.html</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37931725" indent="-37474525">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E5F49E8D-BFFE-4764-8A83-1BDC90DD6F90}" type="slidenum">
              <a:rPr lang="en-US" altLang="en-US" smtClean="0">
                <a:latin typeface="Arial" panose="020B0604020202020204" pitchFamily="34" charset="0"/>
              </a:rPr>
              <a:pPr/>
              <a:t>22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734405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EB649180-27BC-4831-BDC6-A8C35C03C534}" type="slidenum">
              <a:rPr lang="en-US" altLang="en-US" smtClean="0">
                <a:latin typeface="Arial" panose="020B0604020202020204" pitchFamily="34" charset="0"/>
              </a:rPr>
              <a:pPr/>
              <a:t>23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639325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How does that happen?</a:t>
            </a:r>
          </a:p>
          <a:p>
            <a:endParaRPr lang="en-US" altLang="en-US" smtClean="0">
              <a:latin typeface="Arial" panose="020B0604020202020204" pitchFamily="34" charset="0"/>
            </a:endParaRPr>
          </a:p>
          <a:p>
            <a:r>
              <a:rPr lang="en-US" altLang="en-US" smtClean="0">
                <a:latin typeface="Arial" panose="020B0604020202020204" pitchFamily="34" charset="0"/>
              </a:rPr>
              <a:t>Who do you avoid when you are in a crunch ?</a:t>
            </a:r>
            <a:br>
              <a:rPr lang="en-US" altLang="en-US" smtClean="0">
                <a:latin typeface="Arial" panose="020B0604020202020204" pitchFamily="34" charset="0"/>
              </a:rPr>
            </a:br>
            <a:r>
              <a:rPr lang="en-US" altLang="en-US" smtClean="0">
                <a:latin typeface="Arial" panose="020B0604020202020204" pitchFamily="34" charset="0"/>
              </a:rPr>
              <a:t/>
            </a:r>
            <a:br>
              <a:rPr lang="en-US" altLang="en-US" smtClean="0">
                <a:latin typeface="Arial" panose="020B0604020202020204" pitchFamily="34" charset="0"/>
              </a:rPr>
            </a:br>
            <a:r>
              <a:rPr lang="en-US" altLang="en-US" smtClean="0">
                <a:latin typeface="Arial" panose="020B0604020202020204" pitchFamily="34" charset="0"/>
              </a:rPr>
              <a:t>Who do you go to?  Exampled of best teacher. What made them approachable?</a:t>
            </a:r>
          </a:p>
          <a:p>
            <a:endParaRPr lang="en-US" altLang="en-US" smtClean="0">
              <a:latin typeface="Arial" panose="020B0604020202020204"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F6E1559C-9550-48D2-AA4E-3C3EB49B5FB7}" type="slidenum">
              <a:rPr lang="en-US" altLang="en-US" smtClean="0">
                <a:latin typeface="Arial" panose="020B0604020202020204" pitchFamily="34" charset="0"/>
              </a:rPr>
              <a:pPr/>
              <a:t>24</a:t>
            </a:fld>
            <a:endParaRPr lang="en-US" altLang="en-US" smtClean="0">
              <a:latin typeface="Arial" panose="020B0604020202020204" pitchFamily="34" charset="0"/>
            </a:endParaRPr>
          </a:p>
        </p:txBody>
      </p:sp>
    </p:spTree>
    <p:extLst>
      <p:ext uri="{BB962C8B-B14F-4D97-AF65-F5344CB8AC3E}">
        <p14:creationId xmlns:p14="http://schemas.microsoft.com/office/powerpoint/2010/main" val="977115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EB57A215-7AD5-4530-8621-4AABC27C1F7E}" type="slidenum">
              <a:rPr lang="en-US" altLang="en-US" smtClean="0">
                <a:latin typeface="Arial" panose="020B0604020202020204" pitchFamily="34" charset="0"/>
              </a:rPr>
              <a:pPr/>
              <a:t>25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918474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Mutual, no surprises</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49968AE7-83E9-463B-8CB6-D3578DBE557E}" type="slidenum">
              <a:rPr lang="en-US" altLang="en-US" smtClean="0">
                <a:latin typeface="Arial" panose="020B0604020202020204" pitchFamily="34" charset="0"/>
              </a:rPr>
              <a:pPr/>
              <a:t>26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664614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BBF5BADD-C7DA-4511-9B04-ABE54390725B}" type="slidenum">
              <a:rPr lang="en-US" altLang="en-US" smtClean="0">
                <a:latin typeface="Arial" panose="020B0604020202020204" pitchFamily="34" charset="0"/>
              </a:rPr>
              <a:pPr/>
              <a:t>27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191841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rPr>
              <a:t>Research: primary care settings, conversation interrupted after 30 seconds (Prochaska, July 2004)</a:t>
            </a:r>
          </a:p>
          <a:p>
            <a:endParaRPr lang="en-US" altLang="en-US" b="1" smtClean="0">
              <a:latin typeface="Arial" panose="020B0604020202020204" pitchFamily="34" charset="0"/>
            </a:endParaRPr>
          </a:p>
          <a:p>
            <a:r>
              <a:rPr lang="en-US" altLang="en-US" b="1" smtClean="0">
                <a:latin typeface="Arial" panose="020B0604020202020204" pitchFamily="34" charset="0"/>
              </a:rPr>
              <a:t>Match: ideas, mood, body language</a:t>
            </a:r>
          </a:p>
          <a:p>
            <a:r>
              <a:rPr lang="en-US" altLang="en-US" b="1" smtClean="0">
                <a:latin typeface="Arial" panose="020B0604020202020204" pitchFamily="34" charset="0"/>
              </a:rPr>
              <a:t>Counseling Skills: Reflective listening</a:t>
            </a:r>
          </a:p>
          <a:p>
            <a:r>
              <a:rPr lang="en-US" altLang="en-US" b="1" smtClean="0">
                <a:latin typeface="Arial" panose="020B0604020202020204" pitchFamily="34" charset="0"/>
              </a:rPr>
              <a:t>Relationship most important factor in counseling outcomes.</a:t>
            </a:r>
          </a:p>
          <a:p>
            <a:r>
              <a:rPr lang="en-US" altLang="en-US" b="1" smtClean="0">
                <a:latin typeface="Arial" panose="020B0604020202020204" pitchFamily="34" charset="0"/>
              </a:rPr>
              <a:t>Techniques grease the wheels.</a:t>
            </a:r>
          </a:p>
          <a:p>
            <a:endParaRPr lang="en-US" altLang="en-US" b="1" smtClean="0">
              <a:latin typeface="Arial" panose="020B0604020202020204" pitchFamily="34" charset="0"/>
            </a:endParaRPr>
          </a:p>
          <a:p>
            <a:r>
              <a:rPr lang="en-US" altLang="en-US" smtClean="0">
                <a:latin typeface="Arial" panose="020B0604020202020204" pitchFamily="34" charset="0"/>
              </a:rPr>
              <a:t>Early guiding principles and importance of empathy and having </a:t>
            </a:r>
            <a:r>
              <a:rPr lang="en-US" altLang="en-US" i="1" smtClean="0">
                <a:latin typeface="Arial" panose="020B0604020202020204" pitchFamily="34" charset="0"/>
              </a:rPr>
              <a:t>client rather than counselor</a:t>
            </a:r>
            <a:r>
              <a:rPr lang="en-US" altLang="en-US" smtClean="0">
                <a:latin typeface="Arial" panose="020B0604020202020204" pitchFamily="34" charset="0"/>
              </a:rPr>
              <a:t> voice arguments for change.</a:t>
            </a:r>
          </a:p>
          <a:p>
            <a:endParaRPr lang="en-US" altLang="en-US" b="1" smtClean="0">
              <a:latin typeface="Arial" panose="020B0604020202020204" pitchFamily="34" charset="0"/>
            </a:endParaRPr>
          </a:p>
        </p:txBody>
      </p:sp>
    </p:spTree>
    <p:extLst>
      <p:ext uri="{BB962C8B-B14F-4D97-AF65-F5344CB8AC3E}">
        <p14:creationId xmlns:p14="http://schemas.microsoft.com/office/powerpoint/2010/main" val="1431189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97282"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a:defRPr/>
            </a:pPr>
            <a:r>
              <a:rPr lang="en-US" altLang="en-US">
                <a:ea typeface="ＭＳ Ｐゴシック" charset="-128"/>
              </a:rPr>
              <a:t>Bill Miller---</a:t>
            </a:r>
          </a:p>
          <a:p>
            <a:pPr>
              <a:defRPr/>
            </a:pPr>
            <a:r>
              <a:rPr lang="en-US" altLang="en-US">
                <a:ea typeface="ＭＳ Ｐゴシック" charset="-128"/>
              </a:rPr>
              <a:t>Unexplained outcomes with brief psychotherapy for addictions 1980</a:t>
            </a:r>
          </a:p>
          <a:p>
            <a:pPr>
              <a:defRPr/>
            </a:pPr>
            <a:r>
              <a:rPr lang="en-US" altLang="en-US">
                <a:ea typeface="ＭＳ Ｐゴシック" charset="-128"/>
              </a:rPr>
              <a:t>Miller trained 9 counselors in techniques of behavioral self control and client centered accurate empathy.</a:t>
            </a:r>
          </a:p>
          <a:p>
            <a:pPr>
              <a:defRPr/>
            </a:pPr>
            <a:r>
              <a:rPr lang="en-US" altLang="en-US">
                <a:ea typeface="ＭＳ Ｐゴシック" charset="-128"/>
              </a:rPr>
              <a:t>Observed by three supervisors and ranked</a:t>
            </a:r>
          </a:p>
          <a:p>
            <a:pPr>
              <a:defRPr/>
            </a:pPr>
            <a:endParaRPr lang="en-US" altLang="en-US">
              <a:ea typeface="ＭＳ Ｐゴシック" charset="-128"/>
            </a:endParaRPr>
          </a:p>
          <a:p>
            <a:pPr>
              <a:defRPr/>
            </a:pPr>
            <a:r>
              <a:rPr lang="en-US" altLang="en-US">
                <a:ea typeface="ＭＳ Ｐゴシック" charset="-128"/>
              </a:rPr>
              <a:t>Later research showed same effect for other behaviors</a:t>
            </a:r>
          </a:p>
          <a:p>
            <a:pPr>
              <a:defRPr/>
            </a:pPr>
            <a:endParaRPr lang="en-US" altLang="en-US">
              <a:ea typeface="ＭＳ Ｐゴシック" charset="-128"/>
            </a:endParaRPr>
          </a:p>
          <a:p>
            <a:pPr>
              <a:defRPr/>
            </a:pPr>
            <a:r>
              <a:rPr lang="en-US" altLang="en-US">
                <a:ea typeface="ＭＳ Ｐゴシック" charset="-128"/>
              </a:rPr>
              <a:t>Kirkley: An important first step in the group brief intervention is to</a:t>
            </a:r>
          </a:p>
          <a:p>
            <a:pPr>
              <a:defRPr/>
            </a:pPr>
            <a:r>
              <a:rPr lang="en-US" altLang="en-US">
                <a:ea typeface="ＭＳ Ｐゴシック" charset="-128"/>
              </a:rPr>
              <a:t>develop rapport with the students and seek to dissolve any resistance</a:t>
            </a:r>
          </a:p>
          <a:p>
            <a:pPr>
              <a:defRPr/>
            </a:pPr>
            <a:r>
              <a:rPr lang="en-US" altLang="en-US">
                <a:ea typeface="ＭＳ Ｐゴシック" charset="-128"/>
              </a:rPr>
              <a:t>that students may harbor about addressing alcohol use. The</a:t>
            </a:r>
          </a:p>
          <a:p>
            <a:pPr>
              <a:defRPr/>
            </a:pPr>
            <a:r>
              <a:rPr lang="en-US" altLang="en-US">
                <a:ea typeface="ＭＳ Ｐゴシック" charset="-128"/>
              </a:rPr>
              <a:t>facilitators give the students nothing to resist and simply start the</a:t>
            </a:r>
          </a:p>
          <a:p>
            <a:pPr>
              <a:defRPr/>
            </a:pPr>
            <a:r>
              <a:rPr lang="en-US" altLang="en-US">
                <a:ea typeface="ＭＳ Ｐゴシック" charset="-128"/>
              </a:rPr>
              <a:t>process by “coming along beside them.” Facilitators communicate</a:t>
            </a:r>
          </a:p>
          <a:p>
            <a:pPr>
              <a:defRPr/>
            </a:pPr>
            <a:r>
              <a:rPr lang="en-US" altLang="en-US">
                <a:ea typeface="ＭＳ Ｐゴシック" charset="-128"/>
              </a:rPr>
              <a:t>to students that they are not judging students’ alcohol use and have</a:t>
            </a:r>
          </a:p>
          <a:p>
            <a:pPr>
              <a:defRPr/>
            </a:pPr>
            <a:r>
              <a:rPr lang="en-US" altLang="en-US">
                <a:ea typeface="ＭＳ Ｐゴシック" charset="-128"/>
              </a:rPr>
              <a:t>no intention of telling students what decisions they should make.</a:t>
            </a:r>
          </a:p>
          <a:p>
            <a:pPr>
              <a:defRPr/>
            </a:pPr>
            <a:r>
              <a:rPr lang="en-US" altLang="en-US">
                <a:ea typeface="ＭＳ Ｐゴシック" charset="-128"/>
              </a:rPr>
              <a:t>The students’ autonomy and self-efficacy are reinforced through</a:t>
            </a:r>
          </a:p>
          <a:p>
            <a:pPr>
              <a:defRPr/>
            </a:pPr>
            <a:r>
              <a:rPr lang="en-US" altLang="en-US">
                <a:ea typeface="ＭＳ Ｐゴシック" charset="-128"/>
              </a:rPr>
              <a:t>acknowledging awareness that the students have reached a stage of</a:t>
            </a:r>
          </a:p>
          <a:p>
            <a:pPr>
              <a:defRPr/>
            </a:pPr>
            <a:r>
              <a:rPr lang="en-US" altLang="en-US">
                <a:ea typeface="ＭＳ Ｐゴシック" charset="-128"/>
              </a:rPr>
              <a:t>independence and budding adulthood and are thus responsible for</a:t>
            </a:r>
          </a:p>
          <a:p>
            <a:pPr>
              <a:defRPr/>
            </a:pPr>
            <a:r>
              <a:rPr lang="en-US" altLang="en-US">
                <a:ea typeface="ＭＳ Ｐゴシック" charset="-128"/>
              </a:rPr>
              <a:t>making many of their own decisions.</a:t>
            </a:r>
          </a:p>
          <a:p>
            <a:pPr>
              <a:defRPr/>
            </a:pPr>
            <a:endParaRPr lang="en-US" altLang="en-US">
              <a:ea typeface="ＭＳ Ｐゴシック" charset="-128"/>
            </a:endParaRPr>
          </a:p>
          <a:p>
            <a:pPr>
              <a:defRPr/>
            </a:pPr>
            <a:endParaRPr lang="en-US" altLang="en-US">
              <a:ea typeface="ＭＳ Ｐゴシック" charset="-128"/>
            </a:endParaRPr>
          </a:p>
          <a:p>
            <a:pPr>
              <a:defRPr/>
            </a:pPr>
            <a:endParaRPr lang="en-US" altLang="en-US">
              <a:ea typeface="ＭＳ Ｐゴシック" charset="-128"/>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0B2284CB-5606-4071-BDAD-D23E9013C081}" type="slidenum">
              <a:rPr lang="en-US" altLang="en-US" smtClean="0">
                <a:latin typeface="Arial" panose="020B0604020202020204" pitchFamily="34" charset="0"/>
              </a:rPr>
              <a:pPr/>
              <a:t>29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571757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Palmer research “intervention defensiveness” with mandated students. </a:t>
            </a:r>
          </a:p>
          <a:p>
            <a:endParaRPr lang="en-US" altLang="en-US" smtClean="0">
              <a:latin typeface="Arial" panose="020B0604020202020204" pitchFamily="34" charset="0"/>
            </a:endParaRPr>
          </a:p>
          <a:p>
            <a:r>
              <a:rPr lang="en-US" altLang="en-US" smtClean="0">
                <a:latin typeface="Arial" panose="020B0604020202020204" pitchFamily="34" charset="0"/>
              </a:rPr>
              <a:t>http://www.ncbi.nlm.nih.gov/pubmed/20817410</a:t>
            </a:r>
          </a:p>
          <a:p>
            <a:endParaRPr lang="en-US" altLang="en-US" smtClean="0">
              <a:latin typeface="Arial" panose="020B0604020202020204" pitchFamily="34" charset="0"/>
            </a:endParaRPr>
          </a:p>
          <a:p>
            <a:r>
              <a:rPr lang="en-US" altLang="en-US" smtClean="0">
                <a:latin typeface="Arial" panose="020B0604020202020204" pitchFamily="34" charset="0"/>
              </a:rPr>
              <a:t>Resistance and "denial" are seen not as client traits, but as feedback regarding therapist behaviour. Client resistance is often a signal that the counsellor is assuming greater readiness to change than is the case, and it is a cue that the therapist needs to modify motivational strategies.</a:t>
            </a:r>
          </a:p>
          <a:p>
            <a:endParaRPr lang="en-US" altLang="en-US" smtClean="0">
              <a:latin typeface="Arial" panose="020B0604020202020204" pitchFamily="34" charset="0"/>
            </a:endParaRPr>
          </a:p>
          <a:p>
            <a:r>
              <a:rPr lang="en-US" altLang="en-US" smtClean="0">
                <a:latin typeface="Arial" panose="020B0604020202020204" pitchFamily="34" charset="0"/>
              </a:rPr>
              <a:t>KILMER RESEARCH DEFENSIVENESS with mandate referrals.  Caution with conduct officers</a:t>
            </a:r>
            <a:r>
              <a:rPr lang="is-IS" altLang="en-US" smtClean="0">
                <a:latin typeface="Arial" panose="020B0604020202020204" pitchFamily="34" charset="0"/>
              </a:rPr>
              <a:t>….defensiveness -----increased drinking</a:t>
            </a:r>
            <a:endParaRPr lang="en-US" altLang="en-US" smtClean="0">
              <a:latin typeface="Arial" panose="020B0604020202020204" pitchFamily="34" charset="0"/>
            </a:endParaRPr>
          </a:p>
          <a:p>
            <a:endParaRPr lang="en-US" altLang="en-US" smtClean="0">
              <a:latin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106BCEDF-DD86-47D6-BB55-C3B31462FC62}" type="slidenum">
              <a:rPr lang="en-US" altLang="en-US" smtClean="0">
                <a:latin typeface="Arial" panose="020B0604020202020204" pitchFamily="34" charset="0"/>
              </a:rPr>
              <a:pPr/>
              <a:t>30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261777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DDEC683A-EA20-4D07-9412-FC8B134E79D4}" type="slidenum">
              <a:rPr lang="en-US" altLang="en-US" smtClean="0">
                <a:latin typeface="Arial" panose="020B0604020202020204" pitchFamily="34" charset="0"/>
              </a:rPr>
              <a:pPr/>
              <a:t>31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369973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Define INTER-VIEW:</a:t>
            </a:r>
          </a:p>
          <a:p>
            <a:endParaRPr lang="en-US" altLang="en-US" smtClean="0">
              <a:latin typeface="Arial" panose="020B0604020202020204" pitchFamily="34" charset="0"/>
            </a:endParaRPr>
          </a:p>
          <a:p>
            <a:r>
              <a:rPr lang="en-US" altLang="en-US" smtClean="0">
                <a:latin typeface="Arial" panose="020B0604020202020204" pitchFamily="34" charset="0"/>
              </a:rPr>
              <a:t>Beginning level definition of MI</a:t>
            </a:r>
          </a:p>
          <a:p>
            <a:endParaRPr lang="en-US" altLang="en-US" smtClean="0">
              <a:latin typeface="Arial" panose="020B0604020202020204" pitchFamily="34" charset="0"/>
            </a:endParaRPr>
          </a:p>
          <a:p>
            <a:r>
              <a:rPr lang="en-US" altLang="en-US" smtClean="0">
                <a:latin typeface="Arial" panose="020B0604020202020204" pitchFamily="34" charset="0"/>
              </a:rPr>
              <a:t>Style sets us as allies</a:t>
            </a:r>
          </a:p>
          <a:p>
            <a:endParaRPr lang="en-US" altLang="en-US" smtClean="0">
              <a:latin typeface="Arial" panose="020B0604020202020204" pitchFamily="34" charset="0"/>
            </a:endParaRPr>
          </a:p>
          <a:p>
            <a:r>
              <a:rPr lang="en-US" altLang="en-US" smtClean="0">
                <a:latin typeface="Arial" panose="020B0604020202020204" pitchFamily="34" charset="0"/>
              </a:rPr>
              <a:t>MINDFUL INTENTION</a:t>
            </a:r>
          </a:p>
          <a:p>
            <a:endParaRPr lang="en-US" altLang="en-US" smtClean="0">
              <a:latin typeface="Arial" panose="020B0604020202020204" pitchFamily="34" charset="0"/>
            </a:endParaRPr>
          </a:p>
          <a:p>
            <a:endParaRPr lang="en-US" altLang="en-US" smtClean="0">
              <a:latin typeface="Arial" panose="020B0604020202020204" pitchFamily="34" charset="0"/>
            </a:endParaRPr>
          </a:p>
          <a:p>
            <a:endParaRPr lang="en-US" altLang="en-US" smtClean="0">
              <a:latin typeface="Arial" panose="020B0604020202020204" pitchFamily="34"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FE4A7B56-24E7-4E3C-89D4-F675F0571605}" type="slidenum">
              <a:rPr lang="en-US" altLang="en-US" smtClean="0">
                <a:latin typeface="Arial" panose="020B0604020202020204" pitchFamily="34" charset="0"/>
              </a:rPr>
              <a:pPr/>
              <a:t>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509741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3BA97B97-EBB5-3D40-BE60-893B806CD025}" type="slidenum">
              <a:rPr lang="en-US" sz="1200"/>
              <a:pPr algn="r" eaLnBrk="1" hangingPunct="1"/>
              <a:t>32</a:t>
            </a:fld>
            <a:endParaRPr lang="en-US" sz="1200"/>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5652" name="Rectangle 3"/>
          <p:cNvSpPr>
            <a:spLocks noGrp="1" noChangeArrowheads="1"/>
          </p:cNvSpPr>
          <p:nvPr>
            <p:ph type="body" idx="1"/>
          </p:nvPr>
        </p:nvSpPr>
        <p:spPr bwMode="auto">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latin typeface="Calibri" charset="0"/>
              </a:rPr>
              <a:t>Speaking Points:</a:t>
            </a:r>
          </a:p>
          <a:p>
            <a:pPr eaLnBrk="1" hangingPunct="1">
              <a:spcBef>
                <a:spcPct val="0"/>
              </a:spcBef>
              <a:buFontTx/>
              <a:buChar char="•"/>
            </a:pPr>
            <a:r>
              <a:rPr lang="en-US">
                <a:latin typeface="Calibri" charset="0"/>
              </a:rPr>
              <a:t>The stages-of-change model provides motivational interviewing with a conceptual road map for assessing a student</a:t>
            </a:r>
            <a:r>
              <a:rPr lang="ja-JP" altLang="en-US">
                <a:latin typeface="Calibri" charset="0"/>
              </a:rPr>
              <a:t>’</a:t>
            </a:r>
            <a:r>
              <a:rPr lang="en-US" altLang="ja-JP">
                <a:latin typeface="Calibri" charset="0"/>
              </a:rPr>
              <a:t>s present position and his or her course.</a:t>
            </a:r>
          </a:p>
          <a:p>
            <a:pPr eaLnBrk="1" hangingPunct="1">
              <a:spcBef>
                <a:spcPct val="0"/>
              </a:spcBef>
              <a:buFontTx/>
              <a:buChar char="•"/>
            </a:pPr>
            <a:r>
              <a:rPr lang="en-US" sz="1400" b="1">
                <a:latin typeface="Calibri" charset="0"/>
              </a:rPr>
              <a:t>Effective motivational enhancement strategies assist movement from one stage of change to the next. </a:t>
            </a:r>
          </a:p>
          <a:p>
            <a:pPr eaLnBrk="1" hangingPunct="1">
              <a:spcBef>
                <a:spcPct val="0"/>
              </a:spcBef>
              <a:buFontTx/>
              <a:buChar char="•"/>
            </a:pPr>
            <a:r>
              <a:rPr lang="en-US" sz="1400" b="1">
                <a:latin typeface="Calibri" charset="0"/>
              </a:rPr>
              <a:t>Motivational Interviewing meets the client wherever he or she is with stage-appropriate strategies. </a:t>
            </a:r>
          </a:p>
          <a:p>
            <a:pPr eaLnBrk="1" hangingPunct="1">
              <a:spcBef>
                <a:spcPct val="0"/>
              </a:spcBef>
              <a:buFontTx/>
              <a:buChar char="•"/>
            </a:pPr>
            <a:r>
              <a:rPr lang="en-US" sz="1400" b="1">
                <a:latin typeface="Calibri" charset="0"/>
              </a:rPr>
              <a:t>Non-compliant is not a diagnosis!  It is a mismatch</a:t>
            </a:r>
          </a:p>
        </p:txBody>
      </p:sp>
    </p:spTree>
    <p:extLst>
      <p:ext uri="{BB962C8B-B14F-4D97-AF65-F5344CB8AC3E}">
        <p14:creationId xmlns:p14="http://schemas.microsoft.com/office/powerpoint/2010/main" val="106612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BFCF720F-F509-475C-AC7B-670F877E626C}" type="slidenum">
              <a:rPr lang="en-US" altLang="en-US" smtClean="0">
                <a:latin typeface="Arial" panose="020B0604020202020204" pitchFamily="34" charset="0"/>
              </a:rPr>
              <a:pPr/>
              <a:t>33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470043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a:p>
            <a:pPr eaLnBrk="1" hangingPunct="1">
              <a:spcBef>
                <a:spcPct val="0"/>
              </a:spcBef>
            </a:pPr>
            <a:r>
              <a:rPr lang="en-US" altLang="en-US" smtClean="0">
                <a:latin typeface="Calibri" panose="020F0502020204030204" pitchFamily="34" charset="0"/>
              </a:rPr>
              <a:t>MI_about arranging a conversation so people talk themselves into change, based on their own values and interests</a:t>
            </a:r>
            <a:r>
              <a:rPr lang="en-US" altLang="en-US" smtClean="0">
                <a:latin typeface="Arial" panose="020B0604020202020204" pitchFamily="34" charset="0"/>
              </a:rPr>
              <a:t> </a:t>
            </a:r>
          </a:p>
          <a:p>
            <a:endParaRPr lang="en-US" altLang="en-US" smtClean="0">
              <a:latin typeface="Arial" panose="020B0604020202020204" pitchFamily="34" charset="0"/>
            </a:endParaRP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57F3E88D-0FE4-42CD-BB99-E93B9F7931EE}" type="slidenum">
              <a:rPr lang="en-US" altLang="en-US" smtClean="0">
                <a:latin typeface="Arial" panose="020B0604020202020204" pitchFamily="34" charset="0"/>
              </a:rPr>
              <a:pPr/>
              <a:t>35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915957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MIND-SET AND HEART-SET (MILLER AND ROLLNICK)</a:t>
            </a:r>
          </a:p>
          <a:p>
            <a:r>
              <a:rPr lang="en-US" altLang="en-US" dirty="0" smtClean="0">
                <a:latin typeface="Arial" panose="020B0604020202020204" pitchFamily="34" charset="0"/>
              </a:rPr>
              <a:t>A way of being WITH the student</a:t>
            </a:r>
          </a:p>
          <a:p>
            <a:endParaRPr lang="en-US" altLang="en-US" dirty="0" smtClean="0">
              <a:latin typeface="Arial" panose="020B0604020202020204" pitchFamily="34" charset="0"/>
            </a:endParaRPr>
          </a:p>
          <a:p>
            <a:r>
              <a:rPr lang="en-US" altLang="en-US" dirty="0" smtClean="0">
                <a:latin typeface="Arial" panose="020B0604020202020204" pitchFamily="34" charset="0"/>
              </a:rPr>
              <a:t>Partnership: MI done for and with the student, who does most of the talking.  Focus on student goals and aspirations</a:t>
            </a:r>
          </a:p>
          <a:p>
            <a:r>
              <a:rPr lang="en-US" altLang="en-US" dirty="0" smtClean="0">
                <a:latin typeface="Arial" panose="020B0604020202020204" pitchFamily="34" charset="0"/>
              </a:rPr>
              <a:t>EVOCATION: Knowledge does not equal behavior change.  People have own internal debate. Facilitator guides to uncover</a:t>
            </a:r>
          </a:p>
          <a:p>
            <a:r>
              <a:rPr lang="en-US" altLang="en-US" dirty="0" smtClean="0">
                <a:latin typeface="Arial" panose="020B0604020202020204" pitchFamily="34" charset="0"/>
              </a:rPr>
              <a:t>Acceptance: worth, empathy, respect autonomy. ROGERS: Positive Regard</a:t>
            </a:r>
          </a:p>
          <a:p>
            <a:r>
              <a:rPr lang="en-US" altLang="en-US" dirty="0" smtClean="0">
                <a:latin typeface="Arial" panose="020B0604020202020204" pitchFamily="34" charset="0"/>
              </a:rPr>
              <a:t>Compassion: priority to student needs</a:t>
            </a:r>
          </a:p>
          <a:p>
            <a:endParaRPr lang="en-US" altLang="en-US" dirty="0" smtClean="0">
              <a:latin typeface="Arial" panose="020B0604020202020204" pitchFamily="34" charset="0"/>
            </a:endParaRPr>
          </a:p>
          <a:p>
            <a:r>
              <a:rPr lang="en-US" sz="1200" b="0" i="0" kern="1200" dirty="0" smtClean="0">
                <a:solidFill>
                  <a:schemeClr val="tx1"/>
                </a:solidFill>
                <a:effectLst/>
                <a:latin typeface="+mn-lt"/>
                <a:ea typeface="ＭＳ Ｐゴシック" charset="0"/>
                <a:cs typeface="ＭＳ Ｐゴシック" charset="0"/>
              </a:rPr>
              <a:t>Client-centered therapy operates according to three basic principles that reflect the attitude of the therapist to the client:</a:t>
            </a:r>
            <a:br>
              <a:rPr lang="en-US" sz="1200" b="0" i="0" kern="1200" dirty="0" smtClean="0">
                <a:solidFill>
                  <a:schemeClr val="tx1"/>
                </a:solidFill>
                <a:effectLst/>
                <a:latin typeface="+mn-lt"/>
                <a:ea typeface="ＭＳ Ｐゴシック" charset="0"/>
                <a:cs typeface="ＭＳ Ｐゴシック" charset="0"/>
              </a:rPr>
            </a:br>
            <a:endParaRPr lang="en-US" sz="1200" b="0" i="0" kern="1200" dirty="0" smtClean="0">
              <a:solidFill>
                <a:schemeClr val="tx1"/>
              </a:solidFill>
              <a:effectLst/>
              <a:latin typeface="+mn-lt"/>
              <a:ea typeface="ＭＳ Ｐゴシック" charset="0"/>
              <a:cs typeface="ＭＳ Ｐゴシック" charset="0"/>
            </a:endParaRPr>
          </a:p>
          <a:p>
            <a:r>
              <a:rPr lang="en-US" sz="1200" b="0" i="0" kern="1200" dirty="0" smtClean="0">
                <a:solidFill>
                  <a:schemeClr val="tx1"/>
                </a:solidFill>
                <a:effectLst/>
                <a:latin typeface="+mn-lt"/>
                <a:ea typeface="ＭＳ Ｐゴシック" charset="0"/>
                <a:cs typeface="ＭＳ Ｐゴシック" charset="0"/>
              </a:rPr>
              <a:t>The therapist is </a:t>
            </a:r>
            <a:r>
              <a:rPr lang="en-US" sz="1200" b="1" i="0" kern="1200" dirty="0" smtClean="0">
                <a:solidFill>
                  <a:schemeClr val="tx1"/>
                </a:solidFill>
                <a:effectLst/>
                <a:latin typeface="+mn-lt"/>
                <a:ea typeface="ＭＳ Ｐゴシック" charset="0"/>
                <a:cs typeface="ＭＳ Ｐゴシック" charset="0"/>
              </a:rPr>
              <a:t>congruent</a:t>
            </a:r>
            <a:r>
              <a:rPr lang="en-US" sz="1200" b="0" i="0" kern="1200" dirty="0" smtClean="0">
                <a:solidFill>
                  <a:schemeClr val="tx1"/>
                </a:solidFill>
                <a:effectLst/>
                <a:latin typeface="+mn-lt"/>
                <a:ea typeface="ＭＳ Ｐゴシック" charset="0"/>
                <a:cs typeface="ＭＳ Ｐゴシック" charset="0"/>
              </a:rPr>
              <a:t> with the client.</a:t>
            </a:r>
            <a:br>
              <a:rPr lang="en-US" sz="1200" b="0" i="0" kern="1200" dirty="0" smtClean="0">
                <a:solidFill>
                  <a:schemeClr val="tx1"/>
                </a:solidFill>
                <a:effectLst/>
                <a:latin typeface="+mn-lt"/>
                <a:ea typeface="ＭＳ Ｐゴシック" charset="0"/>
                <a:cs typeface="ＭＳ Ｐゴシック" charset="0"/>
              </a:rPr>
            </a:br>
            <a:endParaRPr lang="en-US" sz="1200" b="0" i="0" kern="1200" dirty="0" smtClean="0">
              <a:solidFill>
                <a:schemeClr val="tx1"/>
              </a:solidFill>
              <a:effectLst/>
              <a:latin typeface="+mn-lt"/>
              <a:ea typeface="ＭＳ Ｐゴシック" charset="0"/>
              <a:cs typeface="ＭＳ Ｐゴシック" charset="0"/>
            </a:endParaRPr>
          </a:p>
          <a:p>
            <a:r>
              <a:rPr lang="en-US" sz="1200" b="0" i="0" kern="1200" dirty="0" smtClean="0">
                <a:solidFill>
                  <a:schemeClr val="tx1"/>
                </a:solidFill>
                <a:effectLst/>
                <a:latin typeface="+mn-lt"/>
                <a:ea typeface="ＭＳ Ｐゴシック" charset="0"/>
                <a:cs typeface="ＭＳ Ｐゴシック" charset="0"/>
              </a:rPr>
              <a:t>The therapist provides the client with </a:t>
            </a:r>
            <a:r>
              <a:rPr lang="en-US" sz="1200" b="1" i="0" kern="1200" dirty="0" smtClean="0">
                <a:solidFill>
                  <a:schemeClr val="tx1"/>
                </a:solidFill>
                <a:effectLst/>
                <a:latin typeface="+mn-lt"/>
                <a:ea typeface="ＭＳ Ｐゴシック" charset="0"/>
                <a:cs typeface="ＭＳ Ｐゴシック" charset="0"/>
              </a:rPr>
              <a:t>unconditional positive regard</a:t>
            </a:r>
            <a:r>
              <a:rPr lang="en-US" sz="1200" b="0" i="0" kern="1200" dirty="0" smtClean="0">
                <a:solidFill>
                  <a:schemeClr val="tx1"/>
                </a:solidFill>
                <a:effectLst/>
                <a:latin typeface="+mn-lt"/>
                <a:ea typeface="ＭＳ Ｐゴシック" charset="0"/>
                <a:cs typeface="ＭＳ Ｐゴシック" charset="0"/>
              </a:rPr>
              <a:t>.</a:t>
            </a:r>
            <a:br>
              <a:rPr lang="en-US" sz="1200" b="0" i="0" kern="1200" dirty="0" smtClean="0">
                <a:solidFill>
                  <a:schemeClr val="tx1"/>
                </a:solidFill>
                <a:effectLst/>
                <a:latin typeface="+mn-lt"/>
                <a:ea typeface="ＭＳ Ｐゴシック" charset="0"/>
                <a:cs typeface="ＭＳ Ｐゴシック" charset="0"/>
              </a:rPr>
            </a:br>
            <a:endParaRPr lang="en-US" sz="1200" b="0" i="0" kern="1200" dirty="0" smtClean="0">
              <a:solidFill>
                <a:schemeClr val="tx1"/>
              </a:solidFill>
              <a:effectLst/>
              <a:latin typeface="+mn-lt"/>
              <a:ea typeface="ＭＳ Ｐゴシック" charset="0"/>
              <a:cs typeface="ＭＳ Ｐゴシック" charset="0"/>
            </a:endParaRPr>
          </a:p>
          <a:p>
            <a:r>
              <a:rPr lang="en-US" sz="1200" b="0" i="0" kern="1200" dirty="0" smtClean="0">
                <a:solidFill>
                  <a:schemeClr val="tx1"/>
                </a:solidFill>
                <a:effectLst/>
                <a:latin typeface="+mn-lt"/>
                <a:ea typeface="ＭＳ Ｐゴシック" charset="0"/>
                <a:cs typeface="ＭＳ Ｐゴシック" charset="0"/>
              </a:rPr>
              <a:t>The therapist shows </a:t>
            </a:r>
            <a:r>
              <a:rPr lang="en-US" sz="1200" b="1" i="0" kern="1200" dirty="0" smtClean="0">
                <a:solidFill>
                  <a:schemeClr val="tx1"/>
                </a:solidFill>
                <a:effectLst/>
                <a:latin typeface="+mn-lt"/>
                <a:ea typeface="ＭＳ Ｐゴシック" charset="0"/>
                <a:cs typeface="ＭＳ Ｐゴシック" charset="0"/>
              </a:rPr>
              <a:t>empathetic</a:t>
            </a:r>
            <a:r>
              <a:rPr lang="en-US" sz="1200" b="0" i="0" kern="1200" dirty="0" smtClean="0">
                <a:solidFill>
                  <a:schemeClr val="tx1"/>
                </a:solidFill>
                <a:effectLst/>
                <a:latin typeface="+mn-lt"/>
                <a:ea typeface="ＭＳ Ｐゴシック" charset="0"/>
                <a:cs typeface="ＭＳ Ｐゴシック" charset="0"/>
              </a:rPr>
              <a:t> understanding to the client.</a:t>
            </a:r>
          </a:p>
          <a:p>
            <a:endParaRPr lang="en-US" altLang="en-US" dirty="0" smtClean="0">
              <a:latin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BC91DB90-A45A-4D7D-BB78-947DDF54C9D4}" type="slidenum">
              <a:rPr lang="en-US" altLang="en-US" smtClean="0">
                <a:latin typeface="Arial" panose="020B0604020202020204" pitchFamily="34" charset="0"/>
              </a:rPr>
              <a:pPr/>
              <a:t>36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138216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Person Centered counseling style: Carl Rogers</a:t>
            </a: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2880A6ED-0EA3-4532-AB52-03A3BA7B9C5D}" type="slidenum">
              <a:rPr lang="en-US" altLang="en-US" smtClean="0">
                <a:latin typeface="Arial" panose="020B0604020202020204" pitchFamily="34" charset="0"/>
              </a:rPr>
              <a:pPr/>
              <a:t>37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305133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ltLang="en-US" dirty="0" smtClean="0">
                <a:latin typeface="Arial" panose="020B0604020202020204" pitchFamily="34" charset="0"/>
              </a:rPr>
              <a:t>RIGHTING REFLEX: </a:t>
            </a:r>
            <a:r>
              <a:rPr lang="en-US" altLang="en-US" b="1" dirty="0" smtClean="0">
                <a:latin typeface="Calibri" panose="020F0502020204030204" pitchFamily="34" charset="0"/>
              </a:rPr>
              <a:t>Righting Reflex: desire to fix what seems wrong with others</a:t>
            </a:r>
            <a:endParaRPr lang="en-US" altLang="en-US" dirty="0" smtClean="0">
              <a:latin typeface="Calibri" panose="020F0502020204030204" pitchFamily="34" charset="0"/>
            </a:endParaRPr>
          </a:p>
          <a:p>
            <a:pPr defTabSz="457200"/>
            <a:r>
              <a:rPr lang="en-US" altLang="en-US" dirty="0" smtClean="0">
                <a:latin typeface="Arial" panose="020B0604020202020204" pitchFamily="34" charset="0"/>
              </a:rPr>
              <a:t>Helpers want to help. Persuasion often has a paradoxical effect—human tendency to resist persuasion. SO WE TURN UP THE VOLUME</a:t>
            </a:r>
          </a:p>
          <a:p>
            <a:pPr defTabSz="457200"/>
            <a:endParaRPr lang="en-US" altLang="en-US" dirty="0" smtClean="0">
              <a:latin typeface="Arial" panose="020B0604020202020204" pitchFamily="34" charset="0"/>
            </a:endParaRPr>
          </a:p>
          <a:p>
            <a:pPr defTabSz="457200"/>
            <a:r>
              <a:rPr lang="en-US" altLang="en-US" dirty="0" smtClean="0">
                <a:latin typeface="Arial" panose="020B0604020202020204" pitchFamily="34" charset="0"/>
              </a:rPr>
              <a:t>UNDERSTAND: their concerns, priorities, values, motivations</a:t>
            </a:r>
          </a:p>
          <a:p>
            <a:pPr defTabSz="457200"/>
            <a:endParaRPr lang="en-US" altLang="en-US" dirty="0" smtClean="0">
              <a:latin typeface="Arial" panose="020B0604020202020204" pitchFamily="34" charset="0"/>
            </a:endParaRPr>
          </a:p>
          <a:p>
            <a:pPr defTabSz="457200"/>
            <a:r>
              <a:rPr lang="en-US" altLang="en-US" dirty="0" smtClean="0">
                <a:latin typeface="Arial" panose="020B0604020202020204" pitchFamily="34" charset="0"/>
              </a:rPr>
              <a:t>LISTEN:   Keep quiet long enough to hear replies.  PROCHASKA:  Interruptions after 30 seconds</a:t>
            </a:r>
          </a:p>
          <a:p>
            <a:pPr defTabSz="457200"/>
            <a:endParaRPr lang="en-US" altLang="en-US" dirty="0" smtClean="0">
              <a:latin typeface="Arial" panose="020B0604020202020204" pitchFamily="34" charset="0"/>
            </a:endParaRPr>
          </a:p>
          <a:p>
            <a:pPr defTabSz="457200"/>
            <a:r>
              <a:rPr lang="en-US" altLang="en-US" dirty="0" smtClean="0">
                <a:latin typeface="Arial" panose="020B0604020202020204" pitchFamily="34" charset="0"/>
              </a:rPr>
              <a:t>EMPOWER:  energize/explore own solutions and possibilities. Affirmations</a:t>
            </a: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775D8289-F6AC-46B3-93F5-622A835F2073}" type="slidenum">
              <a:rPr lang="en-US" altLang="en-US" smtClean="0">
                <a:latin typeface="Arial" panose="020B0604020202020204" pitchFamily="34" charset="0"/>
              </a:rPr>
              <a:pPr/>
              <a:t>38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529766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http://www.motiverandesamtal.org/ICMI/What%20Makes%20It%20MI</a:t>
            </a:r>
          </a:p>
          <a:p>
            <a:endParaRPr lang="en-US" altLang="en-US" smtClean="0">
              <a:latin typeface="Arial" panose="020B0604020202020204" pitchFamily="34" charset="0"/>
            </a:endParaRPr>
          </a:p>
          <a:p>
            <a:r>
              <a:rPr lang="en-US" altLang="en-US" smtClean="0">
                <a:latin typeface="Arial" panose="020B0604020202020204" pitchFamily="34" charset="0"/>
              </a:rPr>
              <a:t>Who is thinking about making a change?</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912E2C83-87F2-46B8-A43A-841266C55CDF}" type="slidenum">
              <a:rPr lang="en-US" altLang="en-US" smtClean="0">
                <a:latin typeface="Arial" panose="020B0604020202020204" pitchFamily="34" charset="0"/>
              </a:rPr>
              <a:pPr/>
              <a:t>39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7927428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40</a:t>
            </a:fld>
            <a:endParaRPr lang="en-US"/>
          </a:p>
        </p:txBody>
      </p:sp>
    </p:spTree>
    <p:extLst>
      <p:ext uri="{BB962C8B-B14F-4D97-AF65-F5344CB8AC3E}">
        <p14:creationId xmlns:p14="http://schemas.microsoft.com/office/powerpoint/2010/main" val="921195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41</a:t>
            </a:fld>
            <a:endParaRPr lang="en-US"/>
          </a:p>
        </p:txBody>
      </p:sp>
    </p:spTree>
    <p:extLst>
      <p:ext uri="{BB962C8B-B14F-4D97-AF65-F5344CB8AC3E}">
        <p14:creationId xmlns:p14="http://schemas.microsoft.com/office/powerpoint/2010/main" val="2164639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43</a:t>
            </a:fld>
            <a:endParaRPr lang="en-US"/>
          </a:p>
        </p:txBody>
      </p:sp>
    </p:spTree>
    <p:extLst>
      <p:ext uri="{BB962C8B-B14F-4D97-AF65-F5344CB8AC3E}">
        <p14:creationId xmlns:p14="http://schemas.microsoft.com/office/powerpoint/2010/main" val="68810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Mindfulness: newer</a:t>
            </a:r>
            <a:r>
              <a:rPr lang="en-US" baseline="0" dirty="0" smtClean="0"/>
              <a:t> element, eases into the person-centered focus and minimizes stress for clinician</a:t>
            </a:r>
          </a:p>
          <a:p>
            <a:r>
              <a:rPr lang="en-US" baseline="0" dirty="0" smtClean="0"/>
              <a:t>Aligns with my training on Compassionate conversations</a:t>
            </a:r>
          </a:p>
          <a:p>
            <a:r>
              <a:rPr lang="en-US" baseline="0" dirty="0" smtClean="0"/>
              <a:t>WHEN IN YOUR ROUTINE WOULD THIS BE FEASIBLE?</a:t>
            </a:r>
            <a:br>
              <a:rPr lang="en-US" baseline="0" dirty="0" smtClean="0"/>
            </a:br>
            <a:r>
              <a:rPr lang="en-US" baseline="0" dirty="0" smtClean="0"/>
              <a:t>Do with </a:t>
            </a:r>
            <a:r>
              <a:rPr lang="en-US" baseline="0" dirty="0" err="1" smtClean="0"/>
              <a:t>handwashing</a:t>
            </a:r>
            <a:r>
              <a:rPr lang="is-IS" baseline="0" dirty="0" smtClean="0"/>
              <a:t>….opening door</a:t>
            </a:r>
            <a:endParaRPr lang="en-US" dirty="0"/>
          </a:p>
        </p:txBody>
      </p:sp>
      <p:sp>
        <p:nvSpPr>
          <p:cNvPr id="4" name="Slide Number Placeholder 3"/>
          <p:cNvSpPr>
            <a:spLocks noGrp="1"/>
          </p:cNvSpPr>
          <p:nvPr>
            <p:ph type="sldNum" sz="quarter" idx="10"/>
          </p:nvPr>
        </p:nvSpPr>
        <p:spPr/>
        <p:txBody>
          <a:bodyPr/>
          <a:lstStyle/>
          <a:p>
            <a:fld id="{A59D7F6E-8B06-1D48-9E04-981B01BD7591}" type="slidenum">
              <a:rPr lang="en-US" smtClean="0"/>
              <a:t>4</a:t>
            </a:fld>
            <a:endParaRPr lang="en-US" dirty="0"/>
          </a:p>
        </p:txBody>
      </p:sp>
    </p:spTree>
    <p:extLst>
      <p:ext uri="{BB962C8B-B14F-4D97-AF65-F5344CB8AC3E}">
        <p14:creationId xmlns:p14="http://schemas.microsoft.com/office/powerpoint/2010/main" val="3016651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latin typeface="Calibri" charset="0"/>
              </a:rPr>
              <a:t>TRAINER:</a:t>
            </a:r>
            <a:endParaRPr lang="en-US">
              <a:latin typeface="Calibri" charset="0"/>
            </a:endParaRPr>
          </a:p>
          <a:p>
            <a:pPr eaLnBrk="1" hangingPunct="1">
              <a:spcBef>
                <a:spcPct val="0"/>
              </a:spcBef>
            </a:pPr>
            <a:r>
              <a:rPr lang="en-US" i="1">
                <a:latin typeface="Calibri" charset="0"/>
              </a:rPr>
              <a:t>Read this slide.</a:t>
            </a:r>
          </a:p>
          <a:p>
            <a:pPr eaLnBrk="1" hangingPunct="1">
              <a:spcBef>
                <a:spcPct val="0"/>
              </a:spcBef>
            </a:pPr>
            <a:r>
              <a:rPr lang="en-US" b="1">
                <a:latin typeface="Calibri" charset="0"/>
              </a:rPr>
              <a:t>Speaking Points:</a:t>
            </a:r>
          </a:p>
          <a:p>
            <a:pPr eaLnBrk="1" hangingPunct="1">
              <a:spcBef>
                <a:spcPct val="0"/>
              </a:spcBef>
              <a:buFontTx/>
              <a:buChar char="•"/>
            </a:pPr>
            <a:r>
              <a:rPr lang="en-US">
                <a:latin typeface="Calibri" charset="0"/>
              </a:rPr>
              <a:t>There is a growing body of evidence that brief interventions also are effective in reducing drinking when delivered by mail, via computer, and online, but with little effect on alcohol-related problems.</a:t>
            </a:r>
            <a:endParaRPr lang="en-US" b="1">
              <a:latin typeface="Calibri" charset="0"/>
            </a:endParaRPr>
          </a:p>
        </p:txBody>
      </p:sp>
    </p:spTree>
    <p:extLst>
      <p:ext uri="{BB962C8B-B14F-4D97-AF65-F5344CB8AC3E}">
        <p14:creationId xmlns:p14="http://schemas.microsoft.com/office/powerpoint/2010/main" val="1752506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Project TrEAT (Trial for Early Alcohol Treatment, a large-scale clinical trial conducted in primary care practices), involves two brief face-to-face sessions scheduled 1 month apart, with a followup telephone call 2 weeks after each session. Patients participating in this intervention reported reduced alcohol use, fewer days of hospitalization, and fewer emergency department visits compared with control-group patients. This intervention may be especially useful with patients who are experiencing alcohol-related problems but who do not necessarily need to be referred to an addiction treatment specialist and may not need to stop drinking completely. This intervention was found to be effective up to 4 years later (13).</a:t>
            </a:r>
          </a:p>
          <a:p>
            <a:endParaRPr lang="en-US">
              <a:latin typeface="Calibri" charset="0"/>
            </a:endParaRPr>
          </a:p>
          <a:p>
            <a:r>
              <a:rPr lang="en-US">
                <a:latin typeface="Calibri" charset="0"/>
              </a:rPr>
              <a:t>Primary Care: 20% drink above recommendations</a:t>
            </a:r>
          </a:p>
          <a:p>
            <a:r>
              <a:rPr lang="en-US">
                <a:latin typeface="Calibri" charset="0"/>
              </a:rPr>
              <a:t>Up to 31 percent of all patients who are treated in an ED and as many as 50 percent of severely injured trauma patients (i.e., patients who require hospital admission, usually to an intensive care unit) test positive when screened for alcohol problems (22).</a:t>
            </a:r>
          </a:p>
          <a:p>
            <a:endParaRPr lang="en-US">
              <a:latin typeface="Calibri" charset="0"/>
            </a:endParaRPr>
          </a:p>
          <a:p>
            <a:endParaRPr lang="en-US">
              <a:latin typeface="Calibri" charset="0"/>
            </a:endParaRP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8BB07715-D534-3C4C-A34F-4EEDDC426B97}" type="slidenum">
              <a:rPr lang="en-US"/>
              <a:pPr/>
              <a:t>46</a:t>
            </a:fld>
            <a:endParaRPr lang="en-US"/>
          </a:p>
        </p:txBody>
      </p:sp>
    </p:spTree>
    <p:extLst>
      <p:ext uri="{BB962C8B-B14F-4D97-AF65-F5344CB8AC3E}">
        <p14:creationId xmlns:p14="http://schemas.microsoft.com/office/powerpoint/2010/main" val="6687514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71500" indent="-457200">
              <a:buClrTx/>
              <a:buFont typeface="+mj-lt"/>
              <a:buAutoNum type="arabicPeriod"/>
            </a:pPr>
            <a:endParaRPr lang="en-US" dirty="0" smtClean="0">
              <a:solidFill>
                <a:srgbClr val="FFFFFF"/>
              </a:solidFill>
            </a:endParaRPr>
          </a:p>
          <a:p>
            <a:pPr marL="571500" indent="-457200">
              <a:buClrTx/>
              <a:buFont typeface="+mj-lt"/>
              <a:buAutoNum type="arabicPeriod"/>
            </a:pPr>
            <a:r>
              <a:rPr lang="en-US" dirty="0" smtClean="0">
                <a:solidFill>
                  <a:srgbClr val="FFFFFF"/>
                </a:solidFill>
              </a:rPr>
              <a:t>Tobacco Cessation</a:t>
            </a:r>
          </a:p>
          <a:p>
            <a:pPr marL="571500" indent="-457200">
              <a:buClrTx/>
              <a:buFont typeface="+mj-lt"/>
              <a:buAutoNum type="arabicPeriod"/>
            </a:pPr>
            <a:r>
              <a:rPr lang="en-US" dirty="0" smtClean="0">
                <a:solidFill>
                  <a:srgbClr val="FFFFFF"/>
                </a:solidFill>
              </a:rPr>
              <a:t>Alcohol/drug use</a:t>
            </a:r>
          </a:p>
          <a:p>
            <a:pPr marL="571500" indent="-457200">
              <a:buClrTx/>
              <a:buFont typeface="+mj-lt"/>
              <a:buAutoNum type="arabicPeriod"/>
            </a:pPr>
            <a:r>
              <a:rPr lang="en-US" dirty="0" smtClean="0">
                <a:solidFill>
                  <a:srgbClr val="FFFFFF"/>
                </a:solidFill>
              </a:rPr>
              <a:t>Exercise</a:t>
            </a:r>
          </a:p>
          <a:p>
            <a:pPr marL="571500" indent="-457200">
              <a:buClrTx/>
              <a:buFont typeface="+mj-lt"/>
              <a:buAutoNum type="arabicPeriod"/>
            </a:pPr>
            <a:r>
              <a:rPr lang="en-US" dirty="0" smtClean="0">
                <a:solidFill>
                  <a:srgbClr val="FFFFFF"/>
                </a:solidFill>
              </a:rPr>
              <a:t>Stress management</a:t>
            </a:r>
          </a:p>
          <a:p>
            <a:pPr marL="571500" indent="-457200">
              <a:buClrTx/>
              <a:buFont typeface="+mj-lt"/>
              <a:buAutoNum type="arabicPeriod"/>
            </a:pPr>
            <a:r>
              <a:rPr lang="en-US" dirty="0" smtClean="0">
                <a:solidFill>
                  <a:srgbClr val="FFFFFF"/>
                </a:solidFill>
              </a:rPr>
              <a:t>Sleep</a:t>
            </a:r>
          </a:p>
          <a:p>
            <a:pPr marL="571500" indent="-457200">
              <a:buClrTx/>
              <a:buFont typeface="+mj-lt"/>
              <a:buAutoNum type="arabicPeriod"/>
            </a:pPr>
            <a:r>
              <a:rPr lang="en-US" dirty="0" smtClean="0">
                <a:solidFill>
                  <a:srgbClr val="FFFFFF"/>
                </a:solidFill>
              </a:rPr>
              <a:t>Nutritious eating</a:t>
            </a:r>
          </a:p>
          <a:p>
            <a:pPr marL="571500" indent="-457200">
              <a:buClrTx/>
              <a:buFont typeface="+mj-lt"/>
              <a:buAutoNum type="arabicPeriod"/>
            </a:pPr>
            <a:r>
              <a:rPr lang="en-US" dirty="0" smtClean="0">
                <a:solidFill>
                  <a:srgbClr val="FFFFFF"/>
                </a:solidFill>
              </a:rPr>
              <a:t> Medication use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Magic wand: you could change 1-2 lifestyles for your students. Which ones?</a:t>
            </a:r>
          </a:p>
          <a:p>
            <a:endParaRPr lang="en-US" dirty="0" smtClean="0"/>
          </a:p>
          <a:p>
            <a:r>
              <a:rPr lang="en-US" dirty="0" smtClean="0"/>
              <a:t>HOW OFTEN FRUSTRATED: student KNOWS AND DOES NOT DO?</a:t>
            </a:r>
            <a:endParaRPr lang="en-US" dirty="0"/>
          </a:p>
        </p:txBody>
      </p:sp>
      <p:sp>
        <p:nvSpPr>
          <p:cNvPr id="4" name="Slide Number Placeholder 3"/>
          <p:cNvSpPr>
            <a:spLocks noGrp="1"/>
          </p:cNvSpPr>
          <p:nvPr>
            <p:ph type="sldNum" sz="quarter" idx="10"/>
          </p:nvPr>
        </p:nvSpPr>
        <p:spPr/>
        <p:txBody>
          <a:bodyPr/>
          <a:lstStyle/>
          <a:p>
            <a:fld id="{A59D7F6E-8B06-1D48-9E04-981B01BD7591}" type="slidenum">
              <a:rPr lang="en-US" smtClean="0"/>
              <a:t>49</a:t>
            </a:fld>
            <a:endParaRPr lang="en-US" dirty="0"/>
          </a:p>
        </p:txBody>
      </p:sp>
    </p:spTree>
    <p:extLst>
      <p:ext uri="{BB962C8B-B14F-4D97-AF65-F5344CB8AC3E}">
        <p14:creationId xmlns:p14="http://schemas.microsoft.com/office/powerpoint/2010/main" val="3375169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D76D62-4D97-E941-8600-0B2274D589F8}" type="slidenum">
              <a:rPr lang="en-US" smtClean="0"/>
              <a:pPr/>
              <a:t>50</a:t>
            </a:fld>
            <a:endParaRPr lang="en-US"/>
          </a:p>
        </p:txBody>
      </p:sp>
    </p:spTree>
    <p:extLst>
      <p:ext uri="{BB962C8B-B14F-4D97-AF65-F5344CB8AC3E}">
        <p14:creationId xmlns:p14="http://schemas.microsoft.com/office/powerpoint/2010/main" val="5731591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51</a:t>
            </a:fld>
            <a:endParaRPr lang="en-US"/>
          </a:p>
        </p:txBody>
      </p:sp>
    </p:spTree>
    <p:extLst>
      <p:ext uri="{BB962C8B-B14F-4D97-AF65-F5344CB8AC3E}">
        <p14:creationId xmlns:p14="http://schemas.microsoft.com/office/powerpoint/2010/main" val="9705937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53</a:t>
            </a:fld>
            <a:endParaRPr lang="en-US"/>
          </a:p>
        </p:txBody>
      </p:sp>
    </p:spTree>
    <p:extLst>
      <p:ext uri="{BB962C8B-B14F-4D97-AF65-F5344CB8AC3E}">
        <p14:creationId xmlns:p14="http://schemas.microsoft.com/office/powerpoint/2010/main" val="20529442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54</a:t>
            </a:fld>
            <a:endParaRPr lang="en-US"/>
          </a:p>
        </p:txBody>
      </p:sp>
    </p:spTree>
    <p:extLst>
      <p:ext uri="{BB962C8B-B14F-4D97-AF65-F5344CB8AC3E}">
        <p14:creationId xmlns:p14="http://schemas.microsoft.com/office/powerpoint/2010/main" val="2137828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57</a:t>
            </a:fld>
            <a:endParaRPr lang="en-US"/>
          </a:p>
        </p:txBody>
      </p:sp>
    </p:spTree>
    <p:extLst>
      <p:ext uri="{BB962C8B-B14F-4D97-AF65-F5344CB8AC3E}">
        <p14:creationId xmlns:p14="http://schemas.microsoft.com/office/powerpoint/2010/main" val="307462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58</a:t>
            </a:fld>
            <a:endParaRPr lang="en-US"/>
          </a:p>
        </p:txBody>
      </p:sp>
    </p:spTree>
    <p:extLst>
      <p:ext uri="{BB962C8B-B14F-4D97-AF65-F5344CB8AC3E}">
        <p14:creationId xmlns:p14="http://schemas.microsoft.com/office/powerpoint/2010/main" val="6716079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2D898F22-1AF3-B04A-8339-057567414351}" type="slidenum">
              <a:rPr lang="en-US"/>
              <a:pPr/>
              <a:t>59</a:t>
            </a:fld>
            <a:endParaRPr lang="en-US"/>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312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2250" indent="-222250" eaLnBrk="1" hangingPunct="1">
              <a:spcBef>
                <a:spcPct val="0"/>
              </a:spcBef>
            </a:pPr>
            <a:r>
              <a:rPr lang="en-US" sz="1400">
                <a:latin typeface="Calibri" charset="0"/>
              </a:rPr>
              <a:t>Primary care settings: conversation interrupted after 30 seconds (Prochaska, July 2004 talk Natl Wellness Institute)</a:t>
            </a:r>
          </a:p>
          <a:p>
            <a:pPr marL="222250" indent="-222250" eaLnBrk="1" hangingPunct="1">
              <a:spcBef>
                <a:spcPct val="0"/>
              </a:spcBef>
            </a:pPr>
            <a:endParaRPr lang="en-US" sz="1400">
              <a:latin typeface="Calibri" charset="0"/>
            </a:endParaRPr>
          </a:p>
        </p:txBody>
      </p:sp>
    </p:spTree>
    <p:extLst>
      <p:ext uri="{BB962C8B-B14F-4D97-AF65-F5344CB8AC3E}">
        <p14:creationId xmlns:p14="http://schemas.microsoft.com/office/powerpoint/2010/main" val="118436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209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latin typeface="Helvetica" charset="0"/>
              </a:rPr>
              <a:t>Emphasis</a:t>
            </a:r>
            <a:r>
              <a:rPr lang="en-US" b="1" baseline="0" dirty="0" smtClean="0">
                <a:latin typeface="Helvetica" charset="0"/>
              </a:rPr>
              <a:t> on MI</a:t>
            </a:r>
          </a:p>
          <a:p>
            <a:pPr eaLnBrk="1" hangingPunct="1">
              <a:spcBef>
                <a:spcPct val="0"/>
              </a:spcBef>
            </a:pPr>
            <a:endParaRPr lang="en-US" altLang="ja-JP" b="1" i="1" baseline="0" dirty="0" smtClean="0">
              <a:latin typeface="Helvetica" charset="0"/>
            </a:endParaRPr>
          </a:p>
          <a:p>
            <a:pPr eaLnBrk="1" hangingPunct="1">
              <a:spcBef>
                <a:spcPct val="0"/>
              </a:spcBef>
            </a:pPr>
            <a:r>
              <a:rPr lang="en-US" altLang="ja-JP" b="1" i="0" baseline="0" dirty="0" smtClean="0">
                <a:latin typeface="Helvetica" charset="0"/>
              </a:rPr>
              <a:t>Once understood, should be able to use to talk about anything</a:t>
            </a:r>
            <a:endParaRPr lang="en-US" altLang="ja-JP" i="0" dirty="0">
              <a:latin typeface="Helvetica" charset="0"/>
            </a:endParaRPr>
          </a:p>
          <a:p>
            <a:pPr eaLnBrk="1" hangingPunct="1">
              <a:spcBef>
                <a:spcPct val="0"/>
              </a:spcBef>
            </a:pPr>
            <a:endParaRPr lang="en-US" b="1" dirty="0" smtClean="0">
              <a:latin typeface="Helvetica" charset="0"/>
            </a:endParaRPr>
          </a:p>
          <a:p>
            <a:pPr eaLnBrk="1" hangingPunct="1">
              <a:spcBef>
                <a:spcPct val="0"/>
              </a:spcBef>
            </a:pPr>
            <a:r>
              <a:rPr lang="en-US" b="1" dirty="0" smtClean="0">
                <a:latin typeface="Helvetica" charset="0"/>
              </a:rPr>
              <a:t>Will practice components.  Putting it all together will take observations, feedback, peer</a:t>
            </a:r>
            <a:r>
              <a:rPr lang="en-US" b="1" baseline="0" dirty="0" smtClean="0">
                <a:latin typeface="Helvetica" charset="0"/>
              </a:rPr>
              <a:t> review</a:t>
            </a:r>
            <a:endParaRPr lang="en-US" b="1" dirty="0">
              <a:latin typeface="Helvetica" charset="0"/>
            </a:endParaRPr>
          </a:p>
        </p:txBody>
      </p:sp>
    </p:spTree>
    <p:extLst>
      <p:ext uri="{BB962C8B-B14F-4D97-AF65-F5344CB8AC3E}">
        <p14:creationId xmlns:p14="http://schemas.microsoft.com/office/powerpoint/2010/main" val="19565795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Draws out concerns, prevents simple confirmation</a:t>
            </a:r>
          </a:p>
          <a:p>
            <a:endParaRPr lang="en-US" dirty="0"/>
          </a:p>
        </p:txBody>
      </p:sp>
      <p:sp>
        <p:nvSpPr>
          <p:cNvPr id="4" name="Slide Number Placeholder 3"/>
          <p:cNvSpPr>
            <a:spLocks noGrp="1"/>
          </p:cNvSpPr>
          <p:nvPr>
            <p:ph type="sldNum" sz="quarter" idx="10"/>
          </p:nvPr>
        </p:nvSpPr>
        <p:spPr/>
        <p:txBody>
          <a:bodyPr/>
          <a:lstStyle/>
          <a:p>
            <a:fld id="{A59D7F6E-8B06-1D48-9E04-981B01BD7591}" type="slidenum">
              <a:rPr lang="en-US" smtClean="0"/>
              <a:t>61</a:t>
            </a:fld>
            <a:endParaRPr lang="en-US" dirty="0"/>
          </a:p>
        </p:txBody>
      </p:sp>
    </p:spTree>
    <p:extLst>
      <p:ext uri="{BB962C8B-B14F-4D97-AF65-F5344CB8AC3E}">
        <p14:creationId xmlns:p14="http://schemas.microsoft.com/office/powerpoint/2010/main" val="14145632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F5214CF-DAD3-364F-AA06-A5306A59095B}" type="slidenum">
              <a:rPr lang="en-US" sz="1200"/>
              <a:pPr algn="r" eaLnBrk="1" hangingPunct="1"/>
              <a:t>62</a:t>
            </a:fld>
            <a:endParaRPr lang="en-US" sz="1200"/>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179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Avoid Why questions:</a:t>
            </a:r>
          </a:p>
        </p:txBody>
      </p:sp>
    </p:spTree>
    <p:extLst>
      <p:ext uri="{BB962C8B-B14F-4D97-AF65-F5344CB8AC3E}">
        <p14:creationId xmlns:p14="http://schemas.microsoft.com/office/powerpoint/2010/main" val="3790264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84F9B8DD-9A90-4F57-8D39-2AF29CEE7505}" type="slidenum">
              <a:rPr lang="en-US" altLang="en-US" smtClean="0">
                <a:latin typeface="Arial" panose="020B0604020202020204" pitchFamily="34" charset="0"/>
              </a:rPr>
              <a:pPr/>
              <a:t>63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6874663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64</a:t>
            </a:fld>
            <a:endParaRPr lang="en-US"/>
          </a:p>
        </p:txBody>
      </p:sp>
    </p:spTree>
    <p:extLst>
      <p:ext uri="{BB962C8B-B14F-4D97-AF65-F5344CB8AC3E}">
        <p14:creationId xmlns:p14="http://schemas.microsoft.com/office/powerpoint/2010/main" val="15380600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57FF5CFB-D7BF-0A4F-B81F-D0A170149B2D}" type="slidenum">
              <a:rPr lang="en-US" sz="1200"/>
              <a:pPr algn="r" eaLnBrk="1" hangingPunct="1"/>
              <a:t>65</a:t>
            </a:fld>
            <a:endParaRPr lang="en-US" sz="1200"/>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3844" name="Rectangle 3"/>
          <p:cNvSpPr>
            <a:spLocks noGrp="1" noChangeArrowheads="1"/>
          </p:cNvSpPr>
          <p:nvPr>
            <p:ph type="body" idx="1"/>
          </p:nvPr>
        </p:nvSpPr>
        <p:spPr bwMode="auto">
          <a:xfrm>
            <a:off x="914400" y="4343400"/>
            <a:ext cx="5029200" cy="4116388"/>
          </a:xfr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Do not use “I hear you saying” or “It sounds like”</a:t>
            </a:r>
            <a:endParaRPr lang="en-US" dirty="0">
              <a:latin typeface="Calibri" charset="0"/>
            </a:endParaRPr>
          </a:p>
        </p:txBody>
      </p:sp>
    </p:spTree>
    <p:extLst>
      <p:ext uri="{BB962C8B-B14F-4D97-AF65-F5344CB8AC3E}">
        <p14:creationId xmlns:p14="http://schemas.microsoft.com/office/powerpoint/2010/main" val="9725831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66</a:t>
            </a:fld>
            <a:endParaRPr lang="en-US"/>
          </a:p>
        </p:txBody>
      </p:sp>
    </p:spTree>
    <p:extLst>
      <p:ext uri="{BB962C8B-B14F-4D97-AF65-F5344CB8AC3E}">
        <p14:creationId xmlns:p14="http://schemas.microsoft.com/office/powerpoint/2010/main" val="914987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67</a:t>
            </a:fld>
            <a:endParaRPr lang="en-US"/>
          </a:p>
        </p:txBody>
      </p:sp>
    </p:spTree>
    <p:extLst>
      <p:ext uri="{BB962C8B-B14F-4D97-AF65-F5344CB8AC3E}">
        <p14:creationId xmlns:p14="http://schemas.microsoft.com/office/powerpoint/2010/main" val="724492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67F192CE-F030-124C-B708-0414BF2CB73F}" type="slidenum">
              <a:rPr lang="en-US"/>
              <a:pPr/>
              <a:t>68</a:t>
            </a:fld>
            <a:endParaRPr lang="en-US"/>
          </a:p>
        </p:txBody>
      </p:sp>
      <p:sp>
        <p:nvSpPr>
          <p:cNvPr id="164867"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486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2250" indent="-222250" eaLnBrk="1" hangingPunct="1">
              <a:spcBef>
                <a:spcPct val="0"/>
              </a:spcBef>
              <a:buFontTx/>
              <a:buAutoNum type="arabicPeriod"/>
            </a:pPr>
            <a:r>
              <a:rPr lang="en-US" sz="1400" dirty="0">
                <a:latin typeface="Calibri" charset="0"/>
              </a:rPr>
              <a:t>There are different levels of reflection, and it</a:t>
            </a:r>
            <a:r>
              <a:rPr lang="ja-JP" altLang="en-US" sz="1400" dirty="0">
                <a:latin typeface="Calibri" charset="0"/>
              </a:rPr>
              <a:t>’</a:t>
            </a:r>
            <a:r>
              <a:rPr lang="en-US" altLang="ja-JP" sz="1400" dirty="0">
                <a:latin typeface="Calibri" charset="0"/>
              </a:rPr>
              <a:t>s important to start off with the simplest form, as you are getting to know </a:t>
            </a:r>
            <a:r>
              <a:rPr lang="en-US" altLang="ja-JP" sz="1400" dirty="0" smtClean="0">
                <a:latin typeface="Calibri" charset="0"/>
              </a:rPr>
              <a:t>the person</a:t>
            </a:r>
            <a:endParaRPr lang="en-US" altLang="ja-JP" sz="1400" dirty="0">
              <a:latin typeface="Calibri" charset="0"/>
            </a:endParaRPr>
          </a:p>
          <a:p>
            <a:pPr marL="222250" indent="-222250" eaLnBrk="1" hangingPunct="1">
              <a:spcBef>
                <a:spcPct val="0"/>
              </a:spcBef>
              <a:buFontTx/>
              <a:buAutoNum type="arabicPeriod"/>
            </a:pPr>
            <a:r>
              <a:rPr lang="en-US" sz="1400" dirty="0">
                <a:latin typeface="Calibri" charset="0"/>
              </a:rPr>
              <a:t>As you learn more information, you can use higher levels such as rephrasing and paraphrasing to summarize and enhance the conversation. </a:t>
            </a:r>
          </a:p>
          <a:p>
            <a:pPr marL="222250" indent="-222250" eaLnBrk="1" hangingPunct="1">
              <a:spcBef>
                <a:spcPct val="0"/>
              </a:spcBef>
              <a:buFontTx/>
              <a:buAutoNum type="arabicPeriod"/>
            </a:pPr>
            <a:r>
              <a:rPr lang="en-US" sz="1400" dirty="0">
                <a:latin typeface="Calibri" charset="0"/>
              </a:rPr>
              <a:t>The deepest level of reflection is reflecting feeling, which often lies underneath what the patient is saying. Reflecting feeling helps to deepen the provider-patient relationship and serves to help patients connect with what</a:t>
            </a:r>
            <a:r>
              <a:rPr lang="ja-JP" altLang="en-US" sz="1400" dirty="0">
                <a:latin typeface="Calibri" charset="0"/>
              </a:rPr>
              <a:t>’</a:t>
            </a:r>
            <a:r>
              <a:rPr lang="en-US" altLang="ja-JP" sz="1400" dirty="0">
                <a:latin typeface="Calibri" charset="0"/>
              </a:rPr>
              <a:t>s most important to them..</a:t>
            </a:r>
          </a:p>
          <a:p>
            <a:pPr marL="222250" indent="-222250" eaLnBrk="1" hangingPunct="1">
              <a:spcBef>
                <a:spcPct val="0"/>
              </a:spcBef>
            </a:pPr>
            <a:r>
              <a:rPr lang="en-US" sz="1400" dirty="0">
                <a:latin typeface="Calibri" charset="0"/>
              </a:rPr>
              <a:t> </a:t>
            </a:r>
          </a:p>
        </p:txBody>
      </p:sp>
    </p:spTree>
    <p:extLst>
      <p:ext uri="{BB962C8B-B14F-4D97-AF65-F5344CB8AC3E}">
        <p14:creationId xmlns:p14="http://schemas.microsoft.com/office/powerpoint/2010/main" val="17062756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 probably should quit smoking”</a:t>
            </a:r>
          </a:p>
          <a:p>
            <a:endParaRPr lang="en-US" i="1" dirty="0" smtClean="0"/>
          </a:p>
          <a:p>
            <a:r>
              <a:rPr lang="en-US" i="1" dirty="0" smtClean="0"/>
              <a:t>YOU</a:t>
            </a:r>
            <a:r>
              <a:rPr lang="en-US" i="1" baseline="0" dirty="0" smtClean="0"/>
              <a:t> THINK YOU SHOULD QUIT</a:t>
            </a:r>
          </a:p>
          <a:p>
            <a:r>
              <a:rPr lang="en-US" i="1" baseline="0" dirty="0" smtClean="0"/>
              <a:t>YOU SEE POSITIVES TO QUITTING</a:t>
            </a:r>
          </a:p>
          <a:p>
            <a:r>
              <a:rPr lang="en-US" i="1" baseline="0" dirty="0" smtClean="0"/>
              <a:t>SMOKING HELPS YOU MANAGE STRESS AND YOU ALSO KNOW IT WOULD BE GOOD FOR YOU TO QUIT</a:t>
            </a:r>
          </a:p>
          <a:p>
            <a:r>
              <a:rPr lang="en-US" i="1" baseline="0" dirty="0" smtClean="0"/>
              <a:t>YOU DO NOT WANT TO BE OR SEE YOURSELF AS A PERSON WHO RELIES ON TOBACCO/marijuana</a:t>
            </a:r>
            <a:endParaRPr lang="en-US" i="1" dirty="0"/>
          </a:p>
        </p:txBody>
      </p:sp>
      <p:sp>
        <p:nvSpPr>
          <p:cNvPr id="4" name="Slide Number Placeholder 3"/>
          <p:cNvSpPr>
            <a:spLocks noGrp="1"/>
          </p:cNvSpPr>
          <p:nvPr>
            <p:ph type="sldNum" sz="quarter" idx="10"/>
          </p:nvPr>
        </p:nvSpPr>
        <p:spPr/>
        <p:txBody>
          <a:bodyPr/>
          <a:lstStyle/>
          <a:p>
            <a:fld id="{90D76D62-4D97-E941-8600-0B2274D589F8}" type="slidenum">
              <a:rPr lang="en-US" smtClean="0"/>
              <a:pPr/>
              <a:t>69</a:t>
            </a:fld>
            <a:endParaRPr lang="en-US"/>
          </a:p>
        </p:txBody>
      </p:sp>
    </p:spTree>
    <p:extLst>
      <p:ext uri="{BB962C8B-B14F-4D97-AF65-F5344CB8AC3E}">
        <p14:creationId xmlns:p14="http://schemas.microsoft.com/office/powerpoint/2010/main" val="10086746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D76D62-4D97-E941-8600-0B2274D589F8}" type="slidenum">
              <a:rPr lang="en-US" smtClean="0"/>
              <a:pPr/>
              <a:t>70</a:t>
            </a:fld>
            <a:endParaRPr lang="en-US"/>
          </a:p>
        </p:txBody>
      </p:sp>
    </p:spTree>
    <p:extLst>
      <p:ext uri="{BB962C8B-B14F-4D97-AF65-F5344CB8AC3E}">
        <p14:creationId xmlns:p14="http://schemas.microsoft.com/office/powerpoint/2010/main" val="1986679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EBT: EVIDENCE BASED TREATMENTS</a:t>
            </a:r>
          </a:p>
          <a:p>
            <a:endParaRPr lang="en-US" dirty="0" smtClean="0"/>
          </a:p>
          <a:p>
            <a:r>
              <a:rPr lang="en-US" dirty="0" smtClean="0"/>
              <a:t>Like</a:t>
            </a:r>
            <a:r>
              <a:rPr lang="en-US" baseline="0" dirty="0" smtClean="0"/>
              <a:t> learning a musical instrument</a:t>
            </a:r>
          </a:p>
          <a:p>
            <a:r>
              <a:rPr lang="en-US" baseline="0" dirty="0" smtClean="0"/>
              <a:t>-NEED STRUCTURED SUPERVISION AND FEEDBACK not simply self-report</a:t>
            </a:r>
            <a:endParaRPr lang="en-US" dirty="0"/>
          </a:p>
        </p:txBody>
      </p:sp>
      <p:sp>
        <p:nvSpPr>
          <p:cNvPr id="4" name="Slide Number Placeholder 3"/>
          <p:cNvSpPr>
            <a:spLocks noGrp="1"/>
          </p:cNvSpPr>
          <p:nvPr>
            <p:ph type="sldNum" sz="quarter" idx="10"/>
          </p:nvPr>
        </p:nvSpPr>
        <p:spPr/>
        <p:txBody>
          <a:bodyPr/>
          <a:lstStyle/>
          <a:p>
            <a:fld id="{A59D7F6E-8B06-1D48-9E04-981B01BD7591}" type="slidenum">
              <a:rPr lang="en-US" smtClean="0"/>
              <a:t>8</a:t>
            </a:fld>
            <a:endParaRPr lang="en-US" dirty="0"/>
          </a:p>
        </p:txBody>
      </p:sp>
    </p:spTree>
    <p:extLst>
      <p:ext uri="{BB962C8B-B14F-4D97-AF65-F5344CB8AC3E}">
        <p14:creationId xmlns:p14="http://schemas.microsoft.com/office/powerpoint/2010/main" val="40283964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71</a:t>
            </a:fld>
            <a:endParaRPr lang="en-US"/>
          </a:p>
        </p:txBody>
      </p:sp>
    </p:spTree>
    <p:extLst>
      <p:ext uri="{BB962C8B-B14F-4D97-AF65-F5344CB8AC3E}">
        <p14:creationId xmlns:p14="http://schemas.microsoft.com/office/powerpoint/2010/main" val="8324506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72</a:t>
            </a:fld>
            <a:endParaRPr lang="en-US"/>
          </a:p>
        </p:txBody>
      </p:sp>
    </p:spTree>
    <p:extLst>
      <p:ext uri="{BB962C8B-B14F-4D97-AF65-F5344CB8AC3E}">
        <p14:creationId xmlns:p14="http://schemas.microsoft.com/office/powerpoint/2010/main" val="1420975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ea typeface="ＭＳ Ｐゴシック" charset="-128"/>
            </a:endParaRP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fld id="{E99455E5-9410-3C40-B824-06C58E27B8E0}" type="slidenum">
              <a:rPr lang="en-US" altLang="en-US">
                <a:latin typeface="Arial" charset="0"/>
              </a:rPr>
              <a:pPr/>
              <a:t>73</a:t>
            </a:fld>
            <a:endParaRPr lang="en-US" altLang="en-US">
              <a:latin typeface="Arial" charset="0"/>
            </a:endParaRPr>
          </a:p>
        </p:txBody>
      </p:sp>
    </p:spTree>
    <p:extLst>
      <p:ext uri="{BB962C8B-B14F-4D97-AF65-F5344CB8AC3E}">
        <p14:creationId xmlns:p14="http://schemas.microsoft.com/office/powerpoint/2010/main" val="14684923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E4F73FA-DF1B-D44F-B24D-DF8FEFEE69A2}" type="slidenum">
              <a:rPr lang="en-US" sz="1200"/>
              <a:pPr algn="r" eaLnBrk="1" hangingPunct="1"/>
              <a:t>74</a:t>
            </a:fld>
            <a:endParaRPr lang="en-US" sz="1200"/>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5892"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09538" indent="-109538" eaLnBrk="1" hangingPunct="1">
              <a:spcBef>
                <a:spcPct val="0"/>
              </a:spcBef>
            </a:pPr>
            <a:endParaRPr lang="en-US">
              <a:latin typeface="Calibri" charset="0"/>
            </a:endParaRPr>
          </a:p>
        </p:txBody>
      </p:sp>
    </p:spTree>
    <p:extLst>
      <p:ext uri="{BB962C8B-B14F-4D97-AF65-F5344CB8AC3E}">
        <p14:creationId xmlns:p14="http://schemas.microsoft.com/office/powerpoint/2010/main" val="20256439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E4F73FA-DF1B-D44F-B24D-DF8FEFEE69A2}" type="slidenum">
              <a:rPr lang="en-US" sz="1200"/>
              <a:pPr algn="r" eaLnBrk="1" hangingPunct="1"/>
              <a:t>75</a:t>
            </a:fld>
            <a:endParaRPr lang="en-US" sz="1200"/>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5892"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09538" indent="-109538" eaLnBrk="1" hangingPunct="1">
              <a:spcBef>
                <a:spcPct val="0"/>
              </a:spcBef>
            </a:pPr>
            <a:endParaRPr lang="en-US">
              <a:latin typeface="Calibri" charset="0"/>
            </a:endParaRPr>
          </a:p>
        </p:txBody>
      </p:sp>
    </p:spTree>
    <p:extLst>
      <p:ext uri="{BB962C8B-B14F-4D97-AF65-F5344CB8AC3E}">
        <p14:creationId xmlns:p14="http://schemas.microsoft.com/office/powerpoint/2010/main" val="9392924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77</a:t>
            </a:fld>
            <a:endParaRPr lang="en-US"/>
          </a:p>
        </p:txBody>
      </p:sp>
    </p:spTree>
    <p:extLst>
      <p:ext uri="{BB962C8B-B14F-4D97-AF65-F5344CB8AC3E}">
        <p14:creationId xmlns:p14="http://schemas.microsoft.com/office/powerpoint/2010/main" val="2315057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78</a:t>
            </a:fld>
            <a:endParaRPr lang="en-US"/>
          </a:p>
        </p:txBody>
      </p:sp>
    </p:spTree>
    <p:extLst>
      <p:ext uri="{BB962C8B-B14F-4D97-AF65-F5344CB8AC3E}">
        <p14:creationId xmlns:p14="http://schemas.microsoft.com/office/powerpoint/2010/main" val="18234487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D76D62-4D97-E941-8600-0B2274D589F8}" type="slidenum">
              <a:rPr lang="en-US" smtClean="0"/>
              <a:pPr/>
              <a:t>79</a:t>
            </a:fld>
            <a:endParaRPr lang="en-US"/>
          </a:p>
        </p:txBody>
      </p:sp>
    </p:spTree>
    <p:extLst>
      <p:ext uri="{BB962C8B-B14F-4D97-AF65-F5344CB8AC3E}">
        <p14:creationId xmlns:p14="http://schemas.microsoft.com/office/powerpoint/2010/main" val="21122884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80</a:t>
            </a:fld>
            <a:endParaRPr lang="en-US"/>
          </a:p>
        </p:txBody>
      </p:sp>
    </p:spTree>
    <p:extLst>
      <p:ext uri="{BB962C8B-B14F-4D97-AF65-F5344CB8AC3E}">
        <p14:creationId xmlns:p14="http://schemas.microsoft.com/office/powerpoint/2010/main" val="12034008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4294967295"/>
          </p:nvPr>
        </p:nvSpPr>
        <p:spPr bwMode="auto">
          <a:xfrm>
            <a:off x="3884613" y="8685042"/>
            <a:ext cx="2971800" cy="4573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355" tIns="44678" rIns="89355" bIns="44678"/>
          <a:lstStyle>
            <a:lvl1pPr eaLnBrk="0" hangingPunct="0">
              <a:defRPr sz="4400" b="1">
                <a:solidFill>
                  <a:schemeClr val="tx2"/>
                </a:solidFill>
                <a:latin typeface="Arial" charset="0"/>
                <a:ea typeface="MS PGothic" charset="0"/>
                <a:cs typeface="MS PGothic" charset="0"/>
              </a:defRPr>
            </a:lvl1pPr>
            <a:lvl2pPr marL="742950" indent="-285750" eaLnBrk="0" hangingPunct="0">
              <a:defRPr sz="4400" b="1">
                <a:solidFill>
                  <a:schemeClr val="tx2"/>
                </a:solidFill>
                <a:latin typeface="Arial" charset="0"/>
                <a:ea typeface="MS PGothic" charset="0"/>
                <a:cs typeface="MS PGothic" charset="0"/>
              </a:defRPr>
            </a:lvl2pPr>
            <a:lvl3pPr marL="1143000" indent="-228600" eaLnBrk="0" hangingPunct="0">
              <a:defRPr sz="4400" b="1">
                <a:solidFill>
                  <a:schemeClr val="tx2"/>
                </a:solidFill>
                <a:latin typeface="Arial" charset="0"/>
                <a:ea typeface="MS PGothic" charset="0"/>
                <a:cs typeface="MS PGothic" charset="0"/>
              </a:defRPr>
            </a:lvl3pPr>
            <a:lvl4pPr marL="1600200" indent="-228600" eaLnBrk="0" hangingPunct="0">
              <a:defRPr sz="4400" b="1">
                <a:solidFill>
                  <a:schemeClr val="tx2"/>
                </a:solidFill>
                <a:latin typeface="Arial" charset="0"/>
                <a:ea typeface="MS PGothic" charset="0"/>
                <a:cs typeface="MS PGothic" charset="0"/>
              </a:defRPr>
            </a:lvl4pPr>
            <a:lvl5pPr marL="2057400" indent="-228600" eaLnBrk="0" hangingPunct="0">
              <a:defRPr sz="4400" b="1">
                <a:solidFill>
                  <a:schemeClr val="tx2"/>
                </a:solidFill>
                <a:latin typeface="Arial" charset="0"/>
                <a:ea typeface="MS PGothic" charset="0"/>
                <a:cs typeface="MS PGothic" charset="0"/>
              </a:defRPr>
            </a:lvl5pPr>
            <a:lvl6pPr marL="2514600" indent="-228600" algn="ctr" eaLnBrk="0" fontAlgn="base" hangingPunct="0">
              <a:spcBef>
                <a:spcPct val="0"/>
              </a:spcBef>
              <a:spcAft>
                <a:spcPct val="0"/>
              </a:spcAft>
              <a:defRPr sz="4400" b="1">
                <a:solidFill>
                  <a:schemeClr val="tx2"/>
                </a:solidFill>
                <a:latin typeface="Arial" charset="0"/>
                <a:ea typeface="MS PGothic" charset="0"/>
                <a:cs typeface="MS PGothic" charset="0"/>
              </a:defRPr>
            </a:lvl6pPr>
            <a:lvl7pPr marL="2971800" indent="-228600" algn="ctr" eaLnBrk="0" fontAlgn="base" hangingPunct="0">
              <a:spcBef>
                <a:spcPct val="0"/>
              </a:spcBef>
              <a:spcAft>
                <a:spcPct val="0"/>
              </a:spcAft>
              <a:defRPr sz="4400" b="1">
                <a:solidFill>
                  <a:schemeClr val="tx2"/>
                </a:solidFill>
                <a:latin typeface="Arial" charset="0"/>
                <a:ea typeface="MS PGothic" charset="0"/>
                <a:cs typeface="MS PGothic" charset="0"/>
              </a:defRPr>
            </a:lvl7pPr>
            <a:lvl8pPr marL="3429000" indent="-228600" algn="ctr" eaLnBrk="0" fontAlgn="base" hangingPunct="0">
              <a:spcBef>
                <a:spcPct val="0"/>
              </a:spcBef>
              <a:spcAft>
                <a:spcPct val="0"/>
              </a:spcAft>
              <a:defRPr sz="4400" b="1">
                <a:solidFill>
                  <a:schemeClr val="tx2"/>
                </a:solidFill>
                <a:latin typeface="Arial" charset="0"/>
                <a:ea typeface="MS PGothic" charset="0"/>
                <a:cs typeface="MS PGothic" charset="0"/>
              </a:defRPr>
            </a:lvl8pPr>
            <a:lvl9pPr marL="3886200" indent="-228600" algn="ctr" eaLnBrk="0" fontAlgn="base" hangingPunct="0">
              <a:spcBef>
                <a:spcPct val="0"/>
              </a:spcBef>
              <a:spcAft>
                <a:spcPct val="0"/>
              </a:spcAft>
              <a:defRPr sz="4400" b="1">
                <a:solidFill>
                  <a:schemeClr val="tx2"/>
                </a:solidFill>
                <a:latin typeface="Arial" charset="0"/>
                <a:ea typeface="MS PGothic" charset="0"/>
                <a:cs typeface="MS PGothic" charset="0"/>
              </a:defRPr>
            </a:lvl9pPr>
          </a:lstStyle>
          <a:p>
            <a:pPr eaLnBrk="1" hangingPunct="1"/>
            <a:fld id="{7852B338-F767-B040-9244-AB5F2EFB7BDB}" type="slidenum">
              <a:rPr lang="en-US"/>
              <a:pPr eaLnBrk="1" hangingPunct="1"/>
              <a:t>83</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pPr eaLnBrk="1" hangingPunct="1"/>
            <a:endParaRPr lang="en-US">
              <a:latin typeface="Helvetica" charset="0"/>
              <a:ea typeface="MS PGothic" charset="0"/>
            </a:endParaRPr>
          </a:p>
        </p:txBody>
      </p:sp>
    </p:spTree>
    <p:extLst>
      <p:ext uri="{BB962C8B-B14F-4D97-AF65-F5344CB8AC3E}">
        <p14:creationId xmlns:p14="http://schemas.microsoft.com/office/powerpoint/2010/main" val="1177848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44EC33DB-21A6-4840-9388-77F7C99DA4CC}" type="slidenum">
              <a:rPr lang="en-US" altLang="en-US" smtClean="0">
                <a:latin typeface="Arial" panose="020B0604020202020204" pitchFamily="34" charset="0"/>
              </a:rPr>
              <a:pPr/>
              <a:t>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7367268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D76D62-4D97-E941-8600-0B2274D589F8}" type="slidenum">
              <a:rPr lang="en-US" smtClean="0"/>
              <a:pPr/>
              <a:t>84</a:t>
            </a:fld>
            <a:endParaRPr lang="en-US"/>
          </a:p>
        </p:txBody>
      </p:sp>
    </p:spTree>
    <p:extLst>
      <p:ext uri="{BB962C8B-B14F-4D97-AF65-F5344CB8AC3E}">
        <p14:creationId xmlns:p14="http://schemas.microsoft.com/office/powerpoint/2010/main" val="15027290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85</a:t>
            </a:fld>
            <a:endParaRPr lang="en-US"/>
          </a:p>
        </p:txBody>
      </p:sp>
    </p:spTree>
    <p:extLst>
      <p:ext uri="{BB962C8B-B14F-4D97-AF65-F5344CB8AC3E}">
        <p14:creationId xmlns:p14="http://schemas.microsoft.com/office/powerpoint/2010/main" val="3011488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important is it to</a:t>
            </a:r>
            <a:r>
              <a:rPr lang="is-IS" dirty="0" smtClean="0"/>
              <a:t>….</a:t>
            </a:r>
          </a:p>
          <a:p>
            <a:endParaRPr lang="is-IS" dirty="0" smtClean="0"/>
          </a:p>
          <a:p>
            <a:r>
              <a:rPr lang="is-IS" dirty="0" smtClean="0"/>
              <a:t>What makes it----- and not ----</a:t>
            </a:r>
          </a:p>
          <a:p>
            <a:endParaRPr lang="is-IS" dirty="0" smtClean="0"/>
          </a:p>
          <a:p>
            <a:r>
              <a:rPr lang="is-IS" dirty="0" smtClean="0"/>
              <a:t>READINESS: What would have to happen to take the 3 to a 5 or 6?</a:t>
            </a:r>
            <a:endParaRPr lang="en-US" dirty="0"/>
          </a:p>
        </p:txBody>
      </p:sp>
      <p:sp>
        <p:nvSpPr>
          <p:cNvPr id="4" name="Slide Number Placeholder 3"/>
          <p:cNvSpPr>
            <a:spLocks noGrp="1"/>
          </p:cNvSpPr>
          <p:nvPr>
            <p:ph type="sldNum" sz="quarter" idx="10"/>
          </p:nvPr>
        </p:nvSpPr>
        <p:spPr/>
        <p:txBody>
          <a:bodyPr/>
          <a:lstStyle/>
          <a:p>
            <a:fld id="{A59D7F6E-8B06-1D48-9E04-981B01BD7591}" type="slidenum">
              <a:rPr lang="en-US" smtClean="0"/>
              <a:t>86</a:t>
            </a:fld>
            <a:endParaRPr lang="en-US" dirty="0"/>
          </a:p>
        </p:txBody>
      </p:sp>
    </p:spTree>
    <p:extLst>
      <p:ext uri="{BB962C8B-B14F-4D97-AF65-F5344CB8AC3E}">
        <p14:creationId xmlns:p14="http://schemas.microsoft.com/office/powerpoint/2010/main" val="42440501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D76D62-4D97-E941-8600-0B2274D589F8}" type="slidenum">
              <a:rPr lang="en-US" smtClean="0"/>
              <a:pPr/>
              <a:t>87</a:t>
            </a:fld>
            <a:endParaRPr lang="en-US"/>
          </a:p>
        </p:txBody>
      </p:sp>
    </p:spTree>
    <p:extLst>
      <p:ext uri="{BB962C8B-B14F-4D97-AF65-F5344CB8AC3E}">
        <p14:creationId xmlns:p14="http://schemas.microsoft.com/office/powerpoint/2010/main" val="15729059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88</a:t>
            </a:fld>
            <a:endParaRPr lang="en-US"/>
          </a:p>
        </p:txBody>
      </p:sp>
    </p:spTree>
    <p:extLst>
      <p:ext uri="{BB962C8B-B14F-4D97-AF65-F5344CB8AC3E}">
        <p14:creationId xmlns:p14="http://schemas.microsoft.com/office/powerpoint/2010/main" val="4915501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89</a:t>
            </a:fld>
            <a:endParaRPr lang="en-US"/>
          </a:p>
        </p:txBody>
      </p:sp>
    </p:spTree>
    <p:extLst>
      <p:ext uri="{BB962C8B-B14F-4D97-AF65-F5344CB8AC3E}">
        <p14:creationId xmlns:p14="http://schemas.microsoft.com/office/powerpoint/2010/main" val="2863214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90</a:t>
            </a:fld>
            <a:endParaRPr lang="en-US"/>
          </a:p>
        </p:txBody>
      </p:sp>
    </p:spTree>
    <p:extLst>
      <p:ext uri="{BB962C8B-B14F-4D97-AF65-F5344CB8AC3E}">
        <p14:creationId xmlns:p14="http://schemas.microsoft.com/office/powerpoint/2010/main" val="16955149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D76D62-4D97-E941-8600-0B2274D589F8}" type="slidenum">
              <a:rPr lang="en-US" smtClean="0"/>
              <a:pPr/>
              <a:t>93</a:t>
            </a:fld>
            <a:endParaRPr lang="en-US"/>
          </a:p>
        </p:txBody>
      </p:sp>
    </p:spTree>
    <p:extLst>
      <p:ext uri="{BB962C8B-B14F-4D97-AF65-F5344CB8AC3E}">
        <p14:creationId xmlns:p14="http://schemas.microsoft.com/office/powerpoint/2010/main" val="16194820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D76D62-4D97-E941-8600-0B2274D589F8}" type="slidenum">
              <a:rPr lang="en-US" smtClean="0"/>
              <a:pPr/>
              <a:t>95</a:t>
            </a:fld>
            <a:endParaRPr lang="en-US"/>
          </a:p>
        </p:txBody>
      </p:sp>
    </p:spTree>
    <p:extLst>
      <p:ext uri="{BB962C8B-B14F-4D97-AF65-F5344CB8AC3E}">
        <p14:creationId xmlns:p14="http://schemas.microsoft.com/office/powerpoint/2010/main" val="41646017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4294967295"/>
          </p:nvPr>
        </p:nvSpPr>
        <p:spPr bwMode="auto">
          <a:xfrm>
            <a:off x="3884613" y="8685042"/>
            <a:ext cx="2971800" cy="4573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Arial" pitchFamily="34" charset="0"/>
                <a:ea typeface="MS PGothic" pitchFamily="34" charset="-128"/>
              </a:defRPr>
            </a:lvl1pPr>
            <a:lvl2pPr marL="742950" indent="-285750" eaLnBrk="0" hangingPunct="0">
              <a:defRPr sz="4400" b="1">
                <a:solidFill>
                  <a:schemeClr val="tx2"/>
                </a:solidFill>
                <a:latin typeface="Arial" pitchFamily="34" charset="0"/>
                <a:ea typeface="MS PGothic" pitchFamily="34" charset="-128"/>
              </a:defRPr>
            </a:lvl2pPr>
            <a:lvl3pPr marL="1143000" indent="-228600" eaLnBrk="0" hangingPunct="0">
              <a:defRPr sz="4400" b="1">
                <a:solidFill>
                  <a:schemeClr val="tx2"/>
                </a:solidFill>
                <a:latin typeface="Arial" pitchFamily="34" charset="0"/>
                <a:ea typeface="MS PGothic" pitchFamily="34" charset="-128"/>
              </a:defRPr>
            </a:lvl3pPr>
            <a:lvl4pPr marL="1600200" indent="-228600" eaLnBrk="0" hangingPunct="0">
              <a:defRPr sz="4400" b="1">
                <a:solidFill>
                  <a:schemeClr val="tx2"/>
                </a:solidFill>
                <a:latin typeface="Arial" pitchFamily="34" charset="0"/>
                <a:ea typeface="MS PGothic" pitchFamily="34" charset="-128"/>
              </a:defRPr>
            </a:lvl4pPr>
            <a:lvl5pPr marL="2057400" indent="-228600" eaLnBrk="0" hangingPunct="0">
              <a:defRPr sz="4400" b="1">
                <a:solidFill>
                  <a:schemeClr val="tx2"/>
                </a:solidFill>
                <a:latin typeface="Arial" pitchFamily="34" charset="0"/>
                <a:ea typeface="MS PGothic" pitchFamily="34" charset="-128"/>
              </a:defRPr>
            </a:lvl5pPr>
            <a:lvl6pPr marL="25146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6pPr>
            <a:lvl7pPr marL="29718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7pPr>
            <a:lvl8pPr marL="34290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8pPr>
            <a:lvl9pPr marL="38862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9pPr>
          </a:lstStyle>
          <a:p>
            <a:pPr eaLnBrk="1" hangingPunct="1"/>
            <a:fld id="{D5F461F1-0B41-4378-BCB2-8A463AE6AD9C}" type="slidenum">
              <a:rPr lang="en-US" altLang="en-US"/>
              <a:pPr eaLnBrk="1" hangingPunct="1"/>
              <a:t>97</a:t>
            </a:fld>
            <a:endParaRPr lang="en-US" altLang="en-US"/>
          </a:p>
        </p:txBody>
      </p:sp>
      <p:sp>
        <p:nvSpPr>
          <p:cNvPr id="54275" name="Rectangle 2"/>
          <p:cNvSpPr>
            <a:spLocks noGrp="1" noRot="1" noChangeAspect="1" noChangeArrowheads="1" noTextEdit="1"/>
          </p:cNvSpPr>
          <p:nvPr>
            <p:ph type="sldImg"/>
          </p:nvPr>
        </p:nvSpPr>
        <p:spPr>
          <a:xfrm>
            <a:off x="1143000" y="685800"/>
            <a:ext cx="4572000" cy="3429000"/>
          </a:xfrm>
          <a:ln/>
        </p:spPr>
      </p:sp>
      <p:sp>
        <p:nvSpPr>
          <p:cNvPr id="54276" name="Rectangle 3"/>
          <p:cNvSpPr>
            <a:spLocks noGrp="1" noChangeArrowheads="1"/>
          </p:cNvSpPr>
          <p:nvPr>
            <p:ph type="body" idx="1"/>
          </p:nvPr>
        </p:nvSpPr>
        <p:spPr>
          <a:xfrm>
            <a:off x="914400" y="4343321"/>
            <a:ext cx="5029200" cy="411623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Helvetica" charset="0"/>
            </a:endParaRPr>
          </a:p>
        </p:txBody>
      </p:sp>
    </p:spTree>
    <p:extLst>
      <p:ext uri="{BB962C8B-B14F-4D97-AF65-F5344CB8AC3E}">
        <p14:creationId xmlns:p14="http://schemas.microsoft.com/office/powerpoint/2010/main" val="26672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168400" y="687388"/>
            <a:ext cx="4521200" cy="3390900"/>
          </a:xfrm>
          <a:ln/>
        </p:spPr>
      </p:sp>
      <p:sp>
        <p:nvSpPr>
          <p:cNvPr id="28675" name="Rectangle 3"/>
          <p:cNvSpPr>
            <a:spLocks noGrp="1" noChangeArrowheads="1"/>
          </p:cNvSpPr>
          <p:nvPr>
            <p:ph type="body" idx="1"/>
          </p:nvPr>
        </p:nvSpPr>
        <p:spPr>
          <a:xfrm>
            <a:off x="914400" y="4235450"/>
            <a:ext cx="5029200" cy="408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smtClean="0">
                <a:latin typeface="Helvetica" panose="020B0604020202020204" pitchFamily="34" charset="0"/>
              </a:rPr>
              <a:t>Monitoring the Future: 30 day Alcohol use rate among 12</a:t>
            </a:r>
            <a:r>
              <a:rPr lang="en-US" altLang="en-US" baseline="30000" dirty="0" smtClean="0">
                <a:latin typeface="Helvetica" panose="020B0604020202020204" pitchFamily="34" charset="0"/>
              </a:rPr>
              <a:t>th</a:t>
            </a:r>
            <a:r>
              <a:rPr lang="en-US" altLang="en-US" dirty="0" smtClean="0">
                <a:latin typeface="Helvetica" panose="020B0604020202020204" pitchFamily="34" charset="0"/>
              </a:rPr>
              <a:t> graders: </a:t>
            </a:r>
          </a:p>
          <a:p>
            <a:pPr>
              <a:buFontTx/>
              <a:buChar char="•"/>
            </a:pPr>
            <a:endParaRPr lang="en-US" altLang="en-US" dirty="0" smtClean="0">
              <a:latin typeface="Helvetica" panose="020B0604020202020204" pitchFamily="34" charset="0"/>
            </a:endParaRPr>
          </a:p>
          <a:p>
            <a:pPr>
              <a:buFontTx/>
              <a:buChar char="•"/>
            </a:pPr>
            <a:r>
              <a:rPr lang="en-US" altLang="en-US" dirty="0" smtClean="0">
                <a:latin typeface="Helvetica" panose="020B0604020202020204" pitchFamily="34" charset="0"/>
              </a:rPr>
              <a:t>2015: 38%</a:t>
            </a:r>
          </a:p>
          <a:p>
            <a:pPr>
              <a:buFontTx/>
              <a:buChar char="•"/>
            </a:pPr>
            <a:r>
              <a:rPr lang="en-US" altLang="en-US" dirty="0" smtClean="0">
                <a:latin typeface="Helvetica" panose="020B0604020202020204" pitchFamily="34" charset="0"/>
              </a:rPr>
              <a:t>2000: 48%</a:t>
            </a:r>
          </a:p>
          <a:p>
            <a:pPr>
              <a:buFontTx/>
              <a:buChar char="•"/>
            </a:pPr>
            <a:endParaRPr lang="en-US" altLang="en-US" dirty="0" smtClean="0">
              <a:latin typeface="Helvetica" panose="020B0604020202020204" pitchFamily="34" charset="0"/>
            </a:endParaRPr>
          </a:p>
          <a:p>
            <a:pPr>
              <a:buFontTx/>
              <a:buChar char="•"/>
            </a:pPr>
            <a:endParaRPr lang="en-US" altLang="en-US" dirty="0" smtClean="0">
              <a:latin typeface="Helvetica" panose="020B0604020202020204" pitchFamily="34" charset="0"/>
            </a:endParaRPr>
          </a:p>
          <a:p>
            <a:pPr>
              <a:buFontTx/>
              <a:buChar char="•"/>
            </a:pPr>
            <a:r>
              <a:rPr lang="en-US" altLang="en-US" dirty="0" smtClean="0">
                <a:latin typeface="Helvetica" panose="020B0604020202020204" pitchFamily="34" charset="0"/>
              </a:rPr>
              <a:t>Marijuana use: 12 month use--38% among 12</a:t>
            </a:r>
            <a:r>
              <a:rPr lang="en-US" altLang="en-US" baseline="30000" dirty="0" smtClean="0">
                <a:latin typeface="Helvetica" panose="020B0604020202020204" pitchFamily="34" charset="0"/>
              </a:rPr>
              <a:t>th</a:t>
            </a:r>
            <a:r>
              <a:rPr lang="en-US" altLang="en-US" dirty="0" smtClean="0">
                <a:latin typeface="Helvetica" panose="020B0604020202020204" pitchFamily="34" charset="0"/>
              </a:rPr>
              <a:t> graders     http://www.monitoringthefuture.org/data/15data/15drfig3.pdf</a:t>
            </a:r>
          </a:p>
          <a:p>
            <a:pPr>
              <a:buFontTx/>
              <a:buChar char="•"/>
            </a:pPr>
            <a:endParaRPr lang="en-US" altLang="en-US" dirty="0" smtClean="0">
              <a:latin typeface="Helvetica" panose="020B0604020202020204" pitchFamily="34" charset="0"/>
            </a:endParaRPr>
          </a:p>
          <a:p>
            <a:pPr>
              <a:buFontTx/>
              <a:buChar char="•"/>
            </a:pPr>
            <a:endParaRPr lang="en-US" altLang="en-US" dirty="0" smtClean="0">
              <a:latin typeface="Helvetica" panose="020B0604020202020204" pitchFamily="34" charset="0"/>
            </a:endParaRPr>
          </a:p>
          <a:p>
            <a:r>
              <a:rPr lang="en-US" altLang="en-US" dirty="0" smtClean="0">
                <a:latin typeface="Arial" panose="020B0604020202020204" pitchFamily="34" charset="0"/>
              </a:rPr>
              <a:t>CORE 2013</a:t>
            </a:r>
          </a:p>
          <a:p>
            <a:endParaRPr lang="en-US" altLang="en-US" dirty="0" smtClean="0">
              <a:latin typeface="Arial" panose="020B0604020202020204" pitchFamily="34" charset="0"/>
            </a:endParaRPr>
          </a:p>
          <a:p>
            <a:r>
              <a:rPr lang="en-US" altLang="en-US" dirty="0" smtClean="0">
                <a:latin typeface="Arial" panose="020B0604020202020204" pitchFamily="34" charset="0"/>
              </a:rPr>
              <a:t>81% annual prevalence</a:t>
            </a:r>
          </a:p>
          <a:p>
            <a:r>
              <a:rPr lang="en-US" altLang="en-US" dirty="0" smtClean="0">
                <a:latin typeface="Arial" panose="020B0604020202020204" pitchFamily="34" charset="0"/>
              </a:rPr>
              <a:t>69% monthly prevalence</a:t>
            </a:r>
          </a:p>
          <a:p>
            <a:r>
              <a:rPr lang="en-US" altLang="en-US" dirty="0" smtClean="0">
                <a:latin typeface="Arial" panose="020B0604020202020204" pitchFamily="34" charset="0"/>
              </a:rPr>
              <a:t>32% annual </a:t>
            </a:r>
            <a:r>
              <a:rPr lang="en-US" altLang="en-US" dirty="0" err="1" smtClean="0">
                <a:latin typeface="Arial" panose="020B0604020202020204" pitchFamily="34" charset="0"/>
              </a:rPr>
              <a:t>marij</a:t>
            </a:r>
            <a:r>
              <a:rPr lang="en-US" altLang="en-US" dirty="0" smtClean="0">
                <a:latin typeface="Arial" panose="020B0604020202020204" pitchFamily="34" charset="0"/>
              </a:rPr>
              <a:t> use</a:t>
            </a:r>
          </a:p>
          <a:p>
            <a:r>
              <a:rPr lang="en-US" altLang="en-US" dirty="0" smtClean="0">
                <a:latin typeface="Arial" panose="020B0604020202020204" pitchFamily="34" charset="0"/>
              </a:rPr>
              <a:t>19% 30 day </a:t>
            </a:r>
            <a:r>
              <a:rPr lang="en-US" altLang="en-US" dirty="0" err="1" smtClean="0">
                <a:latin typeface="Arial" panose="020B0604020202020204" pitchFamily="34" charset="0"/>
              </a:rPr>
              <a:t>marij</a:t>
            </a:r>
            <a:r>
              <a:rPr lang="en-US" altLang="en-US" dirty="0" smtClean="0">
                <a:latin typeface="Arial" panose="020B0604020202020204" pitchFamily="34" charset="0"/>
              </a:rPr>
              <a:t> use    15% with NCHA </a:t>
            </a: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endParaRPr lang="en-US" altLang="en-US" dirty="0" smtClean="0">
              <a:latin typeface="Helvetica" panose="020B0604020202020204" pitchFamily="34" charset="0"/>
            </a:endParaRPr>
          </a:p>
          <a:p>
            <a:endParaRPr lang="en-US" altLang="en-US" dirty="0" smtClean="0">
              <a:latin typeface="Helvetica" panose="020B0604020202020204" pitchFamily="34" charset="0"/>
            </a:endParaRPr>
          </a:p>
        </p:txBody>
      </p:sp>
    </p:spTree>
    <p:extLst>
      <p:ext uri="{BB962C8B-B14F-4D97-AF65-F5344CB8AC3E}">
        <p14:creationId xmlns:p14="http://schemas.microsoft.com/office/powerpoint/2010/main" val="3373197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pubs.niaaa.nih.gov</a:t>
            </a:r>
            <a:r>
              <a:rPr lang="en-US" dirty="0" smtClean="0"/>
              <a:t>/publications/</a:t>
            </a:r>
            <a:r>
              <a:rPr lang="en-US" dirty="0" err="1" smtClean="0"/>
              <a:t>dsmfactsheet</a:t>
            </a:r>
            <a:r>
              <a:rPr lang="en-US" dirty="0" smtClean="0"/>
              <a:t>/</a:t>
            </a:r>
            <a:r>
              <a:rPr lang="en-US" dirty="0" err="1" smtClean="0"/>
              <a:t>dsmfact.pdf</a:t>
            </a:r>
            <a:endParaRPr lang="en-US" dirty="0"/>
          </a:p>
        </p:txBody>
      </p:sp>
      <p:sp>
        <p:nvSpPr>
          <p:cNvPr id="4" name="Slide Number Placeholder 3"/>
          <p:cNvSpPr>
            <a:spLocks noGrp="1"/>
          </p:cNvSpPr>
          <p:nvPr>
            <p:ph type="sldNum" sz="quarter" idx="10"/>
          </p:nvPr>
        </p:nvSpPr>
        <p:spPr/>
        <p:txBody>
          <a:bodyPr/>
          <a:lstStyle/>
          <a:p>
            <a:fld id="{90D76D62-4D97-E941-8600-0B2274D589F8}" type="slidenum">
              <a:rPr lang="en-US" smtClean="0"/>
              <a:pPr/>
              <a:t>98</a:t>
            </a:fld>
            <a:endParaRPr lang="en-US"/>
          </a:p>
        </p:txBody>
      </p:sp>
    </p:spTree>
    <p:extLst>
      <p:ext uri="{BB962C8B-B14F-4D97-AF65-F5344CB8AC3E}">
        <p14:creationId xmlns:p14="http://schemas.microsoft.com/office/powerpoint/2010/main" val="7538754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4294967295"/>
          </p:nvPr>
        </p:nvSpPr>
        <p:spPr bwMode="auto">
          <a:xfrm>
            <a:off x="3884613" y="8685042"/>
            <a:ext cx="2971800" cy="4573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355" tIns="44678" rIns="89355" bIns="44678"/>
          <a:lstStyle>
            <a:lvl1pPr eaLnBrk="0" hangingPunct="0">
              <a:defRPr sz="4400" b="1">
                <a:solidFill>
                  <a:schemeClr val="tx2"/>
                </a:solidFill>
                <a:latin typeface="Arial" pitchFamily="34" charset="0"/>
                <a:ea typeface="MS PGothic" pitchFamily="34" charset="-128"/>
              </a:defRPr>
            </a:lvl1pPr>
            <a:lvl2pPr marL="742950" indent="-285750" eaLnBrk="0" hangingPunct="0">
              <a:defRPr sz="4400" b="1">
                <a:solidFill>
                  <a:schemeClr val="tx2"/>
                </a:solidFill>
                <a:latin typeface="Arial" pitchFamily="34" charset="0"/>
                <a:ea typeface="MS PGothic" pitchFamily="34" charset="-128"/>
              </a:defRPr>
            </a:lvl2pPr>
            <a:lvl3pPr marL="1143000" indent="-228600" eaLnBrk="0" hangingPunct="0">
              <a:defRPr sz="4400" b="1">
                <a:solidFill>
                  <a:schemeClr val="tx2"/>
                </a:solidFill>
                <a:latin typeface="Arial" pitchFamily="34" charset="0"/>
                <a:ea typeface="MS PGothic" pitchFamily="34" charset="-128"/>
              </a:defRPr>
            </a:lvl3pPr>
            <a:lvl4pPr marL="1600200" indent="-228600" eaLnBrk="0" hangingPunct="0">
              <a:defRPr sz="4400" b="1">
                <a:solidFill>
                  <a:schemeClr val="tx2"/>
                </a:solidFill>
                <a:latin typeface="Arial" pitchFamily="34" charset="0"/>
                <a:ea typeface="MS PGothic" pitchFamily="34" charset="-128"/>
              </a:defRPr>
            </a:lvl4pPr>
            <a:lvl5pPr marL="2057400" indent="-228600" eaLnBrk="0" hangingPunct="0">
              <a:defRPr sz="4400" b="1">
                <a:solidFill>
                  <a:schemeClr val="tx2"/>
                </a:solidFill>
                <a:latin typeface="Arial" pitchFamily="34" charset="0"/>
                <a:ea typeface="MS PGothic" pitchFamily="34" charset="-128"/>
              </a:defRPr>
            </a:lvl5pPr>
            <a:lvl6pPr marL="25146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6pPr>
            <a:lvl7pPr marL="29718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7pPr>
            <a:lvl8pPr marL="34290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8pPr>
            <a:lvl9pPr marL="38862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9pPr>
          </a:lstStyle>
          <a:p>
            <a:pPr eaLnBrk="1" hangingPunct="1"/>
            <a:fld id="{56499F18-7429-4EFE-B4F8-009D67ECCBAC}" type="slidenum">
              <a:rPr lang="en-US" altLang="en-US"/>
              <a:pPr eaLnBrk="1" hangingPunct="1"/>
              <a:t>99</a:t>
            </a:fld>
            <a:endParaRPr lang="en-US" altLang="en-US"/>
          </a:p>
        </p:txBody>
      </p:sp>
      <p:sp>
        <p:nvSpPr>
          <p:cNvPr id="43011" name="Rectangle 2"/>
          <p:cNvSpPr>
            <a:spLocks noGrp="1" noRot="1" noChangeAspect="1" noChangeArrowheads="1" noTextEdit="1"/>
          </p:cNvSpPr>
          <p:nvPr>
            <p:ph type="sldImg"/>
          </p:nvPr>
        </p:nvSpPr>
        <p:spPr>
          <a:xfrm>
            <a:off x="1143000" y="685800"/>
            <a:ext cx="4572000" cy="3429000"/>
          </a:xfrm>
          <a:ln/>
        </p:spPr>
      </p:sp>
      <p:sp>
        <p:nvSpPr>
          <p:cNvPr id="4301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pPr eaLnBrk="1" hangingPunct="1"/>
            <a:endParaRPr lang="en-US" altLang="en-US" i="1" smtClean="0">
              <a:latin typeface="Helvetica" charset="0"/>
            </a:endParaRPr>
          </a:p>
        </p:txBody>
      </p:sp>
    </p:spTree>
    <p:extLst>
      <p:ext uri="{BB962C8B-B14F-4D97-AF65-F5344CB8AC3E}">
        <p14:creationId xmlns:p14="http://schemas.microsoft.com/office/powerpoint/2010/main" val="8090902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100</a:t>
            </a:fld>
            <a:endParaRPr lang="en-US"/>
          </a:p>
        </p:txBody>
      </p:sp>
    </p:spTree>
    <p:extLst>
      <p:ext uri="{BB962C8B-B14F-4D97-AF65-F5344CB8AC3E}">
        <p14:creationId xmlns:p14="http://schemas.microsoft.com/office/powerpoint/2010/main" val="16521156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102</a:t>
            </a:fld>
            <a:endParaRPr lang="en-US"/>
          </a:p>
        </p:txBody>
      </p:sp>
    </p:spTree>
    <p:extLst>
      <p:ext uri="{BB962C8B-B14F-4D97-AF65-F5344CB8AC3E}">
        <p14:creationId xmlns:p14="http://schemas.microsoft.com/office/powerpoint/2010/main" val="8154441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normAutofit fontScale="47500" lnSpcReduction="20000"/>
          </a:bodyPr>
          <a:lstStyle/>
          <a:p>
            <a:pPr eaLnBrk="1" hangingPunct="1">
              <a:lnSpc>
                <a:spcPct val="90000"/>
              </a:lnSpc>
            </a:pPr>
            <a:r>
              <a:rPr lang="en-US" dirty="0" smtClean="0"/>
              <a:t>ALL BEHAVIORS DUE TO ALCOHOL EFFECTS ON Central Nervous System.</a:t>
            </a:r>
            <a:r>
              <a:rPr lang="en-US" baseline="0" dirty="0" smtClean="0"/>
              <a:t>  Alcohol=depressant=slowing/depression of CNS</a:t>
            </a:r>
            <a:endParaRPr lang="en-US" dirty="0" smtClean="0"/>
          </a:p>
          <a:p>
            <a:pPr eaLnBrk="1" hangingPunct="1">
              <a:lnSpc>
                <a:spcPct val="90000"/>
              </a:lnSpc>
            </a:pPr>
            <a:r>
              <a:rPr lang="en-US" b="1" dirty="0" smtClean="0"/>
              <a:t>Stage 1: </a:t>
            </a:r>
            <a:r>
              <a:rPr lang="en-US" dirty="0" smtClean="0"/>
              <a:t>First site of alcohol action: pre-frontal cortex (also still developing in a big way through age 25). May want to discuss briefly: executive function: planning, organizing, synthesizing. This is the “super ego”- keeps an eye on us and prevents doing and saying stupid things.</a:t>
            </a:r>
          </a:p>
          <a:p>
            <a:pPr eaLnBrk="1" hangingPunct="1">
              <a:lnSpc>
                <a:spcPct val="90000"/>
              </a:lnSpc>
            </a:pPr>
            <a:r>
              <a:rPr lang="en-US" dirty="0" smtClean="0"/>
              <a:t>With a drink or 2:Relaxed</a:t>
            </a:r>
          </a:p>
          <a:p>
            <a:pPr marL="171450" indent="-171450" eaLnBrk="1" hangingPunct="1">
              <a:lnSpc>
                <a:spcPct val="90000"/>
              </a:lnSpc>
              <a:buFont typeface="Wingdings" pitchFamily="2" charset="2"/>
              <a:buChar char="Ø"/>
            </a:pPr>
            <a:r>
              <a:rPr lang="en-US" dirty="0" smtClean="0"/>
              <a:t>Effects are progressive and cumulative, moving from front to back (high level/complex thinking to lower level and automatic  like breathing)</a:t>
            </a:r>
          </a:p>
          <a:p>
            <a:pPr eaLnBrk="1" hangingPunct="1">
              <a:lnSpc>
                <a:spcPct val="90000"/>
              </a:lnSpc>
            </a:pPr>
            <a:r>
              <a:rPr lang="en-US" b="1" dirty="0" smtClean="0"/>
              <a:t>Stage 2: BAL ~.03-.06</a:t>
            </a:r>
          </a:p>
          <a:p>
            <a:pPr eaLnBrk="1" hangingPunct="1">
              <a:lnSpc>
                <a:spcPct val="90000"/>
              </a:lnSpc>
            </a:pPr>
            <a:r>
              <a:rPr lang="en-US" dirty="0" smtClean="0"/>
              <a:t>Increased Sociability, talkativeness </a:t>
            </a:r>
          </a:p>
          <a:p>
            <a:pPr eaLnBrk="1" hangingPunct="1">
              <a:lnSpc>
                <a:spcPct val="90000"/>
              </a:lnSpc>
            </a:pPr>
            <a:r>
              <a:rPr lang="en-US" dirty="0" smtClean="0"/>
              <a:t>Increased self-confidence</a:t>
            </a:r>
          </a:p>
          <a:p>
            <a:pPr eaLnBrk="1" hangingPunct="1">
              <a:lnSpc>
                <a:spcPct val="90000"/>
              </a:lnSpc>
              <a:buFont typeface="Wingdings 2" pitchFamily="18" charset="2"/>
              <a:buNone/>
            </a:pPr>
            <a:r>
              <a:rPr lang="en-US" dirty="0" smtClean="0"/>
              <a:t>                AND</a:t>
            </a:r>
          </a:p>
          <a:p>
            <a:pPr eaLnBrk="1" hangingPunct="1">
              <a:lnSpc>
                <a:spcPct val="90000"/>
              </a:lnSpc>
            </a:pPr>
            <a:r>
              <a:rPr lang="en-US" dirty="0" smtClean="0"/>
              <a:t>Decreased inhibitions </a:t>
            </a:r>
          </a:p>
          <a:p>
            <a:pPr eaLnBrk="1" hangingPunct="1">
              <a:lnSpc>
                <a:spcPct val="90000"/>
              </a:lnSpc>
            </a:pPr>
            <a:r>
              <a:rPr lang="en-US" dirty="0" smtClean="0"/>
              <a:t>Decrease in attention, judgment and control</a:t>
            </a:r>
          </a:p>
          <a:p>
            <a:pPr eaLnBrk="1" hangingPunct="1">
              <a:lnSpc>
                <a:spcPct val="90000"/>
              </a:lnSpc>
            </a:pPr>
            <a:r>
              <a:rPr lang="en-US" dirty="0" smtClean="0"/>
              <a:t>Beginning of sensory-motor impairment</a:t>
            </a:r>
          </a:p>
          <a:p>
            <a:pPr eaLnBrk="1" hangingPunct="1">
              <a:lnSpc>
                <a:spcPct val="90000"/>
              </a:lnSpc>
            </a:pPr>
            <a:r>
              <a:rPr lang="en-US" dirty="0" smtClean="0"/>
              <a:t>Loss of efficiency in finer performance tests</a:t>
            </a:r>
          </a:p>
          <a:p>
            <a:pPr>
              <a:spcBef>
                <a:spcPct val="0"/>
              </a:spcBef>
            </a:pPr>
            <a:r>
              <a:rPr lang="en-US" dirty="0" smtClean="0"/>
              <a:t>Generally do not do anything stupid or regrettable. Frontal lobe still working.</a:t>
            </a:r>
          </a:p>
          <a:p>
            <a:r>
              <a:rPr lang="en-US" b="1" dirty="0" smtClean="0">
                <a:ea typeface="ＭＳ Ｐゴシック" pitchFamily="34" charset="-128"/>
              </a:rPr>
              <a:t>STAGE 3: BAL ~.08-.09  Remember, this is cumulative.  Alcohol is loading from the front.</a:t>
            </a:r>
          </a:p>
          <a:p>
            <a:pPr eaLnBrk="1" hangingPunct="1">
              <a:lnSpc>
                <a:spcPct val="80000"/>
              </a:lnSpc>
            </a:pPr>
            <a:r>
              <a:rPr lang="en-US" dirty="0" smtClean="0"/>
              <a:t>(can vary per individual)</a:t>
            </a:r>
          </a:p>
          <a:p>
            <a:pPr eaLnBrk="1" hangingPunct="1">
              <a:lnSpc>
                <a:spcPct val="80000"/>
              </a:lnSpc>
            </a:pPr>
            <a:r>
              <a:rPr lang="en-US" dirty="0" smtClean="0"/>
              <a:t>Emotional highs and lows</a:t>
            </a:r>
          </a:p>
          <a:p>
            <a:pPr eaLnBrk="1" hangingPunct="1">
              <a:lnSpc>
                <a:spcPct val="80000"/>
              </a:lnSpc>
            </a:pPr>
            <a:r>
              <a:rPr lang="en-US" dirty="0" smtClean="0"/>
              <a:t>Loss of critical judgment</a:t>
            </a:r>
          </a:p>
          <a:p>
            <a:pPr eaLnBrk="1" hangingPunct="1">
              <a:lnSpc>
                <a:spcPct val="80000"/>
              </a:lnSpc>
            </a:pPr>
            <a:r>
              <a:rPr lang="en-US" dirty="0" smtClean="0"/>
              <a:t>Impairment of perception, </a:t>
            </a:r>
            <a:br>
              <a:rPr lang="en-US" dirty="0" smtClean="0"/>
            </a:br>
            <a:r>
              <a:rPr lang="en-US" dirty="0" smtClean="0"/>
              <a:t>memory and comprehension</a:t>
            </a:r>
          </a:p>
          <a:p>
            <a:pPr eaLnBrk="1" hangingPunct="1">
              <a:lnSpc>
                <a:spcPct val="80000"/>
              </a:lnSpc>
            </a:pPr>
            <a:r>
              <a:rPr lang="en-US" dirty="0" smtClean="0"/>
              <a:t>Decrease sensory response; increase reaction time</a:t>
            </a:r>
          </a:p>
          <a:p>
            <a:pPr eaLnBrk="1" hangingPunct="1">
              <a:lnSpc>
                <a:spcPct val="80000"/>
              </a:lnSpc>
            </a:pPr>
            <a:r>
              <a:rPr lang="en-US" dirty="0" smtClean="0"/>
              <a:t>Vision may start to blur</a:t>
            </a:r>
          </a:p>
          <a:p>
            <a:pPr eaLnBrk="1" hangingPunct="1">
              <a:lnSpc>
                <a:spcPct val="80000"/>
              </a:lnSpc>
            </a:pPr>
            <a:r>
              <a:rPr lang="en-US" dirty="0" smtClean="0"/>
              <a:t>Impaired balance and coordination</a:t>
            </a:r>
          </a:p>
          <a:p>
            <a:pPr eaLnBrk="1" hangingPunct="1">
              <a:lnSpc>
                <a:spcPct val="80000"/>
              </a:lnSpc>
            </a:pPr>
            <a:r>
              <a:rPr lang="en-US" dirty="0" smtClean="0"/>
              <a:t>Drowsiness </a:t>
            </a:r>
          </a:p>
          <a:p>
            <a:pPr eaLnBrk="1" hangingPunct="1">
              <a:lnSpc>
                <a:spcPct val="80000"/>
              </a:lnSpc>
            </a:pPr>
            <a:endParaRPr lang="en-US" dirty="0" smtClean="0"/>
          </a:p>
          <a:p>
            <a:pPr eaLnBrk="1" hangingPunct="1">
              <a:lnSpc>
                <a:spcPct val="80000"/>
              </a:lnSpc>
            </a:pPr>
            <a:r>
              <a:rPr lang="en-US" dirty="0" smtClean="0"/>
              <a:t>IMPORTANT to note that the pre-frontal area (that usually helps us keep an eye on ourselves) starts shutting down.</a:t>
            </a:r>
          </a:p>
          <a:p>
            <a:pPr>
              <a:spcBef>
                <a:spcPct val="0"/>
              </a:spcBef>
            </a:pPr>
            <a:endParaRPr lang="en-US" dirty="0" smtClean="0"/>
          </a:p>
          <a:p>
            <a:pPr eaLnBrk="1" hangingPunct="1">
              <a:lnSpc>
                <a:spcPct val="90000"/>
              </a:lnSpc>
            </a:pPr>
            <a:r>
              <a:rPr lang="en-US" b="1" dirty="0" smtClean="0">
                <a:ea typeface="ＭＳ Ｐゴシック" pitchFamily="34" charset="-128"/>
              </a:rPr>
              <a:t>STAGE 4  .14-.17</a:t>
            </a:r>
          </a:p>
          <a:p>
            <a:pPr eaLnBrk="1" hangingPunct="1">
              <a:lnSpc>
                <a:spcPct val="90000"/>
              </a:lnSpc>
            </a:pPr>
            <a:r>
              <a:rPr lang="en-US" dirty="0" smtClean="0"/>
              <a:t>Disorientation &amp; Dizziness</a:t>
            </a:r>
          </a:p>
          <a:p>
            <a:pPr eaLnBrk="1" hangingPunct="1">
              <a:lnSpc>
                <a:spcPct val="90000"/>
              </a:lnSpc>
            </a:pPr>
            <a:r>
              <a:rPr lang="en-US" dirty="0" smtClean="0"/>
              <a:t>Exaggerated emotional states</a:t>
            </a:r>
          </a:p>
          <a:p>
            <a:pPr eaLnBrk="1" hangingPunct="1">
              <a:lnSpc>
                <a:spcPct val="90000"/>
              </a:lnSpc>
            </a:pPr>
            <a:r>
              <a:rPr lang="en-US" b="1" dirty="0" smtClean="0"/>
              <a:t>Loss of critical judgment to figure out what is safe/not safe OR good idea vs. not</a:t>
            </a:r>
          </a:p>
          <a:p>
            <a:pPr eaLnBrk="1" hangingPunct="1">
              <a:lnSpc>
                <a:spcPct val="90000"/>
              </a:lnSpc>
            </a:pPr>
            <a:r>
              <a:rPr lang="en-US" dirty="0" smtClean="0"/>
              <a:t>Disturbances of vision </a:t>
            </a:r>
          </a:p>
          <a:p>
            <a:pPr eaLnBrk="1" hangingPunct="1">
              <a:lnSpc>
                <a:spcPct val="90000"/>
              </a:lnSpc>
            </a:pPr>
            <a:r>
              <a:rPr lang="en-US" dirty="0" smtClean="0"/>
              <a:t>Increase pain threshold</a:t>
            </a:r>
          </a:p>
          <a:p>
            <a:pPr eaLnBrk="1" hangingPunct="1">
              <a:lnSpc>
                <a:spcPct val="90000"/>
              </a:lnSpc>
            </a:pPr>
            <a:r>
              <a:rPr lang="en-US" dirty="0" smtClean="0"/>
              <a:t>Decreased muscular coordination; staggering gait; slurred speech</a:t>
            </a:r>
          </a:p>
          <a:p>
            <a:pPr eaLnBrk="1" hangingPunct="1">
              <a:lnSpc>
                <a:spcPct val="90000"/>
              </a:lnSpc>
            </a:pPr>
            <a:r>
              <a:rPr lang="en-US" dirty="0" smtClean="0"/>
              <a:t>Apathy, lethargy </a:t>
            </a:r>
          </a:p>
          <a:p>
            <a:pPr eaLnBrk="1" hangingPunct="1">
              <a:lnSpc>
                <a:spcPct val="90000"/>
              </a:lnSpc>
            </a:pPr>
            <a:endParaRPr lang="en-US" b="1" dirty="0" smtClean="0"/>
          </a:p>
          <a:p>
            <a:pPr eaLnBrk="1" hangingPunct="1">
              <a:lnSpc>
                <a:spcPct val="90000"/>
              </a:lnSpc>
            </a:pPr>
            <a:r>
              <a:rPr lang="en-US" b="1" dirty="0" smtClean="0"/>
              <a:t>STAGE 5 .20 -</a:t>
            </a:r>
            <a:r>
              <a:rPr lang="en-US" dirty="0" smtClean="0"/>
              <a:t>.25  BLACKOUTS COMMON.</a:t>
            </a:r>
            <a:r>
              <a:rPr lang="en-US" baseline="0" dirty="0" smtClean="0"/>
              <a:t> </a:t>
            </a:r>
            <a:r>
              <a:rPr lang="en-US" dirty="0" smtClean="0"/>
              <a:t>All mental, physical, and sensory functions are severely impaired. The person is emotionally numb. There's an increased risk of asphyxiation from choking on vomit and of seriously injuring yourself by falling or other accidents.  Vomiting and incontinence can occur.</a:t>
            </a:r>
          </a:p>
          <a:p>
            <a:pPr eaLnBrk="1" hangingPunct="1">
              <a:lnSpc>
                <a:spcPct val="90000"/>
              </a:lnSpc>
            </a:pPr>
            <a:endParaRPr lang="en-US" dirty="0" smtClean="0"/>
          </a:p>
          <a:p>
            <a:pPr eaLnBrk="1" hangingPunct="1">
              <a:lnSpc>
                <a:spcPct val="90000"/>
              </a:lnSpc>
            </a:pPr>
            <a:r>
              <a:rPr lang="en-US" b="1" dirty="0" smtClean="0"/>
              <a:t>STAGE 6  ~.30 +</a:t>
            </a:r>
          </a:p>
          <a:p>
            <a:pPr>
              <a:spcBef>
                <a:spcPct val="0"/>
              </a:spcBef>
            </a:pPr>
            <a:r>
              <a:rPr lang="en-US" dirty="0" smtClean="0"/>
              <a:t>.35 is level of surgical </a:t>
            </a:r>
            <a:r>
              <a:rPr lang="en-US" dirty="0" err="1" smtClean="0"/>
              <a:t>anethesia</a:t>
            </a:r>
            <a:r>
              <a:rPr lang="en-US" dirty="0" smtClean="0"/>
              <a:t>.</a:t>
            </a:r>
          </a:p>
          <a:p>
            <a:pPr>
              <a:spcBef>
                <a:spcPct val="0"/>
              </a:spcBef>
            </a:pPr>
            <a:r>
              <a:rPr lang="en-US" dirty="0" smtClean="0"/>
              <a:t>All conscious activity is blocked.  Breathing and heart rate are slowed</a:t>
            </a:r>
            <a:r>
              <a:rPr lang="en-US" baseline="0" dirty="0" smtClean="0"/>
              <a:t> due to depression of these brain areas by alcohol</a:t>
            </a:r>
            <a:endParaRPr lang="en-US" dirty="0" smtClean="0"/>
          </a:p>
          <a:p>
            <a:pPr>
              <a:spcBef>
                <a:spcPct val="0"/>
              </a:spcBef>
            </a:pPr>
            <a:r>
              <a:rPr lang="en-US" dirty="0" smtClean="0"/>
              <a:t>Danger of cardiac and/or respiratory arrest (death)</a:t>
            </a:r>
          </a:p>
          <a:p>
            <a:endParaRPr lang="en-US" dirty="0" smtClean="0">
              <a:ea typeface="ＭＳ Ｐゴシック" pitchFamily="34" charset="-128"/>
            </a:endParaRPr>
          </a:p>
        </p:txBody>
      </p:sp>
      <p:sp>
        <p:nvSpPr>
          <p:cNvPr id="67588" name="Slide Number Placeholder 3"/>
          <p:cNvSpPr>
            <a:spLocks noGrp="1"/>
          </p:cNvSpPr>
          <p:nvPr>
            <p:ph type="sldNum" sz="quarter" idx="5"/>
          </p:nvPr>
        </p:nvSpPr>
        <p:spPr bwMode="auto">
          <a:noFill/>
          <a:ln>
            <a:miter lim="800000"/>
            <a:headEnd/>
            <a:tailEnd/>
          </a:ln>
        </p:spPr>
        <p:txBody>
          <a:bodyPr/>
          <a:lstStyle/>
          <a:p>
            <a:fld id="{1A593BCF-A73A-4FBA-9824-4BC3C6668869}" type="slidenum">
              <a:rPr lang="en-US" smtClean="0">
                <a:latin typeface="Arial" charset="0"/>
                <a:ea typeface="ＭＳ Ｐゴシック" pitchFamily="34" charset="-128"/>
              </a:rPr>
              <a:pPr/>
              <a:t>103</a:t>
            </a:fld>
            <a:endParaRPr lang="en-US" smtClean="0">
              <a:latin typeface="Arial" charset="0"/>
              <a:ea typeface="ＭＳ Ｐゴシック" pitchFamily="34" charset="-128"/>
            </a:endParaRPr>
          </a:p>
        </p:txBody>
      </p:sp>
    </p:spTree>
    <p:extLst>
      <p:ext uri="{BB962C8B-B14F-4D97-AF65-F5344CB8AC3E}">
        <p14:creationId xmlns:p14="http://schemas.microsoft.com/office/powerpoint/2010/main" val="8588488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Use</a:t>
            </a:r>
            <a:r>
              <a:rPr lang="en-US" baseline="0" smtClean="0">
                <a:ea typeface="ＭＳ Ｐゴシック" pitchFamily="34" charset="-128"/>
              </a:rPr>
              <a:t> </a:t>
            </a:r>
            <a:r>
              <a:rPr lang="en-US" baseline="0" dirty="0" smtClean="0">
                <a:ea typeface="ＭＳ Ｐゴシック" pitchFamily="34" charset="-128"/>
              </a:rPr>
              <a:t>this slide to discuss:</a:t>
            </a:r>
          </a:p>
          <a:p>
            <a:endParaRPr lang="en-US" baseline="0" dirty="0" smtClean="0">
              <a:ea typeface="ＭＳ Ｐゴシック" pitchFamily="34" charset="-128"/>
            </a:endParaRPr>
          </a:p>
          <a:p>
            <a:r>
              <a:rPr lang="en-US" baseline="0" dirty="0" smtClean="0">
                <a:ea typeface="ＭＳ Ｐゴシック" pitchFamily="34" charset="-128"/>
              </a:rPr>
              <a:t>We talked about good things and less good things. Which part of the brain do you think is related to each?</a:t>
            </a:r>
          </a:p>
          <a:p>
            <a:r>
              <a:rPr lang="en-US" baseline="0" dirty="0" smtClean="0">
                <a:ea typeface="ＭＳ Ｐゴシック" pitchFamily="34" charset="-128"/>
              </a:rPr>
              <a:t>When you drink, which part of your brain do you want to completely protect? Which part are you OK with being affected by alcohol?</a:t>
            </a:r>
            <a:endParaRPr lang="en-US" dirty="0" smtClean="0">
              <a:ea typeface="ＭＳ Ｐゴシック" pitchFamily="34" charset="-128"/>
            </a:endParaRPr>
          </a:p>
          <a:p>
            <a:endParaRPr lang="en-US" dirty="0" smtClean="0">
              <a:ea typeface="ＭＳ Ｐゴシック" pitchFamily="34" charset="-128"/>
            </a:endParaRPr>
          </a:p>
        </p:txBody>
      </p:sp>
      <p:sp>
        <p:nvSpPr>
          <p:cNvPr id="67588" name="Slide Number Placeholder 3"/>
          <p:cNvSpPr>
            <a:spLocks noGrp="1"/>
          </p:cNvSpPr>
          <p:nvPr>
            <p:ph type="sldNum" sz="quarter" idx="5"/>
          </p:nvPr>
        </p:nvSpPr>
        <p:spPr bwMode="auto">
          <a:noFill/>
          <a:ln>
            <a:miter lim="800000"/>
            <a:headEnd/>
            <a:tailEnd/>
          </a:ln>
        </p:spPr>
        <p:txBody>
          <a:bodyPr/>
          <a:lstStyle/>
          <a:p>
            <a:fld id="{1A593BCF-A73A-4FBA-9824-4BC3C6668869}" type="slidenum">
              <a:rPr lang="en-US" smtClean="0">
                <a:latin typeface="Arial" charset="0"/>
                <a:ea typeface="ＭＳ Ｐゴシック" pitchFamily="34" charset="-128"/>
              </a:rPr>
              <a:pPr/>
              <a:t>104</a:t>
            </a:fld>
            <a:endParaRPr lang="en-US" smtClean="0">
              <a:latin typeface="Arial" charset="0"/>
              <a:ea typeface="ＭＳ Ｐゴシック" pitchFamily="34" charset="-128"/>
            </a:endParaRPr>
          </a:p>
        </p:txBody>
      </p:sp>
    </p:spTree>
    <p:extLst>
      <p:ext uri="{BB962C8B-B14F-4D97-AF65-F5344CB8AC3E}">
        <p14:creationId xmlns:p14="http://schemas.microsoft.com/office/powerpoint/2010/main" val="10734164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4294967295"/>
          </p:nvPr>
        </p:nvSpPr>
        <p:spPr bwMode="auto">
          <a:xfrm>
            <a:off x="3884613" y="8685042"/>
            <a:ext cx="2971800" cy="4573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Arial" pitchFamily="34" charset="0"/>
                <a:ea typeface="MS PGothic" pitchFamily="34" charset="-128"/>
              </a:defRPr>
            </a:lvl1pPr>
            <a:lvl2pPr marL="742950" indent="-285750" eaLnBrk="0" hangingPunct="0">
              <a:defRPr sz="4400" b="1">
                <a:solidFill>
                  <a:schemeClr val="tx2"/>
                </a:solidFill>
                <a:latin typeface="Arial" pitchFamily="34" charset="0"/>
                <a:ea typeface="MS PGothic" pitchFamily="34" charset="-128"/>
              </a:defRPr>
            </a:lvl2pPr>
            <a:lvl3pPr marL="1143000" indent="-228600" eaLnBrk="0" hangingPunct="0">
              <a:defRPr sz="4400" b="1">
                <a:solidFill>
                  <a:schemeClr val="tx2"/>
                </a:solidFill>
                <a:latin typeface="Arial" pitchFamily="34" charset="0"/>
                <a:ea typeface="MS PGothic" pitchFamily="34" charset="-128"/>
              </a:defRPr>
            </a:lvl3pPr>
            <a:lvl4pPr marL="1600200" indent="-228600" eaLnBrk="0" hangingPunct="0">
              <a:defRPr sz="4400" b="1">
                <a:solidFill>
                  <a:schemeClr val="tx2"/>
                </a:solidFill>
                <a:latin typeface="Arial" pitchFamily="34" charset="0"/>
                <a:ea typeface="MS PGothic" pitchFamily="34" charset="-128"/>
              </a:defRPr>
            </a:lvl4pPr>
            <a:lvl5pPr marL="2057400" indent="-228600" eaLnBrk="0" hangingPunct="0">
              <a:defRPr sz="4400" b="1">
                <a:solidFill>
                  <a:schemeClr val="tx2"/>
                </a:solidFill>
                <a:latin typeface="Arial" pitchFamily="34" charset="0"/>
                <a:ea typeface="MS PGothic" pitchFamily="34" charset="-128"/>
              </a:defRPr>
            </a:lvl5pPr>
            <a:lvl6pPr marL="25146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6pPr>
            <a:lvl7pPr marL="29718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7pPr>
            <a:lvl8pPr marL="34290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8pPr>
            <a:lvl9pPr marL="38862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9pPr>
          </a:lstStyle>
          <a:p>
            <a:pPr eaLnBrk="1" hangingPunct="1"/>
            <a:fld id="{A4E0C719-B9B9-42B9-8AD8-291D03830C69}" type="slidenum">
              <a:rPr lang="en-US" altLang="en-US"/>
              <a:pPr eaLnBrk="1" hangingPunct="1"/>
              <a:t>105</a:t>
            </a:fld>
            <a:endParaRPr lang="en-US" altLang="en-US"/>
          </a:p>
        </p:txBody>
      </p:sp>
      <p:sp>
        <p:nvSpPr>
          <p:cNvPr id="45059"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pPr marL="228600" indent="-228600"/>
            <a:endParaRPr lang="en-US" altLang="en-US" sz="1600" b="1" smtClean="0">
              <a:latin typeface="Helvetica" charset="0"/>
            </a:endParaRPr>
          </a:p>
          <a:p>
            <a:pPr marL="228600" indent="-228600"/>
            <a:endParaRPr lang="en-US" altLang="en-US" sz="1600" b="1" smtClean="0">
              <a:latin typeface="Helvetica" charset="0"/>
            </a:endParaRPr>
          </a:p>
          <a:p>
            <a:pPr marL="228600" indent="-228600"/>
            <a:r>
              <a:rPr lang="en-US" altLang="en-US" sz="1600" b="1" smtClean="0">
                <a:latin typeface="Helvetica" charset="0"/>
              </a:rPr>
              <a:t>&gt; Provide students with personalized feedback about their pattern of alcohol use and risks associated with drinking.</a:t>
            </a:r>
          </a:p>
          <a:p>
            <a:pPr marL="228600" indent="-228600"/>
            <a:r>
              <a:rPr lang="en-US" altLang="en-US" sz="1600" b="1" smtClean="0">
                <a:latin typeface="Helvetica" charset="0"/>
              </a:rPr>
              <a:t>&gt; Debunk myths and increase the student's level of accurate information about alcohol and its effects, to encourage better decision making.</a:t>
            </a:r>
          </a:p>
          <a:p>
            <a:pPr marL="228600" indent="-228600"/>
            <a:r>
              <a:rPr lang="en-US" altLang="en-US" sz="1600" b="1" smtClean="0">
                <a:latin typeface="Helvetica" charset="0"/>
              </a:rPr>
              <a:t>&gt;Increase motivation and commitment to change current risky behavior and problem-solve about potential barriers that might compromise initiation or maintenance of change.</a:t>
            </a:r>
          </a:p>
          <a:p>
            <a:pPr marL="228600" indent="-228600"/>
            <a:r>
              <a:rPr lang="en-US" altLang="en-US" sz="1600" b="1" smtClean="0">
                <a:latin typeface="Helvetica" charset="0"/>
              </a:rPr>
              <a:t>&gt;Offer advice and recommendations about changing the student</a:t>
            </a:r>
            <a:r>
              <a:rPr lang="ja-JP" altLang="en-US" sz="1600" b="1" smtClean="0">
                <a:latin typeface="Helvetica" charset="0"/>
              </a:rPr>
              <a:t>’</a:t>
            </a:r>
            <a:r>
              <a:rPr lang="en-US" altLang="ja-JP" sz="1600" b="1" smtClean="0">
                <a:latin typeface="Helvetica" charset="0"/>
              </a:rPr>
              <a:t>s current pattern of drinking, tailored to the student</a:t>
            </a:r>
            <a:r>
              <a:rPr lang="ja-JP" altLang="en-US" sz="1600" b="1" smtClean="0">
                <a:latin typeface="Helvetica" charset="0"/>
              </a:rPr>
              <a:t>’</a:t>
            </a:r>
            <a:r>
              <a:rPr lang="en-US" altLang="ja-JP" sz="1600" b="1" smtClean="0">
                <a:latin typeface="Helvetica" charset="0"/>
              </a:rPr>
              <a:t>s stage of change.</a:t>
            </a:r>
          </a:p>
          <a:p>
            <a:pPr marL="228600" indent="-228600"/>
            <a:endParaRPr lang="en-US" altLang="en-US" smtClean="0">
              <a:latin typeface="Helvetica" charset="0"/>
            </a:endParaRPr>
          </a:p>
          <a:p>
            <a:pPr marL="228600" indent="-228600"/>
            <a:endParaRPr lang="en-US" altLang="en-US" smtClean="0">
              <a:latin typeface="Helvetica" charset="0"/>
            </a:endParaRPr>
          </a:p>
        </p:txBody>
      </p:sp>
    </p:spTree>
    <p:extLst>
      <p:ext uri="{BB962C8B-B14F-4D97-AF65-F5344CB8AC3E}">
        <p14:creationId xmlns:p14="http://schemas.microsoft.com/office/powerpoint/2010/main" val="16523758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latin typeface="Calibri" charset="0"/>
              </a:rPr>
              <a:t>TRAINER:</a:t>
            </a:r>
            <a:endParaRPr lang="en-US">
              <a:latin typeface="Calibri" charset="0"/>
            </a:endParaRPr>
          </a:p>
          <a:p>
            <a:pPr eaLnBrk="1" hangingPunct="1">
              <a:spcBef>
                <a:spcPct val="0"/>
              </a:spcBef>
            </a:pPr>
            <a:r>
              <a:rPr lang="en-US" i="1">
                <a:latin typeface="Calibri" charset="0"/>
              </a:rPr>
              <a:t>Read this slide.</a:t>
            </a:r>
          </a:p>
          <a:p>
            <a:pPr eaLnBrk="1" hangingPunct="1">
              <a:spcBef>
                <a:spcPct val="0"/>
              </a:spcBef>
            </a:pPr>
            <a:r>
              <a:rPr lang="en-US" b="1">
                <a:latin typeface="Calibri" charset="0"/>
              </a:rPr>
              <a:t>Speaking Points:</a:t>
            </a:r>
          </a:p>
          <a:p>
            <a:pPr eaLnBrk="1" hangingPunct="1">
              <a:spcBef>
                <a:spcPct val="0"/>
              </a:spcBef>
              <a:buFontTx/>
              <a:buChar char="•"/>
            </a:pPr>
            <a:r>
              <a:rPr lang="en-US">
                <a:latin typeface="Calibri" charset="0"/>
              </a:rPr>
              <a:t>There is a growing body of evidence that brief interventions also are effective in reducing drinking when delivered by mail, via computer, and online, but with little effect on alcohol-related problems.</a:t>
            </a:r>
            <a:endParaRPr lang="en-US" b="1">
              <a:latin typeface="Calibri" charset="0"/>
            </a:endParaRPr>
          </a:p>
        </p:txBody>
      </p:sp>
    </p:spTree>
    <p:extLst>
      <p:ext uri="{BB962C8B-B14F-4D97-AF65-F5344CB8AC3E}">
        <p14:creationId xmlns:p14="http://schemas.microsoft.com/office/powerpoint/2010/main" val="2226736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107</a:t>
            </a:fld>
            <a:endParaRPr lang="en-US"/>
          </a:p>
        </p:txBody>
      </p:sp>
    </p:spTree>
    <p:extLst>
      <p:ext uri="{BB962C8B-B14F-4D97-AF65-F5344CB8AC3E}">
        <p14:creationId xmlns:p14="http://schemas.microsoft.com/office/powerpoint/2010/main" val="8284965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108</a:t>
            </a:fld>
            <a:endParaRPr lang="en-US"/>
          </a:p>
        </p:txBody>
      </p:sp>
    </p:spTree>
    <p:extLst>
      <p:ext uri="{BB962C8B-B14F-4D97-AF65-F5344CB8AC3E}">
        <p14:creationId xmlns:p14="http://schemas.microsoft.com/office/powerpoint/2010/main" val="257666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Originally noted 1/3 do not drink at all</a:t>
            </a:r>
            <a:r>
              <a:rPr lang="is-IS" altLang="en-US" smtClean="0">
                <a:latin typeface="Arial" panose="020B0604020202020204" pitchFamily="34" charset="0"/>
              </a:rPr>
              <a:t>…..</a:t>
            </a:r>
          </a:p>
          <a:p>
            <a:endParaRPr lang="is-IS" altLang="en-US" smtClean="0">
              <a:latin typeface="Arial" panose="020B0604020202020204" pitchFamily="34" charset="0"/>
            </a:endParaRPr>
          </a:p>
          <a:p>
            <a:r>
              <a:rPr lang="is-IS" altLang="en-US" smtClean="0">
                <a:latin typeface="Arial" panose="020B0604020202020204" pitchFamily="34" charset="0"/>
              </a:rPr>
              <a:t>20% drink 3 or more times a week  (CORE 2013)</a:t>
            </a:r>
          </a:p>
          <a:p>
            <a:r>
              <a:rPr lang="is-IS" altLang="en-US" smtClean="0">
                <a:latin typeface="Arial" panose="020B0604020202020204" pitchFamily="34" charset="0"/>
              </a:rPr>
              <a:t>43% “binge” in past 2 weeks</a:t>
            </a:r>
          </a:p>
          <a:p>
            <a:endParaRPr lang="is-IS" altLang="en-US" smtClean="0">
              <a:latin typeface="Arial" panose="020B0604020202020204" pitchFamily="34" charset="0"/>
            </a:endParaRPr>
          </a:p>
          <a:p>
            <a:r>
              <a:rPr lang="is-IS" altLang="en-US" smtClean="0">
                <a:latin typeface="Arial" panose="020B0604020202020204" pitchFamily="34" charset="0"/>
              </a:rPr>
              <a:t>40% no alcohol in past 30 days</a:t>
            </a:r>
          </a:p>
          <a:p>
            <a:endParaRPr lang="is-IS" altLang="en-US" smtClean="0">
              <a:latin typeface="Arial" panose="020B0604020202020204" pitchFamily="34" charset="0"/>
            </a:endParaRPr>
          </a:p>
          <a:p>
            <a:endParaRPr lang="is-IS" altLang="en-US" smtClean="0">
              <a:latin typeface="Arial" panose="020B0604020202020204" pitchFamily="34" charset="0"/>
            </a:endParaRPr>
          </a:p>
          <a:p>
            <a:endParaRPr lang="en-US" altLang="en-US" smtClean="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F35D4374-DCB6-4E30-9959-B5560EB40E57}" type="slidenum">
              <a:rPr lang="en-US" altLang="en-US" smtClean="0">
                <a:latin typeface="Arial" panose="020B0604020202020204" pitchFamily="34" charset="0"/>
              </a:rPr>
              <a:pPr/>
              <a:t>11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5736088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110</a:t>
            </a:fld>
            <a:endParaRPr lang="en-US"/>
          </a:p>
        </p:txBody>
      </p:sp>
    </p:spTree>
    <p:extLst>
      <p:ext uri="{BB962C8B-B14F-4D97-AF65-F5344CB8AC3E}">
        <p14:creationId xmlns:p14="http://schemas.microsoft.com/office/powerpoint/2010/main" val="12713289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111</a:t>
            </a:fld>
            <a:endParaRPr lang="en-US"/>
          </a:p>
        </p:txBody>
      </p:sp>
    </p:spTree>
    <p:extLst>
      <p:ext uri="{BB962C8B-B14F-4D97-AF65-F5344CB8AC3E}">
        <p14:creationId xmlns:p14="http://schemas.microsoft.com/office/powerpoint/2010/main" val="19101023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112</a:t>
            </a:fld>
            <a:endParaRPr lang="en-US"/>
          </a:p>
        </p:txBody>
      </p:sp>
    </p:spTree>
    <p:extLst>
      <p:ext uri="{BB962C8B-B14F-4D97-AF65-F5344CB8AC3E}">
        <p14:creationId xmlns:p14="http://schemas.microsoft.com/office/powerpoint/2010/main" val="3568549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4294967295"/>
          </p:nvPr>
        </p:nvSpPr>
        <p:spPr bwMode="auto">
          <a:xfrm>
            <a:off x="3884613" y="8685042"/>
            <a:ext cx="2971800" cy="4573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Arial" pitchFamily="34" charset="0"/>
                <a:ea typeface="MS PGothic" pitchFamily="34" charset="-128"/>
              </a:defRPr>
            </a:lvl1pPr>
            <a:lvl2pPr marL="742950" indent="-285750" eaLnBrk="0" hangingPunct="0">
              <a:defRPr sz="4400" b="1">
                <a:solidFill>
                  <a:schemeClr val="tx2"/>
                </a:solidFill>
                <a:latin typeface="Arial" pitchFamily="34" charset="0"/>
                <a:ea typeface="MS PGothic" pitchFamily="34" charset="-128"/>
              </a:defRPr>
            </a:lvl2pPr>
            <a:lvl3pPr marL="1143000" indent="-228600" eaLnBrk="0" hangingPunct="0">
              <a:defRPr sz="4400" b="1">
                <a:solidFill>
                  <a:schemeClr val="tx2"/>
                </a:solidFill>
                <a:latin typeface="Arial" pitchFamily="34" charset="0"/>
                <a:ea typeface="MS PGothic" pitchFamily="34" charset="-128"/>
              </a:defRPr>
            </a:lvl3pPr>
            <a:lvl4pPr marL="1600200" indent="-228600" eaLnBrk="0" hangingPunct="0">
              <a:defRPr sz="4400" b="1">
                <a:solidFill>
                  <a:schemeClr val="tx2"/>
                </a:solidFill>
                <a:latin typeface="Arial" pitchFamily="34" charset="0"/>
                <a:ea typeface="MS PGothic" pitchFamily="34" charset="-128"/>
              </a:defRPr>
            </a:lvl4pPr>
            <a:lvl5pPr marL="2057400" indent="-228600" eaLnBrk="0" hangingPunct="0">
              <a:defRPr sz="4400" b="1">
                <a:solidFill>
                  <a:schemeClr val="tx2"/>
                </a:solidFill>
                <a:latin typeface="Arial" pitchFamily="34" charset="0"/>
                <a:ea typeface="MS PGothic" pitchFamily="34" charset="-128"/>
              </a:defRPr>
            </a:lvl5pPr>
            <a:lvl6pPr marL="25146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6pPr>
            <a:lvl7pPr marL="29718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7pPr>
            <a:lvl8pPr marL="34290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8pPr>
            <a:lvl9pPr marL="38862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9pPr>
          </a:lstStyle>
          <a:p>
            <a:pPr eaLnBrk="1" hangingPunct="1"/>
            <a:fld id="{FE8D86AC-BE5F-4D3E-A89B-034F08B38019}" type="slidenum">
              <a:rPr lang="en-US" altLang="en-US"/>
              <a:pPr eaLnBrk="1" hangingPunct="1"/>
              <a:t>114</a:t>
            </a:fld>
            <a:endParaRPr lang="en-US" altLang="en-US"/>
          </a:p>
        </p:txBody>
      </p:sp>
      <p:sp>
        <p:nvSpPr>
          <p:cNvPr id="48131" name="Rectangle 2"/>
          <p:cNvSpPr>
            <a:spLocks noGrp="1" noRot="1" noChangeAspect="1" noChangeArrowheads="1" noTextEdit="1"/>
          </p:cNvSpPr>
          <p:nvPr>
            <p:ph type="sldImg"/>
          </p:nvPr>
        </p:nvSpPr>
        <p:spPr>
          <a:xfrm>
            <a:off x="1143000" y="685800"/>
            <a:ext cx="4572000" cy="3429000"/>
          </a:xfrm>
          <a:ln/>
        </p:spPr>
      </p:sp>
      <p:sp>
        <p:nvSpPr>
          <p:cNvPr id="4813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Helvetica" charset="0"/>
            </a:endParaRPr>
          </a:p>
        </p:txBody>
      </p:sp>
    </p:spTree>
    <p:extLst>
      <p:ext uri="{BB962C8B-B14F-4D97-AF65-F5344CB8AC3E}">
        <p14:creationId xmlns:p14="http://schemas.microsoft.com/office/powerpoint/2010/main" val="15597745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115</a:t>
            </a:fld>
            <a:endParaRPr lang="en-US"/>
          </a:p>
        </p:txBody>
      </p:sp>
    </p:spTree>
    <p:extLst>
      <p:ext uri="{BB962C8B-B14F-4D97-AF65-F5344CB8AC3E}">
        <p14:creationId xmlns:p14="http://schemas.microsoft.com/office/powerpoint/2010/main" val="18863148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84613" y="8685042"/>
            <a:ext cx="2971800" cy="457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4400" b="1">
                <a:solidFill>
                  <a:schemeClr val="tx2"/>
                </a:solidFill>
                <a:latin typeface="Arial" pitchFamily="34" charset="0"/>
                <a:ea typeface="MS PGothic" pitchFamily="34" charset="-128"/>
              </a:defRPr>
            </a:lvl1pPr>
            <a:lvl2pPr marL="742950" indent="-285750" eaLnBrk="0" hangingPunct="0">
              <a:defRPr sz="4400" b="1">
                <a:solidFill>
                  <a:schemeClr val="tx2"/>
                </a:solidFill>
                <a:latin typeface="Arial" pitchFamily="34" charset="0"/>
                <a:ea typeface="MS PGothic" pitchFamily="34" charset="-128"/>
              </a:defRPr>
            </a:lvl2pPr>
            <a:lvl3pPr marL="1143000" indent="-228600" eaLnBrk="0" hangingPunct="0">
              <a:defRPr sz="4400" b="1">
                <a:solidFill>
                  <a:schemeClr val="tx2"/>
                </a:solidFill>
                <a:latin typeface="Arial" pitchFamily="34" charset="0"/>
                <a:ea typeface="MS PGothic" pitchFamily="34" charset="-128"/>
              </a:defRPr>
            </a:lvl3pPr>
            <a:lvl4pPr marL="1600200" indent="-228600" eaLnBrk="0" hangingPunct="0">
              <a:defRPr sz="4400" b="1">
                <a:solidFill>
                  <a:schemeClr val="tx2"/>
                </a:solidFill>
                <a:latin typeface="Arial" pitchFamily="34" charset="0"/>
                <a:ea typeface="MS PGothic" pitchFamily="34" charset="-128"/>
              </a:defRPr>
            </a:lvl4pPr>
            <a:lvl5pPr marL="2057400" indent="-228600" eaLnBrk="0" hangingPunct="0">
              <a:defRPr sz="4400" b="1">
                <a:solidFill>
                  <a:schemeClr val="tx2"/>
                </a:solidFill>
                <a:latin typeface="Arial" pitchFamily="34" charset="0"/>
                <a:ea typeface="MS PGothic" pitchFamily="34" charset="-128"/>
              </a:defRPr>
            </a:lvl5pPr>
            <a:lvl6pPr marL="25146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6pPr>
            <a:lvl7pPr marL="29718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7pPr>
            <a:lvl8pPr marL="34290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8pPr>
            <a:lvl9pPr marL="3886200" indent="-228600" algn="ctr" eaLnBrk="0" fontAlgn="base" hangingPunct="0">
              <a:spcBef>
                <a:spcPct val="0"/>
              </a:spcBef>
              <a:spcAft>
                <a:spcPct val="0"/>
              </a:spcAft>
              <a:defRPr sz="4400" b="1">
                <a:solidFill>
                  <a:schemeClr val="tx2"/>
                </a:solidFill>
                <a:latin typeface="Arial" pitchFamily="34" charset="0"/>
                <a:ea typeface="MS PGothic" pitchFamily="34" charset="-128"/>
              </a:defRPr>
            </a:lvl9pPr>
          </a:lstStyle>
          <a:p>
            <a:pPr algn="r" eaLnBrk="1" hangingPunct="1"/>
            <a:fld id="{8B84BBE8-18D2-47F2-8DC1-573A2FB2A993}" type="slidenum">
              <a:rPr lang="en-US" altLang="en-US" sz="1200" b="0">
                <a:solidFill>
                  <a:schemeClr val="tx1"/>
                </a:solidFill>
              </a:rPr>
              <a:pPr algn="r" eaLnBrk="1" hangingPunct="1"/>
              <a:t>116</a:t>
            </a:fld>
            <a:endParaRPr lang="en-US" altLang="en-US" sz="1200" b="0">
              <a:solidFill>
                <a:schemeClr val="tx1"/>
              </a:solidFill>
            </a:endParaRPr>
          </a:p>
        </p:txBody>
      </p:sp>
      <p:sp>
        <p:nvSpPr>
          <p:cNvPr id="47107" name="Rectangle 2"/>
          <p:cNvSpPr>
            <a:spLocks noGrp="1" noRot="1" noChangeAspect="1" noChangeArrowheads="1" noTextEdit="1"/>
          </p:cNvSpPr>
          <p:nvPr>
            <p:ph type="sldImg"/>
          </p:nvPr>
        </p:nvSpPr>
        <p:spPr>
          <a:xfrm>
            <a:off x="1141413" y="684213"/>
            <a:ext cx="4575175" cy="3430587"/>
          </a:xfrm>
          <a:ln/>
        </p:spPr>
      </p:sp>
      <p:sp>
        <p:nvSpPr>
          <p:cNvPr id="47108" name="Rectangle 3"/>
          <p:cNvSpPr>
            <a:spLocks noGrp="1" noChangeArrowheads="1"/>
          </p:cNvSpPr>
          <p:nvPr>
            <p:ph type="body" idx="1"/>
          </p:nvPr>
        </p:nvSpPr>
        <p:spPr>
          <a:xfrm>
            <a:off x="914400" y="4343321"/>
            <a:ext cx="5029200" cy="411623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lstStyle/>
          <a:p>
            <a:pPr eaLnBrk="1" hangingPunct="1"/>
            <a:r>
              <a:rPr lang="en-US" altLang="en-US" sz="1600" b="1" smtClean="0">
                <a:latin typeface="Helvetica" charset="0"/>
              </a:rPr>
              <a:t>Speaking Points:</a:t>
            </a:r>
          </a:p>
          <a:p>
            <a:pPr eaLnBrk="1" hangingPunct="1">
              <a:buFontTx/>
              <a:buChar char="•"/>
            </a:pPr>
            <a:r>
              <a:rPr lang="en-US" altLang="en-US" sz="1600" b="1" smtClean="0">
                <a:latin typeface="Helvetica" charset="0"/>
              </a:rPr>
              <a:t>The stages-of-change model provides motivational interviewing with a conceptual road map for assessing a student</a:t>
            </a:r>
            <a:r>
              <a:rPr lang="ja-JP" altLang="en-US" sz="1600" b="1" smtClean="0">
                <a:latin typeface="Helvetica" charset="0"/>
              </a:rPr>
              <a:t>’</a:t>
            </a:r>
            <a:r>
              <a:rPr lang="en-US" altLang="ja-JP" sz="1600" b="1" smtClean="0">
                <a:latin typeface="Helvetica" charset="0"/>
              </a:rPr>
              <a:t>s present position and his or her course.</a:t>
            </a:r>
          </a:p>
          <a:p>
            <a:pPr eaLnBrk="1" hangingPunct="1">
              <a:buFontTx/>
              <a:buChar char="•"/>
            </a:pPr>
            <a:r>
              <a:rPr lang="en-US" altLang="en-US" sz="1600" b="1" smtClean="0">
                <a:latin typeface="Helvetica" charset="0"/>
              </a:rPr>
              <a:t>Effective motivational enhancement strategies assist movement from one stage of change to the next. </a:t>
            </a:r>
          </a:p>
          <a:p>
            <a:pPr eaLnBrk="1" hangingPunct="1">
              <a:buFontTx/>
              <a:buChar char="•"/>
            </a:pPr>
            <a:r>
              <a:rPr lang="en-US" altLang="en-US" sz="1600" b="1" smtClean="0">
                <a:latin typeface="Helvetica" charset="0"/>
              </a:rPr>
              <a:t>Motivational Interviewing meets the client wherever he or she is with stage-appropriate strategies. </a:t>
            </a:r>
          </a:p>
          <a:p>
            <a:pPr eaLnBrk="1" hangingPunct="1">
              <a:buFontTx/>
              <a:buChar char="•"/>
            </a:pPr>
            <a:r>
              <a:rPr lang="en-US" altLang="en-US" sz="1600" b="1" smtClean="0">
                <a:latin typeface="Helvetica" charset="0"/>
              </a:rPr>
              <a:t>Non-compliant is not a diagnosis!  It is a mismatch</a:t>
            </a:r>
          </a:p>
        </p:txBody>
      </p:sp>
    </p:spTree>
    <p:extLst>
      <p:ext uri="{BB962C8B-B14F-4D97-AF65-F5344CB8AC3E}">
        <p14:creationId xmlns:p14="http://schemas.microsoft.com/office/powerpoint/2010/main" val="7985039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117</a:t>
            </a:fld>
            <a:endParaRPr lang="en-US"/>
          </a:p>
        </p:txBody>
      </p:sp>
    </p:spTree>
    <p:extLst>
      <p:ext uri="{BB962C8B-B14F-4D97-AF65-F5344CB8AC3E}">
        <p14:creationId xmlns:p14="http://schemas.microsoft.com/office/powerpoint/2010/main" val="8978798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May want outcome AND have difficulty/be overwhelmed/ambivalent with all that it would take</a:t>
            </a:r>
          </a:p>
          <a:p>
            <a:pPr eaLnBrk="1" hangingPunct="1">
              <a:spcBef>
                <a:spcPct val="0"/>
              </a:spcBef>
            </a:pPr>
            <a:endParaRPr lang="en-US">
              <a:latin typeface="Calibri" charset="0"/>
            </a:endParaRPr>
          </a:p>
          <a:p>
            <a:pPr eaLnBrk="1" hangingPunct="1">
              <a:spcBef>
                <a:spcPct val="0"/>
              </a:spcBef>
            </a:pPr>
            <a:r>
              <a:rPr lang="en-US">
                <a:latin typeface="Calibri" charset="0"/>
              </a:rPr>
              <a:t>CONFIDENCE</a:t>
            </a:r>
          </a:p>
          <a:p>
            <a:pPr eaLnBrk="1" hangingPunct="1">
              <a:spcBef>
                <a:spcPct val="0"/>
              </a:spcBef>
            </a:pPr>
            <a:endParaRPr lang="en-US">
              <a:latin typeface="Calibri" charset="0"/>
            </a:endParaRPr>
          </a:p>
          <a:p>
            <a:pPr eaLnBrk="1" hangingPunct="1">
              <a:spcBef>
                <a:spcPct val="0"/>
              </a:spcBef>
            </a:pPr>
            <a:endParaRPr lang="en-US">
              <a:latin typeface="Calibri" charset="0"/>
            </a:endParaRP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E6434A6F-320D-9B4D-B0BC-DFD30C564FE4}" type="slidenum">
              <a:rPr lang="en-US"/>
              <a:pPr/>
              <a:t>118</a:t>
            </a:fld>
            <a:endParaRPr lang="en-US"/>
          </a:p>
        </p:txBody>
      </p:sp>
    </p:spTree>
    <p:extLst>
      <p:ext uri="{BB962C8B-B14F-4D97-AF65-F5344CB8AC3E}">
        <p14:creationId xmlns:p14="http://schemas.microsoft.com/office/powerpoint/2010/main" val="166795786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120</a:t>
            </a:fld>
            <a:endParaRPr lang="en-US"/>
          </a:p>
        </p:txBody>
      </p:sp>
    </p:spTree>
    <p:extLst>
      <p:ext uri="{BB962C8B-B14F-4D97-AF65-F5344CB8AC3E}">
        <p14:creationId xmlns:p14="http://schemas.microsoft.com/office/powerpoint/2010/main" val="17739555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D76D62-4D97-E941-8600-0B2274D589F8}" type="slidenum">
              <a:rPr lang="en-US" smtClean="0"/>
              <a:pPr/>
              <a:t>121</a:t>
            </a:fld>
            <a:endParaRPr lang="en-US"/>
          </a:p>
        </p:txBody>
      </p:sp>
    </p:spTree>
    <p:extLst>
      <p:ext uri="{BB962C8B-B14F-4D97-AF65-F5344CB8AC3E}">
        <p14:creationId xmlns:p14="http://schemas.microsoft.com/office/powerpoint/2010/main" val="400447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6B5D944-3A12-4F4C-BBEE-72FB62F3CDA1}"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78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B1DCC4B-9B27-854E-A680-42F5E82B32B0}" type="slidenum">
              <a:rPr lang="en-US" smtClean="0"/>
              <a:pPr/>
              <a:t>‹#›</a:t>
            </a:fld>
            <a:endParaRPr lang="en-US"/>
          </a:p>
        </p:txBody>
      </p:sp>
    </p:spTree>
    <p:extLst>
      <p:ext uri="{BB962C8B-B14F-4D97-AF65-F5344CB8AC3E}">
        <p14:creationId xmlns:p14="http://schemas.microsoft.com/office/powerpoint/2010/main" val="1775891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C7950D5-E2FF-4848-8374-0CD0FB737185}" type="slidenum">
              <a:rPr lang="en-US" smtClean="0"/>
              <a:pPr/>
              <a:t>‹#›</a:t>
            </a:fld>
            <a:endParaRPr lang="en-US"/>
          </a:p>
        </p:txBody>
      </p:sp>
    </p:spTree>
    <p:extLst>
      <p:ext uri="{BB962C8B-B14F-4D97-AF65-F5344CB8AC3E}">
        <p14:creationId xmlns:p14="http://schemas.microsoft.com/office/powerpoint/2010/main" val="3837100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12775" y="1600201"/>
            <a:ext cx="8153400" cy="4525963"/>
          </a:xfrm>
        </p:spPr>
        <p:txBody>
          <a:bodyPr rtlCol="0">
            <a:normAutofit/>
          </a:bodyPr>
          <a:lstStyle/>
          <a:p>
            <a:pPr lvl="0"/>
            <a:r>
              <a:rPr lang="en-US" noProof="0" smtClean="0"/>
              <a:t>Click icon to add table</a:t>
            </a:r>
            <a:endParaRPr lang="en-US" noProof="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611A26E1-321E-3346-9144-B4B4972A1C6E}" type="slidenum">
              <a:rPr lang="en-US"/>
              <a:pPr/>
              <a:t>‹#›</a:t>
            </a:fld>
            <a:endParaRPr lang="en-US"/>
          </a:p>
        </p:txBody>
      </p:sp>
    </p:spTree>
    <p:extLst>
      <p:ext uri="{BB962C8B-B14F-4D97-AF65-F5344CB8AC3E}">
        <p14:creationId xmlns:p14="http://schemas.microsoft.com/office/powerpoint/2010/main" val="1651068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6597" y="122464"/>
            <a:ext cx="7544405" cy="129438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6597" y="1719605"/>
            <a:ext cx="4042833" cy="44121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4573" y="1719605"/>
            <a:ext cx="4042833" cy="44121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6B433C7D-4DF3-144D-807B-6309274B05BB}" type="slidenum">
              <a:rPr lang="en-US"/>
              <a:pPr/>
              <a:t>‹#›</a:t>
            </a:fld>
            <a:endParaRPr lang="en-US"/>
          </a:p>
        </p:txBody>
      </p:sp>
    </p:spTree>
    <p:extLst>
      <p:ext uri="{BB962C8B-B14F-4D97-AF65-F5344CB8AC3E}">
        <p14:creationId xmlns:p14="http://schemas.microsoft.com/office/powerpoint/2010/main" val="2434256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atin typeface="+mn-lt"/>
              </a:defRPr>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7F5DCD0-A035-A340-8C38-AAE69EF3B64B}" type="slidenum">
              <a:rPr lang="en-US" smtClean="0"/>
              <a:pPr/>
              <a:t>‹#›</a:t>
            </a:fld>
            <a:endParaRPr lang="en-US" dirty="0"/>
          </a:p>
        </p:txBody>
      </p:sp>
    </p:spTree>
    <p:extLst>
      <p:ext uri="{BB962C8B-B14F-4D97-AF65-F5344CB8AC3E}">
        <p14:creationId xmlns:p14="http://schemas.microsoft.com/office/powerpoint/2010/main" val="181937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62E784A-639E-D94A-9E06-5040A8E63FBF}"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287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normAutofit/>
          </a:bodyPr>
          <a:lstStyle>
            <a:lvl1pPr>
              <a:defRPr sz="4400">
                <a:latin typeface="+mn-l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lvl1pPr>
              <a:defRPr sz="2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B8B30DA-1A2A-544B-9E1E-91B2141D7C2A}" type="slidenum">
              <a:rPr lang="en-US" smtClean="0"/>
              <a:pPr/>
              <a:t>‹#›</a:t>
            </a:fld>
            <a:endParaRPr lang="en-US"/>
          </a:p>
        </p:txBody>
      </p:sp>
    </p:spTree>
    <p:extLst>
      <p:ext uri="{BB962C8B-B14F-4D97-AF65-F5344CB8AC3E}">
        <p14:creationId xmlns:p14="http://schemas.microsoft.com/office/powerpoint/2010/main" val="343519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123B3124-A69E-EC42-9A06-9291A8BCBF76}" type="slidenum">
              <a:rPr lang="en-US" smtClean="0"/>
              <a:pPr/>
              <a:t>‹#›</a:t>
            </a:fld>
            <a:endParaRPr lang="en-US"/>
          </a:p>
        </p:txBody>
      </p:sp>
    </p:spTree>
    <p:extLst>
      <p:ext uri="{BB962C8B-B14F-4D97-AF65-F5344CB8AC3E}">
        <p14:creationId xmlns:p14="http://schemas.microsoft.com/office/powerpoint/2010/main" val="3494503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2FC775C-8DE2-AC42-BFC5-5DC4113723BD}" type="slidenum">
              <a:rPr lang="en-US" smtClean="0"/>
              <a:pPr/>
              <a:t>‹#›</a:t>
            </a:fld>
            <a:endParaRPr lang="en-US"/>
          </a:p>
        </p:txBody>
      </p:sp>
    </p:spTree>
    <p:extLst>
      <p:ext uri="{BB962C8B-B14F-4D97-AF65-F5344CB8AC3E}">
        <p14:creationId xmlns:p14="http://schemas.microsoft.com/office/powerpoint/2010/main" val="324006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fld id="{A9D6C707-5A1D-314D-B29E-FB8A41E7EA36}" type="slidenum">
              <a:rPr lang="en-US" smtClean="0"/>
              <a:pPr/>
              <a:t>‹#›</a:t>
            </a:fld>
            <a:endParaRPr lang="en-US"/>
          </a:p>
        </p:txBody>
      </p:sp>
    </p:spTree>
    <p:extLst>
      <p:ext uri="{BB962C8B-B14F-4D97-AF65-F5344CB8AC3E}">
        <p14:creationId xmlns:p14="http://schemas.microsoft.com/office/powerpoint/2010/main" val="193477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FE28060-D141-B941-93E2-18CACD15A03F}" type="slidenum">
              <a:rPr lang="en-US" smtClean="0"/>
              <a:pPr/>
              <a:t>‹#›</a:t>
            </a:fld>
            <a:endParaRPr lang="en-US"/>
          </a:p>
        </p:txBody>
      </p:sp>
    </p:spTree>
    <p:extLst>
      <p:ext uri="{BB962C8B-B14F-4D97-AF65-F5344CB8AC3E}">
        <p14:creationId xmlns:p14="http://schemas.microsoft.com/office/powerpoint/2010/main" val="3507900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A08985B-9FFA-8948-BE65-B2107586E36D}" type="slidenum">
              <a:rPr lang="en-US" smtClean="0"/>
              <a:pPr/>
              <a:t>‹#›</a:t>
            </a:fld>
            <a:endParaRPr lang="en-US"/>
          </a:p>
        </p:txBody>
      </p:sp>
    </p:spTree>
    <p:extLst>
      <p:ext uri="{BB962C8B-B14F-4D97-AF65-F5344CB8AC3E}">
        <p14:creationId xmlns:p14="http://schemas.microsoft.com/office/powerpoint/2010/main" val="3165002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160F08DE-99AB-2C40-AEB2-9E8CC653353F}"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203159"/>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 id="2147484717" r:id="rId12"/>
    <p:sldLayoutId id="2147484718"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collegedrinkingprevention.gov/statssummaries/snapshot.aspx"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1.jpeg"/><Relationship Id="rId3" Type="http://schemas.openxmlformats.org/officeDocument/2006/relationships/notesSlide" Target="../notesSlides/notesSlide84.xml"/><Relationship Id="rId7" Type="http://schemas.openxmlformats.org/officeDocument/2006/relationships/image" Target="../media/image46.png"/><Relationship Id="rId12" Type="http://schemas.openxmlformats.org/officeDocument/2006/relationships/image" Target="../media/image50.jpeg"/><Relationship Id="rId2" Type="http://schemas.openxmlformats.org/officeDocument/2006/relationships/slideLayout" Target="../slideLayouts/slideLayout7.xml"/><Relationship Id="rId16" Type="http://schemas.openxmlformats.org/officeDocument/2006/relationships/image" Target="../media/image54.png"/><Relationship Id="rId1" Type="http://schemas.openxmlformats.org/officeDocument/2006/relationships/tags" Target="../tags/tag4.xml"/><Relationship Id="rId6" Type="http://schemas.openxmlformats.org/officeDocument/2006/relationships/image" Target="../media/image45.png"/><Relationship Id="rId11" Type="http://schemas.openxmlformats.org/officeDocument/2006/relationships/image" Target="../media/image49.jpeg"/><Relationship Id="rId5" Type="http://schemas.openxmlformats.org/officeDocument/2006/relationships/image" Target="../media/image44.png"/><Relationship Id="rId15" Type="http://schemas.openxmlformats.org/officeDocument/2006/relationships/image" Target="../media/image53.png"/><Relationship Id="rId10" Type="http://schemas.openxmlformats.org/officeDocument/2006/relationships/hyperlink" Target="http://images.google.com/imgres?imgurl=http://upwardbound.wcc.hawaii.edu/bransen_and_roslyn.JPG&amp;imgrefurl=http://upwardbound.wcc.hawaii.edu/Medeiros3.htm&amp;h=640&amp;w=480&amp;sz=33&amp;hl=en&amp;start=7&amp;tbnid=ZK2XqH1uR8TKrM:&amp;tbnh=137&amp;tbnw=103&amp;prev=/images?q=clumsy&amp;svnum=10&amp;hl=en&amp;lr=" TargetMode="External"/><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52.jpeg"/></Relationships>
</file>

<file path=ppt/slides/_rels/slide10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85.xml"/><Relationship Id="rId7" Type="http://schemas.openxmlformats.org/officeDocument/2006/relationships/hyperlink" Target="http://images.google.com/imgres?imgurl=http://upwardbound.wcc.hawaii.edu/bransen_and_roslyn.JPG&amp;imgrefurl=http://upwardbound.wcc.hawaii.edu/Medeiros3.htm&amp;h=640&amp;w=480&amp;sz=33&amp;hl=en&amp;start=7&amp;tbnid=ZK2XqH1uR8TKrM:&amp;tbnh=137&amp;tbnw=103&amp;prev=/images?q=clumsy&amp;svnum=10&amp;hl=en&amp;lr=" TargetMode="Externa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8.jpeg"/><Relationship Id="rId11" Type="http://schemas.openxmlformats.org/officeDocument/2006/relationships/image" Target="../media/image52.jpeg"/><Relationship Id="rId5" Type="http://schemas.openxmlformats.org/officeDocument/2006/relationships/image" Target="../media/image47.jpeg"/><Relationship Id="rId10" Type="http://schemas.openxmlformats.org/officeDocument/2006/relationships/image" Target="../media/image51.jpeg"/><Relationship Id="rId4" Type="http://schemas.openxmlformats.org/officeDocument/2006/relationships/image" Target="../media/image46.png"/><Relationship Id="rId9" Type="http://schemas.openxmlformats.org/officeDocument/2006/relationships/image" Target="../media/image50.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0.png"/></Relationships>
</file>

<file path=ppt/slides/_rels/slide1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s://www.youtube.com/watch?v=b5PUe8RRfe8"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core.siu.edu/_common/documents/2013.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acha-ncha.org/docs/NCHA-II%20FALL%202015%20REFERENCE%20GROUP%20EXECUTIVE%20SUMMARY.pdf"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video" Target="https://www.youtube.com/embed/MaxHuf17A44" TargetMode="External"/><Relationship Id="rId5" Type="http://schemas.openxmlformats.org/officeDocument/2006/relationships/image" Target="../media/image1.png"/><Relationship Id="rId4" Type="http://schemas.openxmlformats.org/officeDocument/2006/relationships/hyperlink" Target="https://www.youtube.com/watch?v=MaxHuf17A44" TargetMode="Externa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collegedrinkingprevention.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hyperlink" Target="https://www.youtube.com/watch?v=25kE7p0-V0M" TargetMode="External"/><Relationship Id="rId3" Type="http://schemas.openxmlformats.org/officeDocument/2006/relationships/hyperlink" Target="https://www.youtube.com/watch?v=7hFAv8z8xmw" TargetMode="External"/><Relationship Id="rId7" Type="http://schemas.openxmlformats.org/officeDocument/2006/relationships/hyperlink" Target="https://www.youtube.com/watch?v=uL8QyJF2wVw"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hyperlink" Target="https://www.youtube.com/watch?v=SZ-IH-V7oJ4" TargetMode="External"/><Relationship Id="rId5" Type="http://schemas.openxmlformats.org/officeDocument/2006/relationships/hyperlink" Target="https://www.youtube.com/watch?v=_KNIPGV7Xyg" TargetMode="External"/><Relationship Id="rId10" Type="http://schemas.openxmlformats.org/officeDocument/2006/relationships/hyperlink" Target="http://pubs.niaaa.nih.gov/publications/clinicianGuide/guideCC/case1/index.htm" TargetMode="External"/><Relationship Id="rId4" Type="http://schemas.openxmlformats.org/officeDocument/2006/relationships/hyperlink" Target="https://www.youtube.com/watch?v=dm-rJJPCuTE" TargetMode="External"/><Relationship Id="rId9" Type="http://schemas.openxmlformats.org/officeDocument/2006/relationships/hyperlink" Target="https://www.youtube.com/watch?v=b5PUe8RRfe8" TargetMode="External"/></Relationships>
</file>

<file path=ppt/slides/_rels/slide132.xml.rels><?xml version="1.0" encoding="UTF-8" standalone="yes"?>
<Relationships xmlns="http://schemas.openxmlformats.org/package/2006/relationships"><Relationship Id="rId2" Type="http://schemas.openxmlformats.org/officeDocument/2006/relationships/hyperlink" Target="https://www.youtube.com/watch?v=MhYGpl-SBoc"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science.education.nih.gov/supplements/nih3/Alcohol/guide/info-alcohol.htm"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images.google.com/imgres?imgurl=http://digilander.libero.it/BodyMindCare/kapil/images/medi/more/horz/liver.jpg&amp;imgrefurl=http://digilander.libero.it/BodyMindCare/kapil/moremedi.htm&amp;h=395&amp;w=600&amp;sz=18&amp;hl=en&amp;start=2&amp;tbnid=W87ukFfUC6DqKM:&amp;tbnh=87&amp;tbnw=133&amp;prev=/images?q=liver&amp;svnum=10&amp;hl=en&amp;lr=&amp;sa=G" TargetMode="External"/><Relationship Id="rId2" Type="http://schemas.openxmlformats.org/officeDocument/2006/relationships/notesSlide" Target="../notesSlides/notesSlide109.xml"/><Relationship Id="rId1" Type="http://schemas.openxmlformats.org/officeDocument/2006/relationships/slideLayout" Target="../slideLayouts/slideLayout13.xml"/><Relationship Id="rId4" Type="http://schemas.openxmlformats.org/officeDocument/2006/relationships/image" Target="../media/image60.jpeg"/></Relationships>
</file>

<file path=ppt/slides/_rels/slide1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hyperlink" Target="http://images.google.com/imgres?imgurl=http://www.barsupplies.com/images/plastic-cups.jpg&amp;imgrefurl=http://www.barsupplies.com/drinkware-drinkware-c-114_52.html&amp;h=351&amp;w=500&amp;sz=70&amp;hl=en&amp;start=10&amp;tbnid=h8xhTSTRQqqB-M:&amp;tbnh=91&amp;tbnw=130&amp;prev=/images?q=red+solo+cup&amp;gbv=2&amp;hl=en&amp;sa=G" TargetMode="External"/><Relationship Id="rId3" Type="http://schemas.openxmlformats.org/officeDocument/2006/relationships/notesSlide" Target="../notesSlides/notesSlide112.xml"/><Relationship Id="rId7"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63.jpeg"/><Relationship Id="rId5" Type="http://schemas.openxmlformats.org/officeDocument/2006/relationships/hyperlink" Target="http://images.google.com/imgres?imgurl=http://www1.istockphoto.com/file_thumbview_approve/3954626/2/istockphoto_3954626_red_wine.jpg&amp;imgrefurl=http://www.istockphoto.com/file_closeup/object/3954626_red_wine.php?id=3954626&amp;h=380&amp;w=271&amp;sz=16&amp;hl=en&amp;start=1&amp;tbnid=qdWfh_hkiK9HmM:&amp;tbnh=123&amp;tbnw=88&amp;prev=/images?q=glass+wine&amp;gbv=2&amp;hl=en" TargetMode="External"/><Relationship Id="rId4" Type="http://schemas.openxmlformats.org/officeDocument/2006/relationships/image" Target="../media/image62.jpeg"/><Relationship Id="rId9" Type="http://schemas.openxmlformats.org/officeDocument/2006/relationships/image" Target="../media/image65.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66.wmf"/></Relationships>
</file>

<file path=ppt/slides/_rels/slide13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notesSlide" Target="../notesSlides/notesSlide114.xml"/><Relationship Id="rId7" Type="http://schemas.openxmlformats.org/officeDocument/2006/relationships/image" Target="../media/image69.jpe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hyperlink" Target="http://images.google.com/imgres?imgurl=http://www.galaplaza.com/selfprotectionstore/data/img/DS-PEANUT%20BUTTER.jpg&amp;imgrefurl=http://skyesweetnam.forumsunlimited.com/index.php?showtopic=2664&amp;h=255&amp;w=150&amp;sz=7&amp;hl=en&amp;start=2&amp;tbnid=rwZFDELDw59oVM:&amp;tbnh=111&amp;tbnw=65&amp;prev=/images?q=peanut+butter&amp;svnum=10&amp;hl=en&amp;lr=&amp;sa=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71.jpeg"/><Relationship Id="rId4" Type="http://schemas.openxmlformats.org/officeDocument/2006/relationships/hyperlink" Target="http://images.google.com/imgres?imgurl=http://www.watsoncrombie.com/fake_news/pope_waterskiing/rum_and_coke.jpg&amp;imgrefurl=http://forums.qrz.com/showthread.php?t=57081&amp;page=1655&amp;usg=__fOeZak7iQTxp-p7hy7zrgU2dDIU=&amp;h=150&amp;w=150&amp;sz=5&amp;hl=en&amp;start=7&amp;um=1&amp;tbnid=oV1EM4t7QsUt0M:&amp;tbnh=96&amp;tbnw=96&amp;prev=/images?q=rum+and+coke&amp;um=1&amp;hl=en&amp;sa=N"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76.jpeg"/><Relationship Id="rId4" Type="http://schemas.openxmlformats.org/officeDocument/2006/relationships/hyperlink" Target="http://images.google.com/imgres?imgurl=http://www.yourlunghealth.org/basic_information/knowing_medication/graphics/photo.jpg&amp;imgrefurl=http://www.yourlunghealth.org/basic_information/knowing_medication/&amp;h=202&amp;w=200&amp;sz=4&amp;hl=en&amp;start=8&amp;tbnid=Bc0LybaCFxWskM:&amp;tbnh=105&amp;tbnw=104&amp;prev=/images?q=medication&amp;svnum=10&amp;hl=en&amp;lr=" TargetMode="Externa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77.jpeg"/><Relationship Id="rId4" Type="http://schemas.openxmlformats.org/officeDocument/2006/relationships/hyperlink" Target="http://images.google.com/imgres?imgurl=http://www.hiddenpinholecameras.com/images/hiddencameras/wall-clock-hidden-camera.jpg&amp;imgrefurl=http://www.hiddenpinholecameras.com/wall-clock-hidden-camera.htm&amp;h=246&amp;w=250&amp;sz=8&amp;hl=en&amp;start=78&amp;tbnid=TMz6GLmFGVEVAM:&amp;tbnh=109&amp;tbnw=111&amp;prev=/images?q=clock&amp;start=60&amp;ndsp=20&amp;svnum=10&amp;hl=en&amp;lr=&amp;sa=N"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0.xml"/><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1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7hFAv8z8xmw" TargetMode="External"/><Relationship Id="rId5" Type="http://schemas.openxmlformats.org/officeDocument/2006/relationships/image" Target="../media/image1.png"/><Relationship Id="rId4" Type="http://schemas.openxmlformats.org/officeDocument/2006/relationships/hyperlink" Target="https://www.youtube.com/watch?v=7hFAv8z8xmw"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hrweb.mit.edu/worklife/youngadult/brain.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www.npr.org/templates/story/story.php?storyId=4673056" TargetMode="Externa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great-quotes.com/quote/583714"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legacy.nreppadmin.net/ViewIntervention.aspx?id=124"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ncbi.nlm.nih.gov/pubmed/11821652" TargetMode="External"/><Relationship Id="rId7"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pubs.niaaa.nih.gov/publications/arh291/34-36.htm" TargetMode="External"/><Relationship Id="rId5" Type="http://schemas.openxmlformats.org/officeDocument/2006/relationships/image" Target="../media/image28.png"/><Relationship Id="rId4" Type="http://schemas.openxmlformats.org/officeDocument/2006/relationships/hyperlink" Target="http://www.echeckuptogo.com/usa/research/"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facs.org/~/media/files/quality%20programs/trauma/publications/sbirtguide.ashx" TargetMode="External"/><Relationship Id="rId2" Type="http://schemas.openxmlformats.org/officeDocument/2006/relationships/hyperlink" Target="http://www.collegedrinkingprevention.gov/niaaacollegematerials/publications/healthcarecurriculum.aspx" TargetMode="External"/><Relationship Id="rId1" Type="http://schemas.openxmlformats.org/officeDocument/2006/relationships/slideLayout" Target="../slideLayouts/slideLayout2.xml"/><Relationship Id="rId4" Type="http://schemas.openxmlformats.org/officeDocument/2006/relationships/hyperlink" Target="http://www.aafp.org/afp/2009/0301/p370.htm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0.tiff"/><Relationship Id="rId7" Type="http://schemas.openxmlformats.org/officeDocument/2006/relationships/image" Target="../media/image34.tif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ideo" Target="https://www.youtube.com/embed/SZ-IH-V7oJ4" TargetMode="External"/><Relationship Id="rId5" Type="http://schemas.openxmlformats.org/officeDocument/2006/relationships/image" Target="../media/image1.png"/><Relationship Id="rId4" Type="http://schemas.openxmlformats.org/officeDocument/2006/relationships/hyperlink" Target="https://www.youtube.com/watch?v=SZ-IH-V7oJ4"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video" Target="https://www.youtube.com/embed/ymyHkvwqh0s" TargetMode="External"/><Relationship Id="rId5" Type="http://schemas.openxmlformats.org/officeDocument/2006/relationships/image" Target="../media/image38.jpeg"/><Relationship Id="rId4" Type="http://schemas.openxmlformats.org/officeDocument/2006/relationships/hyperlink" Target="https://www.youtube.com/watch?v=ymyHkvwqh0s"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google.com/search?q=images+of+college+parties&amp;espv=2&amp;biw=1280&amp;bih=637&amp;source=lnms&amp;tbm=isch&amp;sa=X&amp;ved=0ahUKEwiW7oqp-ofNAhVEV1IKHdkfA_IQ_AUIBigB" TargetMode="External"/><Relationship Id="rId5" Type="http://schemas.openxmlformats.org/officeDocument/2006/relationships/image" Target="../media/image7.tiff"/><Relationship Id="rId4" Type="http://schemas.openxmlformats.org/officeDocument/2006/relationships/hyperlink" Target="https://www.youtube.com/watch?v=8ROKTHREroM"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pubs.niaaa.nih.gov/publications/dsmfactsheet/dsmfact.pdf"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45734"/>
            <a:ext cx="8534399" cy="4023360"/>
          </a:xfrm>
        </p:spPr>
        <p:txBody>
          <a:bodyPr>
            <a:noAutofit/>
          </a:bodyPr>
          <a:lstStyle/>
          <a:p>
            <a:pPr marL="90488" indent="-90488" algn="ctr" eaLnBrk="1" hangingPunct="1">
              <a:lnSpc>
                <a:spcPct val="110000"/>
              </a:lnSpc>
              <a:buFont typeface="Wingdings 2" panose="05020102010507070707" pitchFamily="18" charset="2"/>
              <a:buNone/>
              <a:defRPr/>
            </a:pPr>
            <a:r>
              <a:rPr lang="en-US" altLang="en-US" sz="3600" b="1" dirty="0" smtClean="0">
                <a:solidFill>
                  <a:srgbClr val="0070C0"/>
                </a:solidFill>
                <a:effectLst>
                  <a:outerShdw blurRad="38100" dist="38100" dir="2700000" algn="tl">
                    <a:srgbClr val="C0C0C0"/>
                  </a:outerShdw>
                </a:effectLst>
                <a:ea typeface="MS PGothic" panose="020B0600070205080204" pitchFamily="34" charset="-128"/>
              </a:rPr>
              <a:t>B</a:t>
            </a:r>
            <a:r>
              <a:rPr lang="en-US" altLang="en-US" sz="3600" dirty="0" smtClean="0">
                <a:solidFill>
                  <a:srgbClr val="0070C0"/>
                </a:solidFill>
                <a:effectLst>
                  <a:outerShdw blurRad="38100" dist="38100" dir="2700000" algn="tl">
                    <a:srgbClr val="C0C0C0"/>
                  </a:outerShdw>
                </a:effectLst>
                <a:ea typeface="MS PGothic" panose="020B0600070205080204" pitchFamily="34" charset="-128"/>
              </a:rPr>
              <a:t>rief </a:t>
            </a:r>
            <a:r>
              <a:rPr lang="en-US" altLang="en-US" sz="3600" b="1" dirty="0" smtClean="0">
                <a:solidFill>
                  <a:srgbClr val="0070C0"/>
                </a:solidFill>
                <a:effectLst>
                  <a:outerShdw blurRad="38100" dist="38100" dir="2700000" algn="tl">
                    <a:srgbClr val="C0C0C0"/>
                  </a:outerShdw>
                </a:effectLst>
                <a:ea typeface="MS PGothic" panose="020B0600070205080204" pitchFamily="34" charset="-128"/>
              </a:rPr>
              <a:t>A</a:t>
            </a:r>
            <a:r>
              <a:rPr lang="en-US" altLang="en-US" sz="3600" dirty="0" smtClean="0">
                <a:solidFill>
                  <a:srgbClr val="0070C0"/>
                </a:solidFill>
                <a:effectLst>
                  <a:outerShdw blurRad="38100" dist="38100" dir="2700000" algn="tl">
                    <a:srgbClr val="C0C0C0"/>
                  </a:outerShdw>
                </a:effectLst>
                <a:ea typeface="MS PGothic" panose="020B0600070205080204" pitchFamily="34" charset="-128"/>
              </a:rPr>
              <a:t>lcohol </a:t>
            </a:r>
            <a:r>
              <a:rPr lang="en-US" altLang="en-US" sz="3600" b="1" dirty="0" smtClean="0">
                <a:solidFill>
                  <a:srgbClr val="0070C0"/>
                </a:solidFill>
                <a:effectLst>
                  <a:outerShdw blurRad="38100" dist="38100" dir="2700000" algn="tl">
                    <a:srgbClr val="C0C0C0"/>
                  </a:outerShdw>
                </a:effectLst>
                <a:ea typeface="MS PGothic" panose="020B0600070205080204" pitchFamily="34" charset="-128"/>
              </a:rPr>
              <a:t>S</a:t>
            </a:r>
            <a:r>
              <a:rPr lang="en-US" altLang="en-US" sz="3600" dirty="0" smtClean="0">
                <a:solidFill>
                  <a:srgbClr val="0070C0"/>
                </a:solidFill>
                <a:effectLst>
                  <a:outerShdw blurRad="38100" dist="38100" dir="2700000" algn="tl">
                    <a:srgbClr val="C0C0C0"/>
                  </a:outerShdw>
                </a:effectLst>
                <a:ea typeface="MS PGothic" panose="020B0600070205080204" pitchFamily="34" charset="-128"/>
              </a:rPr>
              <a:t>creening and </a:t>
            </a:r>
            <a:r>
              <a:rPr lang="en-US" altLang="en-US" sz="3600" b="1" dirty="0">
                <a:solidFill>
                  <a:srgbClr val="0070C0"/>
                </a:solidFill>
                <a:effectLst>
                  <a:outerShdw blurRad="38100" dist="38100" dir="2700000" algn="tl">
                    <a:srgbClr val="C0C0C0"/>
                  </a:outerShdw>
                </a:effectLst>
                <a:ea typeface="MS PGothic" panose="020B0600070205080204" pitchFamily="34" charset="-128"/>
              </a:rPr>
              <a:t>I</a:t>
            </a:r>
            <a:r>
              <a:rPr lang="en-US" altLang="en-US" sz="3600" dirty="0" smtClean="0">
                <a:solidFill>
                  <a:srgbClr val="0070C0"/>
                </a:solidFill>
                <a:effectLst>
                  <a:outerShdw blurRad="38100" dist="38100" dir="2700000" algn="tl">
                    <a:srgbClr val="C0C0C0"/>
                  </a:outerShdw>
                </a:effectLst>
                <a:ea typeface="MS PGothic" panose="020B0600070205080204" pitchFamily="34" charset="-128"/>
              </a:rPr>
              <a:t>ntervention </a:t>
            </a:r>
            <a:br>
              <a:rPr lang="en-US" altLang="en-US" sz="3600" dirty="0" smtClean="0">
                <a:solidFill>
                  <a:srgbClr val="0070C0"/>
                </a:solidFill>
                <a:effectLst>
                  <a:outerShdw blurRad="38100" dist="38100" dir="2700000" algn="tl">
                    <a:srgbClr val="C0C0C0"/>
                  </a:outerShdw>
                </a:effectLst>
                <a:ea typeface="MS PGothic" panose="020B0600070205080204" pitchFamily="34" charset="-128"/>
              </a:rPr>
            </a:br>
            <a:r>
              <a:rPr lang="en-US" altLang="en-US" sz="3600" dirty="0" smtClean="0">
                <a:solidFill>
                  <a:srgbClr val="0070C0"/>
                </a:solidFill>
                <a:effectLst>
                  <a:outerShdw blurRad="38100" dist="38100" dir="2700000" algn="tl">
                    <a:srgbClr val="C0C0C0"/>
                  </a:outerShdw>
                </a:effectLst>
                <a:ea typeface="MS PGothic" panose="020B0600070205080204" pitchFamily="34" charset="-128"/>
              </a:rPr>
              <a:t>for </a:t>
            </a:r>
            <a:r>
              <a:rPr lang="en-US" altLang="en-US" sz="3600" b="1" dirty="0">
                <a:solidFill>
                  <a:srgbClr val="0070C0"/>
                </a:solidFill>
                <a:effectLst>
                  <a:outerShdw blurRad="38100" dist="38100" dir="2700000" algn="tl">
                    <a:srgbClr val="C0C0C0"/>
                  </a:outerShdw>
                </a:effectLst>
                <a:ea typeface="MS PGothic" panose="020B0600070205080204" pitchFamily="34" charset="-128"/>
              </a:rPr>
              <a:t>C</a:t>
            </a:r>
            <a:r>
              <a:rPr lang="en-US" altLang="en-US" sz="3600" dirty="0" smtClean="0">
                <a:solidFill>
                  <a:srgbClr val="0070C0"/>
                </a:solidFill>
                <a:effectLst>
                  <a:outerShdw blurRad="38100" dist="38100" dir="2700000" algn="tl">
                    <a:srgbClr val="C0C0C0"/>
                  </a:outerShdw>
                </a:effectLst>
                <a:ea typeface="MS PGothic" panose="020B0600070205080204" pitchFamily="34" charset="-128"/>
              </a:rPr>
              <a:t>ollege </a:t>
            </a:r>
            <a:r>
              <a:rPr lang="en-US" altLang="en-US" sz="3600" b="1" dirty="0">
                <a:solidFill>
                  <a:srgbClr val="0070C0"/>
                </a:solidFill>
                <a:effectLst>
                  <a:outerShdw blurRad="38100" dist="38100" dir="2700000" algn="tl">
                    <a:srgbClr val="C0C0C0"/>
                  </a:outerShdw>
                </a:effectLst>
                <a:ea typeface="MS PGothic" panose="020B0600070205080204" pitchFamily="34" charset="-128"/>
              </a:rPr>
              <a:t>S</a:t>
            </a:r>
            <a:r>
              <a:rPr lang="en-US" altLang="en-US" sz="3600" dirty="0" smtClean="0">
                <a:solidFill>
                  <a:srgbClr val="0070C0"/>
                </a:solidFill>
                <a:effectLst>
                  <a:outerShdw blurRad="38100" dist="38100" dir="2700000" algn="tl">
                    <a:srgbClr val="C0C0C0"/>
                  </a:outerShdw>
                </a:effectLst>
                <a:ea typeface="MS PGothic" panose="020B0600070205080204" pitchFamily="34" charset="-128"/>
              </a:rPr>
              <a:t>tudents</a:t>
            </a:r>
          </a:p>
          <a:p>
            <a:pPr marL="90488" indent="-90488" algn="ctr">
              <a:lnSpc>
                <a:spcPct val="110000"/>
              </a:lnSpc>
              <a:buNone/>
              <a:defRPr/>
            </a:pPr>
            <a:r>
              <a:rPr lang="en-US" altLang="en-US" sz="3600" b="1" dirty="0" smtClean="0">
                <a:solidFill>
                  <a:schemeClr val="tx1"/>
                </a:solidFill>
                <a:ea typeface="MS PGothic" panose="020B0600070205080204" pitchFamily="34" charset="-128"/>
              </a:rPr>
              <a:t>BASICS Training</a:t>
            </a:r>
            <a:r>
              <a:rPr lang="en-US" altLang="en-US" sz="3600" b="1" dirty="0" smtClean="0">
                <a:solidFill>
                  <a:srgbClr val="C00000"/>
                </a:solidFill>
                <a:ea typeface="MS PGothic" panose="020B0600070205080204" pitchFamily="34" charset="-128"/>
              </a:rPr>
              <a:t/>
            </a:r>
            <a:br>
              <a:rPr lang="en-US" altLang="en-US" sz="3600" b="1" dirty="0" smtClean="0">
                <a:solidFill>
                  <a:srgbClr val="C00000"/>
                </a:solidFill>
                <a:ea typeface="MS PGothic" panose="020B0600070205080204" pitchFamily="34" charset="-128"/>
              </a:rPr>
            </a:br>
            <a:r>
              <a:rPr lang="en-US" altLang="en-US" b="1" dirty="0">
                <a:solidFill>
                  <a:schemeClr val="tx1"/>
                </a:solidFill>
                <a:ea typeface="MS PGothic" panose="020B0600070205080204" pitchFamily="34" charset="-128"/>
              </a:rPr>
              <a:t>West Chester University</a:t>
            </a:r>
          </a:p>
          <a:p>
            <a:pPr marL="90488" indent="-90488" algn="ctr" eaLnBrk="1" hangingPunct="1">
              <a:lnSpc>
                <a:spcPct val="110000"/>
              </a:lnSpc>
              <a:buFont typeface="Wingdings" panose="05000000000000000000" pitchFamily="2" charset="2"/>
              <a:buNone/>
              <a:defRPr/>
            </a:pPr>
            <a:r>
              <a:rPr lang="en-US" altLang="en-US" b="1" dirty="0" smtClean="0">
                <a:ea typeface="MS PGothic" panose="020B0600070205080204" pitchFamily="34" charset="-128"/>
              </a:rPr>
              <a:t>Fall 2016</a:t>
            </a:r>
          </a:p>
          <a:p>
            <a:pPr marL="90488" indent="-90488" eaLnBrk="1" hangingPunct="1">
              <a:lnSpc>
                <a:spcPct val="110000"/>
              </a:lnSpc>
              <a:buFont typeface="Wingdings 2" panose="05020102010507070707" pitchFamily="18" charset="2"/>
              <a:buNone/>
              <a:defRPr/>
            </a:pPr>
            <a:endParaRPr lang="en-US" altLang="en-US" sz="1200" dirty="0" smtClean="0">
              <a:ea typeface="MS PGothic" panose="020B0600070205080204" pitchFamily="34" charset="-128"/>
            </a:endParaRPr>
          </a:p>
          <a:p>
            <a:pPr marL="90488" indent="-90488" eaLnBrk="1" hangingPunct="1">
              <a:buFont typeface="Wingdings 2" panose="05020102010507070707" pitchFamily="18" charset="2"/>
              <a:buNone/>
              <a:defRPr/>
            </a:pPr>
            <a:r>
              <a:rPr lang="en-US" altLang="en-US" sz="1200" dirty="0" smtClean="0">
                <a:ea typeface="MS PGothic" panose="020B0600070205080204" pitchFamily="34" charset="-128"/>
              </a:rPr>
              <a:t> </a:t>
            </a:r>
          </a:p>
          <a:p>
            <a:pPr marL="90488" indent="-90488" eaLnBrk="1" hangingPunct="1">
              <a:lnSpc>
                <a:spcPct val="100000"/>
              </a:lnSpc>
              <a:buFont typeface="Wingdings 2" panose="05020102010507070707" pitchFamily="18" charset="2"/>
              <a:buNone/>
              <a:defRPr/>
            </a:pPr>
            <a:r>
              <a:rPr lang="en-US" altLang="en-US" sz="1200" dirty="0" smtClean="0">
                <a:ea typeface="MS PGothic" panose="020B0600070205080204" pitchFamily="34" charset="-128"/>
              </a:rPr>
              <a:t>   Mary Jane Rogan, CRNP</a:t>
            </a:r>
            <a:br>
              <a:rPr lang="en-US" altLang="en-US" sz="1200" dirty="0" smtClean="0">
                <a:ea typeface="MS PGothic" panose="020B0600070205080204" pitchFamily="34" charset="-128"/>
              </a:rPr>
            </a:br>
            <a:r>
              <a:rPr lang="en-US" altLang="en-US" sz="1200" dirty="0" smtClean="0">
                <a:ea typeface="MS PGothic" panose="020B0600070205080204" pitchFamily="34" charset="-128"/>
              </a:rPr>
              <a:t>Coordinator of AOD Programs     </a:t>
            </a:r>
            <a:br>
              <a:rPr lang="en-US" altLang="en-US" sz="1200" dirty="0" smtClean="0">
                <a:ea typeface="MS PGothic" panose="020B0600070205080204" pitchFamily="34" charset="-128"/>
              </a:rPr>
            </a:br>
            <a:r>
              <a:rPr lang="en-US" altLang="en-US" sz="1200" dirty="0" smtClean="0">
                <a:ea typeface="MS PGothic" panose="020B0600070205080204" pitchFamily="34" charset="-128"/>
              </a:rPr>
              <a:t>mrogan@wcupa.edu</a:t>
            </a:r>
          </a:p>
          <a:p>
            <a:pPr marL="90488" indent="-90488" eaLnBrk="1" hangingPunct="1">
              <a:buFont typeface="Wingdings 2" panose="05020102010507070707" pitchFamily="18" charset="2"/>
              <a:buNone/>
              <a:defRPr/>
            </a:pPr>
            <a:endParaRPr lang="en-US" altLang="en-US" sz="1200" dirty="0" smtClean="0">
              <a:ea typeface="MS PGothic" panose="020B0600070205080204" pitchFamily="34" charset="-128"/>
            </a:endParaRPr>
          </a:p>
          <a:p>
            <a:pPr marL="90488" indent="-90488" eaLnBrk="1" hangingPunct="1">
              <a:buFont typeface="Wingdings 2" panose="05020102010507070707" pitchFamily="18" charset="2"/>
              <a:buNone/>
              <a:defRPr/>
            </a:pPr>
            <a:endParaRPr lang="en-US" altLang="en-US" sz="1200" dirty="0" smtClean="0">
              <a:ea typeface="MS PGothic" panose="020B0600070205080204" pitchFamily="34" charset="-128"/>
            </a:endParaRPr>
          </a:p>
          <a:p>
            <a:pPr marL="90488" indent="-90488" eaLnBrk="1" hangingPunct="1">
              <a:buFont typeface="Wingdings 2" panose="05020102010507070707" pitchFamily="18" charset="2"/>
              <a:buNone/>
              <a:defRPr/>
            </a:pPr>
            <a:endParaRPr lang="en-US" altLang="en-US" sz="1200" dirty="0" smtClean="0">
              <a:ea typeface="MS PGothic" panose="020B0600070205080204" pitchFamily="34" charset="-128"/>
            </a:endParaRPr>
          </a:p>
        </p:txBody>
      </p:sp>
      <p:sp>
        <p:nvSpPr>
          <p:cNvPr id="18435" name="TextBox 3"/>
          <p:cNvSpPr txBox="1">
            <a:spLocks noChangeArrowheads="1"/>
          </p:cNvSpPr>
          <p:nvPr/>
        </p:nvSpPr>
        <p:spPr bwMode="auto">
          <a:xfrm>
            <a:off x="685800" y="762000"/>
            <a:ext cx="8458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ea typeface="MS PGothic" panose="020B0600070205080204" pitchFamily="34" charset="-128"/>
              </a:defRPr>
            </a:lvl1pPr>
            <a:lvl2pPr marL="37931725" indent="-37474525">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r>
              <a:rPr lang="en-US" altLang="en-US" sz="3200" b="1" dirty="0">
                <a:solidFill>
                  <a:schemeClr val="bg1"/>
                </a:solidFill>
              </a:rPr>
              <a:t>Talking With College Students: Conversations That Work</a:t>
            </a:r>
          </a:p>
        </p:txBody>
      </p:sp>
      <p:sp>
        <p:nvSpPr>
          <p:cNvPr id="2" name="TextBox 1"/>
          <p:cNvSpPr txBox="1"/>
          <p:nvPr/>
        </p:nvSpPr>
        <p:spPr>
          <a:xfrm>
            <a:off x="4914900" y="5715000"/>
            <a:ext cx="3308726" cy="738664"/>
          </a:xfrm>
          <a:prstGeom prst="rect">
            <a:avLst/>
          </a:prstGeom>
          <a:noFill/>
        </p:spPr>
        <p:txBody>
          <a:bodyPr wrap="none" rtlCol="0">
            <a:spAutoFit/>
          </a:bodyPr>
          <a:lstStyle/>
          <a:p>
            <a:r>
              <a:rPr lang="en-US" sz="1400" dirty="0" smtClean="0">
                <a:latin typeface="+mn-lt"/>
              </a:rPr>
              <a:t>Do not reproduce or distribute</a:t>
            </a:r>
            <a:r>
              <a:rPr lang="en-US" sz="1400" dirty="0">
                <a:latin typeface="+mn-lt"/>
              </a:rPr>
              <a:t>. </a:t>
            </a:r>
            <a:r>
              <a:rPr lang="en-US" sz="1400" dirty="0" smtClean="0">
                <a:latin typeface="+mn-lt"/>
              </a:rPr>
              <a:t/>
            </a:r>
            <a:br>
              <a:rPr lang="en-US" sz="1400" dirty="0" smtClean="0">
                <a:latin typeface="+mn-lt"/>
              </a:rPr>
            </a:br>
            <a:r>
              <a:rPr lang="en-US" sz="1400" dirty="0" smtClean="0">
                <a:latin typeface="+mn-lt"/>
              </a:rPr>
              <a:t>Slides </a:t>
            </a:r>
            <a:r>
              <a:rPr lang="en-US" sz="1400" dirty="0">
                <a:latin typeface="+mn-lt"/>
              </a:rPr>
              <a:t>may be used for personal reference. </a:t>
            </a:r>
            <a:br>
              <a:rPr lang="en-US" sz="1400" dirty="0">
                <a:latin typeface="+mn-lt"/>
              </a:rPr>
            </a:br>
            <a:endParaRPr lang="en-US" sz="1400" dirty="0">
              <a:latin typeface="+mn-lt"/>
            </a:endParaRPr>
          </a:p>
        </p:txBody>
      </p:sp>
    </p:spTree>
    <p:extLst>
      <p:ext uri="{BB962C8B-B14F-4D97-AF65-F5344CB8AC3E}">
        <p14:creationId xmlns:p14="http://schemas.microsoft.com/office/powerpoint/2010/main" val="2332060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98500" y="533400"/>
            <a:ext cx="8458200" cy="935038"/>
          </a:xfrm>
        </p:spPr>
        <p:txBody>
          <a:bodyPr lIns="90488" tIns="44450" rIns="90488" bIns="44450" rtlCol="0">
            <a:noAutofit/>
          </a:bodyPr>
          <a:lstStyle/>
          <a:p>
            <a:pPr eaLnBrk="1" fontAlgn="auto" hangingPunct="1">
              <a:spcAft>
                <a:spcPts val="0"/>
              </a:spcAft>
              <a:defRPr/>
            </a:pPr>
            <a:r>
              <a:rPr lang="en-US" altLang="en-US" sz="4000" b="1" dirty="0">
                <a:latin typeface="Tahoma" charset="0"/>
                <a:ea typeface="ＭＳ Ｐゴシック" charset="-128"/>
              </a:rPr>
              <a:t>HEAVY DRINKING IS DANGEROUS TO STUDENTS </a:t>
            </a:r>
          </a:p>
        </p:txBody>
      </p:sp>
      <p:sp>
        <p:nvSpPr>
          <p:cNvPr id="27651" name="Rectangle 3"/>
          <p:cNvSpPr>
            <a:spLocks noGrp="1" noChangeArrowheads="1"/>
          </p:cNvSpPr>
          <p:nvPr>
            <p:ph idx="1"/>
          </p:nvPr>
        </p:nvSpPr>
        <p:spPr>
          <a:xfrm>
            <a:off x="304800" y="1445289"/>
            <a:ext cx="7848600" cy="4953000"/>
          </a:xfrm>
        </p:spPr>
        <p:txBody>
          <a:bodyPr lIns="90488" tIns="44450" rIns="90488" bIns="44450">
            <a:normAutofit fontScale="92500" lnSpcReduction="20000"/>
          </a:bodyPr>
          <a:lstStyle/>
          <a:p>
            <a:pPr marL="609600" indent="-609600" eaLnBrk="1" hangingPunct="1">
              <a:lnSpc>
                <a:spcPct val="50000"/>
              </a:lnSpc>
              <a:buFont typeface="Wingdings" panose="05000000000000000000" pitchFamily="2" charset="2"/>
              <a:buNone/>
            </a:pPr>
            <a:endParaRPr lang="en-US" altLang="en-US" sz="300" dirty="0" smtClean="0">
              <a:ea typeface="MS PGothic" panose="020B0600070205080204" pitchFamily="34" charset="-128"/>
            </a:endParaRPr>
          </a:p>
          <a:p>
            <a:pPr marL="609600" indent="-609600" eaLnBrk="1" hangingPunct="1">
              <a:lnSpc>
                <a:spcPct val="150000"/>
              </a:lnSpc>
              <a:buFont typeface="Wingdings" panose="05000000000000000000" pitchFamily="2" charset="2"/>
              <a:buChar char="Ø"/>
            </a:pPr>
            <a:r>
              <a:rPr lang="en-US" altLang="en-US" dirty="0" smtClean="0">
                <a:ea typeface="MS PGothic" panose="020B0600070205080204" pitchFamily="34" charset="-128"/>
              </a:rPr>
              <a:t>1825  deaths from alcohol-related causes</a:t>
            </a:r>
          </a:p>
          <a:p>
            <a:pPr marL="609600" indent="-609600" eaLnBrk="1" hangingPunct="1">
              <a:lnSpc>
                <a:spcPct val="150000"/>
              </a:lnSpc>
              <a:buFont typeface="Wingdings" panose="05000000000000000000" pitchFamily="2" charset="2"/>
              <a:buChar char="Ø"/>
            </a:pPr>
            <a:r>
              <a:rPr lang="en-US" altLang="en-US" dirty="0" smtClean="0">
                <a:ea typeface="MS PGothic" panose="020B0600070205080204" pitchFamily="34" charset="-128"/>
              </a:rPr>
              <a:t>599,000 unintended injuries</a:t>
            </a:r>
          </a:p>
          <a:p>
            <a:pPr marL="609600" indent="-609600" eaLnBrk="1" hangingPunct="1">
              <a:lnSpc>
                <a:spcPct val="150000"/>
              </a:lnSpc>
              <a:buFont typeface="Wingdings" panose="05000000000000000000" pitchFamily="2" charset="2"/>
              <a:buChar char="Ø"/>
            </a:pPr>
            <a:r>
              <a:rPr lang="en-US" altLang="en-US" dirty="0" smtClean="0">
                <a:ea typeface="MS PGothic" panose="020B0600070205080204" pitchFamily="34" charset="-128"/>
              </a:rPr>
              <a:t>696,000 physical assaults</a:t>
            </a:r>
          </a:p>
          <a:p>
            <a:pPr marL="609600" indent="-609600" eaLnBrk="1" hangingPunct="1">
              <a:lnSpc>
                <a:spcPct val="150000"/>
              </a:lnSpc>
              <a:buFont typeface="Wingdings" panose="05000000000000000000" pitchFamily="2" charset="2"/>
              <a:buChar char="Ø"/>
            </a:pPr>
            <a:r>
              <a:rPr lang="en-US" altLang="en-US" dirty="0" smtClean="0">
                <a:ea typeface="MS PGothic" panose="020B0600070205080204" pitchFamily="34" charset="-128"/>
              </a:rPr>
              <a:t>97,000 sexual assaults (ages 18-24)</a:t>
            </a:r>
          </a:p>
          <a:p>
            <a:pPr marL="609600" indent="-609600" eaLnBrk="1" hangingPunct="1">
              <a:lnSpc>
                <a:spcPct val="150000"/>
              </a:lnSpc>
              <a:buFont typeface="Wingdings" panose="05000000000000000000" pitchFamily="2" charset="2"/>
              <a:buChar char="Ø"/>
            </a:pPr>
            <a:r>
              <a:rPr lang="en-US" altLang="en-US" dirty="0" smtClean="0">
                <a:ea typeface="MS PGothic" panose="020B0600070205080204" pitchFamily="34" charset="-128"/>
              </a:rPr>
              <a:t>2.1 million students drive a car while impaired</a:t>
            </a:r>
          </a:p>
          <a:p>
            <a:pPr marL="609600" indent="-609600" eaLnBrk="1" hangingPunct="1">
              <a:lnSpc>
                <a:spcPct val="150000"/>
              </a:lnSpc>
              <a:buFont typeface="Wingdings" panose="05000000000000000000" pitchFamily="2" charset="2"/>
              <a:buChar char="Ø"/>
            </a:pPr>
            <a:r>
              <a:rPr lang="en-US" altLang="en-US" dirty="0" smtClean="0">
                <a:ea typeface="MS PGothic" panose="020B0600070205080204" pitchFamily="34" charset="-128"/>
              </a:rPr>
              <a:t>400,000 unprotected sexual encounters</a:t>
            </a:r>
            <a:endParaRPr lang="en-US" altLang="en-US" sz="1700" dirty="0" smtClean="0">
              <a:ea typeface="MS PGothic" panose="020B0600070205080204" pitchFamily="34" charset="-128"/>
            </a:endParaRPr>
          </a:p>
          <a:p>
            <a:pPr marL="609600" indent="-609600" eaLnBrk="1" hangingPunct="1">
              <a:lnSpc>
                <a:spcPct val="150000"/>
              </a:lnSpc>
              <a:buFont typeface="Wingdings" panose="05000000000000000000" pitchFamily="2" charset="2"/>
              <a:buChar char="Ø"/>
            </a:pPr>
            <a:r>
              <a:rPr lang="en-US" altLang="en-US" dirty="0" smtClean="0">
                <a:ea typeface="MS PGothic" panose="020B0600070205080204" pitchFamily="34" charset="-128"/>
              </a:rPr>
              <a:t>100,000 cases where students report not knowing whether they consented to a sexual encounter</a:t>
            </a:r>
          </a:p>
          <a:p>
            <a:pPr marL="609600" indent="-609600" eaLnBrk="1" hangingPunct="1">
              <a:lnSpc>
                <a:spcPct val="50000"/>
              </a:lnSpc>
              <a:buFont typeface="Wingdings" panose="05000000000000000000" pitchFamily="2" charset="2"/>
              <a:buChar char=""/>
            </a:pPr>
            <a:endParaRPr lang="en-US" altLang="en-US" sz="500" dirty="0" smtClean="0">
              <a:ea typeface="MS PGothic" panose="020B0600070205080204" pitchFamily="34" charset="-128"/>
            </a:endParaRPr>
          </a:p>
          <a:p>
            <a:pPr marL="609600" indent="-609600" eaLnBrk="1" hangingPunct="1">
              <a:lnSpc>
                <a:spcPct val="50000"/>
              </a:lnSpc>
              <a:buFont typeface="Wingdings" panose="05000000000000000000" pitchFamily="2" charset="2"/>
              <a:buChar char=""/>
            </a:pPr>
            <a:endParaRPr lang="en-US" altLang="en-US" sz="300" dirty="0" smtClean="0">
              <a:ea typeface="MS PGothic" panose="020B0600070205080204" pitchFamily="34" charset="-128"/>
            </a:endParaRPr>
          </a:p>
        </p:txBody>
      </p:sp>
      <p:sp>
        <p:nvSpPr>
          <p:cNvPr id="27652" name="Text Box 4"/>
          <p:cNvSpPr txBox="1">
            <a:spLocks noChangeArrowheads="1"/>
          </p:cNvSpPr>
          <p:nvPr/>
        </p:nvSpPr>
        <p:spPr bwMode="auto">
          <a:xfrm>
            <a:off x="6400800" y="6324600"/>
            <a:ext cx="2249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MS PGothic" panose="020B0600070205080204" pitchFamily="34" charset="-128"/>
              </a:defRPr>
            </a:lvl1pPr>
            <a:lvl2pPr marL="37931725" indent="-37474525">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r>
              <a:rPr lang="en-US" altLang="en-US" sz="1400">
                <a:latin typeface="Times New Roman" panose="02020603050405020304" pitchFamily="18" charset="0"/>
                <a:hlinkClick r:id="rId3"/>
              </a:rPr>
              <a:t>Hingson et al., NIAAA 2009</a:t>
            </a:r>
            <a:endParaRPr lang="en-US" altLang="en-US" sz="1000">
              <a:latin typeface="Times New Roman" panose="02020603050405020304" pitchFamily="18" charset="0"/>
            </a:endParaRPr>
          </a:p>
        </p:txBody>
      </p:sp>
    </p:spTree>
    <p:extLst>
      <p:ext uri="{BB962C8B-B14F-4D97-AF65-F5344CB8AC3E}">
        <p14:creationId xmlns:p14="http://schemas.microsoft.com/office/powerpoint/2010/main" val="1410499522"/>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Special Considerations</a:t>
            </a:r>
            <a:endParaRPr lang="en-US" dirty="0">
              <a:solidFill>
                <a:schemeClr val="tx1"/>
              </a:solidFill>
            </a:endParaRPr>
          </a:p>
        </p:txBody>
      </p:sp>
      <p:sp>
        <p:nvSpPr>
          <p:cNvPr id="3" name="Content Placeholder 2"/>
          <p:cNvSpPr>
            <a:spLocks noGrp="1"/>
          </p:cNvSpPr>
          <p:nvPr>
            <p:ph idx="1"/>
          </p:nvPr>
        </p:nvSpPr>
        <p:spPr/>
        <p:txBody>
          <a:bodyPr>
            <a:normAutofit/>
          </a:bodyPr>
          <a:lstStyle/>
          <a:p>
            <a:pPr marL="0" indent="0">
              <a:buNone/>
            </a:pPr>
            <a:endParaRPr lang="en-US" dirty="0"/>
          </a:p>
          <a:p>
            <a:r>
              <a:rPr lang="en-US" dirty="0">
                <a:solidFill>
                  <a:schemeClr val="tx1"/>
                </a:solidFill>
              </a:rPr>
              <a:t>Sarah is a student on psychotropic medication for OCD.  She says: “I know how much I can drink with my medication</a:t>
            </a:r>
            <a:r>
              <a:rPr lang="en-US" dirty="0" smtClean="0">
                <a:solidFill>
                  <a:schemeClr val="tx1"/>
                </a:solidFill>
              </a:rPr>
              <a:t>.”</a:t>
            </a:r>
            <a:br>
              <a:rPr lang="en-US" dirty="0" smtClean="0">
                <a:solidFill>
                  <a:schemeClr val="tx1"/>
                </a:solidFill>
              </a:rPr>
            </a:br>
            <a:endParaRPr lang="en-US" dirty="0" smtClean="0">
              <a:solidFill>
                <a:schemeClr val="tx1"/>
              </a:solidFill>
            </a:endParaRPr>
          </a:p>
          <a:p>
            <a:r>
              <a:rPr lang="en-US" dirty="0">
                <a:solidFill>
                  <a:schemeClr val="tx1"/>
                </a:solidFill>
              </a:rPr>
              <a:t>The student with a medical issue:  IBS, Celiac disease, </a:t>
            </a:r>
            <a:r>
              <a:rPr lang="en-US" dirty="0" smtClean="0">
                <a:solidFill>
                  <a:schemeClr val="tx1"/>
                </a:solidFill>
              </a:rPr>
              <a:t>Crohn’s disease, diabetes</a:t>
            </a:r>
          </a:p>
          <a:p>
            <a:endParaRPr lang="en-US" dirty="0">
              <a:solidFill>
                <a:schemeClr val="bg1"/>
              </a:solidFill>
            </a:endParaRPr>
          </a:p>
          <a:p>
            <a:endParaRPr lang="en-US" dirty="0"/>
          </a:p>
          <a:p>
            <a:endParaRPr lang="en-US" dirty="0"/>
          </a:p>
        </p:txBody>
      </p:sp>
    </p:spTree>
    <p:extLst>
      <p:ext uri="{BB962C8B-B14F-4D97-AF65-F5344CB8AC3E}">
        <p14:creationId xmlns:p14="http://schemas.microsoft.com/office/powerpoint/2010/main" val="91917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 Practice: Lifestyle</a:t>
            </a:r>
            <a:endParaRPr lang="en-US" dirty="0"/>
          </a:p>
        </p:txBody>
      </p:sp>
      <p:sp>
        <p:nvSpPr>
          <p:cNvPr id="3" name="Content Placeholder 2"/>
          <p:cNvSpPr>
            <a:spLocks noGrp="1"/>
          </p:cNvSpPr>
          <p:nvPr>
            <p:ph idx="1"/>
          </p:nvPr>
        </p:nvSpPr>
        <p:spPr/>
        <p:txBody>
          <a:bodyPr>
            <a:normAutofit/>
          </a:bodyPr>
          <a:lstStyle/>
          <a:p>
            <a:r>
              <a:rPr lang="en-US" i="1" dirty="0" smtClean="0"/>
              <a:t>If you were going to make a change, what would have a positive impact?</a:t>
            </a:r>
          </a:p>
          <a:p>
            <a:pPr lvl="0"/>
            <a:r>
              <a:rPr lang="en-US" i="1" dirty="0" smtClean="0"/>
              <a:t>What would be positive about this change?</a:t>
            </a:r>
            <a:endParaRPr lang="en-US" i="1" dirty="0"/>
          </a:p>
          <a:p>
            <a:pPr lvl="0"/>
            <a:r>
              <a:rPr lang="en-US" i="1" dirty="0"/>
              <a:t>How might you go about it </a:t>
            </a:r>
            <a:r>
              <a:rPr lang="en-US" i="1" dirty="0" smtClean="0"/>
              <a:t>successfully?</a:t>
            </a:r>
            <a:endParaRPr lang="en-US" i="1" dirty="0"/>
          </a:p>
          <a:p>
            <a:pPr lvl="0"/>
            <a:r>
              <a:rPr lang="en-US" i="1" dirty="0"/>
              <a:t>What are the best reasons for you to do </a:t>
            </a:r>
            <a:r>
              <a:rPr lang="en-US" i="1" dirty="0" smtClean="0"/>
              <a:t>it?</a:t>
            </a:r>
            <a:endParaRPr lang="en-US" i="1" dirty="0"/>
          </a:p>
          <a:p>
            <a:pPr lvl="0"/>
            <a:r>
              <a:rPr lang="en-US" i="1" dirty="0"/>
              <a:t>How important is it for you to make this </a:t>
            </a:r>
            <a:r>
              <a:rPr lang="en-US" i="1" dirty="0" smtClean="0"/>
              <a:t>change?</a:t>
            </a:r>
          </a:p>
          <a:p>
            <a:pPr lvl="0" algn="ctr"/>
            <a:r>
              <a:rPr lang="en-US" dirty="0" smtClean="0"/>
              <a:t>SUMMARIZE</a:t>
            </a:r>
          </a:p>
          <a:p>
            <a:pPr lvl="0"/>
            <a:r>
              <a:rPr lang="en-US" i="1" dirty="0" smtClean="0"/>
              <a:t>So</a:t>
            </a:r>
            <a:r>
              <a:rPr lang="en-US" i="1" dirty="0"/>
              <a:t>, what do you think you will do?</a:t>
            </a:r>
          </a:p>
          <a:p>
            <a:endParaRPr lang="en-US" dirty="0"/>
          </a:p>
        </p:txBody>
      </p:sp>
      <p:pic>
        <p:nvPicPr>
          <p:cNvPr id="4" name="Picture 2" descr="Image result for part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572000"/>
            <a:ext cx="1711529" cy="171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30069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and BAL</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5206359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91" name="Picture 51"/>
          <p:cNvPicPr>
            <a:picLocks noChangeAspect="1" noChangeArrowheads="1"/>
          </p:cNvPicPr>
          <p:nvPr/>
        </p:nvPicPr>
        <p:blipFill>
          <a:blip r:embed="rId4" cstate="print"/>
          <a:srcRect/>
          <a:stretch>
            <a:fillRect/>
          </a:stretch>
        </p:blipFill>
        <p:spPr bwMode="auto">
          <a:xfrm>
            <a:off x="1241425" y="2244725"/>
            <a:ext cx="1822450" cy="2036763"/>
          </a:xfrm>
          <a:prstGeom prst="rect">
            <a:avLst/>
          </a:prstGeom>
          <a:solidFill>
            <a:schemeClr val="tx1">
              <a:lumMod val="50000"/>
              <a:lumOff val="50000"/>
              <a:alpha val="45000"/>
            </a:schemeClr>
          </a:solidFill>
          <a:ln w="9525">
            <a:noFill/>
            <a:miter lim="800000"/>
            <a:headEnd/>
            <a:tailEnd/>
          </a:ln>
          <a:effec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971800" y="1159669"/>
            <a:ext cx="1908175" cy="2036763"/>
          </a:xfrm>
          <a:prstGeom prst="rect">
            <a:avLst/>
          </a:prstGeom>
          <a:solidFill>
            <a:schemeClr val="tx1">
              <a:lumMod val="50000"/>
              <a:lumOff val="50000"/>
              <a:alpha val="74000"/>
            </a:schemeClr>
          </a:solidFill>
          <a:ln>
            <a:noFill/>
          </a:ln>
          <a:effectLst/>
        </p:spPr>
      </p:pic>
      <p:pic>
        <p:nvPicPr>
          <p:cNvPr id="1026"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41425" y="2181225"/>
            <a:ext cx="1908175" cy="2036763"/>
          </a:xfrm>
          <a:prstGeom prst="rect">
            <a:avLst/>
          </a:prstGeom>
          <a:solidFill>
            <a:schemeClr val="tx1">
              <a:lumMod val="50000"/>
              <a:lumOff val="50000"/>
              <a:alpha val="74000"/>
            </a:schemeClr>
          </a:solidFill>
          <a:ln>
            <a:noFill/>
          </a:ln>
          <a:effectLst/>
        </p:spPr>
      </p:pic>
      <p:pic>
        <p:nvPicPr>
          <p:cNvPr id="40962" name="Picture 2"/>
          <p:cNvPicPr>
            <a:picLocks noChangeAspect="1" noChangeArrowheads="1"/>
          </p:cNvPicPr>
          <p:nvPr/>
        </p:nvPicPr>
        <p:blipFill>
          <a:blip r:embed="rId7" cstate="print"/>
          <a:srcRect/>
          <a:stretch>
            <a:fillRect/>
          </a:stretch>
        </p:blipFill>
        <p:spPr bwMode="auto">
          <a:xfrm>
            <a:off x="1368425" y="1143000"/>
            <a:ext cx="6407150" cy="4572000"/>
          </a:xfrm>
          <a:prstGeom prst="rect">
            <a:avLst/>
          </a:prstGeom>
          <a:noFill/>
          <a:ln w="9525">
            <a:noFill/>
            <a:miter lim="800000"/>
            <a:headEnd/>
            <a:tailEnd/>
          </a:ln>
        </p:spPr>
      </p:pic>
      <p:grpSp>
        <p:nvGrpSpPr>
          <p:cNvPr id="2" name="Group 8"/>
          <p:cNvGrpSpPr>
            <a:grpSpLocks/>
          </p:cNvGrpSpPr>
          <p:nvPr/>
        </p:nvGrpSpPr>
        <p:grpSpPr bwMode="auto">
          <a:xfrm>
            <a:off x="1371600" y="2286000"/>
            <a:ext cx="1752600" cy="1981200"/>
            <a:chOff x="1371600" y="2286000"/>
            <a:chExt cx="1752600" cy="1981200"/>
          </a:xfrm>
        </p:grpSpPr>
        <p:sp>
          <p:nvSpPr>
            <p:cNvPr id="21" name="Explosion 2 20"/>
            <p:cNvSpPr/>
            <p:nvPr/>
          </p:nvSpPr>
          <p:spPr>
            <a:xfrm>
              <a:off x="1371600" y="2286000"/>
              <a:ext cx="1752600" cy="1981200"/>
            </a:xfrm>
            <a:prstGeom prst="irregularSeal2">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1012" name="TextBox 11"/>
            <p:cNvSpPr txBox="1">
              <a:spLocks noChangeArrowheads="1"/>
            </p:cNvSpPr>
            <p:nvPr/>
          </p:nvSpPr>
          <p:spPr bwMode="auto">
            <a:xfrm>
              <a:off x="1600200" y="2895600"/>
              <a:ext cx="1371600" cy="646113"/>
            </a:xfrm>
            <a:prstGeom prst="rect">
              <a:avLst/>
            </a:prstGeom>
            <a:noFill/>
            <a:ln w="9525">
              <a:noFill/>
              <a:miter lim="800000"/>
              <a:headEnd/>
              <a:tailEnd/>
            </a:ln>
          </p:spPr>
          <p:txBody>
            <a:bodyPr>
              <a:spAutoFit/>
            </a:bodyPr>
            <a:lstStyle/>
            <a:p>
              <a:r>
                <a:rPr lang="en-US" b="1">
                  <a:solidFill>
                    <a:srgbClr val="FFFFFF"/>
                  </a:solidFill>
                  <a:latin typeface="Corbel" pitchFamily="34" charset="0"/>
                </a:rPr>
                <a:t>Inhibitions/Judgment</a:t>
              </a:r>
            </a:p>
          </p:txBody>
        </p:sp>
        <p:sp>
          <p:nvSpPr>
            <p:cNvPr id="41013" name="TextBox 5"/>
            <p:cNvSpPr txBox="1">
              <a:spLocks noChangeArrowheads="1"/>
            </p:cNvSpPr>
            <p:nvPr/>
          </p:nvSpPr>
          <p:spPr bwMode="auto">
            <a:xfrm>
              <a:off x="1600200" y="3429000"/>
              <a:ext cx="1139825" cy="276225"/>
            </a:xfrm>
            <a:prstGeom prst="rect">
              <a:avLst/>
            </a:prstGeom>
            <a:noFill/>
            <a:ln w="9525">
              <a:noFill/>
              <a:miter lim="800000"/>
              <a:headEnd/>
              <a:tailEnd/>
            </a:ln>
          </p:spPr>
          <p:txBody>
            <a:bodyPr wrap="none">
              <a:spAutoFit/>
            </a:bodyPr>
            <a:lstStyle/>
            <a:p>
              <a:r>
                <a:rPr lang="en-US" sz="1200" b="1">
                  <a:solidFill>
                    <a:srgbClr val="000000"/>
                  </a:solidFill>
                </a:rPr>
                <a:t>Starts .01-.03</a:t>
              </a:r>
            </a:p>
          </p:txBody>
        </p:sp>
      </p:grpSp>
      <p:grpSp>
        <p:nvGrpSpPr>
          <p:cNvPr id="3" name="Group 43"/>
          <p:cNvGrpSpPr>
            <a:grpSpLocks/>
          </p:cNvGrpSpPr>
          <p:nvPr/>
        </p:nvGrpSpPr>
        <p:grpSpPr bwMode="auto">
          <a:xfrm>
            <a:off x="2590800" y="1254125"/>
            <a:ext cx="2133600" cy="1676400"/>
            <a:chOff x="2819400" y="1371600"/>
            <a:chExt cx="2133600" cy="1676400"/>
          </a:xfrm>
        </p:grpSpPr>
        <p:sp>
          <p:nvSpPr>
            <p:cNvPr id="22" name="Explosion 2 21"/>
            <p:cNvSpPr/>
            <p:nvPr/>
          </p:nvSpPr>
          <p:spPr>
            <a:xfrm>
              <a:off x="3048000" y="1371600"/>
              <a:ext cx="1828800" cy="1676400"/>
            </a:xfrm>
            <a:prstGeom prst="irregularSeal2">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1009" name="TextBox 12"/>
            <p:cNvSpPr txBox="1">
              <a:spLocks noChangeArrowheads="1"/>
            </p:cNvSpPr>
            <p:nvPr/>
          </p:nvSpPr>
          <p:spPr bwMode="auto">
            <a:xfrm>
              <a:off x="2819400" y="1828800"/>
              <a:ext cx="2133600" cy="646331"/>
            </a:xfrm>
            <a:prstGeom prst="rect">
              <a:avLst/>
            </a:prstGeom>
            <a:noFill/>
            <a:ln w="9525">
              <a:noFill/>
              <a:miter lim="800000"/>
              <a:headEnd/>
              <a:tailEnd/>
            </a:ln>
          </p:spPr>
          <p:txBody>
            <a:bodyPr>
              <a:spAutoFit/>
            </a:bodyPr>
            <a:lstStyle/>
            <a:p>
              <a:pPr algn="ctr"/>
              <a:r>
                <a:rPr lang="en-US" b="1">
                  <a:solidFill>
                    <a:srgbClr val="FFFFFF"/>
                  </a:solidFill>
                  <a:latin typeface="Corbel" pitchFamily="34" charset="0"/>
                </a:rPr>
                <a:t>Social </a:t>
              </a:r>
            </a:p>
            <a:p>
              <a:pPr algn="ctr"/>
              <a:r>
                <a:rPr lang="en-US" b="1">
                  <a:solidFill>
                    <a:srgbClr val="FFFFFF"/>
                  </a:solidFill>
                  <a:latin typeface="Corbel" pitchFamily="34" charset="0"/>
                </a:rPr>
                <a:t>Intelligence</a:t>
              </a:r>
            </a:p>
          </p:txBody>
        </p:sp>
        <p:sp>
          <p:nvSpPr>
            <p:cNvPr id="41010" name="Rectangle 23"/>
            <p:cNvSpPr>
              <a:spLocks noChangeArrowheads="1"/>
            </p:cNvSpPr>
            <p:nvPr/>
          </p:nvSpPr>
          <p:spPr bwMode="auto">
            <a:xfrm>
              <a:off x="3276600" y="2362200"/>
              <a:ext cx="1139825" cy="276225"/>
            </a:xfrm>
            <a:prstGeom prst="rect">
              <a:avLst/>
            </a:prstGeom>
            <a:noFill/>
            <a:ln w="9525">
              <a:noFill/>
              <a:miter lim="800000"/>
              <a:headEnd/>
              <a:tailEnd/>
            </a:ln>
          </p:spPr>
          <p:txBody>
            <a:bodyPr wrap="none">
              <a:spAutoFit/>
            </a:bodyPr>
            <a:lstStyle/>
            <a:p>
              <a:r>
                <a:rPr lang="en-US" sz="1200" b="1">
                  <a:solidFill>
                    <a:srgbClr val="000000"/>
                  </a:solidFill>
                </a:rPr>
                <a:t>Starts .03-.06</a:t>
              </a:r>
            </a:p>
          </p:txBody>
        </p:sp>
      </p:grpSp>
      <p:grpSp>
        <p:nvGrpSpPr>
          <p:cNvPr id="5" name="Group 44"/>
          <p:cNvGrpSpPr>
            <a:grpSpLocks/>
          </p:cNvGrpSpPr>
          <p:nvPr/>
        </p:nvGrpSpPr>
        <p:grpSpPr bwMode="auto">
          <a:xfrm>
            <a:off x="4267200" y="1447800"/>
            <a:ext cx="2133600" cy="1524000"/>
            <a:chOff x="4419600" y="1295400"/>
            <a:chExt cx="2133600" cy="1524000"/>
          </a:xfrm>
        </p:grpSpPr>
        <p:sp>
          <p:nvSpPr>
            <p:cNvPr id="23" name="Explosion 2 22"/>
            <p:cNvSpPr/>
            <p:nvPr/>
          </p:nvSpPr>
          <p:spPr>
            <a:xfrm>
              <a:off x="4589463" y="1295400"/>
              <a:ext cx="1963737" cy="1524000"/>
            </a:xfrm>
            <a:prstGeom prst="irregularSeal2">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1006" name="TextBox 13"/>
            <p:cNvSpPr txBox="1">
              <a:spLocks noChangeArrowheads="1"/>
            </p:cNvSpPr>
            <p:nvPr/>
          </p:nvSpPr>
          <p:spPr bwMode="auto">
            <a:xfrm>
              <a:off x="4419600" y="1752600"/>
              <a:ext cx="2133600" cy="646331"/>
            </a:xfrm>
            <a:prstGeom prst="rect">
              <a:avLst/>
            </a:prstGeom>
            <a:noFill/>
            <a:ln w="9525">
              <a:noFill/>
              <a:miter lim="800000"/>
              <a:headEnd/>
              <a:tailEnd/>
            </a:ln>
          </p:spPr>
          <p:txBody>
            <a:bodyPr>
              <a:spAutoFit/>
            </a:bodyPr>
            <a:lstStyle/>
            <a:p>
              <a:pPr algn="ctr"/>
              <a:r>
                <a:rPr lang="en-US" b="1">
                  <a:solidFill>
                    <a:srgbClr val="FFFFFF"/>
                  </a:solidFill>
                  <a:latin typeface="Corbel" pitchFamily="34" charset="0"/>
                </a:rPr>
                <a:t>Motor</a:t>
              </a:r>
            </a:p>
            <a:p>
              <a:pPr algn="ctr"/>
              <a:r>
                <a:rPr lang="en-US" b="1">
                  <a:solidFill>
                    <a:srgbClr val="FFFFFF"/>
                  </a:solidFill>
                  <a:latin typeface="Corbel" pitchFamily="34" charset="0"/>
                </a:rPr>
                <a:t>coordination</a:t>
              </a:r>
            </a:p>
          </p:txBody>
        </p:sp>
        <p:sp>
          <p:nvSpPr>
            <p:cNvPr id="41007" name="Rectangle 25"/>
            <p:cNvSpPr>
              <a:spLocks noChangeArrowheads="1"/>
            </p:cNvSpPr>
            <p:nvPr/>
          </p:nvSpPr>
          <p:spPr bwMode="auto">
            <a:xfrm>
              <a:off x="4876800" y="2314575"/>
              <a:ext cx="1139825" cy="276225"/>
            </a:xfrm>
            <a:prstGeom prst="rect">
              <a:avLst/>
            </a:prstGeom>
            <a:noFill/>
            <a:ln w="9525">
              <a:noFill/>
              <a:miter lim="800000"/>
              <a:headEnd/>
              <a:tailEnd/>
            </a:ln>
          </p:spPr>
          <p:txBody>
            <a:bodyPr wrap="none">
              <a:spAutoFit/>
            </a:bodyPr>
            <a:lstStyle/>
            <a:p>
              <a:r>
                <a:rPr lang="en-US" sz="1200" b="1">
                  <a:solidFill>
                    <a:srgbClr val="000000"/>
                  </a:solidFill>
                </a:rPr>
                <a:t>Starts .08-.09</a:t>
              </a:r>
            </a:p>
          </p:txBody>
        </p:sp>
      </p:grpSp>
      <p:grpSp>
        <p:nvGrpSpPr>
          <p:cNvPr id="6" name="Group 45"/>
          <p:cNvGrpSpPr>
            <a:grpSpLocks/>
          </p:cNvGrpSpPr>
          <p:nvPr/>
        </p:nvGrpSpPr>
        <p:grpSpPr bwMode="auto">
          <a:xfrm>
            <a:off x="5715000" y="2057400"/>
            <a:ext cx="2286000" cy="1524000"/>
            <a:chOff x="6172200" y="1752600"/>
            <a:chExt cx="2286000" cy="1524000"/>
          </a:xfrm>
        </p:grpSpPr>
        <p:sp>
          <p:nvSpPr>
            <p:cNvPr id="24" name="Explosion 2 23"/>
            <p:cNvSpPr/>
            <p:nvPr/>
          </p:nvSpPr>
          <p:spPr>
            <a:xfrm>
              <a:off x="6324600" y="1752600"/>
              <a:ext cx="2133600" cy="1524000"/>
            </a:xfrm>
            <a:prstGeom prst="irregularSeal2">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1003" name="TextBox 12"/>
            <p:cNvSpPr txBox="1">
              <a:spLocks noChangeArrowheads="1"/>
            </p:cNvSpPr>
            <p:nvPr/>
          </p:nvSpPr>
          <p:spPr bwMode="auto">
            <a:xfrm>
              <a:off x="6172200" y="2133600"/>
              <a:ext cx="2133600" cy="646331"/>
            </a:xfrm>
            <a:prstGeom prst="rect">
              <a:avLst/>
            </a:prstGeom>
            <a:noFill/>
            <a:ln w="9525">
              <a:noFill/>
              <a:miter lim="800000"/>
              <a:headEnd/>
              <a:tailEnd/>
            </a:ln>
          </p:spPr>
          <p:txBody>
            <a:bodyPr>
              <a:spAutoFit/>
            </a:bodyPr>
            <a:lstStyle/>
            <a:p>
              <a:pPr algn="ctr"/>
              <a:r>
                <a:rPr lang="en-US" b="1">
                  <a:solidFill>
                    <a:srgbClr val="FFFFFF"/>
                  </a:solidFill>
                  <a:latin typeface="Corbel" pitchFamily="34" charset="0"/>
                </a:rPr>
                <a:t>Sensory </a:t>
              </a:r>
            </a:p>
            <a:p>
              <a:pPr algn="ctr"/>
              <a:r>
                <a:rPr lang="en-US" b="1">
                  <a:solidFill>
                    <a:srgbClr val="FFFFFF"/>
                  </a:solidFill>
                  <a:latin typeface="Corbel" pitchFamily="34" charset="0"/>
                </a:rPr>
                <a:t>Coherence</a:t>
              </a:r>
            </a:p>
          </p:txBody>
        </p:sp>
        <p:sp>
          <p:nvSpPr>
            <p:cNvPr id="41004" name="Rectangle 26"/>
            <p:cNvSpPr>
              <a:spLocks noChangeArrowheads="1"/>
            </p:cNvSpPr>
            <p:nvPr/>
          </p:nvSpPr>
          <p:spPr bwMode="auto">
            <a:xfrm>
              <a:off x="6632575" y="2695575"/>
              <a:ext cx="1139825" cy="276225"/>
            </a:xfrm>
            <a:prstGeom prst="rect">
              <a:avLst/>
            </a:prstGeom>
            <a:noFill/>
            <a:ln w="9525">
              <a:noFill/>
              <a:miter lim="800000"/>
              <a:headEnd/>
              <a:tailEnd/>
            </a:ln>
          </p:spPr>
          <p:txBody>
            <a:bodyPr wrap="none">
              <a:spAutoFit/>
            </a:bodyPr>
            <a:lstStyle/>
            <a:p>
              <a:r>
                <a:rPr lang="en-US" sz="1200" b="1">
                  <a:solidFill>
                    <a:srgbClr val="000000"/>
                  </a:solidFill>
                </a:rPr>
                <a:t>Starts .14-.17</a:t>
              </a:r>
            </a:p>
          </p:txBody>
        </p:sp>
      </p:grpSp>
      <p:grpSp>
        <p:nvGrpSpPr>
          <p:cNvPr id="7" name="Group 2"/>
          <p:cNvGrpSpPr>
            <a:grpSpLocks/>
          </p:cNvGrpSpPr>
          <p:nvPr/>
        </p:nvGrpSpPr>
        <p:grpSpPr bwMode="auto">
          <a:xfrm>
            <a:off x="3429000" y="3276600"/>
            <a:ext cx="2401888" cy="1754188"/>
            <a:chOff x="3312319" y="2895600"/>
            <a:chExt cx="2402681" cy="1754188"/>
          </a:xfrm>
        </p:grpSpPr>
        <p:sp>
          <p:nvSpPr>
            <p:cNvPr id="25" name="Explosion 2 24"/>
            <p:cNvSpPr/>
            <p:nvPr/>
          </p:nvSpPr>
          <p:spPr>
            <a:xfrm>
              <a:off x="3312319" y="2895600"/>
              <a:ext cx="1792880" cy="1754188"/>
            </a:xfrm>
            <a:prstGeom prst="irregularSeal2">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1000" name="TextBox 15"/>
            <p:cNvSpPr txBox="1">
              <a:spLocks noChangeArrowheads="1"/>
            </p:cNvSpPr>
            <p:nvPr/>
          </p:nvSpPr>
          <p:spPr bwMode="auto">
            <a:xfrm>
              <a:off x="3581400" y="3429000"/>
              <a:ext cx="2133600" cy="646331"/>
            </a:xfrm>
            <a:prstGeom prst="rect">
              <a:avLst/>
            </a:prstGeom>
            <a:noFill/>
            <a:ln w="9525">
              <a:noFill/>
              <a:miter lim="800000"/>
              <a:headEnd/>
              <a:tailEnd/>
            </a:ln>
          </p:spPr>
          <p:txBody>
            <a:bodyPr>
              <a:spAutoFit/>
            </a:bodyPr>
            <a:lstStyle/>
            <a:p>
              <a:r>
                <a:rPr lang="en-US" b="1">
                  <a:solidFill>
                    <a:srgbClr val="FFFFFF"/>
                  </a:solidFill>
                  <a:latin typeface="Corbel" pitchFamily="34" charset="0"/>
                </a:rPr>
                <a:t>Memory </a:t>
              </a:r>
            </a:p>
            <a:p>
              <a:r>
                <a:rPr lang="en-US" b="1">
                  <a:solidFill>
                    <a:srgbClr val="FFFFFF"/>
                  </a:solidFill>
                  <a:latin typeface="Corbel" pitchFamily="34" charset="0"/>
                </a:rPr>
                <a:t>Creation</a:t>
              </a:r>
            </a:p>
          </p:txBody>
        </p:sp>
        <p:sp>
          <p:nvSpPr>
            <p:cNvPr id="41001" name="Rectangle 27"/>
            <p:cNvSpPr>
              <a:spLocks noChangeArrowheads="1"/>
            </p:cNvSpPr>
            <p:nvPr/>
          </p:nvSpPr>
          <p:spPr bwMode="auto">
            <a:xfrm>
              <a:off x="3733800" y="3962400"/>
              <a:ext cx="919163" cy="276225"/>
            </a:xfrm>
            <a:prstGeom prst="rect">
              <a:avLst/>
            </a:prstGeom>
            <a:noFill/>
            <a:ln w="9525">
              <a:noFill/>
              <a:miter lim="800000"/>
              <a:headEnd/>
              <a:tailEnd/>
            </a:ln>
          </p:spPr>
          <p:txBody>
            <a:bodyPr wrap="none">
              <a:spAutoFit/>
            </a:bodyPr>
            <a:lstStyle/>
            <a:p>
              <a:r>
                <a:rPr lang="en-US" sz="1200" b="1">
                  <a:solidFill>
                    <a:srgbClr val="000000"/>
                  </a:solidFill>
                </a:rPr>
                <a:t>Starts  .20</a:t>
              </a:r>
            </a:p>
          </p:txBody>
        </p:sp>
      </p:grpSp>
      <p:grpSp>
        <p:nvGrpSpPr>
          <p:cNvPr id="8" name="Group 46"/>
          <p:cNvGrpSpPr>
            <a:grpSpLocks/>
          </p:cNvGrpSpPr>
          <p:nvPr/>
        </p:nvGrpSpPr>
        <p:grpSpPr bwMode="auto">
          <a:xfrm>
            <a:off x="5334000" y="3808413"/>
            <a:ext cx="1908175" cy="1754187"/>
            <a:chOff x="5791200" y="3351212"/>
            <a:chExt cx="1908175" cy="1754188"/>
          </a:xfrm>
        </p:grpSpPr>
        <p:sp>
          <p:nvSpPr>
            <p:cNvPr id="31" name="Explosion 2 30"/>
            <p:cNvSpPr/>
            <p:nvPr/>
          </p:nvSpPr>
          <p:spPr bwMode="auto">
            <a:xfrm>
              <a:off x="5791200" y="3351212"/>
              <a:ext cx="1908175" cy="1754188"/>
            </a:xfrm>
            <a:prstGeom prst="irregularSeal2">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0997" name="TextBox 16"/>
            <p:cNvSpPr txBox="1">
              <a:spLocks noChangeArrowheads="1"/>
            </p:cNvSpPr>
            <p:nvPr/>
          </p:nvSpPr>
          <p:spPr bwMode="auto">
            <a:xfrm>
              <a:off x="5791200" y="3733800"/>
              <a:ext cx="1828800" cy="915988"/>
            </a:xfrm>
            <a:prstGeom prst="rect">
              <a:avLst/>
            </a:prstGeom>
            <a:noFill/>
            <a:ln w="9525">
              <a:noFill/>
              <a:miter lim="800000"/>
              <a:headEnd/>
              <a:tailEnd/>
            </a:ln>
          </p:spPr>
          <p:txBody>
            <a:bodyPr>
              <a:spAutoFit/>
            </a:bodyPr>
            <a:lstStyle/>
            <a:p>
              <a:pPr algn="ctr"/>
              <a:r>
                <a:rPr lang="en-US" b="1">
                  <a:solidFill>
                    <a:srgbClr val="FFFFFF"/>
                  </a:solidFill>
                  <a:latin typeface="Corbel" pitchFamily="34" charset="0"/>
                </a:rPr>
                <a:t>Balance, </a:t>
              </a:r>
            </a:p>
            <a:p>
              <a:pPr algn="ctr"/>
              <a:r>
                <a:rPr lang="en-US" b="1">
                  <a:solidFill>
                    <a:srgbClr val="FFFFFF"/>
                  </a:solidFill>
                  <a:latin typeface="Corbel" pitchFamily="34" charset="0"/>
                </a:rPr>
                <a:t>breathing, heartbeat</a:t>
              </a:r>
            </a:p>
          </p:txBody>
        </p:sp>
        <p:sp>
          <p:nvSpPr>
            <p:cNvPr id="40998" name="Rectangle 28"/>
            <p:cNvSpPr>
              <a:spLocks noChangeArrowheads="1"/>
            </p:cNvSpPr>
            <p:nvPr/>
          </p:nvSpPr>
          <p:spPr bwMode="auto">
            <a:xfrm>
              <a:off x="6019800" y="4495800"/>
              <a:ext cx="1143000" cy="276225"/>
            </a:xfrm>
            <a:prstGeom prst="rect">
              <a:avLst/>
            </a:prstGeom>
            <a:noFill/>
            <a:ln w="9525">
              <a:noFill/>
              <a:miter lim="800000"/>
              <a:headEnd/>
              <a:tailEnd/>
            </a:ln>
          </p:spPr>
          <p:txBody>
            <a:bodyPr>
              <a:spAutoFit/>
            </a:bodyPr>
            <a:lstStyle/>
            <a:p>
              <a:r>
                <a:rPr lang="en-US" sz="1200" b="1">
                  <a:solidFill>
                    <a:srgbClr val="000000"/>
                  </a:solidFill>
                </a:rPr>
                <a:t>Starts .30 </a:t>
              </a:r>
            </a:p>
          </p:txBody>
        </p:sp>
      </p:grpSp>
      <p:sp>
        <p:nvSpPr>
          <p:cNvPr id="48" name="Title 3"/>
          <p:cNvSpPr txBox="1">
            <a:spLocks/>
          </p:cNvSpPr>
          <p:nvPr/>
        </p:nvSpPr>
        <p:spPr>
          <a:xfrm>
            <a:off x="-38657" y="3850482"/>
            <a:ext cx="2169081" cy="914400"/>
          </a:xfrm>
          <a:prstGeom prst="rect">
            <a:avLst/>
          </a:prstGeom>
        </p:spPr>
        <p:txBody>
          <a:bodyPr anchor="b">
            <a:noAutofit/>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200" algn="l" rtl="0" fontAlgn="base">
              <a:spcBef>
                <a:spcPct val="0"/>
              </a:spcBef>
              <a:spcAft>
                <a:spcPct val="0"/>
              </a:spcAft>
              <a:defRPr sz="3000">
                <a:solidFill>
                  <a:schemeClr val="tx2"/>
                </a:solidFill>
                <a:latin typeface="Calibri" pitchFamily="34" charset="0"/>
              </a:defRPr>
            </a:lvl6pPr>
            <a:lvl7pPr marL="914400" algn="l" rtl="0" fontAlgn="base">
              <a:spcBef>
                <a:spcPct val="0"/>
              </a:spcBef>
              <a:spcAft>
                <a:spcPct val="0"/>
              </a:spcAft>
              <a:defRPr sz="3000">
                <a:solidFill>
                  <a:schemeClr val="tx2"/>
                </a:solidFill>
                <a:latin typeface="Calibri" pitchFamily="34" charset="0"/>
              </a:defRPr>
            </a:lvl7pPr>
            <a:lvl8pPr marL="1371600" algn="l" rtl="0" fontAlgn="base">
              <a:spcBef>
                <a:spcPct val="0"/>
              </a:spcBef>
              <a:spcAft>
                <a:spcPct val="0"/>
              </a:spcAft>
              <a:defRPr sz="3000">
                <a:solidFill>
                  <a:schemeClr val="tx2"/>
                </a:solidFill>
                <a:latin typeface="Calibri" pitchFamily="34" charset="0"/>
              </a:defRPr>
            </a:lvl8pPr>
            <a:lvl9pPr marL="1828800" algn="l" rtl="0" fontAlgn="base">
              <a:spcBef>
                <a:spcPct val="0"/>
              </a:spcBef>
              <a:spcAft>
                <a:spcPct val="0"/>
              </a:spcAft>
              <a:defRPr sz="3000">
                <a:solidFill>
                  <a:schemeClr val="tx2"/>
                </a:solidFill>
                <a:latin typeface="Calibri" pitchFamily="34" charset="0"/>
              </a:defRPr>
            </a:lvl9pPr>
          </a:lstStyle>
          <a:p>
            <a:pPr eaLnBrk="1" fontAlgn="auto" hangingPunct="1">
              <a:spcAft>
                <a:spcPts val="0"/>
              </a:spcAft>
              <a:defRPr/>
            </a:pPr>
            <a:r>
              <a:rPr lang="en-US" sz="2000" b="1" dirty="0">
                <a:solidFill>
                  <a:schemeClr val="tx1"/>
                </a:solidFill>
              </a:rPr>
              <a:t>Stage 1: </a:t>
            </a:r>
          </a:p>
          <a:p>
            <a:pPr eaLnBrk="1" fontAlgn="auto" hangingPunct="1">
              <a:spcAft>
                <a:spcPts val="0"/>
              </a:spcAft>
              <a:defRPr/>
            </a:pPr>
            <a:r>
              <a:rPr lang="en-US" sz="2000" b="1" dirty="0" smtClean="0">
                <a:solidFill>
                  <a:schemeClr val="tx1"/>
                </a:solidFill>
              </a:rPr>
              <a:t>Relaxed/</a:t>
            </a:r>
            <a:br>
              <a:rPr lang="en-US" sz="2000" b="1" dirty="0" smtClean="0">
                <a:solidFill>
                  <a:schemeClr val="tx1"/>
                </a:solidFill>
              </a:rPr>
            </a:br>
            <a:r>
              <a:rPr lang="en-US" sz="2000" b="1" dirty="0" smtClean="0">
                <a:solidFill>
                  <a:schemeClr val="tx1"/>
                </a:solidFill>
              </a:rPr>
              <a:t>Euphoria</a:t>
            </a:r>
            <a:endParaRPr lang="en-US" sz="2000" b="1" dirty="0">
              <a:solidFill>
                <a:schemeClr val="tx1"/>
              </a:solidFill>
            </a:endParaRPr>
          </a:p>
        </p:txBody>
      </p:sp>
      <p:cxnSp>
        <p:nvCxnSpPr>
          <p:cNvPr id="50" name="Straight Arrow Connector 49"/>
          <p:cNvCxnSpPr/>
          <p:nvPr/>
        </p:nvCxnSpPr>
        <p:spPr>
          <a:xfrm flipV="1">
            <a:off x="990600" y="3795713"/>
            <a:ext cx="762000" cy="242887"/>
          </a:xfrm>
          <a:prstGeom prst="straightConnector1">
            <a:avLst/>
          </a:prstGeom>
          <a:ln w="508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
        <p:nvSpPr>
          <p:cNvPr id="51" name="Title 3"/>
          <p:cNvSpPr txBox="1">
            <a:spLocks/>
          </p:cNvSpPr>
          <p:nvPr/>
        </p:nvSpPr>
        <p:spPr>
          <a:xfrm>
            <a:off x="307974" y="111125"/>
            <a:ext cx="1800226" cy="609600"/>
          </a:xfrm>
          <a:prstGeom prst="rect">
            <a:avLst/>
          </a:prstGeom>
        </p:spPr>
        <p:txBody>
          <a:bodyPr anchor="b"/>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200" algn="l" rtl="0" fontAlgn="base">
              <a:spcBef>
                <a:spcPct val="0"/>
              </a:spcBef>
              <a:spcAft>
                <a:spcPct val="0"/>
              </a:spcAft>
              <a:defRPr sz="3000">
                <a:solidFill>
                  <a:schemeClr val="tx2"/>
                </a:solidFill>
                <a:latin typeface="Calibri" pitchFamily="34" charset="0"/>
              </a:defRPr>
            </a:lvl6pPr>
            <a:lvl7pPr marL="914400" algn="l" rtl="0" fontAlgn="base">
              <a:spcBef>
                <a:spcPct val="0"/>
              </a:spcBef>
              <a:spcAft>
                <a:spcPct val="0"/>
              </a:spcAft>
              <a:defRPr sz="3000">
                <a:solidFill>
                  <a:schemeClr val="tx2"/>
                </a:solidFill>
                <a:latin typeface="Calibri" pitchFamily="34" charset="0"/>
              </a:defRPr>
            </a:lvl7pPr>
            <a:lvl8pPr marL="1371600" algn="l" rtl="0" fontAlgn="base">
              <a:spcBef>
                <a:spcPct val="0"/>
              </a:spcBef>
              <a:spcAft>
                <a:spcPct val="0"/>
              </a:spcAft>
              <a:defRPr sz="3000">
                <a:solidFill>
                  <a:schemeClr val="tx2"/>
                </a:solidFill>
                <a:latin typeface="Calibri" pitchFamily="34" charset="0"/>
              </a:defRPr>
            </a:lvl8pPr>
            <a:lvl9pPr marL="1828800" algn="l" rtl="0" fontAlgn="base">
              <a:spcBef>
                <a:spcPct val="0"/>
              </a:spcBef>
              <a:spcAft>
                <a:spcPct val="0"/>
              </a:spcAft>
              <a:defRPr sz="3000">
                <a:solidFill>
                  <a:schemeClr val="tx2"/>
                </a:solidFill>
                <a:latin typeface="Calibri" pitchFamily="34" charset="0"/>
              </a:defRPr>
            </a:lvl9pPr>
          </a:lstStyle>
          <a:p>
            <a:pPr eaLnBrk="1" fontAlgn="auto" hangingPunct="1">
              <a:spcAft>
                <a:spcPts val="0"/>
              </a:spcAft>
              <a:defRPr/>
            </a:pPr>
            <a:r>
              <a:rPr lang="en-US" sz="2000" b="1" dirty="0" smtClean="0">
                <a:solidFill>
                  <a:schemeClr val="tx1"/>
                </a:solidFill>
              </a:rPr>
              <a:t>Stage 2: Excitement</a:t>
            </a:r>
          </a:p>
        </p:txBody>
      </p:sp>
      <p:cxnSp>
        <p:nvCxnSpPr>
          <p:cNvPr id="52" name="Straight Arrow Connector 51"/>
          <p:cNvCxnSpPr>
            <a:stCxn id="51" idx="3"/>
          </p:cNvCxnSpPr>
          <p:nvPr/>
        </p:nvCxnSpPr>
        <p:spPr>
          <a:xfrm>
            <a:off x="2108200" y="415925"/>
            <a:ext cx="1092200" cy="1524000"/>
          </a:xfrm>
          <a:prstGeom prst="straightConnector1">
            <a:avLst/>
          </a:prstGeom>
          <a:ln w="508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
        <p:nvSpPr>
          <p:cNvPr id="56" name="Title 3"/>
          <p:cNvSpPr txBox="1">
            <a:spLocks/>
          </p:cNvSpPr>
          <p:nvPr/>
        </p:nvSpPr>
        <p:spPr>
          <a:xfrm>
            <a:off x="2740025" y="152400"/>
            <a:ext cx="2517775" cy="914400"/>
          </a:xfrm>
          <a:prstGeom prst="rect">
            <a:avLst/>
          </a:prstGeom>
        </p:spPr>
        <p:txBody>
          <a:bodyPr anchor="b">
            <a:noAutofit/>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200" algn="l" rtl="0" fontAlgn="base">
              <a:spcBef>
                <a:spcPct val="0"/>
              </a:spcBef>
              <a:spcAft>
                <a:spcPct val="0"/>
              </a:spcAft>
              <a:defRPr sz="3000">
                <a:solidFill>
                  <a:schemeClr val="tx2"/>
                </a:solidFill>
                <a:latin typeface="Calibri" pitchFamily="34" charset="0"/>
              </a:defRPr>
            </a:lvl6pPr>
            <a:lvl7pPr marL="914400" algn="l" rtl="0" fontAlgn="base">
              <a:spcBef>
                <a:spcPct val="0"/>
              </a:spcBef>
              <a:spcAft>
                <a:spcPct val="0"/>
              </a:spcAft>
              <a:defRPr sz="3000">
                <a:solidFill>
                  <a:schemeClr val="tx2"/>
                </a:solidFill>
                <a:latin typeface="Calibri" pitchFamily="34" charset="0"/>
              </a:defRPr>
            </a:lvl7pPr>
            <a:lvl8pPr marL="1371600" algn="l" rtl="0" fontAlgn="base">
              <a:spcBef>
                <a:spcPct val="0"/>
              </a:spcBef>
              <a:spcAft>
                <a:spcPct val="0"/>
              </a:spcAft>
              <a:defRPr sz="3000">
                <a:solidFill>
                  <a:schemeClr val="tx2"/>
                </a:solidFill>
                <a:latin typeface="Calibri" pitchFamily="34" charset="0"/>
              </a:defRPr>
            </a:lvl8pPr>
            <a:lvl9pPr marL="1828800" algn="l" rtl="0" fontAlgn="base">
              <a:spcBef>
                <a:spcPct val="0"/>
              </a:spcBef>
              <a:spcAft>
                <a:spcPct val="0"/>
              </a:spcAft>
              <a:defRPr sz="3000">
                <a:solidFill>
                  <a:schemeClr val="tx2"/>
                </a:solidFill>
                <a:latin typeface="Calibri" pitchFamily="34" charset="0"/>
              </a:defRPr>
            </a:lvl9pPr>
          </a:lstStyle>
          <a:p>
            <a:pPr eaLnBrk="1" fontAlgn="auto" hangingPunct="1">
              <a:spcAft>
                <a:spcPts val="0"/>
              </a:spcAft>
              <a:defRPr/>
            </a:pPr>
            <a:r>
              <a:rPr lang="en-US" sz="2000" b="1" dirty="0">
                <a:solidFill>
                  <a:schemeClr val="tx1"/>
                </a:solidFill>
              </a:rPr>
              <a:t>Stage 3: </a:t>
            </a:r>
            <a:r>
              <a:rPr lang="en-US" sz="2000" b="1" dirty="0" smtClean="0">
                <a:solidFill>
                  <a:schemeClr val="tx1"/>
                </a:solidFill>
              </a:rPr>
              <a:t>Buzzed/Drunk</a:t>
            </a:r>
            <a:endParaRPr lang="en-US" sz="2000" b="1" dirty="0">
              <a:solidFill>
                <a:schemeClr val="tx1"/>
              </a:solidFill>
            </a:endParaRPr>
          </a:p>
        </p:txBody>
      </p:sp>
      <p:pic>
        <p:nvPicPr>
          <p:cNvPr id="57" name="Picture 2" descr="C:\Users\emily\Desktop\Gals+experiencing+Euphoria!!.JPG"/>
          <p:cNvPicPr>
            <a:picLocks noChangeAspect="1" noChangeArrowheads="1"/>
          </p:cNvPicPr>
          <p:nvPr/>
        </p:nvPicPr>
        <p:blipFill>
          <a:blip r:embed="rId8" cstate="print"/>
          <a:srcRect/>
          <a:stretch>
            <a:fillRect/>
          </a:stretch>
        </p:blipFill>
        <p:spPr bwMode="auto">
          <a:xfrm>
            <a:off x="381000" y="720725"/>
            <a:ext cx="1447800" cy="1085850"/>
          </a:xfrm>
          <a:prstGeom prst="rect">
            <a:avLst/>
          </a:prstGeom>
          <a:noFill/>
          <a:ln w="9525">
            <a:noFill/>
            <a:miter lim="800000"/>
            <a:headEnd/>
            <a:tailEnd/>
          </a:ln>
        </p:spPr>
      </p:pic>
      <p:cxnSp>
        <p:nvCxnSpPr>
          <p:cNvPr id="59" name="Straight Arrow Connector 58"/>
          <p:cNvCxnSpPr/>
          <p:nvPr/>
        </p:nvCxnSpPr>
        <p:spPr>
          <a:xfrm>
            <a:off x="5072063" y="838200"/>
            <a:ext cx="109537" cy="990600"/>
          </a:xfrm>
          <a:prstGeom prst="straightConnector1">
            <a:avLst/>
          </a:prstGeom>
          <a:ln w="508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pic>
        <p:nvPicPr>
          <p:cNvPr id="62" name="Picture 2"/>
          <p:cNvPicPr>
            <a:picLocks noChangeAspect="1" noChangeArrowheads="1"/>
          </p:cNvPicPr>
          <p:nvPr/>
        </p:nvPicPr>
        <p:blipFill>
          <a:blip r:embed="rId9" cstate="print"/>
          <a:srcRect/>
          <a:stretch>
            <a:fillRect/>
          </a:stretch>
        </p:blipFill>
        <p:spPr bwMode="auto">
          <a:xfrm>
            <a:off x="5267325" y="-95250"/>
            <a:ext cx="1058863" cy="1409700"/>
          </a:xfrm>
          <a:prstGeom prst="rect">
            <a:avLst/>
          </a:prstGeom>
          <a:noFill/>
          <a:ln w="9525">
            <a:noFill/>
            <a:miter lim="800000"/>
            <a:headEnd/>
            <a:tailEnd/>
          </a:ln>
        </p:spPr>
      </p:pic>
      <p:sp>
        <p:nvSpPr>
          <p:cNvPr id="64" name="Title 3"/>
          <p:cNvSpPr txBox="1">
            <a:spLocks/>
          </p:cNvSpPr>
          <p:nvPr/>
        </p:nvSpPr>
        <p:spPr>
          <a:xfrm>
            <a:off x="6794500" y="227807"/>
            <a:ext cx="1752600" cy="914400"/>
          </a:xfrm>
          <a:prstGeom prst="rect">
            <a:avLst/>
          </a:prstGeom>
        </p:spPr>
        <p:txBody>
          <a:bodyPr anchor="b">
            <a:normAutofit fontScale="90000" lnSpcReduction="100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200" algn="l" rtl="0" fontAlgn="base">
              <a:spcBef>
                <a:spcPct val="0"/>
              </a:spcBef>
              <a:spcAft>
                <a:spcPct val="0"/>
              </a:spcAft>
              <a:defRPr sz="3000">
                <a:solidFill>
                  <a:schemeClr val="tx2"/>
                </a:solidFill>
                <a:latin typeface="Calibri" pitchFamily="34" charset="0"/>
              </a:defRPr>
            </a:lvl6pPr>
            <a:lvl7pPr marL="914400" algn="l" rtl="0" fontAlgn="base">
              <a:spcBef>
                <a:spcPct val="0"/>
              </a:spcBef>
              <a:spcAft>
                <a:spcPct val="0"/>
              </a:spcAft>
              <a:defRPr sz="3000">
                <a:solidFill>
                  <a:schemeClr val="tx2"/>
                </a:solidFill>
                <a:latin typeface="Calibri" pitchFamily="34" charset="0"/>
              </a:defRPr>
            </a:lvl7pPr>
            <a:lvl8pPr marL="1371600" algn="l" rtl="0" fontAlgn="base">
              <a:spcBef>
                <a:spcPct val="0"/>
              </a:spcBef>
              <a:spcAft>
                <a:spcPct val="0"/>
              </a:spcAft>
              <a:defRPr sz="3000">
                <a:solidFill>
                  <a:schemeClr val="tx2"/>
                </a:solidFill>
                <a:latin typeface="Calibri" pitchFamily="34" charset="0"/>
              </a:defRPr>
            </a:lvl8pPr>
            <a:lvl9pPr marL="1828800" algn="l" rtl="0" fontAlgn="base">
              <a:spcBef>
                <a:spcPct val="0"/>
              </a:spcBef>
              <a:spcAft>
                <a:spcPct val="0"/>
              </a:spcAft>
              <a:defRPr sz="3000">
                <a:solidFill>
                  <a:schemeClr val="tx2"/>
                </a:solidFill>
                <a:latin typeface="Calibri" pitchFamily="34" charset="0"/>
              </a:defRPr>
            </a:lvl9pPr>
          </a:lstStyle>
          <a:p>
            <a:pPr eaLnBrk="1" fontAlgn="auto" hangingPunct="1">
              <a:spcAft>
                <a:spcPts val="0"/>
              </a:spcAft>
              <a:defRPr/>
            </a:pPr>
            <a:r>
              <a:rPr lang="en-US" sz="2100" b="1" dirty="0">
                <a:solidFill>
                  <a:schemeClr val="tx1"/>
                </a:solidFill>
              </a:rPr>
              <a:t>Stage 4: </a:t>
            </a:r>
            <a:r>
              <a:rPr lang="en-US" sz="2100" b="1" dirty="0" smtClean="0">
                <a:solidFill>
                  <a:schemeClr val="tx1"/>
                </a:solidFill>
              </a:rPr>
              <a:t>Very drunk </a:t>
            </a:r>
            <a:r>
              <a:rPr lang="en-US" sz="2000" dirty="0" smtClean="0">
                <a:solidFill>
                  <a:schemeClr val="tx1"/>
                </a:solidFill>
              </a:rPr>
              <a:t/>
            </a:r>
            <a:br>
              <a:rPr lang="en-US" sz="2000" dirty="0" smtClean="0">
                <a:solidFill>
                  <a:schemeClr val="tx1"/>
                </a:solidFill>
              </a:rPr>
            </a:br>
            <a:endParaRPr lang="en-US" sz="2000" dirty="0" smtClean="0">
              <a:solidFill>
                <a:schemeClr val="tx1"/>
              </a:solidFill>
            </a:endParaRPr>
          </a:p>
        </p:txBody>
      </p:sp>
      <p:pic>
        <p:nvPicPr>
          <p:cNvPr id="65" name="Picture 4" descr="bransen_and_roslyn">
            <a:hlinkClick r:id="rId10"/>
          </p:cNvPr>
          <p:cNvPicPr>
            <a:picLocks noChangeAspect="1" noChangeArrowheads="1"/>
          </p:cNvPicPr>
          <p:nvPr/>
        </p:nvPicPr>
        <p:blipFill>
          <a:blip r:embed="rId11" cstate="print"/>
          <a:srcRect/>
          <a:stretch>
            <a:fillRect/>
          </a:stretch>
        </p:blipFill>
        <p:spPr bwMode="auto">
          <a:xfrm>
            <a:off x="7861300" y="1233488"/>
            <a:ext cx="990600" cy="1317625"/>
          </a:xfrm>
          <a:prstGeom prst="rect">
            <a:avLst/>
          </a:prstGeom>
          <a:noFill/>
          <a:ln w="9525">
            <a:noFill/>
            <a:miter lim="800000"/>
            <a:headEnd/>
            <a:tailEnd/>
          </a:ln>
        </p:spPr>
      </p:pic>
      <p:cxnSp>
        <p:nvCxnSpPr>
          <p:cNvPr id="66" name="Straight Arrow Connector 65"/>
          <p:cNvCxnSpPr/>
          <p:nvPr/>
        </p:nvCxnSpPr>
        <p:spPr>
          <a:xfrm flipH="1">
            <a:off x="7162800" y="1143000"/>
            <a:ext cx="500063" cy="1323975"/>
          </a:xfrm>
          <a:prstGeom prst="straightConnector1">
            <a:avLst/>
          </a:prstGeom>
          <a:ln w="508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
        <p:nvSpPr>
          <p:cNvPr id="68" name="Title 3"/>
          <p:cNvSpPr txBox="1">
            <a:spLocks/>
          </p:cNvSpPr>
          <p:nvPr/>
        </p:nvSpPr>
        <p:spPr>
          <a:xfrm>
            <a:off x="3443775" y="6179919"/>
            <a:ext cx="1752600" cy="685800"/>
          </a:xfrm>
          <a:prstGeom prst="rect">
            <a:avLst/>
          </a:prstGeom>
        </p:spPr>
        <p:txBody>
          <a:bodyPr anchor="b"/>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200" algn="l" rtl="0" fontAlgn="base">
              <a:spcBef>
                <a:spcPct val="0"/>
              </a:spcBef>
              <a:spcAft>
                <a:spcPct val="0"/>
              </a:spcAft>
              <a:defRPr sz="3000">
                <a:solidFill>
                  <a:schemeClr val="tx2"/>
                </a:solidFill>
                <a:latin typeface="Calibri" pitchFamily="34" charset="0"/>
              </a:defRPr>
            </a:lvl6pPr>
            <a:lvl7pPr marL="914400" algn="l" rtl="0" fontAlgn="base">
              <a:spcBef>
                <a:spcPct val="0"/>
              </a:spcBef>
              <a:spcAft>
                <a:spcPct val="0"/>
              </a:spcAft>
              <a:defRPr sz="3000">
                <a:solidFill>
                  <a:schemeClr val="tx2"/>
                </a:solidFill>
                <a:latin typeface="Calibri" pitchFamily="34" charset="0"/>
              </a:defRPr>
            </a:lvl7pPr>
            <a:lvl8pPr marL="1371600" algn="l" rtl="0" fontAlgn="base">
              <a:spcBef>
                <a:spcPct val="0"/>
              </a:spcBef>
              <a:spcAft>
                <a:spcPct val="0"/>
              </a:spcAft>
              <a:defRPr sz="3000">
                <a:solidFill>
                  <a:schemeClr val="tx2"/>
                </a:solidFill>
                <a:latin typeface="Calibri" pitchFamily="34" charset="0"/>
              </a:defRPr>
            </a:lvl8pPr>
            <a:lvl9pPr marL="1828800" algn="l" rtl="0" fontAlgn="base">
              <a:spcBef>
                <a:spcPct val="0"/>
              </a:spcBef>
              <a:spcAft>
                <a:spcPct val="0"/>
              </a:spcAft>
              <a:defRPr sz="3000">
                <a:solidFill>
                  <a:schemeClr val="tx2"/>
                </a:solidFill>
                <a:latin typeface="Calibri" pitchFamily="34" charset="0"/>
              </a:defRPr>
            </a:lvl9pPr>
          </a:lstStyle>
          <a:p>
            <a:pPr algn="ctr" eaLnBrk="1" fontAlgn="auto" hangingPunct="1">
              <a:spcAft>
                <a:spcPts val="0"/>
              </a:spcAft>
              <a:defRPr/>
            </a:pPr>
            <a:r>
              <a:rPr lang="en-US" sz="2000" b="1" dirty="0">
                <a:solidFill>
                  <a:schemeClr val="tx1"/>
                </a:solidFill>
              </a:rPr>
              <a:t>Stage 5: </a:t>
            </a:r>
          </a:p>
          <a:p>
            <a:pPr algn="ctr" eaLnBrk="1" fontAlgn="auto" hangingPunct="1">
              <a:spcAft>
                <a:spcPts val="0"/>
              </a:spcAft>
              <a:defRPr/>
            </a:pPr>
            <a:r>
              <a:rPr lang="en-US" sz="2000" b="1" dirty="0" smtClean="0">
                <a:solidFill>
                  <a:schemeClr val="tx1"/>
                </a:solidFill>
              </a:rPr>
              <a:t>Stupor/</a:t>
            </a:r>
            <a:br>
              <a:rPr lang="en-US" sz="2000" b="1" dirty="0" smtClean="0">
                <a:solidFill>
                  <a:schemeClr val="tx1"/>
                </a:solidFill>
              </a:rPr>
            </a:br>
            <a:r>
              <a:rPr lang="en-US" sz="2000" b="1" dirty="0" smtClean="0">
                <a:solidFill>
                  <a:schemeClr val="tx1"/>
                </a:solidFill>
              </a:rPr>
              <a:t>blackout</a:t>
            </a:r>
            <a:endParaRPr lang="en-US" sz="2000" b="1" dirty="0">
              <a:solidFill>
                <a:schemeClr val="tx1"/>
              </a:solidFill>
            </a:endParaRPr>
          </a:p>
        </p:txBody>
      </p:sp>
      <p:pic>
        <p:nvPicPr>
          <p:cNvPr id="69" name="Picture 11" descr="passedoutguy"/>
          <p:cNvPicPr>
            <a:picLocks noChangeAspect="1" noChangeArrowheads="1"/>
          </p:cNvPicPr>
          <p:nvPr/>
        </p:nvPicPr>
        <p:blipFill>
          <a:blip r:embed="rId12" cstate="print"/>
          <a:srcRect/>
          <a:stretch>
            <a:fillRect/>
          </a:stretch>
        </p:blipFill>
        <p:spPr bwMode="auto">
          <a:xfrm>
            <a:off x="2108200" y="5910263"/>
            <a:ext cx="1422400" cy="841375"/>
          </a:xfrm>
          <a:prstGeom prst="rect">
            <a:avLst/>
          </a:prstGeom>
          <a:noFill/>
          <a:ln w="9525">
            <a:noFill/>
            <a:miter lim="800000"/>
            <a:headEnd/>
            <a:tailEnd/>
          </a:ln>
        </p:spPr>
      </p:pic>
      <p:cxnSp>
        <p:nvCxnSpPr>
          <p:cNvPr id="70" name="Straight Arrow Connector 69"/>
          <p:cNvCxnSpPr/>
          <p:nvPr/>
        </p:nvCxnSpPr>
        <p:spPr>
          <a:xfrm flipV="1">
            <a:off x="3849688" y="4692650"/>
            <a:ext cx="338137" cy="1250950"/>
          </a:xfrm>
          <a:prstGeom prst="straightConnector1">
            <a:avLst/>
          </a:prstGeom>
          <a:ln w="508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
        <p:nvSpPr>
          <p:cNvPr id="73" name="Title 3"/>
          <p:cNvSpPr txBox="1">
            <a:spLocks/>
          </p:cNvSpPr>
          <p:nvPr/>
        </p:nvSpPr>
        <p:spPr>
          <a:xfrm>
            <a:off x="5486400" y="5819775"/>
            <a:ext cx="1368425" cy="914400"/>
          </a:xfrm>
          <a:prstGeom prst="rect">
            <a:avLst/>
          </a:prstGeom>
        </p:spPr>
        <p:txBody>
          <a:bodyPr>
            <a:noAutofit/>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200" algn="l" rtl="0" fontAlgn="base">
              <a:spcBef>
                <a:spcPct val="0"/>
              </a:spcBef>
              <a:spcAft>
                <a:spcPct val="0"/>
              </a:spcAft>
              <a:defRPr sz="3000">
                <a:solidFill>
                  <a:schemeClr val="tx2"/>
                </a:solidFill>
                <a:latin typeface="Calibri" pitchFamily="34" charset="0"/>
              </a:defRPr>
            </a:lvl6pPr>
            <a:lvl7pPr marL="914400" algn="l" rtl="0" fontAlgn="base">
              <a:spcBef>
                <a:spcPct val="0"/>
              </a:spcBef>
              <a:spcAft>
                <a:spcPct val="0"/>
              </a:spcAft>
              <a:defRPr sz="3000">
                <a:solidFill>
                  <a:schemeClr val="tx2"/>
                </a:solidFill>
                <a:latin typeface="Calibri" pitchFamily="34" charset="0"/>
              </a:defRPr>
            </a:lvl7pPr>
            <a:lvl8pPr marL="1371600" algn="l" rtl="0" fontAlgn="base">
              <a:spcBef>
                <a:spcPct val="0"/>
              </a:spcBef>
              <a:spcAft>
                <a:spcPct val="0"/>
              </a:spcAft>
              <a:defRPr sz="3000">
                <a:solidFill>
                  <a:schemeClr val="tx2"/>
                </a:solidFill>
                <a:latin typeface="Calibri" pitchFamily="34" charset="0"/>
              </a:defRPr>
            </a:lvl8pPr>
            <a:lvl9pPr marL="1828800" algn="l" rtl="0" fontAlgn="base">
              <a:spcBef>
                <a:spcPct val="0"/>
              </a:spcBef>
              <a:spcAft>
                <a:spcPct val="0"/>
              </a:spcAft>
              <a:defRPr sz="3000">
                <a:solidFill>
                  <a:schemeClr val="tx2"/>
                </a:solidFill>
                <a:latin typeface="Calibri" pitchFamily="34" charset="0"/>
              </a:defRPr>
            </a:lvl9pPr>
          </a:lstStyle>
          <a:p>
            <a:pPr algn="ctr" eaLnBrk="1" fontAlgn="auto" hangingPunct="1">
              <a:spcAft>
                <a:spcPts val="0"/>
              </a:spcAft>
              <a:defRPr/>
            </a:pPr>
            <a:r>
              <a:rPr lang="en-US" sz="2000" b="1" dirty="0">
                <a:solidFill>
                  <a:schemeClr val="tx1"/>
                </a:solidFill>
              </a:rPr>
              <a:t>Stage 6: </a:t>
            </a:r>
          </a:p>
          <a:p>
            <a:pPr algn="ctr" eaLnBrk="1" fontAlgn="auto" hangingPunct="1">
              <a:spcAft>
                <a:spcPts val="0"/>
              </a:spcAft>
              <a:defRPr/>
            </a:pPr>
            <a:r>
              <a:rPr lang="en-US" sz="2000" b="1" dirty="0">
                <a:solidFill>
                  <a:schemeClr val="tx1"/>
                </a:solidFill>
              </a:rPr>
              <a:t>Coma, </a:t>
            </a:r>
          </a:p>
          <a:p>
            <a:pPr algn="ctr" eaLnBrk="1" fontAlgn="auto" hangingPunct="1">
              <a:spcAft>
                <a:spcPts val="0"/>
              </a:spcAft>
              <a:defRPr/>
            </a:pPr>
            <a:r>
              <a:rPr lang="en-US" sz="2000" b="1" dirty="0">
                <a:solidFill>
                  <a:schemeClr val="tx1"/>
                </a:solidFill>
              </a:rPr>
              <a:t>Death</a:t>
            </a:r>
          </a:p>
        </p:txBody>
      </p:sp>
      <p:pic>
        <p:nvPicPr>
          <p:cNvPr id="74" name="Picture 4" descr="MPj02020690000[1]"/>
          <p:cNvPicPr>
            <a:picLocks noChangeAspect="1" noChangeArrowheads="1"/>
          </p:cNvPicPr>
          <p:nvPr/>
        </p:nvPicPr>
        <p:blipFill>
          <a:blip r:embed="rId13" cstate="print"/>
          <a:srcRect/>
          <a:stretch>
            <a:fillRect/>
          </a:stretch>
        </p:blipFill>
        <p:spPr bwMode="auto">
          <a:xfrm>
            <a:off x="6759575" y="5843588"/>
            <a:ext cx="1371600" cy="908050"/>
          </a:xfrm>
          <a:prstGeom prst="rect">
            <a:avLst/>
          </a:prstGeom>
          <a:noFill/>
          <a:ln w="9525">
            <a:noFill/>
            <a:miter lim="800000"/>
            <a:headEnd/>
            <a:tailEnd/>
          </a:ln>
        </p:spPr>
      </p:pic>
      <p:cxnSp>
        <p:nvCxnSpPr>
          <p:cNvPr id="75" name="Straight Arrow Connector 74"/>
          <p:cNvCxnSpPr/>
          <p:nvPr/>
        </p:nvCxnSpPr>
        <p:spPr>
          <a:xfrm flipH="1" flipV="1">
            <a:off x="6494463" y="5035550"/>
            <a:ext cx="104775" cy="874713"/>
          </a:xfrm>
          <a:prstGeom prst="straightConnector1">
            <a:avLst/>
          </a:prstGeom>
          <a:ln w="508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241425" y="2209800"/>
            <a:ext cx="1882775" cy="2014538"/>
          </a:xfrm>
          <a:prstGeom prst="rect">
            <a:avLst/>
          </a:prstGeom>
          <a:solidFill>
            <a:schemeClr val="tx1">
              <a:lumMod val="50000"/>
              <a:lumOff val="50000"/>
              <a:alpha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48"/>
          <p:cNvSpPr/>
          <p:nvPr/>
        </p:nvSpPr>
        <p:spPr>
          <a:xfrm>
            <a:off x="2971800" y="1143000"/>
            <a:ext cx="1539875" cy="1752600"/>
          </a:xfrm>
          <a:prstGeom prst="rect">
            <a:avLst/>
          </a:prstGeom>
          <a:solidFill>
            <a:schemeClr val="tx1">
              <a:lumMod val="50000"/>
              <a:lumOff val="50000"/>
              <a:alpha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p:cNvSpPr/>
          <p:nvPr/>
        </p:nvSpPr>
        <p:spPr>
          <a:xfrm>
            <a:off x="4495800" y="1143000"/>
            <a:ext cx="1882775" cy="2014538"/>
          </a:xfrm>
          <a:prstGeom prst="rect">
            <a:avLst/>
          </a:prstGeom>
          <a:solidFill>
            <a:schemeClr val="tx1">
              <a:lumMod val="50000"/>
              <a:lumOff val="50000"/>
              <a:alpha val="71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p:nvSpPr>
        <p:spPr>
          <a:xfrm>
            <a:off x="5943600" y="2514600"/>
            <a:ext cx="1882775" cy="2014538"/>
          </a:xfrm>
          <a:prstGeom prst="rect">
            <a:avLst/>
          </a:prstGeom>
          <a:solidFill>
            <a:schemeClr val="tx1">
              <a:lumMod val="50000"/>
              <a:lumOff val="50000"/>
              <a:alpha val="71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Rectangle 52"/>
          <p:cNvSpPr/>
          <p:nvPr/>
        </p:nvSpPr>
        <p:spPr>
          <a:xfrm>
            <a:off x="3368675" y="3567113"/>
            <a:ext cx="1882775" cy="2014537"/>
          </a:xfrm>
          <a:prstGeom prst="rect">
            <a:avLst/>
          </a:prstGeom>
          <a:solidFill>
            <a:schemeClr val="tx1">
              <a:lumMod val="50000"/>
              <a:lumOff val="50000"/>
              <a:alpha val="71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Rectangle 53"/>
          <p:cNvSpPr/>
          <p:nvPr/>
        </p:nvSpPr>
        <p:spPr>
          <a:xfrm>
            <a:off x="1295400" y="1600200"/>
            <a:ext cx="3886200" cy="2014538"/>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2" descr="http://t0.gstatic.com/images?q=tbn:ANd9GcR6boI6RP0T_XERsY_6qJ-n0O9-tD_gH0RUIAK9J-9fWCxJwz51"/>
          <p:cNvPicPr>
            <a:picLocks noChangeAspect="1" noChangeArrowheads="1"/>
          </p:cNvPicPr>
          <p:nvPr/>
        </p:nvPicPr>
        <p:blipFill>
          <a:blip r:embed="rId14" cstate="print"/>
          <a:srcRect/>
          <a:stretch>
            <a:fillRect/>
          </a:stretch>
        </p:blipFill>
        <p:spPr bwMode="auto">
          <a:xfrm>
            <a:off x="428625" y="4770438"/>
            <a:ext cx="1400175" cy="1049337"/>
          </a:xfrm>
          <a:prstGeom prst="rect">
            <a:avLst/>
          </a:prstGeom>
          <a:noFill/>
          <a:ln w="9525">
            <a:noFill/>
            <a:miter lim="800000"/>
            <a:headEnd/>
            <a:tailEnd/>
          </a:ln>
        </p:spPr>
      </p:pic>
      <p:pic>
        <p:nvPicPr>
          <p:cNvPr id="35890" name="Picture 50"/>
          <p:cNvPicPr>
            <a:picLocks noChangeAspect="1" noChangeArrowheads="1"/>
          </p:cNvPicPr>
          <p:nvPr/>
        </p:nvPicPr>
        <p:blipFill>
          <a:blip r:embed="rId15" cstate="print"/>
          <a:srcRect/>
          <a:stretch>
            <a:fillRect/>
          </a:stretch>
        </p:blipFill>
        <p:spPr bwMode="auto">
          <a:xfrm>
            <a:off x="5273675" y="3810000"/>
            <a:ext cx="1908175" cy="2036763"/>
          </a:xfrm>
          <a:prstGeom prst="rect">
            <a:avLst/>
          </a:prstGeom>
          <a:noFill/>
          <a:ln w="9525">
            <a:noFill/>
            <a:miter lim="800000"/>
            <a:headEnd/>
            <a:tailEnd/>
          </a:ln>
          <a:effectLst/>
        </p:spPr>
      </p:pic>
      <p:sp>
        <p:nvSpPr>
          <p:cNvPr id="60" name="Rectangle 59"/>
          <p:cNvSpPr/>
          <p:nvPr/>
        </p:nvSpPr>
        <p:spPr>
          <a:xfrm>
            <a:off x="4114800" y="1600200"/>
            <a:ext cx="3886200" cy="2014538"/>
          </a:xfrm>
          <a:prstGeom prst="rect">
            <a:avLst/>
          </a:prstGeom>
          <a:solidFill>
            <a:schemeClr val="accent6">
              <a:lumMod val="75000"/>
              <a:alpha val="53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Rectangle 57"/>
          <p:cNvSpPr/>
          <p:nvPr/>
        </p:nvSpPr>
        <p:spPr>
          <a:xfrm>
            <a:off x="3378688" y="3612356"/>
            <a:ext cx="1882775" cy="2014537"/>
          </a:xfrm>
          <a:prstGeom prst="rect">
            <a:avLst/>
          </a:prstGeom>
          <a:solidFill>
            <a:schemeClr val="tx1">
              <a:alpha val="82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2"/>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5126831" y="1447800"/>
            <a:ext cx="2712656" cy="2895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758540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5891"/>
                                        </p:tgtEl>
                                        <p:attrNameLst>
                                          <p:attrName>style.visibility</p:attrName>
                                        </p:attrNameLst>
                                      </p:cBhvr>
                                      <p:to>
                                        <p:strVal val="visible"/>
                                      </p:to>
                                    </p:set>
                                    <p:animEffect transition="in" filter="fade">
                                      <p:cBhvr>
                                        <p:cTn id="55" dur="500"/>
                                        <p:tgtEl>
                                          <p:spTgt spid="35891"/>
                                        </p:tgtEl>
                                      </p:cBhvr>
                                    </p:animEffect>
                                  </p:childTnLst>
                                </p:cTn>
                              </p:par>
                              <p:par>
                                <p:cTn id="56" presetID="1" presetClass="entr" presetSubtype="0" fill="hold" nodeType="withEffect">
                                  <p:stCondLst>
                                    <p:cond delay="0"/>
                                  </p:stCondLst>
                                  <p:childTnLst>
                                    <p:set>
                                      <p:cBhvr>
                                        <p:cTn id="57" dur="1" fill="hold">
                                          <p:stCondLst>
                                            <p:cond delay="0"/>
                                          </p:stCondLst>
                                        </p:cTn>
                                        <p:tgtEl>
                                          <p:spTgt spid="66"/>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65"/>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026"/>
                                        </p:tgtEl>
                                        <p:attrNameLst>
                                          <p:attrName>style.visibility</p:attrName>
                                        </p:attrNameLst>
                                      </p:cBhvr>
                                      <p:to>
                                        <p:strVal val="visible"/>
                                      </p:to>
                                    </p:set>
                                    <p:animEffect transition="in" filter="fade">
                                      <p:cBhvr>
                                        <p:cTn id="66" dur="500"/>
                                        <p:tgtEl>
                                          <p:spTgt spid="1026"/>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69"/>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70"/>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7"/>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fade">
                                      <p:cBhvr>
                                        <p:cTn id="94" dur="500"/>
                                        <p:tgtEl>
                                          <p:spTgt spid="9"/>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7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5890"/>
                                        </p:tgtEl>
                                        <p:attrNameLst>
                                          <p:attrName>style.visibility</p:attrName>
                                        </p:attrNameLst>
                                      </p:cBhvr>
                                      <p:to>
                                        <p:strVal val="visible"/>
                                      </p:to>
                                    </p:set>
                                    <p:animEffect transition="in" filter="fade">
                                      <p:cBhvr>
                                        <p:cTn id="117" dur="500"/>
                                        <p:tgtEl>
                                          <p:spTgt spid="35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P spid="56" grpId="0"/>
      <p:bldP spid="64" grpId="0"/>
      <p:bldP spid="68" grpId="0"/>
      <p:bldP spid="73" grpId="0"/>
      <p:bldP spid="4" grpId="0" animBg="1"/>
      <p:bldP spid="49" grpId="0" animBg="1"/>
      <p:bldP spid="46" grpId="0" animBg="1"/>
      <p:bldP spid="47" grpId="0" animBg="1"/>
      <p:bldP spid="53" grpId="0" animBg="1"/>
      <p:bldP spid="54" grpId="0" animBg="1"/>
      <p:bldP spid="60" grpId="0" animBg="1"/>
      <p:bldP spid="5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4" cstate="print"/>
          <a:srcRect/>
          <a:stretch>
            <a:fillRect/>
          </a:stretch>
        </p:blipFill>
        <p:spPr bwMode="auto">
          <a:xfrm>
            <a:off x="1368425" y="1143000"/>
            <a:ext cx="6407150" cy="4572000"/>
          </a:xfrm>
          <a:prstGeom prst="rect">
            <a:avLst/>
          </a:prstGeom>
          <a:noFill/>
          <a:ln w="9525">
            <a:noFill/>
            <a:miter lim="800000"/>
            <a:headEnd/>
            <a:tailEnd/>
          </a:ln>
        </p:spPr>
      </p:pic>
      <p:grpSp>
        <p:nvGrpSpPr>
          <p:cNvPr id="2" name="Group 8"/>
          <p:cNvGrpSpPr>
            <a:grpSpLocks/>
          </p:cNvGrpSpPr>
          <p:nvPr/>
        </p:nvGrpSpPr>
        <p:grpSpPr bwMode="auto">
          <a:xfrm>
            <a:off x="1371600" y="2286000"/>
            <a:ext cx="1752600" cy="1981200"/>
            <a:chOff x="1371600" y="2286000"/>
            <a:chExt cx="1752600" cy="1981200"/>
          </a:xfrm>
        </p:grpSpPr>
        <p:sp>
          <p:nvSpPr>
            <p:cNvPr id="21" name="Explosion 2 20"/>
            <p:cNvSpPr/>
            <p:nvPr/>
          </p:nvSpPr>
          <p:spPr>
            <a:xfrm>
              <a:off x="1371600" y="2286000"/>
              <a:ext cx="1752600" cy="1981200"/>
            </a:xfrm>
            <a:prstGeom prst="irregularSeal2">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1012" name="TextBox 11"/>
            <p:cNvSpPr txBox="1">
              <a:spLocks noChangeArrowheads="1"/>
            </p:cNvSpPr>
            <p:nvPr/>
          </p:nvSpPr>
          <p:spPr bwMode="auto">
            <a:xfrm>
              <a:off x="1600200" y="2895600"/>
              <a:ext cx="1371600" cy="646113"/>
            </a:xfrm>
            <a:prstGeom prst="rect">
              <a:avLst/>
            </a:prstGeom>
            <a:noFill/>
            <a:ln w="9525">
              <a:noFill/>
              <a:miter lim="800000"/>
              <a:headEnd/>
              <a:tailEnd/>
            </a:ln>
          </p:spPr>
          <p:txBody>
            <a:bodyPr>
              <a:spAutoFit/>
            </a:bodyPr>
            <a:lstStyle/>
            <a:p>
              <a:r>
                <a:rPr lang="en-US" b="1">
                  <a:solidFill>
                    <a:srgbClr val="FFFFFF"/>
                  </a:solidFill>
                  <a:latin typeface="Corbel" pitchFamily="34" charset="0"/>
                </a:rPr>
                <a:t>Inhibitions/Judgment</a:t>
              </a:r>
            </a:p>
          </p:txBody>
        </p:sp>
        <p:sp>
          <p:nvSpPr>
            <p:cNvPr id="41013" name="TextBox 5"/>
            <p:cNvSpPr txBox="1">
              <a:spLocks noChangeArrowheads="1"/>
            </p:cNvSpPr>
            <p:nvPr/>
          </p:nvSpPr>
          <p:spPr bwMode="auto">
            <a:xfrm>
              <a:off x="1600200" y="3429000"/>
              <a:ext cx="1139825" cy="276225"/>
            </a:xfrm>
            <a:prstGeom prst="rect">
              <a:avLst/>
            </a:prstGeom>
            <a:noFill/>
            <a:ln w="9525">
              <a:noFill/>
              <a:miter lim="800000"/>
              <a:headEnd/>
              <a:tailEnd/>
            </a:ln>
          </p:spPr>
          <p:txBody>
            <a:bodyPr wrap="none">
              <a:spAutoFit/>
            </a:bodyPr>
            <a:lstStyle/>
            <a:p>
              <a:r>
                <a:rPr lang="en-US" sz="1200" b="1">
                  <a:solidFill>
                    <a:srgbClr val="000000"/>
                  </a:solidFill>
                </a:rPr>
                <a:t>Starts .01-.03</a:t>
              </a:r>
            </a:p>
          </p:txBody>
        </p:sp>
      </p:grpSp>
      <p:grpSp>
        <p:nvGrpSpPr>
          <p:cNvPr id="3" name="Group 43"/>
          <p:cNvGrpSpPr>
            <a:grpSpLocks/>
          </p:cNvGrpSpPr>
          <p:nvPr/>
        </p:nvGrpSpPr>
        <p:grpSpPr bwMode="auto">
          <a:xfrm>
            <a:off x="2590800" y="1254125"/>
            <a:ext cx="2133600" cy="1676400"/>
            <a:chOff x="2819400" y="1371600"/>
            <a:chExt cx="2133600" cy="1676400"/>
          </a:xfrm>
        </p:grpSpPr>
        <p:sp>
          <p:nvSpPr>
            <p:cNvPr id="22" name="Explosion 2 21"/>
            <p:cNvSpPr/>
            <p:nvPr/>
          </p:nvSpPr>
          <p:spPr>
            <a:xfrm>
              <a:off x="3048000" y="1371600"/>
              <a:ext cx="1828800" cy="1676400"/>
            </a:xfrm>
            <a:prstGeom prst="irregularSeal2">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1009" name="TextBox 12"/>
            <p:cNvSpPr txBox="1">
              <a:spLocks noChangeArrowheads="1"/>
            </p:cNvSpPr>
            <p:nvPr/>
          </p:nvSpPr>
          <p:spPr bwMode="auto">
            <a:xfrm>
              <a:off x="2819400" y="1828800"/>
              <a:ext cx="2133600" cy="646331"/>
            </a:xfrm>
            <a:prstGeom prst="rect">
              <a:avLst/>
            </a:prstGeom>
            <a:noFill/>
            <a:ln w="9525">
              <a:noFill/>
              <a:miter lim="800000"/>
              <a:headEnd/>
              <a:tailEnd/>
            </a:ln>
          </p:spPr>
          <p:txBody>
            <a:bodyPr>
              <a:spAutoFit/>
            </a:bodyPr>
            <a:lstStyle/>
            <a:p>
              <a:pPr algn="ctr"/>
              <a:r>
                <a:rPr lang="en-US" b="1">
                  <a:solidFill>
                    <a:srgbClr val="FFFFFF"/>
                  </a:solidFill>
                  <a:latin typeface="Corbel" pitchFamily="34" charset="0"/>
                </a:rPr>
                <a:t>Social </a:t>
              </a:r>
            </a:p>
            <a:p>
              <a:pPr algn="ctr"/>
              <a:r>
                <a:rPr lang="en-US" b="1">
                  <a:solidFill>
                    <a:srgbClr val="FFFFFF"/>
                  </a:solidFill>
                  <a:latin typeface="Corbel" pitchFamily="34" charset="0"/>
                </a:rPr>
                <a:t>Intelligence</a:t>
              </a:r>
            </a:p>
          </p:txBody>
        </p:sp>
        <p:sp>
          <p:nvSpPr>
            <p:cNvPr id="41010" name="Rectangle 23"/>
            <p:cNvSpPr>
              <a:spLocks noChangeArrowheads="1"/>
            </p:cNvSpPr>
            <p:nvPr/>
          </p:nvSpPr>
          <p:spPr bwMode="auto">
            <a:xfrm>
              <a:off x="3276600" y="2362200"/>
              <a:ext cx="1139825" cy="276225"/>
            </a:xfrm>
            <a:prstGeom prst="rect">
              <a:avLst/>
            </a:prstGeom>
            <a:noFill/>
            <a:ln w="9525">
              <a:noFill/>
              <a:miter lim="800000"/>
              <a:headEnd/>
              <a:tailEnd/>
            </a:ln>
          </p:spPr>
          <p:txBody>
            <a:bodyPr wrap="none">
              <a:spAutoFit/>
            </a:bodyPr>
            <a:lstStyle/>
            <a:p>
              <a:r>
                <a:rPr lang="en-US" sz="1200" b="1">
                  <a:solidFill>
                    <a:srgbClr val="000000"/>
                  </a:solidFill>
                </a:rPr>
                <a:t>Starts .03-.06</a:t>
              </a:r>
            </a:p>
          </p:txBody>
        </p:sp>
      </p:grpSp>
      <p:grpSp>
        <p:nvGrpSpPr>
          <p:cNvPr id="5" name="Group 44"/>
          <p:cNvGrpSpPr>
            <a:grpSpLocks/>
          </p:cNvGrpSpPr>
          <p:nvPr/>
        </p:nvGrpSpPr>
        <p:grpSpPr bwMode="auto">
          <a:xfrm>
            <a:off x="4267200" y="1447800"/>
            <a:ext cx="2133600" cy="1524000"/>
            <a:chOff x="4419600" y="1295400"/>
            <a:chExt cx="2133600" cy="1524000"/>
          </a:xfrm>
        </p:grpSpPr>
        <p:sp>
          <p:nvSpPr>
            <p:cNvPr id="23" name="Explosion 2 22"/>
            <p:cNvSpPr/>
            <p:nvPr/>
          </p:nvSpPr>
          <p:spPr>
            <a:xfrm>
              <a:off x="4589463" y="1295400"/>
              <a:ext cx="1963737" cy="1524000"/>
            </a:xfrm>
            <a:prstGeom prst="irregularSeal2">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1006" name="TextBox 13"/>
            <p:cNvSpPr txBox="1">
              <a:spLocks noChangeArrowheads="1"/>
            </p:cNvSpPr>
            <p:nvPr/>
          </p:nvSpPr>
          <p:spPr bwMode="auto">
            <a:xfrm>
              <a:off x="4419600" y="1752600"/>
              <a:ext cx="2133600" cy="646331"/>
            </a:xfrm>
            <a:prstGeom prst="rect">
              <a:avLst/>
            </a:prstGeom>
            <a:noFill/>
            <a:ln w="9525">
              <a:noFill/>
              <a:miter lim="800000"/>
              <a:headEnd/>
              <a:tailEnd/>
            </a:ln>
          </p:spPr>
          <p:txBody>
            <a:bodyPr>
              <a:spAutoFit/>
            </a:bodyPr>
            <a:lstStyle/>
            <a:p>
              <a:pPr algn="ctr"/>
              <a:r>
                <a:rPr lang="en-US" b="1">
                  <a:solidFill>
                    <a:srgbClr val="FFFFFF"/>
                  </a:solidFill>
                  <a:latin typeface="Corbel" pitchFamily="34" charset="0"/>
                </a:rPr>
                <a:t>Motor</a:t>
              </a:r>
            </a:p>
            <a:p>
              <a:pPr algn="ctr"/>
              <a:r>
                <a:rPr lang="en-US" b="1">
                  <a:solidFill>
                    <a:srgbClr val="FFFFFF"/>
                  </a:solidFill>
                  <a:latin typeface="Corbel" pitchFamily="34" charset="0"/>
                </a:rPr>
                <a:t>coordination</a:t>
              </a:r>
            </a:p>
          </p:txBody>
        </p:sp>
        <p:sp>
          <p:nvSpPr>
            <p:cNvPr id="41007" name="Rectangle 25"/>
            <p:cNvSpPr>
              <a:spLocks noChangeArrowheads="1"/>
            </p:cNvSpPr>
            <p:nvPr/>
          </p:nvSpPr>
          <p:spPr bwMode="auto">
            <a:xfrm>
              <a:off x="4876800" y="2314575"/>
              <a:ext cx="1139825" cy="276225"/>
            </a:xfrm>
            <a:prstGeom prst="rect">
              <a:avLst/>
            </a:prstGeom>
            <a:noFill/>
            <a:ln w="9525">
              <a:noFill/>
              <a:miter lim="800000"/>
              <a:headEnd/>
              <a:tailEnd/>
            </a:ln>
          </p:spPr>
          <p:txBody>
            <a:bodyPr wrap="none">
              <a:spAutoFit/>
            </a:bodyPr>
            <a:lstStyle/>
            <a:p>
              <a:r>
                <a:rPr lang="en-US" sz="1200" b="1">
                  <a:solidFill>
                    <a:srgbClr val="000000"/>
                  </a:solidFill>
                </a:rPr>
                <a:t>Starts .08-.09</a:t>
              </a:r>
            </a:p>
          </p:txBody>
        </p:sp>
      </p:grpSp>
      <p:grpSp>
        <p:nvGrpSpPr>
          <p:cNvPr id="6" name="Group 45"/>
          <p:cNvGrpSpPr>
            <a:grpSpLocks/>
          </p:cNvGrpSpPr>
          <p:nvPr/>
        </p:nvGrpSpPr>
        <p:grpSpPr bwMode="auto">
          <a:xfrm>
            <a:off x="5715000" y="2057400"/>
            <a:ext cx="2286000" cy="1524000"/>
            <a:chOff x="6172200" y="1752600"/>
            <a:chExt cx="2286000" cy="1524000"/>
          </a:xfrm>
        </p:grpSpPr>
        <p:sp>
          <p:nvSpPr>
            <p:cNvPr id="24" name="Explosion 2 23"/>
            <p:cNvSpPr/>
            <p:nvPr/>
          </p:nvSpPr>
          <p:spPr>
            <a:xfrm>
              <a:off x="6324600" y="1752600"/>
              <a:ext cx="2133600" cy="1524000"/>
            </a:xfrm>
            <a:prstGeom prst="irregularSeal2">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1003" name="TextBox 12"/>
            <p:cNvSpPr txBox="1">
              <a:spLocks noChangeArrowheads="1"/>
            </p:cNvSpPr>
            <p:nvPr/>
          </p:nvSpPr>
          <p:spPr bwMode="auto">
            <a:xfrm>
              <a:off x="6172200" y="2133600"/>
              <a:ext cx="2133600" cy="646331"/>
            </a:xfrm>
            <a:prstGeom prst="rect">
              <a:avLst/>
            </a:prstGeom>
            <a:noFill/>
            <a:ln w="9525">
              <a:noFill/>
              <a:miter lim="800000"/>
              <a:headEnd/>
              <a:tailEnd/>
            </a:ln>
          </p:spPr>
          <p:txBody>
            <a:bodyPr>
              <a:spAutoFit/>
            </a:bodyPr>
            <a:lstStyle/>
            <a:p>
              <a:pPr algn="ctr"/>
              <a:r>
                <a:rPr lang="en-US" b="1">
                  <a:solidFill>
                    <a:srgbClr val="FFFFFF"/>
                  </a:solidFill>
                  <a:latin typeface="Corbel" pitchFamily="34" charset="0"/>
                </a:rPr>
                <a:t>Sensory </a:t>
              </a:r>
            </a:p>
            <a:p>
              <a:pPr algn="ctr"/>
              <a:r>
                <a:rPr lang="en-US" b="1">
                  <a:solidFill>
                    <a:srgbClr val="FFFFFF"/>
                  </a:solidFill>
                  <a:latin typeface="Corbel" pitchFamily="34" charset="0"/>
                </a:rPr>
                <a:t>Coherence</a:t>
              </a:r>
            </a:p>
          </p:txBody>
        </p:sp>
        <p:sp>
          <p:nvSpPr>
            <p:cNvPr id="41004" name="Rectangle 26"/>
            <p:cNvSpPr>
              <a:spLocks noChangeArrowheads="1"/>
            </p:cNvSpPr>
            <p:nvPr/>
          </p:nvSpPr>
          <p:spPr bwMode="auto">
            <a:xfrm>
              <a:off x="6632575" y="2695575"/>
              <a:ext cx="1139825" cy="276225"/>
            </a:xfrm>
            <a:prstGeom prst="rect">
              <a:avLst/>
            </a:prstGeom>
            <a:noFill/>
            <a:ln w="9525">
              <a:noFill/>
              <a:miter lim="800000"/>
              <a:headEnd/>
              <a:tailEnd/>
            </a:ln>
          </p:spPr>
          <p:txBody>
            <a:bodyPr wrap="none">
              <a:spAutoFit/>
            </a:bodyPr>
            <a:lstStyle/>
            <a:p>
              <a:r>
                <a:rPr lang="en-US" sz="1200" b="1">
                  <a:solidFill>
                    <a:srgbClr val="000000"/>
                  </a:solidFill>
                </a:rPr>
                <a:t>Starts .14-.17</a:t>
              </a:r>
            </a:p>
          </p:txBody>
        </p:sp>
      </p:grpSp>
      <p:grpSp>
        <p:nvGrpSpPr>
          <p:cNvPr id="7" name="Group 2"/>
          <p:cNvGrpSpPr>
            <a:grpSpLocks/>
          </p:cNvGrpSpPr>
          <p:nvPr/>
        </p:nvGrpSpPr>
        <p:grpSpPr bwMode="auto">
          <a:xfrm>
            <a:off x="3429000" y="3276600"/>
            <a:ext cx="2401888" cy="1754188"/>
            <a:chOff x="3312319" y="2895600"/>
            <a:chExt cx="2402681" cy="1754188"/>
          </a:xfrm>
        </p:grpSpPr>
        <p:sp>
          <p:nvSpPr>
            <p:cNvPr id="25" name="Explosion 2 24"/>
            <p:cNvSpPr/>
            <p:nvPr/>
          </p:nvSpPr>
          <p:spPr>
            <a:xfrm>
              <a:off x="3312319" y="2895600"/>
              <a:ext cx="1792880" cy="1754188"/>
            </a:xfrm>
            <a:prstGeom prst="irregularSeal2">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1000" name="TextBox 15"/>
            <p:cNvSpPr txBox="1">
              <a:spLocks noChangeArrowheads="1"/>
            </p:cNvSpPr>
            <p:nvPr/>
          </p:nvSpPr>
          <p:spPr bwMode="auto">
            <a:xfrm>
              <a:off x="3581400" y="3429000"/>
              <a:ext cx="2133600" cy="646331"/>
            </a:xfrm>
            <a:prstGeom prst="rect">
              <a:avLst/>
            </a:prstGeom>
            <a:noFill/>
            <a:ln w="9525">
              <a:noFill/>
              <a:miter lim="800000"/>
              <a:headEnd/>
              <a:tailEnd/>
            </a:ln>
          </p:spPr>
          <p:txBody>
            <a:bodyPr>
              <a:spAutoFit/>
            </a:bodyPr>
            <a:lstStyle/>
            <a:p>
              <a:r>
                <a:rPr lang="en-US" b="1">
                  <a:solidFill>
                    <a:srgbClr val="FFFFFF"/>
                  </a:solidFill>
                  <a:latin typeface="Corbel" pitchFamily="34" charset="0"/>
                </a:rPr>
                <a:t>Memory </a:t>
              </a:r>
            </a:p>
            <a:p>
              <a:r>
                <a:rPr lang="en-US" b="1">
                  <a:solidFill>
                    <a:srgbClr val="FFFFFF"/>
                  </a:solidFill>
                  <a:latin typeface="Corbel" pitchFamily="34" charset="0"/>
                </a:rPr>
                <a:t>Creation</a:t>
              </a:r>
            </a:p>
          </p:txBody>
        </p:sp>
        <p:sp>
          <p:nvSpPr>
            <p:cNvPr id="41001" name="Rectangle 27"/>
            <p:cNvSpPr>
              <a:spLocks noChangeArrowheads="1"/>
            </p:cNvSpPr>
            <p:nvPr/>
          </p:nvSpPr>
          <p:spPr bwMode="auto">
            <a:xfrm>
              <a:off x="3733800" y="3962400"/>
              <a:ext cx="919163" cy="276225"/>
            </a:xfrm>
            <a:prstGeom prst="rect">
              <a:avLst/>
            </a:prstGeom>
            <a:noFill/>
            <a:ln w="9525">
              <a:noFill/>
              <a:miter lim="800000"/>
              <a:headEnd/>
              <a:tailEnd/>
            </a:ln>
          </p:spPr>
          <p:txBody>
            <a:bodyPr wrap="none">
              <a:spAutoFit/>
            </a:bodyPr>
            <a:lstStyle/>
            <a:p>
              <a:r>
                <a:rPr lang="en-US" sz="1200" b="1">
                  <a:solidFill>
                    <a:srgbClr val="000000"/>
                  </a:solidFill>
                </a:rPr>
                <a:t>Starts  .20</a:t>
              </a:r>
            </a:p>
          </p:txBody>
        </p:sp>
      </p:grpSp>
      <p:grpSp>
        <p:nvGrpSpPr>
          <p:cNvPr id="8" name="Group 46"/>
          <p:cNvGrpSpPr>
            <a:grpSpLocks/>
          </p:cNvGrpSpPr>
          <p:nvPr/>
        </p:nvGrpSpPr>
        <p:grpSpPr bwMode="auto">
          <a:xfrm>
            <a:off x="5334000" y="3808413"/>
            <a:ext cx="1908175" cy="1754187"/>
            <a:chOff x="5791200" y="3351212"/>
            <a:chExt cx="1908175" cy="1754188"/>
          </a:xfrm>
        </p:grpSpPr>
        <p:sp>
          <p:nvSpPr>
            <p:cNvPr id="31" name="Explosion 2 30"/>
            <p:cNvSpPr/>
            <p:nvPr/>
          </p:nvSpPr>
          <p:spPr bwMode="auto">
            <a:xfrm>
              <a:off x="5791200" y="3351212"/>
              <a:ext cx="1908175" cy="1754188"/>
            </a:xfrm>
            <a:prstGeom prst="irregularSeal2">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0997" name="TextBox 16"/>
            <p:cNvSpPr txBox="1">
              <a:spLocks noChangeArrowheads="1"/>
            </p:cNvSpPr>
            <p:nvPr/>
          </p:nvSpPr>
          <p:spPr bwMode="auto">
            <a:xfrm>
              <a:off x="5791200" y="3733800"/>
              <a:ext cx="1828800" cy="915988"/>
            </a:xfrm>
            <a:prstGeom prst="rect">
              <a:avLst/>
            </a:prstGeom>
            <a:noFill/>
            <a:ln w="9525">
              <a:noFill/>
              <a:miter lim="800000"/>
              <a:headEnd/>
              <a:tailEnd/>
            </a:ln>
          </p:spPr>
          <p:txBody>
            <a:bodyPr>
              <a:spAutoFit/>
            </a:bodyPr>
            <a:lstStyle/>
            <a:p>
              <a:pPr algn="ctr"/>
              <a:r>
                <a:rPr lang="en-US" b="1">
                  <a:solidFill>
                    <a:srgbClr val="FFFFFF"/>
                  </a:solidFill>
                  <a:latin typeface="Corbel" pitchFamily="34" charset="0"/>
                </a:rPr>
                <a:t>Balance, </a:t>
              </a:r>
            </a:p>
            <a:p>
              <a:pPr algn="ctr"/>
              <a:r>
                <a:rPr lang="en-US" b="1">
                  <a:solidFill>
                    <a:srgbClr val="FFFFFF"/>
                  </a:solidFill>
                  <a:latin typeface="Corbel" pitchFamily="34" charset="0"/>
                </a:rPr>
                <a:t>breathing, heartbeat</a:t>
              </a:r>
            </a:p>
          </p:txBody>
        </p:sp>
        <p:sp>
          <p:nvSpPr>
            <p:cNvPr id="40998" name="Rectangle 28"/>
            <p:cNvSpPr>
              <a:spLocks noChangeArrowheads="1"/>
            </p:cNvSpPr>
            <p:nvPr/>
          </p:nvSpPr>
          <p:spPr bwMode="auto">
            <a:xfrm>
              <a:off x="6019800" y="4495800"/>
              <a:ext cx="1143000" cy="276225"/>
            </a:xfrm>
            <a:prstGeom prst="rect">
              <a:avLst/>
            </a:prstGeom>
            <a:noFill/>
            <a:ln w="9525">
              <a:noFill/>
              <a:miter lim="800000"/>
              <a:headEnd/>
              <a:tailEnd/>
            </a:ln>
          </p:spPr>
          <p:txBody>
            <a:bodyPr>
              <a:spAutoFit/>
            </a:bodyPr>
            <a:lstStyle/>
            <a:p>
              <a:r>
                <a:rPr lang="en-US" sz="1200" b="1">
                  <a:solidFill>
                    <a:srgbClr val="000000"/>
                  </a:solidFill>
                </a:rPr>
                <a:t>Starts .30 </a:t>
              </a:r>
            </a:p>
          </p:txBody>
        </p:sp>
      </p:grpSp>
      <p:sp>
        <p:nvSpPr>
          <p:cNvPr id="48" name="Title 3"/>
          <p:cNvSpPr txBox="1">
            <a:spLocks/>
          </p:cNvSpPr>
          <p:nvPr/>
        </p:nvSpPr>
        <p:spPr>
          <a:xfrm>
            <a:off x="79375" y="3886200"/>
            <a:ext cx="1368425" cy="914400"/>
          </a:xfrm>
          <a:prstGeom prst="rect">
            <a:avLst/>
          </a:prstGeom>
        </p:spPr>
        <p:txBody>
          <a:bodyPr anchor="b">
            <a:normAutofit fontScale="92500" lnSpcReduction="100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200" algn="l" rtl="0" fontAlgn="base">
              <a:spcBef>
                <a:spcPct val="0"/>
              </a:spcBef>
              <a:spcAft>
                <a:spcPct val="0"/>
              </a:spcAft>
              <a:defRPr sz="3000">
                <a:solidFill>
                  <a:schemeClr val="tx2"/>
                </a:solidFill>
                <a:latin typeface="Calibri" pitchFamily="34" charset="0"/>
              </a:defRPr>
            </a:lvl6pPr>
            <a:lvl7pPr marL="914400" algn="l" rtl="0" fontAlgn="base">
              <a:spcBef>
                <a:spcPct val="0"/>
              </a:spcBef>
              <a:spcAft>
                <a:spcPct val="0"/>
              </a:spcAft>
              <a:defRPr sz="3000">
                <a:solidFill>
                  <a:schemeClr val="tx2"/>
                </a:solidFill>
                <a:latin typeface="Calibri" pitchFamily="34" charset="0"/>
              </a:defRPr>
            </a:lvl7pPr>
            <a:lvl8pPr marL="1371600" algn="l" rtl="0" fontAlgn="base">
              <a:spcBef>
                <a:spcPct val="0"/>
              </a:spcBef>
              <a:spcAft>
                <a:spcPct val="0"/>
              </a:spcAft>
              <a:defRPr sz="3000">
                <a:solidFill>
                  <a:schemeClr val="tx2"/>
                </a:solidFill>
                <a:latin typeface="Calibri" pitchFamily="34" charset="0"/>
              </a:defRPr>
            </a:lvl8pPr>
            <a:lvl9pPr marL="1828800" algn="l" rtl="0" fontAlgn="base">
              <a:spcBef>
                <a:spcPct val="0"/>
              </a:spcBef>
              <a:spcAft>
                <a:spcPct val="0"/>
              </a:spcAft>
              <a:defRPr sz="3000">
                <a:solidFill>
                  <a:schemeClr val="tx2"/>
                </a:solidFill>
                <a:latin typeface="Calibri" pitchFamily="34" charset="0"/>
              </a:defRPr>
            </a:lvl9pPr>
          </a:lstStyle>
          <a:p>
            <a:pPr eaLnBrk="1" fontAlgn="auto" hangingPunct="1">
              <a:spcAft>
                <a:spcPts val="0"/>
              </a:spcAft>
              <a:defRPr/>
            </a:pPr>
            <a:r>
              <a:rPr lang="en-US" sz="2000" b="1" dirty="0" smtClean="0">
                <a:solidFill>
                  <a:schemeClr val="tx1"/>
                </a:solidFill>
              </a:rPr>
              <a:t>Stage 1: </a:t>
            </a:r>
          </a:p>
          <a:p>
            <a:pPr eaLnBrk="1" fontAlgn="auto" hangingPunct="1">
              <a:spcAft>
                <a:spcPts val="0"/>
              </a:spcAft>
              <a:defRPr/>
            </a:pPr>
            <a:r>
              <a:rPr lang="en-US" sz="2000" b="1" dirty="0" smtClean="0">
                <a:solidFill>
                  <a:schemeClr val="tx1"/>
                </a:solidFill>
              </a:rPr>
              <a:t>Euphoria/</a:t>
            </a:r>
          </a:p>
          <a:p>
            <a:pPr eaLnBrk="1" fontAlgn="auto" hangingPunct="1">
              <a:spcAft>
                <a:spcPts val="0"/>
              </a:spcAft>
              <a:defRPr/>
            </a:pPr>
            <a:r>
              <a:rPr lang="en-US" sz="2000" b="1" dirty="0" smtClean="0">
                <a:solidFill>
                  <a:schemeClr val="tx1"/>
                </a:solidFill>
              </a:rPr>
              <a:t>Buzzed </a:t>
            </a:r>
          </a:p>
        </p:txBody>
      </p:sp>
      <p:cxnSp>
        <p:nvCxnSpPr>
          <p:cNvPr id="50" name="Straight Arrow Connector 49"/>
          <p:cNvCxnSpPr/>
          <p:nvPr/>
        </p:nvCxnSpPr>
        <p:spPr>
          <a:xfrm flipV="1">
            <a:off x="990600" y="3795713"/>
            <a:ext cx="762000" cy="242887"/>
          </a:xfrm>
          <a:prstGeom prst="straightConnector1">
            <a:avLst/>
          </a:prstGeom>
          <a:ln w="508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
        <p:nvSpPr>
          <p:cNvPr id="51" name="Title 3"/>
          <p:cNvSpPr txBox="1">
            <a:spLocks/>
          </p:cNvSpPr>
          <p:nvPr/>
        </p:nvSpPr>
        <p:spPr>
          <a:xfrm>
            <a:off x="307974" y="111125"/>
            <a:ext cx="1827213" cy="609600"/>
          </a:xfrm>
          <a:prstGeom prst="rect">
            <a:avLst/>
          </a:prstGeom>
        </p:spPr>
        <p:txBody>
          <a:bodyPr anchor="b"/>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200" algn="l" rtl="0" fontAlgn="base">
              <a:spcBef>
                <a:spcPct val="0"/>
              </a:spcBef>
              <a:spcAft>
                <a:spcPct val="0"/>
              </a:spcAft>
              <a:defRPr sz="3000">
                <a:solidFill>
                  <a:schemeClr val="tx2"/>
                </a:solidFill>
                <a:latin typeface="Calibri" pitchFamily="34" charset="0"/>
              </a:defRPr>
            </a:lvl6pPr>
            <a:lvl7pPr marL="914400" algn="l" rtl="0" fontAlgn="base">
              <a:spcBef>
                <a:spcPct val="0"/>
              </a:spcBef>
              <a:spcAft>
                <a:spcPct val="0"/>
              </a:spcAft>
              <a:defRPr sz="3000">
                <a:solidFill>
                  <a:schemeClr val="tx2"/>
                </a:solidFill>
                <a:latin typeface="Calibri" pitchFamily="34" charset="0"/>
              </a:defRPr>
            </a:lvl7pPr>
            <a:lvl8pPr marL="1371600" algn="l" rtl="0" fontAlgn="base">
              <a:spcBef>
                <a:spcPct val="0"/>
              </a:spcBef>
              <a:spcAft>
                <a:spcPct val="0"/>
              </a:spcAft>
              <a:defRPr sz="3000">
                <a:solidFill>
                  <a:schemeClr val="tx2"/>
                </a:solidFill>
                <a:latin typeface="Calibri" pitchFamily="34" charset="0"/>
              </a:defRPr>
            </a:lvl8pPr>
            <a:lvl9pPr marL="1828800" algn="l" rtl="0" fontAlgn="base">
              <a:spcBef>
                <a:spcPct val="0"/>
              </a:spcBef>
              <a:spcAft>
                <a:spcPct val="0"/>
              </a:spcAft>
              <a:defRPr sz="3000">
                <a:solidFill>
                  <a:schemeClr val="tx2"/>
                </a:solidFill>
                <a:latin typeface="Calibri" pitchFamily="34" charset="0"/>
              </a:defRPr>
            </a:lvl9pPr>
          </a:lstStyle>
          <a:p>
            <a:pPr eaLnBrk="1" fontAlgn="auto" hangingPunct="1">
              <a:spcAft>
                <a:spcPts val="0"/>
              </a:spcAft>
              <a:defRPr/>
            </a:pPr>
            <a:r>
              <a:rPr lang="en-US" sz="2000" b="1" dirty="0" smtClean="0">
                <a:solidFill>
                  <a:schemeClr val="tx1"/>
                </a:solidFill>
              </a:rPr>
              <a:t>Stage 2: Excitement</a:t>
            </a:r>
          </a:p>
        </p:txBody>
      </p:sp>
      <p:cxnSp>
        <p:nvCxnSpPr>
          <p:cNvPr id="52" name="Straight Arrow Connector 51"/>
          <p:cNvCxnSpPr>
            <a:stCxn id="51" idx="3"/>
          </p:cNvCxnSpPr>
          <p:nvPr/>
        </p:nvCxnSpPr>
        <p:spPr>
          <a:xfrm>
            <a:off x="2135187" y="415925"/>
            <a:ext cx="1065213" cy="1524000"/>
          </a:xfrm>
          <a:prstGeom prst="straightConnector1">
            <a:avLst/>
          </a:prstGeom>
          <a:ln w="508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
        <p:nvSpPr>
          <p:cNvPr id="56" name="Title 3"/>
          <p:cNvSpPr txBox="1">
            <a:spLocks/>
          </p:cNvSpPr>
          <p:nvPr/>
        </p:nvSpPr>
        <p:spPr>
          <a:xfrm>
            <a:off x="2971800" y="152400"/>
            <a:ext cx="2286000" cy="914400"/>
          </a:xfrm>
          <a:prstGeom prst="rect">
            <a:avLst/>
          </a:prstGeom>
        </p:spPr>
        <p:txBody>
          <a:bodyPr anchor="b">
            <a:noAutofit/>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200" algn="l" rtl="0" fontAlgn="base">
              <a:spcBef>
                <a:spcPct val="0"/>
              </a:spcBef>
              <a:spcAft>
                <a:spcPct val="0"/>
              </a:spcAft>
              <a:defRPr sz="3000">
                <a:solidFill>
                  <a:schemeClr val="tx2"/>
                </a:solidFill>
                <a:latin typeface="Calibri" pitchFamily="34" charset="0"/>
              </a:defRPr>
            </a:lvl6pPr>
            <a:lvl7pPr marL="914400" algn="l" rtl="0" fontAlgn="base">
              <a:spcBef>
                <a:spcPct val="0"/>
              </a:spcBef>
              <a:spcAft>
                <a:spcPct val="0"/>
              </a:spcAft>
              <a:defRPr sz="3000">
                <a:solidFill>
                  <a:schemeClr val="tx2"/>
                </a:solidFill>
                <a:latin typeface="Calibri" pitchFamily="34" charset="0"/>
              </a:defRPr>
            </a:lvl7pPr>
            <a:lvl8pPr marL="1371600" algn="l" rtl="0" fontAlgn="base">
              <a:spcBef>
                <a:spcPct val="0"/>
              </a:spcBef>
              <a:spcAft>
                <a:spcPct val="0"/>
              </a:spcAft>
              <a:defRPr sz="3000">
                <a:solidFill>
                  <a:schemeClr val="tx2"/>
                </a:solidFill>
                <a:latin typeface="Calibri" pitchFamily="34" charset="0"/>
              </a:defRPr>
            </a:lvl8pPr>
            <a:lvl9pPr marL="1828800" algn="l" rtl="0" fontAlgn="base">
              <a:spcBef>
                <a:spcPct val="0"/>
              </a:spcBef>
              <a:spcAft>
                <a:spcPct val="0"/>
              </a:spcAft>
              <a:defRPr sz="3000">
                <a:solidFill>
                  <a:schemeClr val="tx2"/>
                </a:solidFill>
                <a:latin typeface="Calibri" pitchFamily="34" charset="0"/>
              </a:defRPr>
            </a:lvl9pPr>
          </a:lstStyle>
          <a:p>
            <a:pPr eaLnBrk="1" fontAlgn="auto" hangingPunct="1">
              <a:spcAft>
                <a:spcPts val="0"/>
              </a:spcAft>
              <a:defRPr/>
            </a:pPr>
            <a:r>
              <a:rPr lang="en-US" sz="2000" b="1" dirty="0">
                <a:solidFill>
                  <a:schemeClr val="tx1"/>
                </a:solidFill>
              </a:rPr>
              <a:t>Stage 3: </a:t>
            </a:r>
            <a:r>
              <a:rPr lang="en-US" sz="2000" b="1" dirty="0" smtClean="0">
                <a:solidFill>
                  <a:schemeClr val="tx1"/>
                </a:solidFill>
              </a:rPr>
              <a:t>Buzzed-Drunk</a:t>
            </a:r>
            <a:endParaRPr lang="en-US" sz="2000" b="1" dirty="0">
              <a:solidFill>
                <a:schemeClr val="tx1"/>
              </a:solidFill>
            </a:endParaRPr>
          </a:p>
        </p:txBody>
      </p:sp>
      <p:pic>
        <p:nvPicPr>
          <p:cNvPr id="57" name="Picture 2" descr="C:\Users\emily\Desktop\Gals+experiencing+Euphoria!!.JPG"/>
          <p:cNvPicPr>
            <a:picLocks noChangeAspect="1" noChangeArrowheads="1"/>
          </p:cNvPicPr>
          <p:nvPr/>
        </p:nvPicPr>
        <p:blipFill>
          <a:blip r:embed="rId5" cstate="print"/>
          <a:srcRect/>
          <a:stretch>
            <a:fillRect/>
          </a:stretch>
        </p:blipFill>
        <p:spPr bwMode="auto">
          <a:xfrm>
            <a:off x="381000" y="720725"/>
            <a:ext cx="1447800" cy="1085850"/>
          </a:xfrm>
          <a:prstGeom prst="rect">
            <a:avLst/>
          </a:prstGeom>
          <a:noFill/>
          <a:ln w="9525">
            <a:noFill/>
            <a:miter lim="800000"/>
            <a:headEnd/>
            <a:tailEnd/>
          </a:ln>
        </p:spPr>
      </p:pic>
      <p:cxnSp>
        <p:nvCxnSpPr>
          <p:cNvPr id="59" name="Straight Arrow Connector 58"/>
          <p:cNvCxnSpPr/>
          <p:nvPr/>
        </p:nvCxnSpPr>
        <p:spPr>
          <a:xfrm>
            <a:off x="4919662" y="977034"/>
            <a:ext cx="109537" cy="990600"/>
          </a:xfrm>
          <a:prstGeom prst="straightConnector1">
            <a:avLst/>
          </a:prstGeom>
          <a:ln w="508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pic>
        <p:nvPicPr>
          <p:cNvPr id="62" name="Picture 2"/>
          <p:cNvPicPr>
            <a:picLocks noChangeAspect="1" noChangeArrowheads="1"/>
          </p:cNvPicPr>
          <p:nvPr/>
        </p:nvPicPr>
        <p:blipFill>
          <a:blip r:embed="rId6" cstate="print"/>
          <a:srcRect/>
          <a:stretch>
            <a:fillRect/>
          </a:stretch>
        </p:blipFill>
        <p:spPr bwMode="auto">
          <a:xfrm>
            <a:off x="5267325" y="-95250"/>
            <a:ext cx="1058863" cy="1409700"/>
          </a:xfrm>
          <a:prstGeom prst="rect">
            <a:avLst/>
          </a:prstGeom>
          <a:noFill/>
          <a:ln w="9525">
            <a:noFill/>
            <a:miter lim="800000"/>
            <a:headEnd/>
            <a:tailEnd/>
          </a:ln>
        </p:spPr>
      </p:pic>
      <p:sp>
        <p:nvSpPr>
          <p:cNvPr id="64" name="Title 3"/>
          <p:cNvSpPr txBox="1">
            <a:spLocks/>
          </p:cNvSpPr>
          <p:nvPr/>
        </p:nvSpPr>
        <p:spPr>
          <a:xfrm>
            <a:off x="6604000" y="267494"/>
            <a:ext cx="1752600" cy="914400"/>
          </a:xfrm>
          <a:prstGeom prst="rect">
            <a:avLst/>
          </a:prstGeom>
        </p:spPr>
        <p:txBody>
          <a:bodyPr anchor="b">
            <a:noAutofit/>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200" algn="l" rtl="0" fontAlgn="base">
              <a:spcBef>
                <a:spcPct val="0"/>
              </a:spcBef>
              <a:spcAft>
                <a:spcPct val="0"/>
              </a:spcAft>
              <a:defRPr sz="3000">
                <a:solidFill>
                  <a:schemeClr val="tx2"/>
                </a:solidFill>
                <a:latin typeface="Calibri" pitchFamily="34" charset="0"/>
              </a:defRPr>
            </a:lvl6pPr>
            <a:lvl7pPr marL="914400" algn="l" rtl="0" fontAlgn="base">
              <a:spcBef>
                <a:spcPct val="0"/>
              </a:spcBef>
              <a:spcAft>
                <a:spcPct val="0"/>
              </a:spcAft>
              <a:defRPr sz="3000">
                <a:solidFill>
                  <a:schemeClr val="tx2"/>
                </a:solidFill>
                <a:latin typeface="Calibri" pitchFamily="34" charset="0"/>
              </a:defRPr>
            </a:lvl7pPr>
            <a:lvl8pPr marL="1371600" algn="l" rtl="0" fontAlgn="base">
              <a:spcBef>
                <a:spcPct val="0"/>
              </a:spcBef>
              <a:spcAft>
                <a:spcPct val="0"/>
              </a:spcAft>
              <a:defRPr sz="3000">
                <a:solidFill>
                  <a:schemeClr val="tx2"/>
                </a:solidFill>
                <a:latin typeface="Calibri" pitchFamily="34" charset="0"/>
              </a:defRPr>
            </a:lvl8pPr>
            <a:lvl9pPr marL="1828800" algn="l" rtl="0" fontAlgn="base">
              <a:spcBef>
                <a:spcPct val="0"/>
              </a:spcBef>
              <a:spcAft>
                <a:spcPct val="0"/>
              </a:spcAft>
              <a:defRPr sz="3000">
                <a:solidFill>
                  <a:schemeClr val="tx2"/>
                </a:solidFill>
                <a:latin typeface="Calibri" pitchFamily="34" charset="0"/>
              </a:defRPr>
            </a:lvl9pPr>
          </a:lstStyle>
          <a:p>
            <a:pPr eaLnBrk="1" fontAlgn="auto" hangingPunct="1">
              <a:spcAft>
                <a:spcPts val="0"/>
              </a:spcAft>
              <a:defRPr/>
            </a:pPr>
            <a:r>
              <a:rPr lang="en-US" sz="2000" b="1" dirty="0">
                <a:solidFill>
                  <a:schemeClr val="tx1"/>
                </a:solidFill>
              </a:rPr>
              <a:t>Stage 4: </a:t>
            </a:r>
            <a:r>
              <a:rPr lang="en-US" sz="2000" b="1" dirty="0" smtClean="0">
                <a:solidFill>
                  <a:schemeClr val="tx1"/>
                </a:solidFill>
              </a:rPr>
              <a:t>very drunk </a:t>
            </a:r>
            <a:r>
              <a:rPr lang="en-US" sz="2000" b="1" dirty="0">
                <a:solidFill>
                  <a:schemeClr val="bg1"/>
                </a:solidFill>
              </a:rPr>
              <a:t/>
            </a:r>
            <a:br>
              <a:rPr lang="en-US" sz="2000" b="1" dirty="0">
                <a:solidFill>
                  <a:schemeClr val="bg1"/>
                </a:solidFill>
              </a:rPr>
            </a:br>
            <a:endParaRPr lang="en-US" sz="2000" b="1" dirty="0">
              <a:solidFill>
                <a:schemeClr val="bg1"/>
              </a:solidFill>
            </a:endParaRPr>
          </a:p>
        </p:txBody>
      </p:sp>
      <p:pic>
        <p:nvPicPr>
          <p:cNvPr id="65" name="Picture 4" descr="bransen_and_roslyn">
            <a:hlinkClick r:id="rId7"/>
          </p:cNvPr>
          <p:cNvPicPr>
            <a:picLocks noChangeAspect="1" noChangeArrowheads="1"/>
          </p:cNvPicPr>
          <p:nvPr/>
        </p:nvPicPr>
        <p:blipFill>
          <a:blip r:embed="rId8" cstate="print"/>
          <a:srcRect/>
          <a:stretch>
            <a:fillRect/>
          </a:stretch>
        </p:blipFill>
        <p:spPr bwMode="auto">
          <a:xfrm>
            <a:off x="7861300" y="1233488"/>
            <a:ext cx="990600" cy="1317625"/>
          </a:xfrm>
          <a:prstGeom prst="rect">
            <a:avLst/>
          </a:prstGeom>
          <a:noFill/>
          <a:ln w="9525">
            <a:noFill/>
            <a:miter lim="800000"/>
            <a:headEnd/>
            <a:tailEnd/>
          </a:ln>
        </p:spPr>
      </p:pic>
      <p:cxnSp>
        <p:nvCxnSpPr>
          <p:cNvPr id="66" name="Straight Arrow Connector 65"/>
          <p:cNvCxnSpPr/>
          <p:nvPr/>
        </p:nvCxnSpPr>
        <p:spPr>
          <a:xfrm flipH="1">
            <a:off x="7162800" y="1143000"/>
            <a:ext cx="500063" cy="1323975"/>
          </a:xfrm>
          <a:prstGeom prst="straightConnector1">
            <a:avLst/>
          </a:prstGeom>
          <a:ln w="508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
        <p:nvSpPr>
          <p:cNvPr id="68" name="Title 3"/>
          <p:cNvSpPr txBox="1">
            <a:spLocks/>
          </p:cNvSpPr>
          <p:nvPr/>
        </p:nvSpPr>
        <p:spPr>
          <a:xfrm>
            <a:off x="3652402" y="5988050"/>
            <a:ext cx="1910198" cy="685800"/>
          </a:xfrm>
          <a:prstGeom prst="rect">
            <a:avLst/>
          </a:prstGeom>
        </p:spPr>
        <p:txBody>
          <a:bodyPr anchor="b"/>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200" algn="l" rtl="0" fontAlgn="base">
              <a:spcBef>
                <a:spcPct val="0"/>
              </a:spcBef>
              <a:spcAft>
                <a:spcPct val="0"/>
              </a:spcAft>
              <a:defRPr sz="3000">
                <a:solidFill>
                  <a:schemeClr val="tx2"/>
                </a:solidFill>
                <a:latin typeface="Calibri" pitchFamily="34" charset="0"/>
              </a:defRPr>
            </a:lvl6pPr>
            <a:lvl7pPr marL="914400" algn="l" rtl="0" fontAlgn="base">
              <a:spcBef>
                <a:spcPct val="0"/>
              </a:spcBef>
              <a:spcAft>
                <a:spcPct val="0"/>
              </a:spcAft>
              <a:defRPr sz="3000">
                <a:solidFill>
                  <a:schemeClr val="tx2"/>
                </a:solidFill>
                <a:latin typeface="Calibri" pitchFamily="34" charset="0"/>
              </a:defRPr>
            </a:lvl7pPr>
            <a:lvl8pPr marL="1371600" algn="l" rtl="0" fontAlgn="base">
              <a:spcBef>
                <a:spcPct val="0"/>
              </a:spcBef>
              <a:spcAft>
                <a:spcPct val="0"/>
              </a:spcAft>
              <a:defRPr sz="3000">
                <a:solidFill>
                  <a:schemeClr val="tx2"/>
                </a:solidFill>
                <a:latin typeface="Calibri" pitchFamily="34" charset="0"/>
              </a:defRPr>
            </a:lvl8pPr>
            <a:lvl9pPr marL="1828800" algn="l" rtl="0" fontAlgn="base">
              <a:spcBef>
                <a:spcPct val="0"/>
              </a:spcBef>
              <a:spcAft>
                <a:spcPct val="0"/>
              </a:spcAft>
              <a:defRPr sz="3000">
                <a:solidFill>
                  <a:schemeClr val="tx2"/>
                </a:solidFill>
                <a:latin typeface="Calibri" pitchFamily="34" charset="0"/>
              </a:defRPr>
            </a:lvl9pPr>
          </a:lstStyle>
          <a:p>
            <a:pPr eaLnBrk="1" fontAlgn="auto" hangingPunct="1">
              <a:spcAft>
                <a:spcPts val="0"/>
              </a:spcAft>
              <a:defRPr/>
            </a:pPr>
            <a:r>
              <a:rPr lang="en-US" sz="2000" b="1" dirty="0">
                <a:solidFill>
                  <a:schemeClr val="tx1"/>
                </a:solidFill>
              </a:rPr>
              <a:t>Stage 5: </a:t>
            </a:r>
          </a:p>
          <a:p>
            <a:pPr eaLnBrk="1" fontAlgn="auto" hangingPunct="1">
              <a:spcAft>
                <a:spcPts val="0"/>
              </a:spcAft>
              <a:defRPr/>
            </a:pPr>
            <a:r>
              <a:rPr lang="en-US" sz="2000" b="1" dirty="0" smtClean="0">
                <a:solidFill>
                  <a:schemeClr val="tx1"/>
                </a:solidFill>
              </a:rPr>
              <a:t>Stupor/</a:t>
            </a:r>
            <a:br>
              <a:rPr lang="en-US" sz="2000" b="1" dirty="0" smtClean="0">
                <a:solidFill>
                  <a:schemeClr val="tx1"/>
                </a:solidFill>
              </a:rPr>
            </a:br>
            <a:r>
              <a:rPr lang="en-US" sz="2000" b="1" dirty="0" smtClean="0">
                <a:solidFill>
                  <a:schemeClr val="tx1"/>
                </a:solidFill>
              </a:rPr>
              <a:t>blackout</a:t>
            </a:r>
            <a:endParaRPr lang="en-US" sz="2000" b="1" dirty="0">
              <a:solidFill>
                <a:schemeClr val="tx1"/>
              </a:solidFill>
            </a:endParaRPr>
          </a:p>
        </p:txBody>
      </p:sp>
      <p:pic>
        <p:nvPicPr>
          <p:cNvPr id="69" name="Picture 11" descr="passedoutguy"/>
          <p:cNvPicPr>
            <a:picLocks noChangeAspect="1" noChangeArrowheads="1"/>
          </p:cNvPicPr>
          <p:nvPr/>
        </p:nvPicPr>
        <p:blipFill>
          <a:blip r:embed="rId9" cstate="print"/>
          <a:srcRect/>
          <a:stretch>
            <a:fillRect/>
          </a:stretch>
        </p:blipFill>
        <p:spPr bwMode="auto">
          <a:xfrm>
            <a:off x="2108200" y="5910263"/>
            <a:ext cx="1422400" cy="841375"/>
          </a:xfrm>
          <a:prstGeom prst="rect">
            <a:avLst/>
          </a:prstGeom>
          <a:noFill/>
          <a:ln w="9525">
            <a:noFill/>
            <a:miter lim="800000"/>
            <a:headEnd/>
            <a:tailEnd/>
          </a:ln>
        </p:spPr>
      </p:pic>
      <p:cxnSp>
        <p:nvCxnSpPr>
          <p:cNvPr id="70" name="Straight Arrow Connector 69"/>
          <p:cNvCxnSpPr/>
          <p:nvPr/>
        </p:nvCxnSpPr>
        <p:spPr>
          <a:xfrm flipV="1">
            <a:off x="3849688" y="4692650"/>
            <a:ext cx="338137" cy="1250950"/>
          </a:xfrm>
          <a:prstGeom prst="straightConnector1">
            <a:avLst/>
          </a:prstGeom>
          <a:ln w="508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
        <p:nvSpPr>
          <p:cNvPr id="73" name="Title 3"/>
          <p:cNvSpPr txBox="1">
            <a:spLocks/>
          </p:cNvSpPr>
          <p:nvPr/>
        </p:nvSpPr>
        <p:spPr>
          <a:xfrm>
            <a:off x="5486400" y="5819775"/>
            <a:ext cx="1368425" cy="914400"/>
          </a:xfrm>
          <a:prstGeom prst="rect">
            <a:avLst/>
          </a:prstGeom>
        </p:spPr>
        <p:txBody>
          <a:bodyPr>
            <a:normAutofit lnSpcReduction="100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200" algn="l" rtl="0" fontAlgn="base">
              <a:spcBef>
                <a:spcPct val="0"/>
              </a:spcBef>
              <a:spcAft>
                <a:spcPct val="0"/>
              </a:spcAft>
              <a:defRPr sz="3000">
                <a:solidFill>
                  <a:schemeClr val="tx2"/>
                </a:solidFill>
                <a:latin typeface="Calibri" pitchFamily="34" charset="0"/>
              </a:defRPr>
            </a:lvl6pPr>
            <a:lvl7pPr marL="914400" algn="l" rtl="0" fontAlgn="base">
              <a:spcBef>
                <a:spcPct val="0"/>
              </a:spcBef>
              <a:spcAft>
                <a:spcPct val="0"/>
              </a:spcAft>
              <a:defRPr sz="3000">
                <a:solidFill>
                  <a:schemeClr val="tx2"/>
                </a:solidFill>
                <a:latin typeface="Calibri" pitchFamily="34" charset="0"/>
              </a:defRPr>
            </a:lvl7pPr>
            <a:lvl8pPr marL="1371600" algn="l" rtl="0" fontAlgn="base">
              <a:spcBef>
                <a:spcPct val="0"/>
              </a:spcBef>
              <a:spcAft>
                <a:spcPct val="0"/>
              </a:spcAft>
              <a:defRPr sz="3000">
                <a:solidFill>
                  <a:schemeClr val="tx2"/>
                </a:solidFill>
                <a:latin typeface="Calibri" pitchFamily="34" charset="0"/>
              </a:defRPr>
            </a:lvl8pPr>
            <a:lvl9pPr marL="1828800" algn="l" rtl="0" fontAlgn="base">
              <a:spcBef>
                <a:spcPct val="0"/>
              </a:spcBef>
              <a:spcAft>
                <a:spcPct val="0"/>
              </a:spcAft>
              <a:defRPr sz="3000">
                <a:solidFill>
                  <a:schemeClr val="tx2"/>
                </a:solidFill>
                <a:latin typeface="Calibri" pitchFamily="34" charset="0"/>
              </a:defRPr>
            </a:lvl9pPr>
          </a:lstStyle>
          <a:p>
            <a:pPr algn="ctr" eaLnBrk="1" fontAlgn="auto" hangingPunct="1">
              <a:spcAft>
                <a:spcPts val="0"/>
              </a:spcAft>
              <a:defRPr/>
            </a:pPr>
            <a:r>
              <a:rPr lang="en-US" sz="2000" b="1" dirty="0" smtClean="0">
                <a:solidFill>
                  <a:srgbClr val="FF0000"/>
                </a:solidFill>
              </a:rPr>
              <a:t>Stage 6: </a:t>
            </a:r>
          </a:p>
          <a:p>
            <a:pPr algn="ctr" eaLnBrk="1" fontAlgn="auto" hangingPunct="1">
              <a:spcAft>
                <a:spcPts val="0"/>
              </a:spcAft>
              <a:defRPr/>
            </a:pPr>
            <a:r>
              <a:rPr lang="en-US" sz="2000" b="1" dirty="0" smtClean="0">
                <a:solidFill>
                  <a:srgbClr val="FF0000"/>
                </a:solidFill>
              </a:rPr>
              <a:t>Coma, </a:t>
            </a:r>
          </a:p>
          <a:p>
            <a:pPr algn="ctr" eaLnBrk="1" fontAlgn="auto" hangingPunct="1">
              <a:spcAft>
                <a:spcPts val="0"/>
              </a:spcAft>
              <a:defRPr/>
            </a:pPr>
            <a:r>
              <a:rPr lang="en-US" sz="2000" b="1" dirty="0" smtClean="0">
                <a:solidFill>
                  <a:srgbClr val="FF0000"/>
                </a:solidFill>
              </a:rPr>
              <a:t>Death</a:t>
            </a:r>
          </a:p>
        </p:txBody>
      </p:sp>
      <p:pic>
        <p:nvPicPr>
          <p:cNvPr id="74" name="Picture 4" descr="MPj02020690000[1]"/>
          <p:cNvPicPr>
            <a:picLocks noChangeAspect="1" noChangeArrowheads="1"/>
          </p:cNvPicPr>
          <p:nvPr/>
        </p:nvPicPr>
        <p:blipFill>
          <a:blip r:embed="rId10" cstate="print"/>
          <a:srcRect/>
          <a:stretch>
            <a:fillRect/>
          </a:stretch>
        </p:blipFill>
        <p:spPr bwMode="auto">
          <a:xfrm>
            <a:off x="6759575" y="5843588"/>
            <a:ext cx="1371600" cy="908050"/>
          </a:xfrm>
          <a:prstGeom prst="rect">
            <a:avLst/>
          </a:prstGeom>
          <a:noFill/>
          <a:ln w="9525">
            <a:noFill/>
            <a:miter lim="800000"/>
            <a:headEnd/>
            <a:tailEnd/>
          </a:ln>
        </p:spPr>
      </p:pic>
      <p:cxnSp>
        <p:nvCxnSpPr>
          <p:cNvPr id="75" name="Straight Arrow Connector 74"/>
          <p:cNvCxnSpPr/>
          <p:nvPr/>
        </p:nvCxnSpPr>
        <p:spPr>
          <a:xfrm flipH="1" flipV="1">
            <a:off x="6494463" y="5035550"/>
            <a:ext cx="104775" cy="874713"/>
          </a:xfrm>
          <a:prstGeom prst="straightConnector1">
            <a:avLst/>
          </a:prstGeom>
          <a:ln w="508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pic>
        <p:nvPicPr>
          <p:cNvPr id="55" name="Picture 2" descr="http://t0.gstatic.com/images?q=tbn:ANd9GcR6boI6RP0T_XERsY_6qJ-n0O9-tD_gH0RUIAK9J-9fWCxJwz51"/>
          <p:cNvPicPr>
            <a:picLocks noChangeAspect="1" noChangeArrowheads="1"/>
          </p:cNvPicPr>
          <p:nvPr/>
        </p:nvPicPr>
        <p:blipFill>
          <a:blip r:embed="rId11" cstate="print"/>
          <a:srcRect/>
          <a:stretch>
            <a:fillRect/>
          </a:stretch>
        </p:blipFill>
        <p:spPr bwMode="auto">
          <a:xfrm>
            <a:off x="428625" y="4770438"/>
            <a:ext cx="1400175" cy="104933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434828779"/>
      </p:ext>
    </p:extLst>
  </p:cSld>
  <p:clrMapOvr>
    <a:masterClrMapping/>
  </p:clrMapOvr>
  <p:transition spd="slow">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a:xfrm>
            <a:off x="1233715" y="734786"/>
            <a:ext cx="8076595" cy="1143000"/>
          </a:xfrm>
        </p:spPr>
        <p:txBody>
          <a:bodyPr>
            <a:noAutofit/>
          </a:bodyPr>
          <a:lstStyle/>
          <a:p>
            <a:pPr eaLnBrk="1" hangingPunct="1">
              <a:defRPr/>
            </a:pPr>
            <a:r>
              <a:rPr lang="en-US" sz="3200" dirty="0" smtClean="0">
                <a:latin typeface="Corbel" pitchFamily="34" charset="0"/>
                <a:ea typeface="ＭＳ Ｐゴシック" pitchFamily="34" charset="-128"/>
              </a:rPr>
              <a:t>BASICS SESSION 2</a:t>
            </a:r>
            <a:br>
              <a:rPr lang="en-US" sz="3200" dirty="0" smtClean="0">
                <a:latin typeface="Corbel" pitchFamily="34" charset="0"/>
                <a:ea typeface="ＭＳ Ｐゴシック" pitchFamily="34" charset="-128"/>
              </a:rPr>
            </a:br>
            <a:r>
              <a:rPr lang="en-US" sz="3200" dirty="0" smtClean="0">
                <a:latin typeface="Corbel" pitchFamily="34" charset="0"/>
                <a:ea typeface="ＭＳ Ｐゴシック" pitchFamily="34" charset="-128"/>
              </a:rPr>
              <a:t> FEEDBACK SESSION GOALS</a:t>
            </a:r>
            <a:r>
              <a:rPr lang="en-US" sz="2900" dirty="0" smtClean="0">
                <a:latin typeface="Corbel" pitchFamily="34" charset="0"/>
                <a:ea typeface="ＭＳ Ｐゴシック" pitchFamily="34" charset="-128"/>
              </a:rPr>
              <a:t> </a:t>
            </a:r>
          </a:p>
        </p:txBody>
      </p:sp>
      <p:sp>
        <p:nvSpPr>
          <p:cNvPr id="33795" name="Rectangle 3"/>
          <p:cNvSpPr>
            <a:spLocks noGrp="1" noChangeArrowheads="1"/>
          </p:cNvSpPr>
          <p:nvPr>
            <p:ph idx="1"/>
          </p:nvPr>
        </p:nvSpPr>
        <p:spPr>
          <a:xfrm>
            <a:off x="0" y="2133600"/>
            <a:ext cx="8763000" cy="4572000"/>
          </a:xfrm>
        </p:spPr>
        <p:txBody>
          <a:bodyPr rtlCol="0">
            <a:normAutofit/>
          </a:bodyPr>
          <a:lstStyle/>
          <a:p>
            <a:pPr marL="1371600" lvl="2" indent="-457200" eaLnBrk="1" fontAlgn="auto" hangingPunct="1">
              <a:lnSpc>
                <a:spcPct val="90000"/>
              </a:lnSpc>
              <a:spcAft>
                <a:spcPct val="40000"/>
              </a:spcAft>
              <a:buFont typeface="Times" charset="0"/>
              <a:buAutoNum type="arabicPeriod"/>
              <a:defRPr/>
            </a:pPr>
            <a:r>
              <a:rPr lang="en-US" sz="2800" dirty="0">
                <a:latin typeface="Times" charset="0"/>
                <a:ea typeface="ＭＳ Ｐゴシック" charset="0"/>
              </a:rPr>
              <a:t>Provide personalized feedback on drinking</a:t>
            </a:r>
          </a:p>
          <a:p>
            <a:pPr marL="1371600" lvl="2" indent="-457200" eaLnBrk="1" fontAlgn="auto" hangingPunct="1">
              <a:lnSpc>
                <a:spcPct val="90000"/>
              </a:lnSpc>
              <a:spcAft>
                <a:spcPct val="40000"/>
              </a:spcAft>
              <a:buFont typeface="Times" charset="0"/>
              <a:buAutoNum type="arabicPeriod"/>
              <a:defRPr/>
            </a:pPr>
            <a:r>
              <a:rPr lang="en-US" sz="2800" dirty="0">
                <a:latin typeface="Times" charset="0"/>
                <a:ea typeface="ＭＳ Ｐゴシック" charset="0"/>
              </a:rPr>
              <a:t>Increase accurate information about alcohol</a:t>
            </a:r>
          </a:p>
          <a:p>
            <a:pPr marL="1371600" lvl="2" indent="-457200" eaLnBrk="1" fontAlgn="auto" hangingPunct="1">
              <a:lnSpc>
                <a:spcPct val="90000"/>
              </a:lnSpc>
              <a:spcAft>
                <a:spcPts val="1200"/>
              </a:spcAft>
              <a:buFont typeface="Times" charset="0"/>
              <a:buAutoNum type="arabicPeriod"/>
              <a:defRPr/>
            </a:pPr>
            <a:r>
              <a:rPr lang="en-US" sz="2800" u="sng" dirty="0">
                <a:latin typeface="Times" charset="0"/>
                <a:ea typeface="ＭＳ Ｐゴシック" charset="0"/>
              </a:rPr>
              <a:t>Increase motivation to </a:t>
            </a:r>
            <a:r>
              <a:rPr lang="en-US" sz="2800" u="sng" dirty="0" smtClean="0">
                <a:latin typeface="Times" charset="0"/>
                <a:ea typeface="ＭＳ Ｐゴシック" charset="0"/>
              </a:rPr>
              <a:t>change based on discrepancies/ambivalence</a:t>
            </a:r>
            <a:endParaRPr lang="en-US" sz="2800" u="sng" dirty="0">
              <a:latin typeface="Times" charset="0"/>
              <a:ea typeface="ＭＳ Ｐゴシック" charset="0"/>
            </a:endParaRPr>
          </a:p>
          <a:p>
            <a:pPr marL="1371600" lvl="2" indent="-457200" eaLnBrk="1" fontAlgn="auto" hangingPunct="1">
              <a:lnSpc>
                <a:spcPct val="90000"/>
              </a:lnSpc>
              <a:spcAft>
                <a:spcPts val="1200"/>
              </a:spcAft>
              <a:buFont typeface="Times" charset="0"/>
              <a:buAutoNum type="arabicPeriod"/>
              <a:defRPr/>
            </a:pPr>
            <a:r>
              <a:rPr lang="en-US" sz="2800" dirty="0">
                <a:latin typeface="Times" charset="0"/>
                <a:ea typeface="ＭＳ Ｐゴシック" charset="0"/>
              </a:rPr>
              <a:t>Offer harm reduction strategies</a:t>
            </a:r>
          </a:p>
          <a:p>
            <a:pPr marL="1371600" lvl="2" indent="-457200" eaLnBrk="1" fontAlgn="auto" hangingPunct="1">
              <a:lnSpc>
                <a:spcPct val="90000"/>
              </a:lnSpc>
              <a:spcAft>
                <a:spcPts val="1200"/>
              </a:spcAft>
              <a:buFont typeface="Times" charset="0"/>
              <a:buAutoNum type="arabicPeriod"/>
              <a:defRPr/>
            </a:pPr>
            <a:r>
              <a:rPr lang="en-US" sz="2800" dirty="0">
                <a:latin typeface="Times" charset="0"/>
                <a:ea typeface="ＭＳ Ｐゴシック" charset="0"/>
              </a:rPr>
              <a:t>Screen for alcohol dependence and co-occurring disorders</a:t>
            </a:r>
          </a:p>
          <a:p>
            <a:pPr marL="1371600" lvl="2" indent="-457200" eaLnBrk="1" fontAlgn="auto" hangingPunct="1">
              <a:lnSpc>
                <a:spcPct val="90000"/>
              </a:lnSpc>
              <a:spcAft>
                <a:spcPts val="1200"/>
              </a:spcAft>
              <a:buFont typeface="Times" charset="0"/>
              <a:buAutoNum type="arabicPeriod"/>
              <a:defRPr/>
            </a:pPr>
            <a:r>
              <a:rPr lang="en-US" sz="2800" dirty="0">
                <a:latin typeface="Times" charset="0"/>
                <a:ea typeface="ＭＳ Ｐゴシック" charset="0"/>
              </a:rPr>
              <a:t>Refer for Stepped-Care as indicated</a:t>
            </a:r>
            <a:endParaRPr lang="en-US" sz="2800" dirty="0">
              <a:latin typeface="Corbel" charset="0"/>
              <a:ea typeface="ＭＳ Ｐゴシック" charset="0"/>
            </a:endParaRPr>
          </a:p>
        </p:txBody>
      </p:sp>
    </p:spTree>
    <p:extLst>
      <p:ext uri="{BB962C8B-B14F-4D97-AF65-F5344CB8AC3E}">
        <p14:creationId xmlns:p14="http://schemas.microsoft.com/office/powerpoint/2010/main" val="351113800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066800" y="533400"/>
            <a:ext cx="6626225" cy="1214438"/>
          </a:xfrm>
        </p:spPr>
        <p:txBody>
          <a:bodyPr lIns="98419" tIns="49209" rIns="98419" bIns="49209">
            <a:normAutofit fontScale="90000"/>
          </a:bodyPr>
          <a:lstStyle/>
          <a:p>
            <a:pPr eaLnBrk="1" hangingPunct="1"/>
            <a:r>
              <a:rPr lang="en-US" dirty="0">
                <a:latin typeface="Arial" charset="0"/>
              </a:rPr>
              <a:t>Brief Interventions Goals</a:t>
            </a:r>
          </a:p>
        </p:txBody>
      </p:sp>
      <p:sp>
        <p:nvSpPr>
          <p:cNvPr id="34819" name="Rectangle 3"/>
          <p:cNvSpPr>
            <a:spLocks noGrp="1" noChangeArrowheads="1"/>
          </p:cNvSpPr>
          <p:nvPr>
            <p:ph idx="1"/>
          </p:nvPr>
        </p:nvSpPr>
        <p:spPr>
          <a:xfrm>
            <a:off x="0" y="2166144"/>
            <a:ext cx="8636000" cy="4114800"/>
          </a:xfrm>
        </p:spPr>
        <p:txBody>
          <a:bodyPr lIns="98419" tIns="49209" rIns="98419" bIns="49209"/>
          <a:lstStyle/>
          <a:p>
            <a:pPr marL="609600" indent="-609600" eaLnBrk="1" hangingPunct="1">
              <a:lnSpc>
                <a:spcPct val="140000"/>
              </a:lnSpc>
              <a:buFont typeface="Wingdings" charset="0"/>
              <a:buNone/>
            </a:pPr>
            <a:r>
              <a:rPr lang="en-US" i="1" dirty="0">
                <a:latin typeface="Arial" charset="0"/>
              </a:rPr>
              <a:t>   </a:t>
            </a:r>
            <a:r>
              <a:rPr lang="en-US" sz="2600" i="1" dirty="0">
                <a:latin typeface="Arial" charset="0"/>
              </a:rPr>
              <a:t>The primary goals of brief interventions are to:</a:t>
            </a:r>
            <a:endParaRPr lang="en-US" sz="2600" dirty="0">
              <a:latin typeface="Arial" charset="0"/>
            </a:endParaRPr>
          </a:p>
          <a:p>
            <a:pPr marL="990600" lvl="1" indent="-646113" eaLnBrk="1" hangingPunct="1">
              <a:lnSpc>
                <a:spcPct val="140000"/>
              </a:lnSpc>
              <a:buFont typeface="Times" charset="0"/>
              <a:buNone/>
            </a:pPr>
            <a:r>
              <a:rPr lang="en-US" sz="2600" dirty="0">
                <a:latin typeface="Arial" charset="0"/>
              </a:rPr>
              <a:t>	1. Reduce alcohol use to low-risk levels (harm reduction)</a:t>
            </a:r>
          </a:p>
          <a:p>
            <a:pPr marL="990600" lvl="1" indent="-646113" eaLnBrk="1" hangingPunct="1">
              <a:lnSpc>
                <a:spcPct val="140000"/>
              </a:lnSpc>
              <a:spcAft>
                <a:spcPct val="20000"/>
              </a:spcAft>
              <a:buFont typeface="Times" charset="0"/>
              <a:buNone/>
            </a:pPr>
            <a:r>
              <a:rPr lang="en-US" sz="2600" dirty="0">
                <a:latin typeface="Arial" charset="0"/>
              </a:rPr>
              <a:t>	2. Reduce alcohol-related harm to self and others </a:t>
            </a:r>
          </a:p>
          <a:p>
            <a:pPr marL="990600" lvl="1" indent="-646113" eaLnBrk="1" hangingPunct="1">
              <a:buFont typeface="Times" charset="0"/>
              <a:buNone/>
            </a:pPr>
            <a:r>
              <a:rPr lang="en-US" sz="2600" dirty="0">
                <a:latin typeface="Arial" charset="0"/>
              </a:rPr>
              <a:t>	3. Encourage abstinence in persons who are alcohol-dependent </a:t>
            </a:r>
          </a:p>
        </p:txBody>
      </p:sp>
      <p:sp>
        <p:nvSpPr>
          <p:cNvPr id="34820" name="Rectangle 1"/>
          <p:cNvSpPr>
            <a:spLocks noChangeArrowheads="1"/>
          </p:cNvSpPr>
          <p:nvPr/>
        </p:nvSpPr>
        <p:spPr bwMode="auto">
          <a:xfrm>
            <a:off x="2590800" y="6096000"/>
            <a:ext cx="4572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Tree>
    <p:extLst>
      <p:ext uri="{BB962C8B-B14F-4D97-AF65-F5344CB8AC3E}">
        <p14:creationId xmlns:p14="http://schemas.microsoft.com/office/powerpoint/2010/main" val="889298501"/>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2</a:t>
            </a:r>
            <a:endParaRPr lang="en-US" dirty="0"/>
          </a:p>
        </p:txBody>
      </p:sp>
      <p:sp>
        <p:nvSpPr>
          <p:cNvPr id="3" name="Content Placeholder 2"/>
          <p:cNvSpPr>
            <a:spLocks noGrp="1"/>
          </p:cNvSpPr>
          <p:nvPr>
            <p:ph idx="1"/>
          </p:nvPr>
        </p:nvSpPr>
        <p:spPr/>
        <p:txBody>
          <a:bodyPr/>
          <a:lstStyle/>
          <a:p>
            <a:r>
              <a:rPr lang="en-US" dirty="0" smtClean="0"/>
              <a:t>Reorient/recommit</a:t>
            </a:r>
          </a:p>
          <a:p>
            <a:endParaRPr lang="en-US" dirty="0"/>
          </a:p>
        </p:txBody>
      </p:sp>
    </p:spTree>
    <p:extLst>
      <p:ext uri="{BB962C8B-B14F-4D97-AF65-F5344CB8AC3E}">
        <p14:creationId xmlns:p14="http://schemas.microsoft.com/office/powerpoint/2010/main" val="194745164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a:xfrm>
            <a:off x="686405" y="304460"/>
            <a:ext cx="7923893" cy="1143000"/>
          </a:xfrm>
        </p:spPr>
        <p:txBody>
          <a:bodyPr>
            <a:noAutofit/>
          </a:bodyPr>
          <a:lstStyle/>
          <a:p>
            <a:pPr eaLnBrk="1" hangingPunct="1">
              <a:defRPr/>
            </a:pPr>
            <a:r>
              <a:rPr lang="en-US" sz="4000" dirty="0">
                <a:latin typeface="Corbel" charset="0"/>
                <a:ea typeface="MS PGothic" charset="0"/>
              </a:rPr>
              <a:t>Self-Monitoring Cards (2</a:t>
            </a:r>
            <a:r>
              <a:rPr lang="en-US" sz="4000" baseline="30000" dirty="0">
                <a:latin typeface="Corbel" charset="0"/>
                <a:ea typeface="MS PGothic" charset="0"/>
              </a:rPr>
              <a:t>nd</a:t>
            </a:r>
            <a:r>
              <a:rPr lang="en-US" sz="4000" dirty="0">
                <a:latin typeface="Corbel" charset="0"/>
                <a:ea typeface="MS PGothic" charset="0"/>
              </a:rPr>
              <a:t> visit)</a:t>
            </a:r>
          </a:p>
        </p:txBody>
      </p:sp>
      <p:sp>
        <p:nvSpPr>
          <p:cNvPr id="73732" name="Rectangle 3"/>
          <p:cNvSpPr>
            <a:spLocks noGrp="1" noChangeArrowheads="1"/>
          </p:cNvSpPr>
          <p:nvPr>
            <p:ph idx="1"/>
          </p:nvPr>
        </p:nvSpPr>
        <p:spPr>
          <a:xfrm>
            <a:off x="580571" y="2286001"/>
            <a:ext cx="7772703" cy="5106080"/>
          </a:xfrm>
        </p:spPr>
        <p:txBody>
          <a:bodyPr>
            <a:normAutofit/>
          </a:bodyPr>
          <a:lstStyle/>
          <a:p>
            <a:pPr lvl="1" eaLnBrk="1" hangingPunct="1">
              <a:lnSpc>
                <a:spcPct val="90000"/>
              </a:lnSpc>
              <a:buClr>
                <a:srgbClr val="7F4D00"/>
              </a:buClr>
              <a:buFont typeface="Wingdings 2" charset="0"/>
              <a:buChar char="¡"/>
              <a:defRPr/>
            </a:pPr>
            <a:r>
              <a:rPr lang="ja-JP" altLang="en-US" i="1" dirty="0" smtClean="0">
                <a:effectLst>
                  <a:outerShdw blurRad="38100" dist="38100" dir="2700000" algn="tl">
                    <a:srgbClr val="000000"/>
                  </a:outerShdw>
                </a:effectLst>
                <a:latin typeface="Corbel" charset="0"/>
                <a:ea typeface="MS PGothic" charset="0"/>
              </a:rPr>
              <a:t>“</a:t>
            </a:r>
            <a:r>
              <a:rPr lang="en-US" altLang="ja-JP" sz="2400" i="1" dirty="0">
                <a:latin typeface="Corbel" charset="0"/>
                <a:ea typeface="MS PGothic" charset="0"/>
              </a:rPr>
              <a:t>How did the </a:t>
            </a:r>
            <a:r>
              <a:rPr lang="en-US" altLang="ja-JP" sz="2400" i="1" dirty="0" smtClean="0">
                <a:latin typeface="Corbel" charset="0"/>
                <a:ea typeface="MS PGothic" charset="0"/>
              </a:rPr>
              <a:t>drink tracking go</a:t>
            </a:r>
            <a:r>
              <a:rPr lang="en-US" altLang="ja-JP" sz="2400" i="1" dirty="0">
                <a:latin typeface="Corbel" charset="0"/>
                <a:ea typeface="MS PGothic" charset="0"/>
              </a:rPr>
              <a:t>?</a:t>
            </a:r>
            <a:r>
              <a:rPr lang="ja-JP" altLang="en-US" sz="2400" i="1" dirty="0">
                <a:latin typeface="Corbel" charset="0"/>
                <a:ea typeface="MS PGothic" charset="0"/>
              </a:rPr>
              <a:t>”</a:t>
            </a:r>
            <a:endParaRPr lang="en-US" altLang="ja-JP" sz="2400" i="1" dirty="0">
              <a:latin typeface="Corbel" charset="0"/>
              <a:ea typeface="MS PGothic" charset="0"/>
            </a:endParaRPr>
          </a:p>
          <a:p>
            <a:pPr lvl="1" eaLnBrk="1" hangingPunct="1">
              <a:lnSpc>
                <a:spcPct val="90000"/>
              </a:lnSpc>
              <a:buClr>
                <a:srgbClr val="7F4D00"/>
              </a:buClr>
              <a:buFont typeface="Wingdings 2" charset="0"/>
              <a:buChar char="¡"/>
              <a:defRPr/>
            </a:pPr>
            <a:r>
              <a:rPr lang="en-US" sz="2400" i="1" dirty="0">
                <a:latin typeface="Corbel" charset="0"/>
                <a:ea typeface="MS PGothic" charset="0"/>
              </a:rPr>
              <a:t>How many days did you drink? </a:t>
            </a:r>
          </a:p>
          <a:p>
            <a:pPr lvl="1" eaLnBrk="1" hangingPunct="1">
              <a:lnSpc>
                <a:spcPct val="90000"/>
              </a:lnSpc>
              <a:buClr>
                <a:srgbClr val="7F4D00"/>
              </a:buClr>
              <a:buFont typeface="Wingdings 2" charset="0"/>
              <a:buChar char="¡"/>
              <a:defRPr/>
            </a:pPr>
            <a:r>
              <a:rPr lang="en-US" sz="2400" i="1" dirty="0">
                <a:latin typeface="Corbel" charset="0"/>
                <a:ea typeface="MS PGothic" charset="0"/>
              </a:rPr>
              <a:t>How many did you not drink</a:t>
            </a:r>
            <a:r>
              <a:rPr lang="en-US" sz="2400" i="1" dirty="0" smtClean="0">
                <a:latin typeface="Corbel" charset="0"/>
                <a:ea typeface="MS PGothic" charset="0"/>
              </a:rPr>
              <a:t>?  What did you do?</a:t>
            </a:r>
            <a:endParaRPr lang="en-US" sz="2400" i="1" dirty="0">
              <a:latin typeface="Corbel" charset="0"/>
              <a:ea typeface="MS PGothic" charset="0"/>
            </a:endParaRPr>
          </a:p>
          <a:p>
            <a:pPr lvl="1" eaLnBrk="1" hangingPunct="1">
              <a:lnSpc>
                <a:spcPct val="90000"/>
              </a:lnSpc>
              <a:buClr>
                <a:srgbClr val="7F4D00"/>
              </a:buClr>
              <a:buFont typeface="Wingdings 2" charset="0"/>
              <a:buChar char="¡"/>
              <a:defRPr/>
            </a:pPr>
            <a:r>
              <a:rPr lang="ja-JP" altLang="en-US" sz="2400" i="1" dirty="0">
                <a:latin typeface="Corbel" charset="0"/>
                <a:ea typeface="MS PGothic" charset="0"/>
              </a:rPr>
              <a:t>“</a:t>
            </a:r>
            <a:r>
              <a:rPr lang="en-US" altLang="ja-JP" sz="2400" i="1" dirty="0">
                <a:latin typeface="Corbel" charset="0"/>
                <a:ea typeface="MS PGothic" charset="0"/>
              </a:rPr>
              <a:t>In general, what times of the week do you drink the most?</a:t>
            </a:r>
            <a:r>
              <a:rPr lang="ja-JP" altLang="en-US" sz="2400" i="1" dirty="0">
                <a:latin typeface="Corbel" charset="0"/>
                <a:ea typeface="MS PGothic" charset="0"/>
              </a:rPr>
              <a:t>”</a:t>
            </a:r>
            <a:endParaRPr lang="en-US" altLang="ja-JP" sz="2400" i="1" dirty="0">
              <a:latin typeface="Corbel" charset="0"/>
              <a:ea typeface="MS PGothic" charset="0"/>
            </a:endParaRPr>
          </a:p>
          <a:p>
            <a:pPr lvl="1" eaLnBrk="1" hangingPunct="1">
              <a:lnSpc>
                <a:spcPct val="90000"/>
              </a:lnSpc>
              <a:buClr>
                <a:srgbClr val="7F4D00"/>
              </a:buClr>
              <a:buFont typeface="Wingdings 2" charset="0"/>
              <a:buChar char="¡"/>
              <a:defRPr/>
            </a:pPr>
            <a:r>
              <a:rPr lang="en-US" sz="2400" i="1" dirty="0">
                <a:latin typeface="Corbel" charset="0"/>
                <a:ea typeface="MS PGothic" charset="0"/>
              </a:rPr>
              <a:t>What is the difference between the times you drank ____ and the times you drank ____ (contrast between lower and higher use episodes , if present).</a:t>
            </a:r>
          </a:p>
        </p:txBody>
      </p:sp>
    </p:spTree>
    <p:extLst>
      <p:ext uri="{BB962C8B-B14F-4D97-AF65-F5344CB8AC3E}">
        <p14:creationId xmlns:p14="http://schemas.microsoft.com/office/powerpoint/2010/main" val="38818296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360036" y="1909491"/>
            <a:ext cx="6468378" cy="3896269"/>
          </a:xfrm>
        </p:spPr>
      </p:pic>
    </p:spTree>
    <p:extLst>
      <p:ext uri="{BB962C8B-B14F-4D97-AF65-F5344CB8AC3E}">
        <p14:creationId xmlns:p14="http://schemas.microsoft.com/office/powerpoint/2010/main" val="1225477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mtClean="0">
                <a:latin typeface="Tahoma" panose="020B0604030504040204" pitchFamily="34" charset="0"/>
                <a:ea typeface="MS PGothic" panose="020B0600070205080204" pitchFamily="34" charset="-128"/>
              </a:rPr>
              <a:t>What Isn’t Said</a:t>
            </a:r>
          </a:p>
        </p:txBody>
      </p:sp>
      <p:sp>
        <p:nvSpPr>
          <p:cNvPr id="29699" name="Rectangle 3"/>
          <p:cNvSpPr>
            <a:spLocks noGrp="1" noChangeArrowheads="1"/>
          </p:cNvSpPr>
          <p:nvPr>
            <p:ph idx="1"/>
          </p:nvPr>
        </p:nvSpPr>
        <p:spPr>
          <a:xfrm>
            <a:off x="228600" y="1889125"/>
            <a:ext cx="7924800" cy="4343400"/>
          </a:xfrm>
        </p:spPr>
        <p:txBody>
          <a:bodyPr>
            <a:normAutofit/>
          </a:bodyPr>
          <a:lstStyle/>
          <a:p>
            <a:pPr eaLnBrk="1" hangingPunct="1">
              <a:buFont typeface="Wingdings" panose="05000000000000000000" pitchFamily="2" charset="2"/>
              <a:buChar char=""/>
            </a:pPr>
            <a:r>
              <a:rPr lang="en-US" altLang="en-US" dirty="0" smtClean="0">
                <a:ea typeface="MS PGothic" panose="020B0600070205080204" pitchFamily="34" charset="-128"/>
              </a:rPr>
              <a:t>Not every student drinks heavily</a:t>
            </a:r>
            <a:endParaRPr lang="en-US" altLang="en-US" i="1" dirty="0" smtClean="0">
              <a:ea typeface="MS PGothic" panose="020B0600070205080204" pitchFamily="34" charset="-128"/>
            </a:endParaRPr>
          </a:p>
          <a:p>
            <a:pPr eaLnBrk="1" hangingPunct="1">
              <a:buFont typeface="Wingdings" panose="05000000000000000000" pitchFamily="2" charset="2"/>
              <a:buChar char=""/>
            </a:pPr>
            <a:r>
              <a:rPr lang="en-US" altLang="en-US" dirty="0" smtClean="0">
                <a:ea typeface="MS PGothic" panose="020B0600070205080204" pitchFamily="34" charset="-128"/>
              </a:rPr>
              <a:t>Not all heavy drinkers drink frequently</a:t>
            </a:r>
            <a:r>
              <a:rPr lang="en-US" altLang="en-US" i="1" dirty="0" smtClean="0">
                <a:ea typeface="MS PGothic" panose="020B0600070205080204" pitchFamily="34" charset="-128"/>
              </a:rPr>
              <a:t>—19% drink heavily and frequently</a:t>
            </a:r>
            <a:r>
              <a:rPr lang="en-US" altLang="en-US" dirty="0" smtClean="0">
                <a:ea typeface="MS PGothic" panose="020B0600070205080204" pitchFamily="34" charset="-128"/>
              </a:rPr>
              <a:t>.</a:t>
            </a:r>
          </a:p>
          <a:p>
            <a:pPr eaLnBrk="1" hangingPunct="1">
              <a:buFont typeface="Wingdings" panose="05000000000000000000" pitchFamily="2" charset="2"/>
              <a:buChar char=""/>
            </a:pPr>
            <a:r>
              <a:rPr lang="en-US" altLang="en-US" dirty="0" smtClean="0">
                <a:ea typeface="MS PGothic" panose="020B0600070205080204" pitchFamily="34" charset="-128"/>
              </a:rPr>
              <a:t>Heavy drinking in college, for the most part, does not lead to chronic problems later in life.</a:t>
            </a:r>
          </a:p>
        </p:txBody>
      </p:sp>
      <p:sp>
        <p:nvSpPr>
          <p:cNvPr id="29700" name="Date Placeholder 3"/>
          <p:cNvSpPr>
            <a:spLocks noGrp="1"/>
          </p:cNvSpPr>
          <p:nvPr>
            <p:ph type="dt" sz="quarter" idx="10"/>
          </p:nvPr>
        </p:nvSpPr>
        <p:spPr bwMode="auto">
          <a:xfrm>
            <a:off x="3124200" y="5867400"/>
            <a:ext cx="5638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37931725" indent="-37474525">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r>
              <a:rPr lang="en-US" altLang="en-US" sz="800" smtClean="0">
                <a:solidFill>
                  <a:schemeClr val="tx2"/>
                </a:solidFill>
              </a:rPr>
              <a:t>Adapted from </a:t>
            </a:r>
            <a:r>
              <a:rPr lang="en-US" altLang="en-US" sz="800" i="1" smtClean="0">
                <a:solidFill>
                  <a:schemeClr val="tx2"/>
                </a:solidFill>
              </a:rPr>
              <a:t>Talking with College Students about Alcohol: Motivational Strategies for</a:t>
            </a:r>
            <a:r>
              <a:rPr lang="en-US" altLang="en-US" sz="800" smtClean="0">
                <a:solidFill>
                  <a:schemeClr val="tx2"/>
                </a:solidFill>
              </a:rPr>
              <a:t> </a:t>
            </a:r>
            <a:r>
              <a:rPr lang="en-US" altLang="en-US" sz="800" i="1" smtClean="0">
                <a:solidFill>
                  <a:schemeClr val="tx2"/>
                </a:solidFill>
              </a:rPr>
              <a:t>Reducing Abuse</a:t>
            </a:r>
            <a:r>
              <a:rPr lang="en-US" altLang="en-US" sz="800" smtClean="0">
                <a:solidFill>
                  <a:schemeClr val="tx2"/>
                </a:solidFill>
              </a:rPr>
              <a:t> by Scott T. Walters and John S. Baer. </a:t>
            </a:r>
            <a:br>
              <a:rPr lang="en-US" altLang="en-US" sz="800" smtClean="0">
                <a:solidFill>
                  <a:schemeClr val="tx2"/>
                </a:solidFill>
              </a:rPr>
            </a:br>
            <a:r>
              <a:rPr lang="en-US" altLang="en-US" sz="800" smtClean="0">
                <a:solidFill>
                  <a:schemeClr val="tx2"/>
                </a:solidFill>
              </a:rPr>
              <a:t>© 2006 The Guilford Press. Permission to display this slide is granted to purchasers of this book for personal use only. All rights reserved.</a:t>
            </a:r>
          </a:p>
        </p:txBody>
      </p:sp>
    </p:spTree>
    <p:extLst>
      <p:ext uri="{BB962C8B-B14F-4D97-AF65-F5344CB8AC3E}">
        <p14:creationId xmlns:p14="http://schemas.microsoft.com/office/powerpoint/2010/main" val="327937857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43200" y="457200"/>
            <a:ext cx="4333186" cy="6126480"/>
          </a:xfrm>
          <a:prstGeom prst="rect">
            <a:avLst/>
          </a:prstGeom>
        </p:spPr>
      </p:pic>
    </p:spTree>
    <p:extLst>
      <p:ext uri="{BB962C8B-B14F-4D97-AF65-F5344CB8AC3E}">
        <p14:creationId xmlns:p14="http://schemas.microsoft.com/office/powerpoint/2010/main" val="355464263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p:txBody>
          <a:bodyPr>
            <a:noAutofit/>
          </a:bodyPr>
          <a:lstStyle/>
          <a:p>
            <a:pPr eaLnBrk="1" hangingPunct="1">
              <a:defRPr/>
            </a:pPr>
            <a:r>
              <a:rPr lang="en-US" dirty="0">
                <a:latin typeface="Corbel" charset="0"/>
                <a:ea typeface="MS PGothic" charset="0"/>
              </a:rPr>
              <a:t>Presenting Feedback</a:t>
            </a:r>
          </a:p>
        </p:txBody>
      </p:sp>
      <p:sp>
        <p:nvSpPr>
          <p:cNvPr id="67588" name="Rectangle 3"/>
          <p:cNvSpPr>
            <a:spLocks noGrp="1" noChangeArrowheads="1"/>
          </p:cNvSpPr>
          <p:nvPr>
            <p:ph idx="1"/>
          </p:nvPr>
        </p:nvSpPr>
        <p:spPr>
          <a:xfrm>
            <a:off x="609600" y="1987014"/>
            <a:ext cx="7772703" cy="4891768"/>
          </a:xfrm>
        </p:spPr>
        <p:txBody>
          <a:bodyPr>
            <a:normAutofit/>
          </a:bodyPr>
          <a:lstStyle/>
          <a:p>
            <a:pPr eaLnBrk="1" hangingPunct="1">
              <a:lnSpc>
                <a:spcPct val="90000"/>
              </a:lnSpc>
              <a:buFont typeface="Wingdings 2" charset="0"/>
              <a:buChar char="¡"/>
              <a:defRPr/>
            </a:pPr>
            <a:r>
              <a:rPr lang="en-US" dirty="0" smtClean="0">
                <a:latin typeface="Corbel" charset="0"/>
                <a:ea typeface="MS PGothic" charset="0"/>
              </a:rPr>
              <a:t>Present </a:t>
            </a:r>
            <a:r>
              <a:rPr lang="en-US" dirty="0">
                <a:latin typeface="Corbel" charset="0"/>
                <a:ea typeface="MS PGothic" charset="0"/>
              </a:rPr>
              <a:t>each section slowly, giving background information necessary to interpret results.</a:t>
            </a:r>
          </a:p>
          <a:p>
            <a:pPr eaLnBrk="1" hangingPunct="1">
              <a:lnSpc>
                <a:spcPct val="90000"/>
              </a:lnSpc>
              <a:buFont typeface="Wingdings 2" charset="0"/>
              <a:buChar char="¡"/>
              <a:defRPr/>
            </a:pPr>
            <a:r>
              <a:rPr lang="en-US" b="1" dirty="0">
                <a:solidFill>
                  <a:srgbClr val="00B050"/>
                </a:solidFill>
                <a:latin typeface="Corbel" charset="0"/>
                <a:ea typeface="MS PGothic" charset="0"/>
              </a:rPr>
              <a:t>Let the feedback speak for itself; do not argue with the student or defend the information. </a:t>
            </a:r>
          </a:p>
          <a:p>
            <a:pPr eaLnBrk="1" hangingPunct="1">
              <a:lnSpc>
                <a:spcPct val="90000"/>
              </a:lnSpc>
              <a:buFont typeface="Wingdings 2" charset="0"/>
              <a:buChar char="¡"/>
              <a:defRPr/>
            </a:pPr>
            <a:r>
              <a:rPr lang="en-US" dirty="0">
                <a:latin typeface="Corbel" charset="0"/>
                <a:ea typeface="MS PGothic" charset="0"/>
              </a:rPr>
              <a:t>Reflect and summarize the student</a:t>
            </a:r>
            <a:r>
              <a:rPr lang="ja-JP" altLang="en-US" dirty="0">
                <a:latin typeface="Corbel" charset="0"/>
                <a:ea typeface="MS PGothic" charset="0"/>
              </a:rPr>
              <a:t>’</a:t>
            </a:r>
            <a:r>
              <a:rPr lang="en-US" altLang="ja-JP" dirty="0">
                <a:latin typeface="Corbel" charset="0"/>
                <a:ea typeface="MS PGothic" charset="0"/>
              </a:rPr>
              <a:t>s reaction</a:t>
            </a:r>
            <a:r>
              <a:rPr lang="en-US" altLang="ja-JP" dirty="0" smtClean="0">
                <a:latin typeface="Corbel" charset="0"/>
                <a:ea typeface="MS PGothic" charset="0"/>
              </a:rPr>
              <a:t>.</a:t>
            </a:r>
          </a:p>
          <a:p>
            <a:pPr eaLnBrk="1" hangingPunct="1">
              <a:lnSpc>
                <a:spcPct val="90000"/>
              </a:lnSpc>
              <a:buFont typeface="Wingdings 2" charset="0"/>
              <a:buChar char="¡"/>
              <a:defRPr/>
            </a:pPr>
            <a:r>
              <a:rPr lang="en-US" altLang="ja-JP" i="1" dirty="0" smtClean="0">
                <a:latin typeface="Corbel" charset="0"/>
                <a:ea typeface="MS PGothic" charset="0"/>
              </a:rPr>
              <a:t>“What do you think”</a:t>
            </a:r>
          </a:p>
          <a:p>
            <a:pPr eaLnBrk="1" hangingPunct="1">
              <a:lnSpc>
                <a:spcPct val="90000"/>
              </a:lnSpc>
              <a:buFont typeface="Wingdings 2" charset="0"/>
              <a:buChar char="¡"/>
              <a:defRPr/>
            </a:pPr>
            <a:endParaRPr lang="en-US" dirty="0">
              <a:latin typeface="Corbel" charset="0"/>
              <a:ea typeface="MS PGothic" charset="0"/>
            </a:endParaRPr>
          </a:p>
        </p:txBody>
      </p:sp>
    </p:spTree>
    <p:extLst>
      <p:ext uri="{BB962C8B-B14F-4D97-AF65-F5344CB8AC3E}">
        <p14:creationId xmlns:p14="http://schemas.microsoft.com/office/powerpoint/2010/main" val="182899701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title"/>
          </p:nvPr>
        </p:nvSpPr>
        <p:spPr>
          <a:xfrm>
            <a:off x="653143" y="653143"/>
            <a:ext cx="8306405" cy="1143000"/>
          </a:xfrm>
        </p:spPr>
        <p:txBody>
          <a:bodyPr>
            <a:noAutofit/>
          </a:bodyPr>
          <a:lstStyle/>
          <a:p>
            <a:pPr eaLnBrk="1" hangingPunct="1">
              <a:defRPr/>
            </a:pPr>
            <a:r>
              <a:rPr lang="en-US" dirty="0">
                <a:latin typeface="Corbel" charset="0"/>
                <a:ea typeface="MS PGothic" charset="0"/>
              </a:rPr>
              <a:t>Motivational Feedback</a:t>
            </a:r>
          </a:p>
        </p:txBody>
      </p:sp>
      <p:sp>
        <p:nvSpPr>
          <p:cNvPr id="66564" name="Rectangle 3"/>
          <p:cNvSpPr>
            <a:spLocks noGrp="1" noChangeArrowheads="1"/>
          </p:cNvSpPr>
          <p:nvPr>
            <p:ph idx="1"/>
          </p:nvPr>
        </p:nvSpPr>
        <p:spPr>
          <a:xfrm>
            <a:off x="580571" y="2286001"/>
            <a:ext cx="7772703" cy="5459866"/>
          </a:xfrm>
        </p:spPr>
        <p:txBody>
          <a:bodyPr rtlCol="0">
            <a:normAutofit/>
          </a:bodyPr>
          <a:lstStyle/>
          <a:p>
            <a:pPr eaLnBrk="1" fontAlgn="auto" hangingPunct="1">
              <a:lnSpc>
                <a:spcPct val="80000"/>
              </a:lnSpc>
              <a:spcAft>
                <a:spcPts val="0"/>
              </a:spcAft>
              <a:buFont typeface="Wingdings 2" pitchFamily="18" charset="2"/>
              <a:buChar char="¡"/>
              <a:defRPr/>
            </a:pPr>
            <a:r>
              <a:rPr lang="en-US" sz="2300" dirty="0">
                <a:latin typeface="Corbel" charset="0"/>
                <a:ea typeface="ＭＳ Ｐゴシック" charset="0"/>
                <a:cs typeface="Times New Roman" charset="0"/>
              </a:rPr>
              <a:t>Drinking profile</a:t>
            </a:r>
          </a:p>
          <a:p>
            <a:pPr lvl="1" eaLnBrk="1" fontAlgn="auto" hangingPunct="1">
              <a:lnSpc>
                <a:spcPct val="80000"/>
              </a:lnSpc>
              <a:spcAft>
                <a:spcPts val="0"/>
              </a:spcAft>
              <a:buClr>
                <a:schemeClr val="accent1">
                  <a:lumMod val="50000"/>
                </a:schemeClr>
              </a:buClr>
              <a:buFont typeface="Wingdings" charset="0"/>
              <a:buNone/>
              <a:defRPr/>
            </a:pPr>
            <a:r>
              <a:rPr lang="en-US" sz="2300" dirty="0">
                <a:latin typeface="Corbel" charset="0"/>
                <a:ea typeface="ＭＳ Ｐゴシック" charset="0"/>
                <a:cs typeface="Times New Roman" charset="0"/>
              </a:rPr>
              <a:t>-  Amount consumed in week and month</a:t>
            </a:r>
          </a:p>
          <a:p>
            <a:pPr lvl="1" eaLnBrk="1" fontAlgn="auto" hangingPunct="1">
              <a:lnSpc>
                <a:spcPct val="80000"/>
              </a:lnSpc>
              <a:spcAft>
                <a:spcPts val="0"/>
              </a:spcAft>
              <a:buClr>
                <a:schemeClr val="accent1">
                  <a:lumMod val="50000"/>
                </a:schemeClr>
              </a:buClr>
              <a:buFontTx/>
              <a:buChar char="-"/>
              <a:defRPr/>
            </a:pPr>
            <a:r>
              <a:rPr lang="en-US" sz="2300" dirty="0">
                <a:latin typeface="Corbel" charset="0"/>
                <a:ea typeface="ＭＳ Ｐゴシック" charset="0"/>
                <a:cs typeface="Times New Roman" charset="0"/>
              </a:rPr>
              <a:t>Amount and percent of income spent on alcohol</a:t>
            </a:r>
          </a:p>
          <a:p>
            <a:pPr lvl="1" eaLnBrk="1" fontAlgn="auto" hangingPunct="1">
              <a:lnSpc>
                <a:spcPct val="80000"/>
              </a:lnSpc>
              <a:spcAft>
                <a:spcPts val="0"/>
              </a:spcAft>
              <a:buClr>
                <a:schemeClr val="accent1">
                  <a:lumMod val="50000"/>
                </a:schemeClr>
              </a:buClr>
              <a:buFontTx/>
              <a:buChar char="-"/>
              <a:defRPr/>
            </a:pPr>
            <a:r>
              <a:rPr lang="en-US" sz="2300" dirty="0">
                <a:latin typeface="Corbel" charset="0"/>
                <a:ea typeface="ＭＳ Ｐゴシック" charset="0"/>
                <a:cs typeface="Times New Roman" charset="0"/>
              </a:rPr>
              <a:t>Comparison to adult drinking norms</a:t>
            </a:r>
          </a:p>
          <a:p>
            <a:pPr eaLnBrk="1" fontAlgn="auto" hangingPunct="1">
              <a:lnSpc>
                <a:spcPct val="80000"/>
              </a:lnSpc>
              <a:spcAft>
                <a:spcPts val="0"/>
              </a:spcAft>
              <a:buFont typeface="Wingdings 2" pitchFamily="18" charset="2"/>
              <a:buChar char="¡"/>
              <a:defRPr/>
            </a:pPr>
            <a:r>
              <a:rPr lang="en-US" sz="2300" dirty="0">
                <a:latin typeface="Corbel" charset="0"/>
                <a:ea typeface="ＭＳ Ｐゴシック" charset="0"/>
                <a:cs typeface="Times New Roman" charset="0"/>
              </a:rPr>
              <a:t>Peak weekly and monthly BAC</a:t>
            </a:r>
          </a:p>
          <a:p>
            <a:pPr eaLnBrk="1" fontAlgn="auto" hangingPunct="1">
              <a:lnSpc>
                <a:spcPct val="80000"/>
              </a:lnSpc>
              <a:spcAft>
                <a:spcPts val="0"/>
              </a:spcAft>
              <a:buFont typeface="Wingdings 2" pitchFamily="18" charset="2"/>
              <a:buChar char="¡"/>
              <a:defRPr/>
            </a:pPr>
            <a:r>
              <a:rPr lang="en-US" sz="2300" dirty="0">
                <a:latin typeface="Corbel" charset="0"/>
                <a:ea typeface="ＭＳ Ｐゴシック" charset="0"/>
                <a:cs typeface="Times New Roman" charset="0"/>
              </a:rPr>
              <a:t>Risk factors</a:t>
            </a:r>
          </a:p>
          <a:p>
            <a:pPr lvl="1" eaLnBrk="1" fontAlgn="auto" hangingPunct="1">
              <a:lnSpc>
                <a:spcPct val="80000"/>
              </a:lnSpc>
              <a:spcAft>
                <a:spcPts val="0"/>
              </a:spcAft>
              <a:buClr>
                <a:schemeClr val="accent1">
                  <a:lumMod val="50000"/>
                </a:schemeClr>
              </a:buClr>
              <a:buFont typeface="Wingdings" charset="0"/>
              <a:buNone/>
              <a:defRPr/>
            </a:pPr>
            <a:r>
              <a:rPr lang="en-US" sz="2300" dirty="0">
                <a:latin typeface="Corbel" charset="0"/>
                <a:ea typeface="ＭＳ Ｐゴシック" charset="0"/>
                <a:cs typeface="Times New Roman" charset="0"/>
              </a:rPr>
              <a:t>-  Tolerance, dependence, risk of alcoholism</a:t>
            </a:r>
          </a:p>
          <a:p>
            <a:pPr lvl="1" eaLnBrk="1" fontAlgn="auto" hangingPunct="1">
              <a:lnSpc>
                <a:spcPct val="80000"/>
              </a:lnSpc>
              <a:spcAft>
                <a:spcPts val="0"/>
              </a:spcAft>
              <a:buClr>
                <a:schemeClr val="accent1">
                  <a:lumMod val="50000"/>
                </a:schemeClr>
              </a:buClr>
              <a:buFont typeface="Wingdings" charset="0"/>
              <a:buNone/>
              <a:defRPr/>
            </a:pPr>
            <a:r>
              <a:rPr lang="en-US" sz="2300" dirty="0">
                <a:latin typeface="Corbel" charset="0"/>
                <a:ea typeface="ＭＳ Ｐゴシック" charset="0"/>
                <a:cs typeface="Times New Roman" charset="0"/>
              </a:rPr>
              <a:t>-  Drinking and driving</a:t>
            </a:r>
          </a:p>
          <a:p>
            <a:pPr eaLnBrk="1" fontAlgn="auto" hangingPunct="1">
              <a:lnSpc>
                <a:spcPct val="80000"/>
              </a:lnSpc>
              <a:spcAft>
                <a:spcPts val="0"/>
              </a:spcAft>
              <a:buFont typeface="Wingdings 2" pitchFamily="18" charset="2"/>
              <a:buChar char="¡"/>
              <a:defRPr/>
            </a:pPr>
            <a:r>
              <a:rPr lang="en-US" sz="2300" dirty="0">
                <a:solidFill>
                  <a:srgbClr val="00B050"/>
                </a:solidFill>
                <a:latin typeface="Corbel" charset="0"/>
                <a:ea typeface="ＭＳ Ｐゴシック" charset="0"/>
                <a:cs typeface="Times New Roman" charset="0"/>
              </a:rPr>
              <a:t>Drinking compared to </a:t>
            </a:r>
            <a:r>
              <a:rPr lang="en-US" sz="2300" dirty="0" smtClean="0">
                <a:solidFill>
                  <a:srgbClr val="00B050"/>
                </a:solidFill>
                <a:latin typeface="Corbel" charset="0"/>
                <a:ea typeface="ＭＳ Ｐゴシック" charset="0"/>
                <a:cs typeface="Times New Roman" charset="0"/>
              </a:rPr>
              <a:t>peers (Normative Data)</a:t>
            </a:r>
            <a:endParaRPr lang="en-US" sz="2300" dirty="0">
              <a:solidFill>
                <a:srgbClr val="00B050"/>
              </a:solidFill>
              <a:latin typeface="Corbel" charset="0"/>
              <a:ea typeface="ＭＳ Ｐゴシック" charset="0"/>
              <a:cs typeface="Times New Roman" charset="0"/>
            </a:endParaRPr>
          </a:p>
          <a:p>
            <a:pPr eaLnBrk="1" fontAlgn="auto" hangingPunct="1">
              <a:lnSpc>
                <a:spcPct val="80000"/>
              </a:lnSpc>
              <a:spcAft>
                <a:spcPts val="0"/>
              </a:spcAft>
              <a:buFont typeface="Wingdings 2" pitchFamily="18" charset="2"/>
              <a:buChar char="¡"/>
              <a:defRPr/>
            </a:pPr>
            <a:r>
              <a:rPr lang="en-US" sz="2300" dirty="0">
                <a:latin typeface="Corbel" charset="0"/>
                <a:ea typeface="ＭＳ Ｐゴシック" charset="0"/>
                <a:cs typeface="Times New Roman" charset="0"/>
              </a:rPr>
              <a:t>Drinking perception compared to actual amounts</a:t>
            </a:r>
          </a:p>
          <a:p>
            <a:pPr eaLnBrk="1" fontAlgn="auto" hangingPunct="1">
              <a:lnSpc>
                <a:spcPct val="80000"/>
              </a:lnSpc>
              <a:spcAft>
                <a:spcPts val="0"/>
              </a:spcAft>
              <a:buFont typeface="Wingdings 2" pitchFamily="18" charset="2"/>
              <a:buChar char="¡"/>
              <a:defRPr/>
            </a:pPr>
            <a:r>
              <a:rPr lang="en-US" sz="2300" dirty="0">
                <a:latin typeface="Corbel" charset="0"/>
                <a:ea typeface="ＭＳ Ｐゴシック" charset="0"/>
                <a:cs typeface="Times New Roman" charset="0"/>
              </a:rPr>
              <a:t>Campus and community resources</a:t>
            </a:r>
            <a:endParaRPr lang="en-US" sz="2300" dirty="0">
              <a:latin typeface="Corbel" charset="0"/>
              <a:ea typeface="ＭＳ Ｐゴシック" charset="0"/>
              <a:cs typeface="ＭＳ Ｐゴシック" charset="0"/>
            </a:endParaRPr>
          </a:p>
          <a:p>
            <a:pPr eaLnBrk="1" fontAlgn="auto" hangingPunct="1">
              <a:lnSpc>
                <a:spcPct val="95000"/>
              </a:lnSpc>
              <a:spcAft>
                <a:spcPts val="0"/>
              </a:spcAft>
              <a:buSzPct val="105000"/>
              <a:buFont typeface="Wingdings 2" pitchFamily="18" charset="2"/>
              <a:buChar char="¡"/>
              <a:defRPr/>
            </a:pPr>
            <a:endParaRPr kumimoji="1" lang="en-US" sz="2300" dirty="0">
              <a:effectLst>
                <a:outerShdw blurRad="38100" dist="38100" dir="2700000" algn="tl">
                  <a:srgbClr val="0064E2"/>
                </a:outerShdw>
              </a:effectLst>
              <a:latin typeface="Corbel" charset="0"/>
              <a:ea typeface="ＭＳ Ｐゴシック" charset="0"/>
              <a:cs typeface="ＭＳ Ｐゴシック" charset="0"/>
            </a:endParaRPr>
          </a:p>
        </p:txBody>
      </p:sp>
    </p:spTree>
    <p:extLst>
      <p:ext uri="{BB962C8B-B14F-4D97-AF65-F5344CB8AC3E}">
        <p14:creationId xmlns:p14="http://schemas.microsoft.com/office/powerpoint/2010/main" val="59882287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8182" y="1627188"/>
            <a:ext cx="8266218" cy="482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98271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rtlCol="0">
            <a:noAutofit/>
          </a:bodyPr>
          <a:lstStyle/>
          <a:p>
            <a:pPr eaLnBrk="1" fontAlgn="auto" hangingPunct="1">
              <a:spcAft>
                <a:spcPts val="0"/>
              </a:spcAft>
              <a:defRPr/>
            </a:pPr>
            <a:r>
              <a:rPr lang="en-US" sz="2900" dirty="0">
                <a:latin typeface="Corbel" charset="0"/>
                <a:ea typeface="ＭＳ Ｐゴシック" charset="0"/>
              </a:rPr>
              <a:t>BASICS FEEDBACK SESSION:</a:t>
            </a:r>
            <a:br>
              <a:rPr lang="en-US" sz="2900" dirty="0">
                <a:latin typeface="Corbel" charset="0"/>
                <a:ea typeface="ＭＳ Ｐゴシック" charset="0"/>
              </a:rPr>
            </a:br>
            <a:r>
              <a:rPr lang="en-US" sz="2900" dirty="0">
                <a:latin typeface="Corbel" charset="0"/>
                <a:ea typeface="ＭＳ Ｐゴシック" charset="0"/>
              </a:rPr>
              <a:t>GUIDELINES GIVING FEEDBACK</a:t>
            </a:r>
            <a:endParaRPr lang="en-US" sz="2400" dirty="0">
              <a:latin typeface="Corbel" charset="0"/>
              <a:ea typeface="ＭＳ Ｐゴシック" charset="0"/>
            </a:endParaRPr>
          </a:p>
        </p:txBody>
      </p:sp>
      <p:sp>
        <p:nvSpPr>
          <p:cNvPr id="44035" name="Rectangle 3"/>
          <p:cNvSpPr>
            <a:spLocks noGrp="1" noChangeArrowheads="1"/>
          </p:cNvSpPr>
          <p:nvPr>
            <p:ph idx="1"/>
          </p:nvPr>
        </p:nvSpPr>
        <p:spPr>
          <a:xfrm>
            <a:off x="139289" y="2057400"/>
            <a:ext cx="8076595" cy="4418920"/>
          </a:xfrm>
        </p:spPr>
        <p:txBody>
          <a:bodyPr>
            <a:normAutofit/>
          </a:bodyPr>
          <a:lstStyle/>
          <a:p>
            <a:pPr marL="609600" indent="-609600" eaLnBrk="1" hangingPunct="1">
              <a:lnSpc>
                <a:spcPct val="80000"/>
              </a:lnSpc>
              <a:spcAft>
                <a:spcPct val="20000"/>
              </a:spcAft>
              <a:buClrTx/>
              <a:buFont typeface="Arial" pitchFamily="34" charset="0"/>
              <a:buChar char="•"/>
              <a:defRPr/>
            </a:pPr>
            <a:r>
              <a:rPr lang="en-US" dirty="0" smtClean="0">
                <a:latin typeface="Corbel" pitchFamily="34" charset="0"/>
                <a:ea typeface="ＭＳ Ｐゴシック" pitchFamily="34" charset="-128"/>
              </a:rPr>
              <a:t>Take a pragmatic and realistic stance</a:t>
            </a:r>
          </a:p>
          <a:p>
            <a:pPr marL="609600" indent="-609600" eaLnBrk="1" hangingPunct="1">
              <a:lnSpc>
                <a:spcPct val="80000"/>
              </a:lnSpc>
              <a:spcAft>
                <a:spcPct val="20000"/>
              </a:spcAft>
              <a:buClrTx/>
              <a:buFont typeface="Arial" pitchFamily="34" charset="0"/>
              <a:buChar char="•"/>
              <a:defRPr/>
            </a:pPr>
            <a:r>
              <a:rPr lang="en-US" dirty="0" smtClean="0">
                <a:latin typeface="Corbel" pitchFamily="34" charset="0"/>
                <a:ea typeface="ＭＳ Ｐゴシック" pitchFamily="34" charset="-128"/>
              </a:rPr>
              <a:t>Avoid </a:t>
            </a:r>
            <a:r>
              <a:rPr lang="ja-JP" altLang="en-US" dirty="0" smtClean="0">
                <a:latin typeface="Corbel" pitchFamily="34" charset="0"/>
                <a:ea typeface="ＭＳ Ｐゴシック" pitchFamily="34" charset="-128"/>
              </a:rPr>
              <a:t>“</a:t>
            </a:r>
            <a:r>
              <a:rPr lang="en-US" altLang="ja-JP" dirty="0" err="1" smtClean="0">
                <a:latin typeface="Corbel" pitchFamily="34" charset="0"/>
                <a:ea typeface="ＭＳ Ｐゴシック" pitchFamily="34" charset="-128"/>
              </a:rPr>
              <a:t>should’s</a:t>
            </a:r>
            <a:r>
              <a:rPr lang="ja-JP" altLang="en-US" dirty="0" smtClean="0">
                <a:latin typeface="Corbel" pitchFamily="34" charset="0"/>
                <a:ea typeface="ＭＳ Ｐゴシック" pitchFamily="34" charset="-128"/>
              </a:rPr>
              <a:t>”</a:t>
            </a:r>
            <a:r>
              <a:rPr lang="en-US" altLang="ja-JP" dirty="0" smtClean="0">
                <a:latin typeface="Corbel" pitchFamily="34" charset="0"/>
                <a:ea typeface="ＭＳ Ｐゴシック" pitchFamily="34" charset="-128"/>
              </a:rPr>
              <a:t> and other demands</a:t>
            </a:r>
          </a:p>
          <a:p>
            <a:pPr marL="609600" indent="-609600" eaLnBrk="1" hangingPunct="1">
              <a:lnSpc>
                <a:spcPct val="80000"/>
              </a:lnSpc>
              <a:spcAft>
                <a:spcPct val="20000"/>
              </a:spcAft>
              <a:buClrTx/>
              <a:buFontTx/>
              <a:buChar char="•"/>
              <a:defRPr/>
            </a:pPr>
            <a:r>
              <a:rPr lang="en-US" dirty="0" smtClean="0">
                <a:latin typeface="Corbel" pitchFamily="34" charset="0"/>
                <a:ea typeface="ＭＳ Ｐゴシック" pitchFamily="34" charset="-128"/>
              </a:rPr>
              <a:t>Remember that motivation and insight are not always required for behavior change to occur</a:t>
            </a:r>
          </a:p>
          <a:p>
            <a:pPr marL="609600" indent="-609600" eaLnBrk="1" hangingPunct="1">
              <a:lnSpc>
                <a:spcPct val="80000"/>
              </a:lnSpc>
              <a:spcAft>
                <a:spcPct val="30000"/>
              </a:spcAft>
              <a:buClrTx/>
              <a:buFontTx/>
              <a:buChar char="•"/>
              <a:defRPr/>
            </a:pPr>
            <a:r>
              <a:rPr lang="en-US" dirty="0" smtClean="0">
                <a:latin typeface="Corbel" pitchFamily="34" charset="0"/>
                <a:ea typeface="ＭＳ Ｐゴシック" pitchFamily="34" charset="-128"/>
              </a:rPr>
              <a:t>Treat the student as a collaborator in a process of exploration, discovery, and problem-solving</a:t>
            </a:r>
          </a:p>
          <a:p>
            <a:pPr marL="609600" indent="-609600" eaLnBrk="1" hangingPunct="1">
              <a:lnSpc>
                <a:spcPct val="80000"/>
              </a:lnSpc>
              <a:spcAft>
                <a:spcPct val="20000"/>
              </a:spcAft>
              <a:buClrTx/>
              <a:buFontTx/>
              <a:buChar char="•"/>
              <a:defRPr/>
            </a:pPr>
            <a:r>
              <a:rPr lang="en-US" dirty="0" smtClean="0">
                <a:latin typeface="Corbel" pitchFamily="34" charset="0"/>
                <a:ea typeface="ＭＳ Ｐゴシック" pitchFamily="34" charset="-128"/>
              </a:rPr>
              <a:t>Get specific commitments for behavioral action steps   from the student when possible given student motivation</a:t>
            </a:r>
          </a:p>
          <a:p>
            <a:pPr marL="609600" indent="-609600" eaLnBrk="1" hangingPunct="1">
              <a:lnSpc>
                <a:spcPct val="80000"/>
              </a:lnSpc>
              <a:spcAft>
                <a:spcPct val="40000"/>
              </a:spcAft>
              <a:buClr>
                <a:schemeClr val="bg1"/>
              </a:buClr>
              <a:buFont typeface="Times" charset="0"/>
              <a:buAutoNum type="arabicPeriod"/>
              <a:defRPr/>
            </a:pPr>
            <a:endParaRPr lang="en-US" sz="1800" dirty="0" smtClean="0">
              <a:latin typeface="Corbel" pitchFamily="34" charset="0"/>
              <a:ea typeface="ＭＳ Ｐゴシック" pitchFamily="34" charset="-128"/>
            </a:endParaRPr>
          </a:p>
          <a:p>
            <a:pPr marL="609600" indent="-609600" eaLnBrk="1" hangingPunct="1">
              <a:lnSpc>
                <a:spcPct val="80000"/>
              </a:lnSpc>
              <a:spcAft>
                <a:spcPct val="40000"/>
              </a:spcAft>
              <a:buClr>
                <a:schemeClr val="bg1"/>
              </a:buClr>
              <a:buFont typeface="Times" charset="0"/>
              <a:buAutoNum type="arabicPeriod"/>
              <a:defRPr/>
            </a:pPr>
            <a:endParaRPr lang="en-US" sz="1400" dirty="0" smtClean="0">
              <a:effectLst>
                <a:outerShdw blurRad="38100" dist="38100" dir="2700000" algn="tl">
                  <a:srgbClr val="000000"/>
                </a:outerShdw>
              </a:effectLst>
              <a:latin typeface="Corbel" pitchFamily="34" charset="0"/>
              <a:ea typeface="ＭＳ Ｐゴシック" pitchFamily="34" charset="-128"/>
            </a:endParaRPr>
          </a:p>
          <a:p>
            <a:pPr marL="609600" indent="-609600" eaLnBrk="1" hangingPunct="1">
              <a:lnSpc>
                <a:spcPct val="80000"/>
              </a:lnSpc>
              <a:spcAft>
                <a:spcPct val="20000"/>
              </a:spcAft>
              <a:buFont typeface="Times" charset="0"/>
              <a:buBlip>
                <a:blip r:embed="rId3"/>
              </a:buBlip>
              <a:defRPr/>
            </a:pPr>
            <a:endParaRPr lang="en-US" sz="1400" dirty="0" smtClean="0">
              <a:effectLst>
                <a:outerShdw blurRad="38100" dist="38100" dir="2700000" algn="tl">
                  <a:srgbClr val="000000"/>
                </a:outerShdw>
              </a:effectLst>
              <a:latin typeface="Corbel" pitchFamily="34" charset="0"/>
              <a:ea typeface="ＭＳ Ｐゴシック" pitchFamily="34" charset="-128"/>
            </a:endParaRPr>
          </a:p>
          <a:p>
            <a:pPr marL="609600" indent="-609600" eaLnBrk="1" hangingPunct="1">
              <a:lnSpc>
                <a:spcPct val="80000"/>
              </a:lnSpc>
              <a:spcAft>
                <a:spcPct val="40000"/>
              </a:spcAft>
              <a:buFont typeface="Times" charset="0"/>
              <a:buBlip>
                <a:blip r:embed="rId3"/>
              </a:buBlip>
              <a:defRPr/>
            </a:pPr>
            <a:endParaRPr lang="en-US" sz="1400" dirty="0" smtClean="0">
              <a:effectLst>
                <a:outerShdw blurRad="38100" dist="38100" dir="2700000" algn="tl">
                  <a:srgbClr val="000000"/>
                </a:outerShdw>
              </a:effectLst>
              <a:latin typeface="Corbel" pitchFamily="34" charset="0"/>
              <a:ea typeface="ＭＳ Ｐゴシック" pitchFamily="34" charset="-128"/>
            </a:endParaRPr>
          </a:p>
          <a:p>
            <a:pPr marL="609600" indent="-609600" eaLnBrk="1" hangingPunct="1">
              <a:lnSpc>
                <a:spcPct val="80000"/>
              </a:lnSpc>
              <a:buFont typeface="Times" charset="0"/>
              <a:buBlip>
                <a:blip r:embed="rId3"/>
              </a:buBlip>
              <a:defRPr/>
            </a:pPr>
            <a:endParaRPr lang="en-US" sz="1400" dirty="0" smtClean="0">
              <a:effectLst>
                <a:outerShdw blurRad="38100" dist="38100" dir="2700000" algn="tl">
                  <a:srgbClr val="000000"/>
                </a:outerShdw>
              </a:effectLst>
              <a:latin typeface="Corbel" pitchFamily="34" charset="0"/>
              <a:ea typeface="ＭＳ Ｐゴシック" pitchFamily="34" charset="-128"/>
            </a:endParaRPr>
          </a:p>
        </p:txBody>
      </p:sp>
    </p:spTree>
    <p:extLst>
      <p:ext uri="{BB962C8B-B14F-4D97-AF65-F5344CB8AC3E}">
        <p14:creationId xmlns:p14="http://schemas.microsoft.com/office/powerpoint/2010/main" val="15047570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Reflections</a:t>
            </a:r>
            <a:endParaRPr lang="en-US" dirty="0"/>
          </a:p>
        </p:txBody>
      </p:sp>
      <p:sp>
        <p:nvSpPr>
          <p:cNvPr id="3" name="Content Placeholder 2"/>
          <p:cNvSpPr>
            <a:spLocks noGrp="1"/>
          </p:cNvSpPr>
          <p:nvPr>
            <p:ph idx="1"/>
          </p:nvPr>
        </p:nvSpPr>
        <p:spPr/>
        <p:txBody>
          <a:bodyPr>
            <a:normAutofit/>
          </a:bodyPr>
          <a:lstStyle/>
          <a:p>
            <a:r>
              <a:rPr lang="en-US" i="1" dirty="0"/>
              <a:t>“Sometimes I just pass out at my buddies if I have to be at class early in the morning.” </a:t>
            </a:r>
            <a:r>
              <a:rPr lang="en-US" i="1" dirty="0">
                <a:solidFill>
                  <a:schemeClr val="tx2"/>
                </a:solidFill>
              </a:rPr>
              <a:t>(understanding what is said)</a:t>
            </a:r>
          </a:p>
          <a:p>
            <a:r>
              <a:rPr lang="en-US" i="1" dirty="0"/>
              <a:t>“My parents know that I drink, but they were really upset that I ended up in the hospital.” </a:t>
            </a:r>
            <a:r>
              <a:rPr lang="en-US" i="1" dirty="0">
                <a:solidFill>
                  <a:schemeClr val="tx2"/>
                </a:solidFill>
              </a:rPr>
              <a:t>(understanding)</a:t>
            </a:r>
          </a:p>
          <a:p>
            <a:r>
              <a:rPr lang="en-US" i="1" dirty="0"/>
              <a:t>“Yeah, I am drinking differently.  Its good that I am getting to class-things are harder. (with a wry laugh)   And that is what I am here for” </a:t>
            </a:r>
            <a:r>
              <a:rPr lang="en-US" i="1" dirty="0">
                <a:solidFill>
                  <a:schemeClr val="tx2"/>
                </a:solidFill>
              </a:rPr>
              <a:t>(Underscore)</a:t>
            </a:r>
          </a:p>
          <a:p>
            <a:endParaRPr lang="en-US" dirty="0"/>
          </a:p>
        </p:txBody>
      </p:sp>
    </p:spTree>
    <p:extLst>
      <p:ext uri="{BB962C8B-B14F-4D97-AF65-F5344CB8AC3E}">
        <p14:creationId xmlns:p14="http://schemas.microsoft.com/office/powerpoint/2010/main" val="271954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0" y="381000"/>
            <a:ext cx="8915400" cy="1462088"/>
          </a:xfrm>
        </p:spPr>
        <p:txBody>
          <a:bodyPr>
            <a:noAutofit/>
          </a:bodyPr>
          <a:lstStyle/>
          <a:p>
            <a:pPr eaLnBrk="1" hangingPunct="1">
              <a:defRPr/>
            </a:pPr>
            <a:r>
              <a:rPr lang="ja-JP" altLang="en-US" sz="2900" dirty="0" smtClean="0">
                <a:latin typeface="Corbel" pitchFamily="34" charset="0"/>
                <a:ea typeface="ＭＳ Ｐゴシック" pitchFamily="34" charset="-128"/>
              </a:rPr>
              <a:t>“</a:t>
            </a:r>
            <a:r>
              <a:rPr lang="en-US" altLang="ja-JP" sz="2900" dirty="0" smtClean="0">
                <a:latin typeface="Corbel" pitchFamily="34" charset="0"/>
                <a:ea typeface="ＭＳ Ｐゴシック" pitchFamily="34" charset="-128"/>
              </a:rPr>
              <a:t>PHASING</a:t>
            </a:r>
            <a:r>
              <a:rPr lang="ja-JP" altLang="en-US" sz="2900" dirty="0" smtClean="0">
                <a:latin typeface="Corbel" pitchFamily="34" charset="0"/>
                <a:ea typeface="ＭＳ Ｐゴシック" pitchFamily="34" charset="-128"/>
              </a:rPr>
              <a:t>”</a:t>
            </a:r>
            <a:r>
              <a:rPr lang="en-US" altLang="ja-JP" sz="2900" dirty="0" smtClean="0">
                <a:latin typeface="Corbel" pitchFamily="34" charset="0"/>
                <a:ea typeface="ＭＳ Ｐゴシック" pitchFamily="34" charset="-128"/>
              </a:rPr>
              <a:t> INTERVENTIONS BY STAGE OF CHANGE</a:t>
            </a:r>
            <a:endParaRPr lang="en-US" sz="2400" dirty="0" smtClean="0">
              <a:latin typeface="Corbel" pitchFamily="34" charset="0"/>
              <a:ea typeface="ＭＳ Ｐゴシック" pitchFamily="34" charset="-128"/>
            </a:endParaRPr>
          </a:p>
        </p:txBody>
      </p:sp>
      <p:sp>
        <p:nvSpPr>
          <p:cNvPr id="46083" name="Rectangle 3"/>
          <p:cNvSpPr>
            <a:spLocks noGrp="1" noChangeArrowheads="1"/>
          </p:cNvSpPr>
          <p:nvPr>
            <p:ph sz="quarter" idx="4294967295"/>
          </p:nvPr>
        </p:nvSpPr>
        <p:spPr>
          <a:xfrm>
            <a:off x="0" y="2033588"/>
            <a:ext cx="7769225" cy="4559300"/>
          </a:xfrm>
        </p:spPr>
        <p:txBody>
          <a:bodyPr>
            <a:normAutofit/>
          </a:bodyPr>
          <a:lstStyle/>
          <a:p>
            <a:pPr marL="609600" indent="-609600" algn="ctr" eaLnBrk="1" hangingPunct="1">
              <a:lnSpc>
                <a:spcPct val="90000"/>
              </a:lnSpc>
              <a:buFont typeface="Wingdings" pitchFamily="2" charset="2"/>
              <a:buNone/>
              <a:defRPr/>
            </a:pPr>
            <a:r>
              <a:rPr lang="ja-JP" altLang="en-US" b="1" i="1" dirty="0" smtClean="0">
                <a:solidFill>
                  <a:schemeClr val="tx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a:t>
            </a:r>
            <a:r>
              <a:rPr lang="en-US" altLang="ja-JP" b="1" i="1" dirty="0" smtClean="0">
                <a:solidFill>
                  <a:schemeClr val="tx1"/>
                </a:solidFill>
                <a:latin typeface="Calibri" panose="020F0502020204030204" pitchFamily="34" charset="0"/>
                <a:ea typeface="ＭＳ Ｐゴシック" pitchFamily="34" charset="-128"/>
                <a:cs typeface="Calibri" panose="020F0502020204030204" pitchFamily="34" charset="0"/>
              </a:rPr>
              <a:t>Doing the right thing at the right time</a:t>
            </a:r>
            <a:r>
              <a:rPr lang="ja-JP" altLang="en-US" b="1" i="1" dirty="0" smtClean="0">
                <a:solidFill>
                  <a:schemeClr val="tx1"/>
                </a:solidFill>
                <a:latin typeface="Calibri" panose="020F0502020204030204" pitchFamily="34" charset="0"/>
                <a:ea typeface="ＭＳ Ｐゴシック" pitchFamily="34" charset="-128"/>
                <a:cs typeface="Calibri" panose="020F0502020204030204" pitchFamily="34" charset="0"/>
              </a:rPr>
              <a:t>”</a:t>
            </a:r>
            <a:r>
              <a:rPr lang="en-US" altLang="ja-JP" b="1" i="1" dirty="0" smtClean="0">
                <a:solidFill>
                  <a:schemeClr val="tx1"/>
                </a:solidFill>
                <a:latin typeface="Calibri" panose="020F0502020204030204" pitchFamily="34" charset="0"/>
                <a:ea typeface="ＭＳ Ｐゴシック" pitchFamily="34" charset="-128"/>
                <a:cs typeface="Calibri" panose="020F0502020204030204" pitchFamily="34" charset="0"/>
              </a:rPr>
              <a:t> </a:t>
            </a:r>
          </a:p>
          <a:p>
            <a:pPr marL="609600" indent="-609600" algn="ctr" eaLnBrk="1" hangingPunct="1">
              <a:lnSpc>
                <a:spcPct val="90000"/>
              </a:lnSpc>
              <a:buFont typeface="Wingdings" pitchFamily="2" charset="2"/>
              <a:buNone/>
              <a:defRPr/>
            </a:pPr>
            <a:r>
              <a:rPr lang="en-US" altLang="ja-JP" b="1" i="1" dirty="0" smtClean="0">
                <a:solidFill>
                  <a:schemeClr val="tx1"/>
                </a:solidFill>
                <a:latin typeface="Calibri" panose="020F0502020204030204" pitchFamily="34" charset="0"/>
                <a:ea typeface="ＭＳ Ｐゴシック" pitchFamily="34" charset="-128"/>
                <a:cs typeface="Calibri" panose="020F0502020204030204" pitchFamily="34" charset="0"/>
              </a:rPr>
              <a:t>and in the right way</a:t>
            </a:r>
            <a:endParaRPr lang="en-US" b="1" i="1" dirty="0" smtClean="0">
              <a:solidFill>
                <a:schemeClr val="tx1"/>
              </a:solidFill>
              <a:latin typeface="Calibri" panose="020F0502020204030204" pitchFamily="34" charset="0"/>
              <a:ea typeface="ＭＳ Ｐゴシック" pitchFamily="34" charset="-128"/>
              <a:cs typeface="Calibri" panose="020F0502020204030204" pitchFamily="34" charset="0"/>
            </a:endParaRPr>
          </a:p>
          <a:p>
            <a:pPr marL="609600" indent="-609600" eaLnBrk="1" hangingPunct="1">
              <a:lnSpc>
                <a:spcPct val="90000"/>
              </a:lnSpc>
              <a:buFont typeface="Wingdings" pitchFamily="2" charset="2"/>
              <a:buNone/>
              <a:defRPr/>
            </a:pPr>
            <a:endParaRPr lang="en-US" sz="1000" dirty="0" smtClean="0">
              <a:effectLst>
                <a:outerShdw blurRad="38100" dist="38100" dir="2700000" algn="tl">
                  <a:srgbClr val="000000"/>
                </a:outerShdw>
              </a:effectLst>
              <a:latin typeface="Corbel" pitchFamily="34" charset="0"/>
              <a:ea typeface="ＭＳ Ｐゴシック" pitchFamily="34" charset="-128"/>
            </a:endParaRPr>
          </a:p>
          <a:p>
            <a:pPr marL="609600" indent="-609600" eaLnBrk="1" hangingPunct="1">
              <a:lnSpc>
                <a:spcPct val="90000"/>
              </a:lnSpc>
              <a:spcAft>
                <a:spcPct val="30000"/>
              </a:spcAft>
              <a:buFont typeface="Times" charset="0"/>
              <a:buAutoNum type="arabicPeriod"/>
              <a:defRPr/>
            </a:pPr>
            <a:r>
              <a:rPr lang="en-US" sz="2400" dirty="0" smtClean="0">
                <a:solidFill>
                  <a:schemeClr val="tx1"/>
                </a:solidFill>
                <a:latin typeface="Calibri" panose="020F0502020204030204" pitchFamily="34" charset="0"/>
                <a:ea typeface="ＭＳ Ｐゴシック" pitchFamily="34" charset="-128"/>
                <a:cs typeface="Calibri" panose="020F0502020204030204" pitchFamily="34" charset="0"/>
              </a:rPr>
              <a:t>People respond to brief interventions according to their stage of change</a:t>
            </a:r>
          </a:p>
          <a:p>
            <a:pPr marL="609600" indent="-609600" eaLnBrk="1" hangingPunct="1">
              <a:lnSpc>
                <a:spcPct val="90000"/>
              </a:lnSpc>
              <a:spcAft>
                <a:spcPct val="30000"/>
              </a:spcAft>
              <a:buFont typeface="Times" charset="0"/>
              <a:buAutoNum type="arabicPeriod"/>
              <a:defRPr/>
            </a:pPr>
            <a:r>
              <a:rPr lang="en-US" sz="2400" dirty="0" smtClean="0">
                <a:solidFill>
                  <a:schemeClr val="tx1"/>
                </a:solidFill>
                <a:latin typeface="Calibri" panose="020F0502020204030204" pitchFamily="34" charset="0"/>
                <a:ea typeface="ＭＳ Ｐゴシック" pitchFamily="34" charset="-128"/>
                <a:cs typeface="Calibri" panose="020F0502020204030204" pitchFamily="34" charset="0"/>
              </a:rPr>
              <a:t>How we talk about it makes a difference</a:t>
            </a:r>
          </a:p>
          <a:p>
            <a:pPr marL="609600" indent="-609600" eaLnBrk="1" hangingPunct="1">
              <a:lnSpc>
                <a:spcPct val="90000"/>
              </a:lnSpc>
              <a:spcAft>
                <a:spcPct val="30000"/>
              </a:spcAft>
              <a:buFont typeface="Times" charset="0"/>
              <a:buAutoNum type="arabicPeriod"/>
              <a:defRPr/>
            </a:pPr>
            <a:r>
              <a:rPr lang="en-US" sz="2400" dirty="0" smtClean="0">
                <a:solidFill>
                  <a:schemeClr val="tx1"/>
                </a:solidFill>
                <a:latin typeface="Calibri" panose="020F0502020204030204" pitchFamily="34" charset="0"/>
                <a:ea typeface="ＭＳ Ｐゴシック" pitchFamily="34" charset="-128"/>
                <a:cs typeface="Calibri" panose="020F0502020204030204" pitchFamily="34" charset="0"/>
              </a:rPr>
              <a:t>Strategies that are </a:t>
            </a:r>
            <a:r>
              <a:rPr lang="ja-JP" altLang="en-US" sz="2400" dirty="0" smtClean="0">
                <a:solidFill>
                  <a:schemeClr val="tx1"/>
                </a:solidFill>
                <a:latin typeface="Calibri" panose="020F0502020204030204" pitchFamily="34" charset="0"/>
                <a:ea typeface="ＭＳ Ｐゴシック" pitchFamily="34" charset="-128"/>
                <a:cs typeface="Calibri" panose="020F0502020204030204" pitchFamily="34" charset="0"/>
              </a:rPr>
              <a:t>“</a:t>
            </a:r>
            <a:r>
              <a:rPr lang="en-US" altLang="ja-JP" sz="2400" dirty="0" smtClean="0">
                <a:solidFill>
                  <a:schemeClr val="tx1"/>
                </a:solidFill>
                <a:latin typeface="Calibri" panose="020F0502020204030204" pitchFamily="34" charset="0"/>
                <a:ea typeface="ＭＳ Ｐゴシック" pitchFamily="34" charset="-128"/>
                <a:cs typeface="Calibri" panose="020F0502020204030204" pitchFamily="34" charset="0"/>
              </a:rPr>
              <a:t>out-of-phase</a:t>
            </a:r>
            <a:r>
              <a:rPr lang="ja-JP" altLang="en-US" sz="2400" dirty="0" smtClean="0">
                <a:solidFill>
                  <a:schemeClr val="tx1"/>
                </a:solidFill>
                <a:latin typeface="Calibri" panose="020F0502020204030204" pitchFamily="34" charset="0"/>
                <a:ea typeface="ＭＳ Ｐゴシック" pitchFamily="34" charset="-128"/>
                <a:cs typeface="Calibri" panose="020F0502020204030204" pitchFamily="34" charset="0"/>
              </a:rPr>
              <a:t>”</a:t>
            </a:r>
            <a:r>
              <a:rPr lang="en-US" altLang="ja-JP" sz="2400" dirty="0" smtClean="0">
                <a:solidFill>
                  <a:schemeClr val="tx1"/>
                </a:solidFill>
                <a:latin typeface="Calibri" panose="020F0502020204030204" pitchFamily="34" charset="0"/>
                <a:ea typeface="ＭＳ Ｐゴシック" pitchFamily="34" charset="-128"/>
                <a:cs typeface="Calibri" panose="020F0502020204030204" pitchFamily="34" charset="0"/>
              </a:rPr>
              <a:t> increase resistance leading them to move back to an earlier stage of change</a:t>
            </a:r>
            <a:endParaRPr lang="en-US" sz="2400" dirty="0" smtClean="0">
              <a:solidFill>
                <a:schemeClr val="tx1"/>
              </a:solidFill>
              <a:latin typeface="Calibri" panose="020F0502020204030204" pitchFamily="34" charset="0"/>
              <a:ea typeface="ＭＳ Ｐゴシック" pitchFamily="34" charset="-128"/>
              <a:cs typeface="Calibri" panose="020F0502020204030204" pitchFamily="34" charset="0"/>
            </a:endParaRPr>
          </a:p>
        </p:txBody>
      </p:sp>
    </p:spTree>
    <p:extLst>
      <p:ext uri="{BB962C8B-B14F-4D97-AF65-F5344CB8AC3E}">
        <p14:creationId xmlns:p14="http://schemas.microsoft.com/office/powerpoint/2010/main" val="134309650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VIDEO: Feedback Clip</a:t>
            </a:r>
            <a:endParaRPr lang="en-US" dirty="0">
              <a:solidFill>
                <a:schemeClr val="tx1"/>
              </a:solidFill>
            </a:endParaRPr>
          </a:p>
        </p:txBody>
      </p:sp>
      <p:sp>
        <p:nvSpPr>
          <p:cNvPr id="3" name="Content Placeholder 2"/>
          <p:cNvSpPr>
            <a:spLocks noGrp="1"/>
          </p:cNvSpPr>
          <p:nvPr>
            <p:ph idx="1"/>
          </p:nvPr>
        </p:nvSpPr>
        <p:spPr/>
        <p:txBody>
          <a:bodyPr/>
          <a:lstStyle/>
          <a:p>
            <a:r>
              <a:rPr lang="en-US" dirty="0" smtClean="0"/>
              <a:t>Scott Walters</a:t>
            </a:r>
          </a:p>
        </p:txBody>
      </p:sp>
      <p:pic>
        <p:nvPicPr>
          <p:cNvPr id="4" name="Picture 3"/>
          <p:cNvPicPr>
            <a:picLocks noChangeAspect="1"/>
          </p:cNvPicPr>
          <p:nvPr/>
        </p:nvPicPr>
        <p:blipFill>
          <a:blip r:embed="rId4"/>
          <a:stretch>
            <a:fillRect/>
          </a:stretch>
        </p:blipFill>
        <p:spPr>
          <a:xfrm>
            <a:off x="3500437" y="2357437"/>
            <a:ext cx="2143125" cy="2143125"/>
          </a:xfrm>
          <a:prstGeom prst="rect">
            <a:avLst/>
          </a:prstGeom>
        </p:spPr>
      </p:pic>
    </p:spTree>
    <p:extLst>
      <p:ext uri="{BB962C8B-B14F-4D97-AF65-F5344CB8AC3E}">
        <p14:creationId xmlns:p14="http://schemas.microsoft.com/office/powerpoint/2010/main" val="19057176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306513" y="490538"/>
            <a:ext cx="7070725" cy="1103312"/>
          </a:xfrm>
        </p:spPr>
        <p:txBody>
          <a:bodyPr/>
          <a:lstStyle/>
          <a:p>
            <a:pPr eaLnBrk="1" hangingPunct="1"/>
            <a:r>
              <a:rPr lang="en-US">
                <a:latin typeface="Arial" charset="0"/>
              </a:rPr>
              <a:t>ASSUMPTIONS</a:t>
            </a:r>
          </a:p>
        </p:txBody>
      </p:sp>
      <p:sp>
        <p:nvSpPr>
          <p:cNvPr id="103427" name="Rectangle 3"/>
          <p:cNvSpPr>
            <a:spLocks noGrp="1" noChangeArrowheads="1"/>
          </p:cNvSpPr>
          <p:nvPr>
            <p:ph idx="1"/>
          </p:nvPr>
        </p:nvSpPr>
        <p:spPr>
          <a:xfrm>
            <a:off x="685800" y="1828800"/>
            <a:ext cx="7467600" cy="4873625"/>
          </a:xfrm>
        </p:spPr>
        <p:txBody>
          <a:bodyPr>
            <a:normAutofit fontScale="92500" lnSpcReduction="10000"/>
          </a:bodyPr>
          <a:lstStyle/>
          <a:p>
            <a:pPr eaLnBrk="1" hangingPunct="1">
              <a:lnSpc>
                <a:spcPct val="100000"/>
              </a:lnSpc>
              <a:buFont typeface="Wingdings" charset="0"/>
              <a:buChar char=""/>
              <a:defRPr/>
            </a:pPr>
            <a:r>
              <a:rPr lang="en-US" dirty="0">
                <a:latin typeface="Arial" charset="0"/>
              </a:rPr>
              <a:t>Behavioral issues are common AND </a:t>
            </a:r>
            <a:r>
              <a:rPr lang="en-US" u="sng" dirty="0">
                <a:latin typeface="Arial" charset="0"/>
              </a:rPr>
              <a:t>Ambivalence</a:t>
            </a:r>
            <a:r>
              <a:rPr lang="en-US" dirty="0">
                <a:latin typeface="Arial" charset="0"/>
              </a:rPr>
              <a:t> is often a trademark</a:t>
            </a:r>
          </a:p>
          <a:p>
            <a:pPr eaLnBrk="1" hangingPunct="1">
              <a:lnSpc>
                <a:spcPct val="100000"/>
              </a:lnSpc>
              <a:buFont typeface="Wingdings" charset="0"/>
              <a:buNone/>
              <a:defRPr/>
            </a:pPr>
            <a:endParaRPr lang="en-US" dirty="0">
              <a:latin typeface="Arial" charset="0"/>
            </a:endParaRPr>
          </a:p>
          <a:p>
            <a:pPr eaLnBrk="1" hangingPunct="1">
              <a:lnSpc>
                <a:spcPct val="100000"/>
              </a:lnSpc>
              <a:buFont typeface="Wingdings" charset="0"/>
              <a:buChar char=""/>
              <a:defRPr/>
            </a:pPr>
            <a:r>
              <a:rPr lang="en-US" dirty="0">
                <a:latin typeface="Arial" charset="0"/>
              </a:rPr>
              <a:t>Change often takes a long time</a:t>
            </a:r>
          </a:p>
          <a:p>
            <a:pPr eaLnBrk="1" hangingPunct="1">
              <a:lnSpc>
                <a:spcPct val="100000"/>
              </a:lnSpc>
              <a:buFont typeface="Wingdings" charset="0"/>
              <a:buNone/>
              <a:defRPr/>
            </a:pPr>
            <a:endParaRPr lang="en-US" dirty="0">
              <a:latin typeface="Arial" charset="0"/>
            </a:endParaRPr>
          </a:p>
          <a:p>
            <a:pPr eaLnBrk="1" hangingPunct="1">
              <a:lnSpc>
                <a:spcPct val="100000"/>
              </a:lnSpc>
              <a:buFont typeface="Wingdings" charset="0"/>
              <a:buChar char=""/>
              <a:defRPr/>
            </a:pPr>
            <a:r>
              <a:rPr lang="en-US" dirty="0">
                <a:latin typeface="Arial" charset="0"/>
              </a:rPr>
              <a:t>The pace of change is variable</a:t>
            </a:r>
          </a:p>
          <a:p>
            <a:pPr eaLnBrk="1" hangingPunct="1">
              <a:lnSpc>
                <a:spcPct val="100000"/>
              </a:lnSpc>
              <a:buFont typeface="Wingdings" charset="0"/>
              <a:buNone/>
              <a:defRPr/>
            </a:pPr>
            <a:endParaRPr lang="en-US" dirty="0">
              <a:latin typeface="Arial" charset="0"/>
            </a:endParaRPr>
          </a:p>
          <a:p>
            <a:pPr eaLnBrk="1" hangingPunct="1">
              <a:lnSpc>
                <a:spcPct val="100000"/>
              </a:lnSpc>
              <a:buFont typeface="Wingdings" charset="0"/>
              <a:buChar char=""/>
              <a:defRPr/>
            </a:pPr>
            <a:r>
              <a:rPr lang="en-US" u="sng" dirty="0">
                <a:latin typeface="Arial" charset="0"/>
              </a:rPr>
              <a:t>Knowledge is usually not sufficient to motivate </a:t>
            </a:r>
            <a:r>
              <a:rPr lang="en-US" u="sng" dirty="0" smtClean="0">
                <a:latin typeface="Arial" charset="0"/>
              </a:rPr>
              <a:t>change  </a:t>
            </a:r>
            <a:endParaRPr lang="en-US" u="sng" dirty="0">
              <a:latin typeface="Arial" charset="0"/>
            </a:endParaRPr>
          </a:p>
          <a:p>
            <a:pPr marL="0" indent="0" eaLnBrk="1" hangingPunct="1">
              <a:lnSpc>
                <a:spcPct val="100000"/>
              </a:lnSpc>
              <a:buFont typeface="Wingdings" charset="0"/>
              <a:buNone/>
              <a:defRPr/>
            </a:pPr>
            <a:endParaRPr lang="en-US" u="sng" dirty="0">
              <a:latin typeface="Arial" charset="0"/>
            </a:endParaRPr>
          </a:p>
          <a:p>
            <a:pPr eaLnBrk="1" hangingPunct="1">
              <a:lnSpc>
                <a:spcPct val="100000"/>
              </a:lnSpc>
              <a:buFont typeface="Wingdings" charset="0"/>
              <a:buChar char=""/>
              <a:defRPr/>
            </a:pPr>
            <a:r>
              <a:rPr lang="en-US" dirty="0">
                <a:latin typeface="Arial" charset="0"/>
              </a:rPr>
              <a:t>Relapse </a:t>
            </a:r>
            <a:r>
              <a:rPr lang="en-US" dirty="0" smtClean="0">
                <a:latin typeface="Arial" charset="0"/>
              </a:rPr>
              <a:t>can be part of the process</a:t>
            </a:r>
            <a:endParaRPr lang="en-US" dirty="0">
              <a:latin typeface="Arial" charset="0"/>
            </a:endParaRPr>
          </a:p>
          <a:p>
            <a:pPr eaLnBrk="1" hangingPunct="1">
              <a:lnSpc>
                <a:spcPct val="80000"/>
              </a:lnSpc>
              <a:buFont typeface="Wingdings" charset="0"/>
              <a:buChar char=""/>
              <a:defRPr/>
            </a:pPr>
            <a:endParaRPr lang="en-US" dirty="0">
              <a:latin typeface="Arial" charset="0"/>
            </a:endParaRPr>
          </a:p>
        </p:txBody>
      </p:sp>
      <p:pic>
        <p:nvPicPr>
          <p:cNvPr id="2" name="Picture 1"/>
          <p:cNvPicPr>
            <a:picLocks noChangeAspect="1"/>
          </p:cNvPicPr>
          <p:nvPr/>
        </p:nvPicPr>
        <p:blipFill>
          <a:blip r:embed="rId3">
            <a:duotone>
              <a:prstClr val="black"/>
              <a:schemeClr val="accent6">
                <a:tint val="45000"/>
                <a:satMod val="400000"/>
              </a:schemeClr>
            </a:duotone>
          </a:blip>
          <a:stretch>
            <a:fillRect/>
          </a:stretch>
        </p:blipFill>
        <p:spPr>
          <a:xfrm>
            <a:off x="6705600" y="5210175"/>
            <a:ext cx="1278173" cy="1257300"/>
          </a:xfrm>
          <a:prstGeom prst="rect">
            <a:avLst/>
          </a:prstGeom>
        </p:spPr>
      </p:pic>
    </p:spTree>
    <p:extLst>
      <p:ext uri="{BB962C8B-B14F-4D97-AF65-F5344CB8AC3E}">
        <p14:creationId xmlns:p14="http://schemas.microsoft.com/office/powerpoint/2010/main" val="190295969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a:t>
            </a:r>
            <a:endParaRPr lang="en-US" dirty="0"/>
          </a:p>
        </p:txBody>
      </p:sp>
      <p:sp>
        <p:nvSpPr>
          <p:cNvPr id="3" name="Content Placeholder 2"/>
          <p:cNvSpPr>
            <a:spLocks noGrp="1"/>
          </p:cNvSpPr>
          <p:nvPr>
            <p:ph idx="1"/>
          </p:nvPr>
        </p:nvSpPr>
        <p:spPr/>
        <p:txBody>
          <a:bodyPr/>
          <a:lstStyle/>
          <a:p>
            <a:r>
              <a:rPr lang="en-US" dirty="0">
                <a:hlinkClick r:id="rId2"/>
              </a:rPr>
              <a:t>Follow Up Brief Intervention for Possibly Dependent Alcohol Use</a:t>
            </a:r>
            <a:endParaRPr lang="en-US" dirty="0"/>
          </a:p>
          <a:p>
            <a:endParaRPr lang="en-US" dirty="0"/>
          </a:p>
        </p:txBody>
      </p:sp>
    </p:spTree>
    <p:extLst>
      <p:ext uri="{BB962C8B-B14F-4D97-AF65-F5344CB8AC3E}">
        <p14:creationId xmlns:p14="http://schemas.microsoft.com/office/powerpoint/2010/main" val="4117383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altLang="en-US" smtClean="0">
                <a:latin typeface="Tahoma" panose="020B0604030504040204" pitchFamily="34" charset="0"/>
                <a:ea typeface="MS PGothic" panose="020B0600070205080204" pitchFamily="34" charset="-128"/>
              </a:rPr>
              <a:t>ACADEMICS</a:t>
            </a:r>
          </a:p>
        </p:txBody>
      </p:sp>
      <p:sp>
        <p:nvSpPr>
          <p:cNvPr id="31747" name="Content Placeholder 2"/>
          <p:cNvSpPr>
            <a:spLocks noGrp="1"/>
          </p:cNvSpPr>
          <p:nvPr>
            <p:ph idx="1"/>
          </p:nvPr>
        </p:nvSpPr>
        <p:spPr>
          <a:xfrm>
            <a:off x="609600" y="2244725"/>
            <a:ext cx="7512050" cy="4041775"/>
          </a:xfrm>
        </p:spPr>
        <p:txBody>
          <a:bodyPr/>
          <a:lstStyle/>
          <a:p>
            <a:pPr eaLnBrk="1" hangingPunct="1">
              <a:buFont typeface="Wingdings" panose="05000000000000000000" pitchFamily="2" charset="2"/>
              <a:buChar char=""/>
            </a:pPr>
            <a:r>
              <a:rPr lang="en-US" altLang="en-US" dirty="0" smtClean="0">
                <a:ea typeface="MS PGothic" panose="020B0600070205080204" pitchFamily="34" charset="-128"/>
              </a:rPr>
              <a:t>25% report academic consequences: missing class, falling behind, doing poorly on exam or papers and receiving lower grades</a:t>
            </a:r>
            <a:br>
              <a:rPr lang="en-US" altLang="en-US" dirty="0" smtClean="0">
                <a:ea typeface="MS PGothic" panose="020B0600070205080204" pitchFamily="34" charset="-128"/>
              </a:rPr>
            </a:br>
            <a:endParaRPr lang="en-US" altLang="en-US" dirty="0" smtClean="0">
              <a:ea typeface="MS PGothic" panose="020B0600070205080204" pitchFamily="34" charset="-128"/>
            </a:endParaRPr>
          </a:p>
          <a:p>
            <a:pPr eaLnBrk="1" hangingPunct="1">
              <a:buFont typeface="Wingdings" panose="05000000000000000000" pitchFamily="2" charset="2"/>
              <a:buChar char=""/>
            </a:pPr>
            <a:r>
              <a:rPr lang="en-US" altLang="en-US" dirty="0" smtClean="0">
                <a:ea typeface="MS PGothic" panose="020B0600070205080204" pitchFamily="34" charset="-128"/>
              </a:rPr>
              <a:t>32% report public misconduct in the past year</a:t>
            </a:r>
            <a:br>
              <a:rPr lang="en-US" altLang="en-US" dirty="0" smtClean="0">
                <a:ea typeface="MS PGothic" panose="020B0600070205080204" pitchFamily="34" charset="-128"/>
              </a:rPr>
            </a:br>
            <a:endParaRPr lang="en-US" altLang="en-US" dirty="0" smtClean="0">
              <a:ea typeface="MS PGothic" panose="020B0600070205080204" pitchFamily="34" charset="-128"/>
            </a:endParaRPr>
          </a:p>
          <a:p>
            <a:pPr eaLnBrk="1" hangingPunct="1">
              <a:buFont typeface="Wingdings" panose="05000000000000000000" pitchFamily="2" charset="2"/>
              <a:buChar char="Ø"/>
            </a:pPr>
            <a:r>
              <a:rPr lang="en-US" altLang="en-US" dirty="0" smtClean="0">
                <a:ea typeface="MS PGothic" panose="020B0600070205080204" pitchFamily="34" charset="-128"/>
              </a:rPr>
              <a:t>Campus data: critical for talking with administration</a:t>
            </a:r>
          </a:p>
        </p:txBody>
      </p:sp>
      <p:sp>
        <p:nvSpPr>
          <p:cNvPr id="31748" name="TextBox 1"/>
          <p:cNvSpPr txBox="1">
            <a:spLocks noChangeArrowheads="1"/>
          </p:cNvSpPr>
          <p:nvPr/>
        </p:nvSpPr>
        <p:spPr bwMode="auto">
          <a:xfrm>
            <a:off x="5921188" y="5292725"/>
            <a:ext cx="18589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r>
              <a:rPr lang="en-US" altLang="en-US">
                <a:hlinkClick r:id="rId3"/>
              </a:rPr>
              <a:t>CORE data 2013</a:t>
            </a:r>
            <a:endParaRPr lang="en-US" altLang="en-US"/>
          </a:p>
          <a:p>
            <a:endParaRPr lang="en-US" altLang="en-US"/>
          </a:p>
          <a:p>
            <a:r>
              <a:rPr lang="en-US" altLang="en-US">
                <a:hlinkClick r:id="rId4"/>
              </a:rPr>
              <a:t>NCHA 2015</a:t>
            </a:r>
            <a:endParaRPr lang="en-US" altLang="en-US"/>
          </a:p>
        </p:txBody>
      </p:sp>
      <p:sp>
        <p:nvSpPr>
          <p:cNvPr id="6" name="Right Arrow 5"/>
          <p:cNvSpPr/>
          <p:nvPr/>
        </p:nvSpPr>
        <p:spPr>
          <a:xfrm>
            <a:off x="4013200" y="5754688"/>
            <a:ext cx="1611313" cy="49371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Learn More</a:t>
            </a:r>
          </a:p>
        </p:txBody>
      </p:sp>
    </p:spTree>
    <p:extLst>
      <p:ext uri="{BB962C8B-B14F-4D97-AF65-F5344CB8AC3E}">
        <p14:creationId xmlns:p14="http://schemas.microsoft.com/office/powerpoint/2010/main" val="193209337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Resistance</a:t>
            </a:r>
            <a:endParaRPr lang="en-US" dirty="0"/>
          </a:p>
        </p:txBody>
      </p:sp>
      <p:sp>
        <p:nvSpPr>
          <p:cNvPr id="3" name="Content Placeholder 2"/>
          <p:cNvSpPr>
            <a:spLocks noGrp="1"/>
          </p:cNvSpPr>
          <p:nvPr>
            <p:ph idx="1"/>
          </p:nvPr>
        </p:nvSpPr>
        <p:spPr/>
        <p:txBody>
          <a:bodyPr/>
          <a:lstStyle/>
          <a:p>
            <a:pPr>
              <a:buFont typeface="Courier New" panose="02070309020205020404" pitchFamily="49" charset="0"/>
              <a:buChar char="o"/>
            </a:pPr>
            <a:r>
              <a:rPr lang="en-US" dirty="0" smtClean="0"/>
              <a:t>A reflection on the facilitator style</a:t>
            </a:r>
          </a:p>
          <a:p>
            <a:pPr>
              <a:buFont typeface="Courier New" panose="02070309020205020404" pitchFamily="49" charset="0"/>
              <a:buChar char="o"/>
            </a:pPr>
            <a:r>
              <a:rPr lang="en-US" dirty="0" smtClean="0"/>
              <a:t>Mismatch between stage and approach</a:t>
            </a:r>
            <a:endParaRPr lang="en-US" dirty="0"/>
          </a:p>
        </p:txBody>
      </p:sp>
    </p:spTree>
    <p:extLst>
      <p:ext uri="{BB962C8B-B14F-4D97-AF65-F5344CB8AC3E}">
        <p14:creationId xmlns:p14="http://schemas.microsoft.com/office/powerpoint/2010/main" val="50866886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OARS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5948813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Pearls</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Asking permission</a:t>
            </a:r>
          </a:p>
          <a:p>
            <a:pPr>
              <a:buFont typeface="Wingdings" charset="2"/>
              <a:buChar char="v"/>
            </a:pPr>
            <a:r>
              <a:rPr lang="en-US" i="1" dirty="0" smtClean="0"/>
              <a:t>May I tell you about</a:t>
            </a:r>
            <a:r>
              <a:rPr lang="is-IS" i="1" dirty="0" smtClean="0"/>
              <a:t>…?</a:t>
            </a:r>
            <a:br>
              <a:rPr lang="is-IS" i="1" dirty="0" smtClean="0"/>
            </a:br>
            <a:endParaRPr lang="en-US" i="1" dirty="0" smtClean="0"/>
          </a:p>
          <a:p>
            <a:r>
              <a:rPr lang="en-US" b="1" dirty="0" smtClean="0"/>
              <a:t>Giving information</a:t>
            </a:r>
          </a:p>
          <a:p>
            <a:pPr>
              <a:buFont typeface="Wingdings" charset="2"/>
              <a:buChar char="v"/>
            </a:pPr>
            <a:r>
              <a:rPr lang="en-US" i="1" dirty="0" smtClean="0"/>
              <a:t>K</a:t>
            </a:r>
            <a:r>
              <a:rPr lang="is-IS" i="1" dirty="0" smtClean="0"/>
              <a:t>eep it short</a:t>
            </a:r>
          </a:p>
          <a:p>
            <a:pPr>
              <a:buFont typeface="Wingdings" charset="2"/>
              <a:buChar char="v"/>
            </a:pPr>
            <a:r>
              <a:rPr lang="is-IS" i="1" dirty="0" smtClean="0"/>
              <a:t>Elicit</a:t>
            </a:r>
            <a:r>
              <a:rPr lang="en-US" i="1" dirty="0" smtClean="0"/>
              <a:t>—</a:t>
            </a:r>
            <a:r>
              <a:rPr lang="is-IS" i="1" dirty="0" smtClean="0"/>
              <a:t>provide---elicit</a:t>
            </a:r>
          </a:p>
          <a:p>
            <a:pPr>
              <a:buFont typeface="Wingdings" charset="2"/>
              <a:buChar char="v"/>
            </a:pPr>
            <a:r>
              <a:rPr lang="en-US" i="1" dirty="0"/>
              <a:t>The experts tell us</a:t>
            </a:r>
            <a:r>
              <a:rPr lang="is-IS" i="1" dirty="0"/>
              <a:t>….</a:t>
            </a:r>
          </a:p>
          <a:p>
            <a:pPr>
              <a:buFont typeface="Wingdings" charset="2"/>
              <a:buChar char="v"/>
            </a:pPr>
            <a:endParaRPr lang="is-IS" i="1" dirty="0"/>
          </a:p>
          <a:p>
            <a:pPr>
              <a:buFont typeface="Arial" charset="0"/>
              <a:buChar char="•"/>
            </a:pPr>
            <a:r>
              <a:rPr lang="en-US" b="1" dirty="0" smtClean="0"/>
              <a:t>S</a:t>
            </a:r>
            <a:r>
              <a:rPr lang="is-IS" b="1" dirty="0" smtClean="0"/>
              <a:t>hared suggestions</a:t>
            </a:r>
          </a:p>
          <a:p>
            <a:pPr>
              <a:buFont typeface="Wingdings" charset="2"/>
              <a:buChar char="v"/>
            </a:pPr>
            <a:r>
              <a:rPr lang="is-IS" i="1" dirty="0" smtClean="0"/>
              <a:t>I have some ideas from other students/people.  </a:t>
            </a:r>
            <a:br>
              <a:rPr lang="is-IS" i="1" dirty="0" smtClean="0"/>
            </a:br>
            <a:r>
              <a:rPr lang="is-IS" i="1" dirty="0" smtClean="0"/>
              <a:t>I can share and you can see what may work for you?</a:t>
            </a:r>
            <a:endParaRPr lang="en-US" i="1" dirty="0"/>
          </a:p>
        </p:txBody>
      </p:sp>
    </p:spTree>
    <p:extLst>
      <p:ext uri="{BB962C8B-B14F-4D97-AF65-F5344CB8AC3E}">
        <p14:creationId xmlns:p14="http://schemas.microsoft.com/office/powerpoint/2010/main" val="342603944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p:cNvSpPr>
          <p:nvPr>
            <p:ph type="title"/>
          </p:nvPr>
        </p:nvSpPr>
        <p:spPr>
          <a:xfrm>
            <a:off x="838200" y="838200"/>
            <a:ext cx="8153400" cy="990600"/>
          </a:xfrm>
        </p:spPr>
        <p:txBody>
          <a:bodyPr/>
          <a:lstStyle/>
          <a:p>
            <a:pPr eaLnBrk="1" hangingPunct="1"/>
            <a:r>
              <a:rPr lang="en-US">
                <a:latin typeface="Arial" charset="0"/>
              </a:rPr>
              <a:t>Broaching the Subject</a:t>
            </a:r>
          </a:p>
        </p:txBody>
      </p:sp>
      <p:sp>
        <p:nvSpPr>
          <p:cNvPr id="98307" name="Rectangle 3"/>
          <p:cNvSpPr>
            <a:spLocks noGrp="1"/>
          </p:cNvSpPr>
          <p:nvPr>
            <p:ph idx="1"/>
          </p:nvPr>
        </p:nvSpPr>
        <p:spPr>
          <a:xfrm>
            <a:off x="381000" y="1981200"/>
            <a:ext cx="7848600" cy="5086350"/>
          </a:xfrm>
        </p:spPr>
        <p:txBody>
          <a:bodyPr/>
          <a:lstStyle/>
          <a:p>
            <a:pPr eaLnBrk="1" hangingPunct="1">
              <a:lnSpc>
                <a:spcPct val="95000"/>
              </a:lnSpc>
              <a:buFont typeface="Wingdings" charset="0"/>
              <a:buChar char=""/>
              <a:tabLst>
                <a:tab pos="747713" algn="l"/>
              </a:tabLst>
            </a:pPr>
            <a:r>
              <a:rPr lang="en-US" sz="2600" dirty="0">
                <a:latin typeface="Arial" charset="0"/>
              </a:rPr>
              <a:t>Share your concerns</a:t>
            </a:r>
          </a:p>
          <a:p>
            <a:pPr lvl="1" eaLnBrk="1" hangingPunct="1">
              <a:lnSpc>
                <a:spcPct val="95000"/>
              </a:lnSpc>
              <a:buFont typeface="Wingdings" charset="0"/>
              <a:buChar char=""/>
              <a:tabLst>
                <a:tab pos="747713" algn="l"/>
              </a:tabLst>
            </a:pPr>
            <a:r>
              <a:rPr lang="en-US" sz="2600" i="1" dirty="0">
                <a:latin typeface="Arial" charset="0"/>
              </a:rPr>
              <a:t> </a:t>
            </a:r>
            <a:r>
              <a:rPr lang="ja-JP" altLang="en-US" sz="2600" i="1" dirty="0">
                <a:latin typeface="Arial" charset="0"/>
              </a:rPr>
              <a:t>“</a:t>
            </a:r>
            <a:r>
              <a:rPr lang="en-US" altLang="ja-JP" sz="2600" i="1" dirty="0">
                <a:latin typeface="Arial" charset="0"/>
              </a:rPr>
              <a:t>I noticed that . . . I wonder if . . . </a:t>
            </a:r>
            <a:r>
              <a:rPr lang="ja-JP" altLang="en-US" sz="2600" i="1" dirty="0">
                <a:latin typeface="Arial" charset="0"/>
              </a:rPr>
              <a:t>”</a:t>
            </a:r>
            <a:endParaRPr lang="en-US" altLang="ja-JP" sz="2600" i="1" dirty="0">
              <a:latin typeface="Arial" charset="0"/>
            </a:endParaRPr>
          </a:p>
          <a:p>
            <a:pPr lvl="1" eaLnBrk="1" hangingPunct="1">
              <a:lnSpc>
                <a:spcPct val="95000"/>
              </a:lnSpc>
              <a:buFont typeface="Wingdings" charset="0"/>
              <a:buChar char=""/>
              <a:tabLst>
                <a:tab pos="747713" algn="l"/>
              </a:tabLst>
            </a:pPr>
            <a:r>
              <a:rPr lang="en-US" sz="2600" dirty="0">
                <a:latin typeface="Arial" charset="0"/>
              </a:rPr>
              <a:t> Use clear language and specific  		examples.</a:t>
            </a:r>
          </a:p>
          <a:p>
            <a:pPr lvl="1" eaLnBrk="1" hangingPunct="1">
              <a:lnSpc>
                <a:spcPct val="95000"/>
              </a:lnSpc>
              <a:buFont typeface="Wingdings" charset="0"/>
              <a:buChar char=""/>
              <a:tabLst>
                <a:tab pos="747713" algn="l"/>
              </a:tabLst>
            </a:pPr>
            <a:r>
              <a:rPr lang="en-US" sz="2600" dirty="0">
                <a:latin typeface="Arial" charset="0"/>
              </a:rPr>
              <a:t> Avoid pejorativ</a:t>
            </a:r>
            <a:r>
              <a:rPr lang="en-US" sz="2600" i="1" dirty="0">
                <a:latin typeface="Arial" charset="0"/>
              </a:rPr>
              <a:t>e terms.</a:t>
            </a:r>
          </a:p>
          <a:p>
            <a:pPr lvl="1" eaLnBrk="1" hangingPunct="1">
              <a:lnSpc>
                <a:spcPct val="95000"/>
              </a:lnSpc>
              <a:buFont typeface="Wingdings" charset="0"/>
              <a:buChar char=""/>
              <a:tabLst>
                <a:tab pos="747713" algn="l"/>
              </a:tabLst>
            </a:pPr>
            <a:r>
              <a:rPr lang="en-US" sz="2600" i="1" dirty="0">
                <a:latin typeface="Arial" charset="0"/>
              </a:rPr>
              <a:t> Do not assume initial readiness.</a:t>
            </a:r>
          </a:p>
          <a:p>
            <a:pPr eaLnBrk="1" hangingPunct="1">
              <a:lnSpc>
                <a:spcPct val="95000"/>
              </a:lnSpc>
              <a:buFont typeface="Wingdings" charset="0"/>
              <a:buChar char=""/>
              <a:tabLst>
                <a:tab pos="747713" algn="l"/>
              </a:tabLst>
            </a:pPr>
            <a:r>
              <a:rPr lang="en-US" sz="2600" i="1" dirty="0">
                <a:latin typeface="Arial" charset="0"/>
              </a:rPr>
              <a:t>Ask </a:t>
            </a:r>
            <a:r>
              <a:rPr lang="en-US" sz="2600" dirty="0">
                <a:latin typeface="Arial" charset="0"/>
              </a:rPr>
              <a:t>about the student</a:t>
            </a:r>
            <a:r>
              <a:rPr lang="ja-JP" altLang="en-US" sz="2600" dirty="0">
                <a:latin typeface="Arial" charset="0"/>
              </a:rPr>
              <a:t>’</a:t>
            </a:r>
            <a:r>
              <a:rPr lang="en-US" altLang="ja-JP" sz="2600" dirty="0">
                <a:latin typeface="Arial" charset="0"/>
              </a:rPr>
              <a:t>s own concerns </a:t>
            </a:r>
          </a:p>
          <a:p>
            <a:pPr lvl="1" eaLnBrk="1" hangingPunct="1">
              <a:lnSpc>
                <a:spcPct val="95000"/>
              </a:lnSpc>
              <a:buFont typeface="Wingdings" charset="0"/>
              <a:buChar char=""/>
              <a:tabLst>
                <a:tab pos="747713" algn="l"/>
              </a:tabLst>
            </a:pPr>
            <a:r>
              <a:rPr lang="ja-JP" altLang="en-US" sz="2600" dirty="0">
                <a:latin typeface="Arial" charset="0"/>
              </a:rPr>
              <a:t>“</a:t>
            </a:r>
            <a:r>
              <a:rPr lang="en-US" altLang="ja-JP" sz="2600" dirty="0">
                <a:latin typeface="Arial" charset="0"/>
              </a:rPr>
              <a:t>What concerns do you have about </a:t>
            </a:r>
            <a:br>
              <a:rPr lang="en-US" altLang="ja-JP" sz="2600" dirty="0">
                <a:latin typeface="Arial" charset="0"/>
              </a:rPr>
            </a:br>
            <a:r>
              <a:rPr lang="en-US" altLang="ja-JP" sz="2600" dirty="0">
                <a:latin typeface="Arial" charset="0"/>
              </a:rPr>
              <a:t>your . . .?</a:t>
            </a:r>
            <a:r>
              <a:rPr lang="ja-JP" altLang="en-US" sz="2600" dirty="0">
                <a:latin typeface="Arial" charset="0"/>
              </a:rPr>
              <a:t>”</a:t>
            </a:r>
            <a:endParaRPr lang="en-US" altLang="ja-JP" sz="2600" dirty="0">
              <a:latin typeface="Arial" charset="0"/>
            </a:endParaRPr>
          </a:p>
          <a:p>
            <a:pPr lvl="1" eaLnBrk="1" hangingPunct="1">
              <a:lnSpc>
                <a:spcPct val="95000"/>
              </a:lnSpc>
              <a:buFont typeface="Wingdings" charset="0"/>
              <a:buChar char=""/>
              <a:tabLst>
                <a:tab pos="747713" algn="l"/>
              </a:tabLst>
            </a:pPr>
            <a:r>
              <a:rPr lang="en-US" sz="2600" dirty="0">
                <a:latin typeface="Arial" charset="0"/>
              </a:rPr>
              <a:t>Include a screening or checklist.</a:t>
            </a: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p:cNvSpPr>
          <p:nvPr>
            <p:ph type="title"/>
          </p:nvPr>
        </p:nvSpPr>
        <p:spPr>
          <a:xfrm>
            <a:off x="762000" y="838200"/>
            <a:ext cx="8153400" cy="990600"/>
          </a:xfrm>
        </p:spPr>
        <p:txBody>
          <a:bodyPr>
            <a:normAutofit/>
          </a:bodyPr>
          <a:lstStyle/>
          <a:p>
            <a:pPr eaLnBrk="1" hangingPunct="1"/>
            <a:r>
              <a:rPr lang="en-US" sz="4000">
                <a:latin typeface="Arial" charset="0"/>
              </a:rPr>
              <a:t>Giving Advice and Suggestions</a:t>
            </a:r>
          </a:p>
        </p:txBody>
      </p:sp>
      <p:sp>
        <p:nvSpPr>
          <p:cNvPr id="99331" name="Rectangle 3"/>
          <p:cNvSpPr>
            <a:spLocks noGrp="1"/>
          </p:cNvSpPr>
          <p:nvPr>
            <p:ph idx="1"/>
          </p:nvPr>
        </p:nvSpPr>
        <p:spPr>
          <a:xfrm>
            <a:off x="1066800" y="2514600"/>
            <a:ext cx="7772400" cy="5195888"/>
          </a:xfrm>
        </p:spPr>
        <p:txBody>
          <a:bodyPr/>
          <a:lstStyle/>
          <a:p>
            <a:pPr eaLnBrk="1" hangingPunct="1">
              <a:lnSpc>
                <a:spcPct val="95000"/>
              </a:lnSpc>
              <a:buFont typeface="Wingdings" charset="0"/>
              <a:buChar char=""/>
            </a:pPr>
            <a:r>
              <a:rPr lang="en-US" sz="2600">
                <a:latin typeface="Arial" charset="0"/>
              </a:rPr>
              <a:t>Ask for permission.	</a:t>
            </a:r>
          </a:p>
          <a:p>
            <a:pPr marL="857250" lvl="1" indent="-400050" eaLnBrk="1" hangingPunct="1">
              <a:lnSpc>
                <a:spcPct val="95000"/>
              </a:lnSpc>
              <a:buFont typeface="Wingdings" charset="0"/>
              <a:buChar char=""/>
            </a:pPr>
            <a:r>
              <a:rPr lang="ja-JP" altLang="en-US" sz="2600" i="1">
                <a:latin typeface="Arial" charset="0"/>
              </a:rPr>
              <a:t>“</a:t>
            </a:r>
            <a:r>
              <a:rPr lang="en-US" altLang="ja-JP" sz="2600" i="1">
                <a:latin typeface="Arial" charset="0"/>
              </a:rPr>
              <a:t>There</a:t>
            </a:r>
            <a:r>
              <a:rPr lang="ja-JP" altLang="en-US" sz="2600" i="1">
                <a:latin typeface="Arial" charset="0"/>
              </a:rPr>
              <a:t>’</a:t>
            </a:r>
            <a:r>
              <a:rPr lang="en-US" altLang="ja-JP" sz="2600" i="1">
                <a:latin typeface="Arial" charset="0"/>
              </a:rPr>
              <a:t>s something that concerns me.  Would it be okay if I asked you about . . .?</a:t>
            </a:r>
            <a:r>
              <a:rPr lang="ja-JP" altLang="en-US" sz="2600" i="1">
                <a:latin typeface="Arial" charset="0"/>
              </a:rPr>
              <a:t>”</a:t>
            </a:r>
            <a:endParaRPr lang="en-US" altLang="ja-JP" sz="2600" i="1">
              <a:latin typeface="Arial" charset="0"/>
            </a:endParaRPr>
          </a:p>
          <a:p>
            <a:pPr eaLnBrk="1" hangingPunct="1">
              <a:lnSpc>
                <a:spcPct val="95000"/>
              </a:lnSpc>
              <a:buFont typeface="Wingdings" charset="0"/>
              <a:buChar char=""/>
            </a:pPr>
            <a:r>
              <a:rPr lang="en-US" sz="2600">
                <a:latin typeface="Arial" charset="0"/>
              </a:rPr>
              <a:t>Preface advice with permission to disagree.</a:t>
            </a:r>
          </a:p>
          <a:p>
            <a:pPr marL="857250" lvl="1" indent="-400050" eaLnBrk="1" hangingPunct="1">
              <a:lnSpc>
                <a:spcPct val="95000"/>
              </a:lnSpc>
              <a:buFont typeface="Wingdings" charset="0"/>
              <a:buChar char=""/>
            </a:pPr>
            <a:r>
              <a:rPr lang="ja-JP" altLang="en-US" sz="2600" i="1">
                <a:latin typeface="Arial" charset="0"/>
              </a:rPr>
              <a:t>“</a:t>
            </a:r>
            <a:r>
              <a:rPr lang="en-US" altLang="ja-JP" sz="2600" i="1">
                <a:latin typeface="Arial" charset="0"/>
              </a:rPr>
              <a:t>This may or may not apply to you, but . . .</a:t>
            </a:r>
            <a:r>
              <a:rPr lang="ja-JP" altLang="en-US" sz="2600" i="1">
                <a:latin typeface="Arial" charset="0"/>
              </a:rPr>
              <a:t>”</a:t>
            </a:r>
            <a:endParaRPr lang="en-US" altLang="ja-JP" sz="2600" i="1">
              <a:latin typeface="Arial" charset="0"/>
            </a:endParaRPr>
          </a:p>
          <a:p>
            <a:pPr eaLnBrk="1" hangingPunct="1">
              <a:lnSpc>
                <a:spcPct val="95000"/>
              </a:lnSpc>
              <a:buFont typeface="Wingdings" charset="0"/>
              <a:buChar char=""/>
            </a:pPr>
            <a:r>
              <a:rPr lang="en-US" sz="2600">
                <a:latin typeface="Arial" charset="0"/>
              </a:rPr>
              <a:t>Give a small amount of essential information.</a:t>
            </a:r>
          </a:p>
          <a:p>
            <a:pPr marL="857250" lvl="1" indent="-400050" eaLnBrk="1" hangingPunct="1">
              <a:lnSpc>
                <a:spcPct val="95000"/>
              </a:lnSpc>
              <a:buFont typeface="Wingdings" charset="0"/>
              <a:buChar char=""/>
            </a:pPr>
            <a:r>
              <a:rPr lang="ja-JP" altLang="en-US" sz="2600" i="1">
                <a:latin typeface="Arial" charset="0"/>
              </a:rPr>
              <a:t>“</a:t>
            </a:r>
            <a:r>
              <a:rPr lang="en-US" altLang="ja-JP" sz="2600" i="1">
                <a:latin typeface="Arial" charset="0"/>
              </a:rPr>
              <a:t>The main thing I</a:t>
            </a:r>
            <a:r>
              <a:rPr lang="ja-JP" altLang="en-US" sz="2600" i="1">
                <a:latin typeface="Arial" charset="0"/>
              </a:rPr>
              <a:t>’</a:t>
            </a:r>
            <a:r>
              <a:rPr lang="en-US" altLang="ja-JP" sz="2600" i="1">
                <a:latin typeface="Arial" charset="0"/>
              </a:rPr>
              <a:t>m concerned about is . . .</a:t>
            </a:r>
            <a:r>
              <a:rPr lang="ja-JP" altLang="en-US" sz="2600" i="1">
                <a:latin typeface="Arial" charset="0"/>
              </a:rPr>
              <a:t>”</a:t>
            </a:r>
            <a:endParaRPr lang="en-US" sz="2600">
              <a:latin typeface="Arial" charset="0"/>
            </a:endParaRPr>
          </a:p>
        </p:txBody>
      </p:sp>
    </p:spTree>
  </p:cSld>
  <p:clrMapOvr>
    <a:masterClrMapping/>
  </p:clrMapOvr>
  <p:transition advClick="0"/>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idx="4294967295"/>
          </p:nvPr>
        </p:nvSpPr>
        <p:spPr>
          <a:xfrm>
            <a:off x="1350963" y="212725"/>
            <a:ext cx="7793037" cy="1462088"/>
          </a:xfrm>
        </p:spPr>
        <p:txBody>
          <a:bodyPr/>
          <a:lstStyle/>
          <a:p>
            <a:pPr eaLnBrk="1" hangingPunct="1"/>
            <a:r>
              <a:rPr lang="en-US">
                <a:solidFill>
                  <a:schemeClr val="tx1"/>
                </a:solidFill>
                <a:latin typeface="Arial" charset="0"/>
              </a:rPr>
              <a:t> Asking Evocative Questions</a:t>
            </a:r>
          </a:p>
        </p:txBody>
      </p:sp>
      <p:sp>
        <p:nvSpPr>
          <p:cNvPr id="103427" name="Rectangle 3"/>
          <p:cNvSpPr>
            <a:spLocks noGrp="1" noChangeArrowheads="1"/>
          </p:cNvSpPr>
          <p:nvPr>
            <p:ph sz="quarter" idx="4294967295"/>
          </p:nvPr>
        </p:nvSpPr>
        <p:spPr>
          <a:xfrm>
            <a:off x="1371600" y="2438400"/>
            <a:ext cx="7772400" cy="4953000"/>
          </a:xfrm>
        </p:spPr>
        <p:txBody>
          <a:bodyPr/>
          <a:lstStyle/>
          <a:p>
            <a:pPr marL="292100" indent="-292100" eaLnBrk="1" hangingPunct="1">
              <a:buFont typeface="Wingdings" charset="0"/>
              <a:buChar char=""/>
            </a:pPr>
            <a:r>
              <a:rPr lang="ja-JP" altLang="en-US">
                <a:latin typeface="Arial" charset="0"/>
              </a:rPr>
              <a:t>“</a:t>
            </a:r>
            <a:r>
              <a:rPr lang="en-US" altLang="ja-JP">
                <a:latin typeface="Arial" charset="0"/>
              </a:rPr>
              <a:t>What concerns you about your drinking?</a:t>
            </a:r>
            <a:r>
              <a:rPr lang="ja-JP" altLang="en-US">
                <a:latin typeface="Arial" charset="0"/>
              </a:rPr>
              <a:t>”</a:t>
            </a:r>
            <a:endParaRPr lang="en-US" altLang="ja-JP">
              <a:latin typeface="Arial" charset="0"/>
            </a:endParaRPr>
          </a:p>
          <a:p>
            <a:pPr marL="292100" indent="-292100" eaLnBrk="1" hangingPunct="1">
              <a:buFont typeface="Wingdings" charset="0"/>
              <a:buChar char=""/>
            </a:pPr>
            <a:r>
              <a:rPr lang="ja-JP" altLang="en-US">
                <a:latin typeface="Arial" charset="0"/>
              </a:rPr>
              <a:t>“</a:t>
            </a:r>
            <a:r>
              <a:rPr lang="en-US" altLang="ja-JP">
                <a:latin typeface="Arial" charset="0"/>
              </a:rPr>
              <a:t>What would be some good things about quitting/cutting down?</a:t>
            </a:r>
            <a:r>
              <a:rPr lang="ja-JP" altLang="en-US">
                <a:latin typeface="Arial" charset="0"/>
              </a:rPr>
              <a:t>”</a:t>
            </a:r>
            <a:endParaRPr lang="en-US" altLang="ja-JP">
              <a:latin typeface="Arial" charset="0"/>
            </a:endParaRPr>
          </a:p>
          <a:p>
            <a:pPr marL="292100" indent="-292100" eaLnBrk="1" hangingPunct="1">
              <a:buFont typeface="Wingdings" charset="0"/>
              <a:buChar char=""/>
            </a:pPr>
            <a:r>
              <a:rPr lang="ja-JP" altLang="en-US">
                <a:latin typeface="Arial" charset="0"/>
              </a:rPr>
              <a:t>“</a:t>
            </a:r>
            <a:r>
              <a:rPr lang="en-US" altLang="ja-JP">
                <a:latin typeface="Arial" charset="0"/>
              </a:rPr>
              <a:t>Who could offer you helpful support?</a:t>
            </a:r>
            <a:r>
              <a:rPr lang="ja-JP" altLang="en-US">
                <a:latin typeface="Arial" charset="0"/>
              </a:rPr>
              <a:t>”</a:t>
            </a:r>
            <a:endParaRPr lang="en-US">
              <a:latin typeface="Arial" charset="0"/>
            </a:endParaRPr>
          </a:p>
        </p:txBody>
      </p:sp>
      <p:sp>
        <p:nvSpPr>
          <p:cNvPr id="103428" name="AutoShape 4"/>
          <p:cNvSpPr>
            <a:spLocks noChangeArrowheads="1"/>
          </p:cNvSpPr>
          <p:nvPr/>
        </p:nvSpPr>
        <p:spPr bwMode="auto">
          <a:xfrm>
            <a:off x="6248400" y="4572000"/>
            <a:ext cx="2286000" cy="1600200"/>
          </a:xfrm>
          <a:prstGeom prst="wedgeRoundRectCallout">
            <a:avLst>
              <a:gd name="adj1" fmla="val -50833"/>
              <a:gd name="adj2" fmla="val 57639"/>
              <a:gd name="adj3" fmla="val 16667"/>
            </a:avLst>
          </a:prstGeom>
          <a:solidFill>
            <a:srgbClr val="3366FF"/>
          </a:solidFill>
          <a:ln w="38100">
            <a:solidFill>
              <a:schemeClr val="tx1"/>
            </a:solidFill>
            <a:miter lim="800000"/>
            <a:headEnd/>
            <a:tailEnd/>
          </a:ln>
        </p:spPr>
        <p:txBody>
          <a:bodyPr wrap="none" anchor="ctr"/>
          <a:lstStyle/>
          <a:p>
            <a:pPr algn="ctr" eaLnBrk="0" hangingPunct="0"/>
            <a:endParaRPr lang="en-US" sz="3200" b="1"/>
          </a:p>
        </p:txBody>
      </p:sp>
      <p:sp>
        <p:nvSpPr>
          <p:cNvPr id="103429" name="Text Box 5"/>
          <p:cNvSpPr txBox="1">
            <a:spLocks noChangeArrowheads="1"/>
          </p:cNvSpPr>
          <p:nvPr/>
        </p:nvSpPr>
        <p:spPr bwMode="auto">
          <a:xfrm>
            <a:off x="6248400" y="4800600"/>
            <a:ext cx="22860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800" b="1"/>
              <a:t>OPEN QUESTIONS</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in the abstract</a:t>
            </a:r>
            <a:endParaRPr lang="en-US" dirty="0"/>
          </a:p>
        </p:txBody>
      </p:sp>
      <p:sp>
        <p:nvSpPr>
          <p:cNvPr id="3" name="Content Placeholder 2"/>
          <p:cNvSpPr>
            <a:spLocks noGrp="1"/>
          </p:cNvSpPr>
          <p:nvPr>
            <p:ph idx="1"/>
          </p:nvPr>
        </p:nvSpPr>
        <p:spPr/>
        <p:txBody>
          <a:bodyPr/>
          <a:lstStyle/>
          <a:p>
            <a:r>
              <a:rPr lang="en-US" i="1" dirty="0" smtClean="0"/>
              <a:t>Where do you want to see yourself with this in.. (6 months, 1 year, 3 years)</a:t>
            </a:r>
          </a:p>
          <a:p>
            <a:r>
              <a:rPr lang="en-US" i="1" dirty="0" smtClean="0"/>
              <a:t>What would your life be like then if you do make changes soon?</a:t>
            </a:r>
            <a:endParaRPr lang="en-US" i="1" dirty="0"/>
          </a:p>
        </p:txBody>
      </p:sp>
      <p:pic>
        <p:nvPicPr>
          <p:cNvPr id="5" name="Picture 4"/>
          <p:cNvPicPr>
            <a:picLocks noChangeAspect="1"/>
          </p:cNvPicPr>
          <p:nvPr/>
        </p:nvPicPr>
        <p:blipFill>
          <a:blip r:embed="rId2"/>
          <a:stretch>
            <a:fillRect/>
          </a:stretch>
        </p:blipFill>
        <p:spPr>
          <a:xfrm>
            <a:off x="5249333" y="3749086"/>
            <a:ext cx="2777066" cy="2377077"/>
          </a:xfrm>
          <a:prstGeom prst="rect">
            <a:avLst/>
          </a:prstGeom>
        </p:spPr>
      </p:pic>
    </p:spTree>
    <p:extLst>
      <p:ext uri="{BB962C8B-B14F-4D97-AF65-F5344CB8AC3E}">
        <p14:creationId xmlns:p14="http://schemas.microsoft.com/office/powerpoint/2010/main" val="171085694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p:cNvSpPr>
          <p:nvPr>
            <p:ph type="title"/>
          </p:nvPr>
        </p:nvSpPr>
        <p:spPr>
          <a:xfrm>
            <a:off x="762000" y="762000"/>
            <a:ext cx="8077200" cy="1143000"/>
          </a:xfrm>
        </p:spPr>
        <p:txBody>
          <a:bodyPr>
            <a:normAutofit fontScale="90000"/>
          </a:bodyPr>
          <a:lstStyle/>
          <a:p>
            <a:pPr eaLnBrk="1" hangingPunct="1"/>
            <a:r>
              <a:rPr lang="en-US">
                <a:latin typeface="Arial" charset="0"/>
              </a:rPr>
              <a:t>Exploring Change in the Abstract</a:t>
            </a:r>
          </a:p>
        </p:txBody>
      </p:sp>
      <p:graphicFrame>
        <p:nvGraphicFramePr>
          <p:cNvPr id="246787" name="Group 3"/>
          <p:cNvGraphicFramePr>
            <a:graphicFrameLocks noGrp="1"/>
          </p:cNvGraphicFramePr>
          <p:nvPr>
            <p:ph type="tbl" idx="1"/>
          </p:nvPr>
        </p:nvGraphicFramePr>
        <p:xfrm>
          <a:off x="914400" y="2590800"/>
          <a:ext cx="8077200" cy="3754438"/>
        </p:xfrm>
        <a:graphic>
          <a:graphicData uri="http://schemas.openxmlformats.org/drawingml/2006/table">
            <a:tbl>
              <a:tblPr/>
              <a:tblGrid>
                <a:gridCol w="4038600"/>
                <a:gridCol w="4038600"/>
              </a:tblGrid>
              <a:tr h="857250">
                <a:tc>
                  <a:txBody>
                    <a:bodyPr/>
                    <a:lstStyle/>
                    <a:p>
                      <a:pPr marL="342900" marR="0" lvl="0" indent="-342900" algn="l" defTabSz="914400" rtl="0" eaLnBrk="0" fontAlgn="base" latinLnBrk="0" hangingPunct="0">
                        <a:lnSpc>
                          <a:spcPct val="100000"/>
                        </a:lnSpc>
                        <a:spcBef>
                          <a:spcPct val="0"/>
                        </a:spcBef>
                        <a:spcAft>
                          <a:spcPct val="0"/>
                        </a:spcAft>
                        <a:buClr>
                          <a:schemeClr val="bg1"/>
                        </a:buClr>
                        <a:buSzPct val="60000"/>
                        <a:buFontTx/>
                        <a:buNone/>
                        <a:tabLst/>
                      </a:pPr>
                      <a:r>
                        <a:rPr kumimoji="0" lang="en-US" sz="2900" b="0" i="0" u="none" strike="noStrike" cap="none" normalizeH="0" baseline="0">
                          <a:ln>
                            <a:noFill/>
                          </a:ln>
                          <a:solidFill>
                            <a:schemeClr val="tx1"/>
                          </a:solidFill>
                          <a:effectLst/>
                          <a:latin typeface="Arial" charset="0"/>
                          <a:ea typeface="ＭＳ Ｐゴシック" charset="0"/>
                          <a:cs typeface="Times New Roman" charset="0"/>
                        </a:rPr>
                        <a:t>Conditional Statement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
                          <a:schemeClr val="bg1"/>
                        </a:buClr>
                        <a:buSzPct val="60000"/>
                        <a:buFontTx/>
                        <a:buNone/>
                        <a:tabLst/>
                      </a:pPr>
                      <a:r>
                        <a:rPr kumimoji="0" lang="en-US" sz="2900" b="0" i="0" u="none" strike="noStrike" cap="none" normalizeH="0" baseline="0">
                          <a:ln>
                            <a:noFill/>
                          </a:ln>
                          <a:solidFill>
                            <a:schemeClr val="tx1"/>
                          </a:solidFill>
                          <a:effectLst/>
                          <a:latin typeface="Arial" charset="0"/>
                          <a:ea typeface="ＭＳ Ｐゴシック" charset="0"/>
                          <a:cs typeface="Times New Roman" charset="0"/>
                        </a:rPr>
                        <a:t>Plan of Action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97188">
                <a:tc>
                  <a:txBody>
                    <a:bodyPr/>
                    <a:lstStyle/>
                    <a:p>
                      <a:pPr marL="342900" marR="0" lvl="0" indent="-342900" algn="l" defTabSz="914400" rtl="0" eaLnBrk="0" fontAlgn="base" latinLnBrk="0" hangingPunct="0">
                        <a:lnSpc>
                          <a:spcPct val="100000"/>
                        </a:lnSpc>
                        <a:spcBef>
                          <a:spcPct val="0"/>
                        </a:spcBef>
                        <a:spcAft>
                          <a:spcPct val="0"/>
                        </a:spcAft>
                        <a:buClr>
                          <a:schemeClr val="bg1"/>
                        </a:buClr>
                        <a:buSzPct val="60000"/>
                        <a:buFontTx/>
                        <a:buNone/>
                        <a:tabLst/>
                      </a:pPr>
                      <a:r>
                        <a:rPr kumimoji="0" lang="ja-JP" altLang="en-US" sz="2900" b="0" i="1" u="none" strike="noStrike" cap="none" normalizeH="0" baseline="0">
                          <a:ln>
                            <a:noFill/>
                          </a:ln>
                          <a:solidFill>
                            <a:schemeClr val="tx1"/>
                          </a:solidFill>
                          <a:effectLst/>
                          <a:latin typeface="Arial" charset="0"/>
                          <a:ea typeface="ＭＳ Ｐゴシック" charset="0"/>
                          <a:cs typeface="Times New Roman" charset="0"/>
                        </a:rPr>
                        <a:t>“</a:t>
                      </a:r>
                      <a:r>
                        <a:rPr kumimoji="0" lang="en-US" altLang="ja-JP" sz="2900" b="0" i="1" u="none" strike="noStrike" cap="none" normalizeH="0" baseline="0">
                          <a:ln>
                            <a:noFill/>
                          </a:ln>
                          <a:solidFill>
                            <a:schemeClr val="tx1"/>
                          </a:solidFill>
                          <a:effectLst/>
                          <a:latin typeface="Arial" charset="0"/>
                          <a:ea typeface="ＭＳ Ｐゴシック" charset="0"/>
                          <a:cs typeface="Times New Roman" charset="0"/>
                        </a:rPr>
                        <a:t>If you wanted to . . .</a:t>
                      </a:r>
                      <a:r>
                        <a:rPr kumimoji="0" lang="ja-JP" altLang="en-US" sz="2900" b="0" i="1" u="none" strike="noStrike" cap="none" normalizeH="0" baseline="0">
                          <a:ln>
                            <a:noFill/>
                          </a:ln>
                          <a:solidFill>
                            <a:schemeClr val="tx1"/>
                          </a:solidFill>
                          <a:effectLst/>
                          <a:latin typeface="Arial" charset="0"/>
                          <a:ea typeface="ＭＳ Ｐゴシック" charset="0"/>
                          <a:cs typeface="Times New Roman" charset="0"/>
                        </a:rPr>
                        <a:t>”</a:t>
                      </a:r>
                      <a:endParaRPr kumimoji="0" lang="en-US" altLang="ja-JP" sz="2900" b="0" i="0" u="none" strike="noStrike" cap="none" normalizeH="0" baseline="0">
                        <a:ln>
                          <a:noFill/>
                        </a:ln>
                        <a:solidFill>
                          <a:schemeClr val="tx1"/>
                        </a:solidFill>
                        <a:effectLst/>
                        <a:latin typeface="Arial" charset="0"/>
                        <a:ea typeface="ＭＳ Ｐゴシック" charset="0"/>
                        <a:cs typeface="Times New Roman" charset="0"/>
                      </a:endParaRPr>
                    </a:p>
                    <a:p>
                      <a:pPr marL="342900" marR="0" lvl="0" indent="-342900" algn="l" defTabSz="914400" rtl="0" eaLnBrk="0" fontAlgn="base" latinLnBrk="0" hangingPunct="0">
                        <a:lnSpc>
                          <a:spcPct val="100000"/>
                        </a:lnSpc>
                        <a:spcBef>
                          <a:spcPct val="0"/>
                        </a:spcBef>
                        <a:spcAft>
                          <a:spcPct val="0"/>
                        </a:spcAft>
                        <a:buClrTx/>
                        <a:buSzPct val="60000"/>
                        <a:buFontTx/>
                        <a:buNone/>
                        <a:tabLst/>
                      </a:pPr>
                      <a:r>
                        <a:rPr kumimoji="0" lang="ja-JP" altLang="en-US" sz="2900" b="0" i="1" u="none" strike="noStrike" cap="none" normalizeH="0" baseline="0">
                          <a:ln>
                            <a:noFill/>
                          </a:ln>
                          <a:solidFill>
                            <a:schemeClr val="tx1"/>
                          </a:solidFill>
                          <a:effectLst/>
                          <a:latin typeface="Arial" charset="0"/>
                          <a:ea typeface="ＭＳ Ｐゴシック" charset="0"/>
                          <a:cs typeface="Times New Roman" charset="0"/>
                        </a:rPr>
                        <a:t>“</a:t>
                      </a:r>
                      <a:r>
                        <a:rPr kumimoji="0" lang="en-US" altLang="ja-JP" sz="2900" b="0" i="1" u="none" strike="noStrike" cap="none" normalizeH="0" baseline="0">
                          <a:ln>
                            <a:noFill/>
                          </a:ln>
                          <a:solidFill>
                            <a:schemeClr val="tx1"/>
                          </a:solidFill>
                          <a:effectLst/>
                          <a:latin typeface="Arial" charset="0"/>
                          <a:ea typeface="ＭＳ Ｐゴシック" charset="0"/>
                          <a:cs typeface="Times New Roman" charset="0"/>
                        </a:rPr>
                        <a:t>If you decided you wanted to . . .</a:t>
                      </a:r>
                      <a:r>
                        <a:rPr kumimoji="0" lang="ja-JP" altLang="en-US" sz="2900" b="0" i="1" u="none" strike="noStrike" cap="none" normalizeH="0" baseline="0">
                          <a:ln>
                            <a:noFill/>
                          </a:ln>
                          <a:solidFill>
                            <a:schemeClr val="tx1"/>
                          </a:solidFill>
                          <a:effectLst/>
                          <a:latin typeface="Arial" charset="0"/>
                          <a:ea typeface="ＭＳ Ｐゴシック" charset="0"/>
                          <a:cs typeface="Times New Roman" charset="0"/>
                        </a:rPr>
                        <a:t>”</a:t>
                      </a:r>
                      <a:endParaRPr kumimoji="0" lang="en-US" altLang="ja-JP" sz="2900" b="0" i="0" u="none" strike="noStrike" cap="none" normalizeH="0" baseline="0">
                        <a:ln>
                          <a:noFill/>
                        </a:ln>
                        <a:solidFill>
                          <a:schemeClr val="tx1"/>
                        </a:solidFill>
                        <a:effectLst/>
                        <a:latin typeface="Arial" charset="0"/>
                        <a:ea typeface="ＭＳ Ｐゴシック" charset="0"/>
                        <a:cs typeface="Times New Roman" charset="0"/>
                      </a:endParaRPr>
                    </a:p>
                    <a:p>
                      <a:pPr marL="342900" marR="0" lvl="0" indent="-342900" algn="l" defTabSz="914400" rtl="0" eaLnBrk="0" fontAlgn="base" latinLnBrk="0" hangingPunct="0">
                        <a:lnSpc>
                          <a:spcPct val="100000"/>
                        </a:lnSpc>
                        <a:spcBef>
                          <a:spcPct val="0"/>
                        </a:spcBef>
                        <a:spcAft>
                          <a:spcPct val="0"/>
                        </a:spcAft>
                        <a:buClrTx/>
                        <a:buSzPct val="60000"/>
                        <a:buFontTx/>
                        <a:buNone/>
                        <a:tabLst/>
                      </a:pPr>
                      <a:r>
                        <a:rPr kumimoji="0" lang="ja-JP" altLang="en-US" sz="2900" b="0" i="1" u="none" strike="noStrike" cap="none" normalizeH="0" baseline="0">
                          <a:ln>
                            <a:noFill/>
                          </a:ln>
                          <a:solidFill>
                            <a:schemeClr val="tx1"/>
                          </a:solidFill>
                          <a:effectLst/>
                          <a:latin typeface="Arial" charset="0"/>
                          <a:ea typeface="ＭＳ Ｐゴシック" charset="0"/>
                          <a:cs typeface="Times New Roman" charset="0"/>
                        </a:rPr>
                        <a:t>“</a:t>
                      </a:r>
                      <a:r>
                        <a:rPr kumimoji="0" lang="en-US" altLang="ja-JP" sz="2900" b="0" i="1" u="none" strike="noStrike" cap="none" normalizeH="0" baseline="0">
                          <a:ln>
                            <a:noFill/>
                          </a:ln>
                          <a:solidFill>
                            <a:schemeClr val="tx1"/>
                          </a:solidFill>
                          <a:effectLst/>
                          <a:latin typeface="Arial" charset="0"/>
                          <a:ea typeface="ＭＳ Ｐゴシック" charset="0"/>
                          <a:cs typeface="Times New Roman" charset="0"/>
                        </a:rPr>
                        <a:t>If the time were </a:t>
                      </a:r>
                      <a:br>
                        <a:rPr kumimoji="0" lang="en-US" altLang="ja-JP" sz="2900" b="0" i="1" u="none" strike="noStrike" cap="none" normalizeH="0" baseline="0">
                          <a:ln>
                            <a:noFill/>
                          </a:ln>
                          <a:solidFill>
                            <a:schemeClr val="tx1"/>
                          </a:solidFill>
                          <a:effectLst/>
                          <a:latin typeface="Arial" charset="0"/>
                          <a:ea typeface="ＭＳ Ｐゴシック" charset="0"/>
                          <a:cs typeface="Times New Roman" charset="0"/>
                        </a:rPr>
                      </a:br>
                      <a:r>
                        <a:rPr kumimoji="0" lang="en-US" altLang="ja-JP" sz="2900" b="0" i="1" u="none" strike="noStrike" cap="none" normalizeH="0" baseline="0">
                          <a:ln>
                            <a:noFill/>
                          </a:ln>
                          <a:solidFill>
                            <a:schemeClr val="tx1"/>
                          </a:solidFill>
                          <a:effectLst/>
                          <a:latin typeface="Arial" charset="0"/>
                          <a:ea typeface="ＭＳ Ｐゴシック" charset="0"/>
                          <a:cs typeface="Times New Roman" charset="0"/>
                        </a:rPr>
                        <a:t>right . . .</a:t>
                      </a:r>
                      <a:r>
                        <a:rPr kumimoji="0" lang="ja-JP" altLang="en-US" sz="2900" b="0" i="1" u="none" strike="noStrike" cap="none" normalizeH="0" baseline="0">
                          <a:ln>
                            <a:noFill/>
                          </a:ln>
                          <a:solidFill>
                            <a:schemeClr val="tx1"/>
                          </a:solidFill>
                          <a:effectLst/>
                          <a:latin typeface="Arial" charset="0"/>
                          <a:ea typeface="ＭＳ Ｐゴシック" charset="0"/>
                          <a:cs typeface="Times New Roman" charset="0"/>
                        </a:rPr>
                        <a:t>”</a:t>
                      </a:r>
                      <a:endParaRPr kumimoji="0" lang="en-US" sz="2900" b="0" i="1"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
                          <a:schemeClr val="bg1"/>
                        </a:buClr>
                        <a:buSzPct val="60000"/>
                        <a:buFontTx/>
                        <a:buNone/>
                        <a:tabLst/>
                      </a:pPr>
                      <a:r>
                        <a:rPr kumimoji="0" lang="ja-JP" altLang="en-US" sz="2900" b="0" i="1" u="none" strike="noStrike" cap="none" normalizeH="0" baseline="0">
                          <a:ln>
                            <a:noFill/>
                          </a:ln>
                          <a:solidFill>
                            <a:schemeClr val="tx1"/>
                          </a:solidFill>
                          <a:effectLst/>
                          <a:latin typeface="Arial" charset="0"/>
                          <a:ea typeface="ＭＳ Ｐゴシック" charset="0"/>
                          <a:cs typeface="Times New Roman" charset="0"/>
                        </a:rPr>
                        <a:t>“</a:t>
                      </a:r>
                      <a:r>
                        <a:rPr kumimoji="0" lang="en-US" altLang="ja-JP" sz="2900" b="0" i="1" u="none" strike="noStrike" cap="none" normalizeH="0" baseline="0">
                          <a:ln>
                            <a:noFill/>
                          </a:ln>
                          <a:solidFill>
                            <a:schemeClr val="tx1"/>
                          </a:solidFill>
                          <a:effectLst/>
                          <a:latin typeface="Arial" charset="0"/>
                          <a:ea typeface="ＭＳ Ｐゴシック" charset="0"/>
                          <a:cs typeface="Times New Roman" charset="0"/>
                        </a:rPr>
                        <a:t>How would you do it?</a:t>
                      </a:r>
                      <a:r>
                        <a:rPr kumimoji="0" lang="ja-JP" altLang="en-US" sz="2900" b="0" i="1" u="none" strike="noStrike" cap="none" normalizeH="0" baseline="0">
                          <a:ln>
                            <a:noFill/>
                          </a:ln>
                          <a:solidFill>
                            <a:schemeClr val="tx1"/>
                          </a:solidFill>
                          <a:effectLst/>
                          <a:latin typeface="Arial" charset="0"/>
                          <a:ea typeface="ＭＳ Ｐゴシック" charset="0"/>
                          <a:cs typeface="Times New Roman" charset="0"/>
                        </a:rPr>
                        <a:t>”</a:t>
                      </a:r>
                      <a:endParaRPr kumimoji="0" lang="en-US" altLang="ja-JP" sz="2900" b="0" i="0" u="none" strike="noStrike" cap="none" normalizeH="0" baseline="0">
                        <a:ln>
                          <a:noFill/>
                        </a:ln>
                        <a:solidFill>
                          <a:schemeClr val="tx1"/>
                        </a:solidFill>
                        <a:effectLst/>
                        <a:latin typeface="Arial" charset="0"/>
                        <a:ea typeface="ＭＳ Ｐゴシック" charset="0"/>
                        <a:cs typeface="Times New Roman" charset="0"/>
                      </a:endParaRPr>
                    </a:p>
                    <a:p>
                      <a:pPr marL="342900" marR="0" lvl="0" indent="-342900" algn="l" defTabSz="914400" rtl="0" eaLnBrk="0" fontAlgn="base" latinLnBrk="0" hangingPunct="0">
                        <a:lnSpc>
                          <a:spcPct val="100000"/>
                        </a:lnSpc>
                        <a:spcBef>
                          <a:spcPct val="0"/>
                        </a:spcBef>
                        <a:spcAft>
                          <a:spcPct val="0"/>
                        </a:spcAft>
                        <a:buClrTx/>
                        <a:buSzPct val="60000"/>
                        <a:buFontTx/>
                        <a:buNone/>
                        <a:tabLst/>
                      </a:pPr>
                      <a:r>
                        <a:rPr kumimoji="0" lang="ja-JP" altLang="en-US" sz="2900" b="0" i="1" u="none" strike="noStrike" cap="none" normalizeH="0" baseline="0">
                          <a:ln>
                            <a:noFill/>
                          </a:ln>
                          <a:solidFill>
                            <a:schemeClr val="tx1"/>
                          </a:solidFill>
                          <a:effectLst/>
                          <a:latin typeface="Arial" charset="0"/>
                          <a:ea typeface="ＭＳ Ｐゴシック" charset="0"/>
                          <a:cs typeface="Times New Roman" charset="0"/>
                        </a:rPr>
                        <a:t>“</a:t>
                      </a:r>
                      <a:r>
                        <a:rPr kumimoji="0" lang="en-US" altLang="ja-JP" sz="2900" b="0" i="1" u="none" strike="noStrike" cap="none" normalizeH="0" baseline="0">
                          <a:ln>
                            <a:noFill/>
                          </a:ln>
                          <a:solidFill>
                            <a:schemeClr val="tx1"/>
                          </a:solidFill>
                          <a:effectLst/>
                          <a:latin typeface="Arial" charset="0"/>
                          <a:ea typeface="ＭＳ Ｐゴシック" charset="0"/>
                          <a:cs typeface="Times New Roman" charset="0"/>
                        </a:rPr>
                        <a:t>How would you go about it?</a:t>
                      </a:r>
                      <a:r>
                        <a:rPr kumimoji="0" lang="ja-JP" altLang="en-US" sz="2900" b="0" i="1" u="none" strike="noStrike" cap="none" normalizeH="0" baseline="0">
                          <a:ln>
                            <a:noFill/>
                          </a:ln>
                          <a:solidFill>
                            <a:schemeClr val="tx1"/>
                          </a:solidFill>
                          <a:effectLst/>
                          <a:latin typeface="Arial" charset="0"/>
                          <a:ea typeface="ＭＳ Ｐゴシック" charset="0"/>
                          <a:cs typeface="Times New Roman" charset="0"/>
                        </a:rPr>
                        <a:t>”</a:t>
                      </a:r>
                      <a:endParaRPr kumimoji="0" lang="en-US" altLang="ja-JP" sz="2900" b="0" i="0" u="none" strike="noStrike" cap="none" normalizeH="0" baseline="0">
                        <a:ln>
                          <a:noFill/>
                        </a:ln>
                        <a:solidFill>
                          <a:schemeClr val="tx1"/>
                        </a:solidFill>
                        <a:effectLst/>
                        <a:latin typeface="Arial" charset="0"/>
                        <a:ea typeface="ＭＳ Ｐゴシック" charset="0"/>
                        <a:cs typeface="Times New Roman" charset="0"/>
                      </a:endParaRPr>
                    </a:p>
                    <a:p>
                      <a:pPr marL="342900" marR="0" lvl="0" indent="-342900" algn="l" defTabSz="914400" rtl="0" eaLnBrk="0" fontAlgn="base" latinLnBrk="0" hangingPunct="0">
                        <a:lnSpc>
                          <a:spcPct val="100000"/>
                        </a:lnSpc>
                        <a:spcBef>
                          <a:spcPct val="0"/>
                        </a:spcBef>
                        <a:spcAft>
                          <a:spcPct val="0"/>
                        </a:spcAft>
                        <a:buClrTx/>
                        <a:buSzPct val="60000"/>
                        <a:buFontTx/>
                        <a:buNone/>
                        <a:tabLst/>
                      </a:pPr>
                      <a:r>
                        <a:rPr kumimoji="0" lang="ja-JP" altLang="en-US" sz="2900" b="0" i="1" u="none" strike="noStrike" cap="none" normalizeH="0" baseline="0">
                          <a:ln>
                            <a:noFill/>
                          </a:ln>
                          <a:solidFill>
                            <a:schemeClr val="tx1"/>
                          </a:solidFill>
                          <a:effectLst/>
                          <a:latin typeface="Arial" charset="0"/>
                          <a:ea typeface="ＭＳ Ｐゴシック" charset="0"/>
                          <a:cs typeface="Times New Roman" charset="0"/>
                        </a:rPr>
                        <a:t>“</a:t>
                      </a:r>
                      <a:r>
                        <a:rPr kumimoji="0" lang="en-US" altLang="ja-JP" sz="2900" b="0" i="1" u="none" strike="noStrike" cap="none" normalizeH="0" baseline="0">
                          <a:ln>
                            <a:noFill/>
                          </a:ln>
                          <a:solidFill>
                            <a:schemeClr val="tx1"/>
                          </a:solidFill>
                          <a:effectLst/>
                          <a:latin typeface="Arial" charset="0"/>
                          <a:ea typeface="ＭＳ Ｐゴシック" charset="0"/>
                          <a:cs typeface="Times New Roman" charset="0"/>
                        </a:rPr>
                        <a:t>What would you do?</a:t>
                      </a:r>
                      <a:r>
                        <a:rPr kumimoji="0" lang="ja-JP" altLang="en-US" sz="2900" b="0" i="1" u="none" strike="noStrike" cap="none" normalizeH="0" baseline="0">
                          <a:ln>
                            <a:noFill/>
                          </a:ln>
                          <a:solidFill>
                            <a:schemeClr val="tx1"/>
                          </a:solidFill>
                          <a:effectLst/>
                          <a:latin typeface="Arial" charset="0"/>
                          <a:ea typeface="ＭＳ Ｐゴシック" charset="0"/>
                          <a:cs typeface="Times New Roman" charset="0"/>
                        </a:rPr>
                        <a:t>”</a:t>
                      </a:r>
                      <a:endParaRPr kumimoji="0" lang="en-US" sz="2900" b="0"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advClick="0"/>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a:t>
            </a:r>
            <a:r>
              <a:rPr lang="en-US" dirty="0">
                <a:hlinkClick r:id="rId4"/>
              </a:rPr>
              <a:t>Jill</a:t>
            </a:r>
            <a:r>
              <a:rPr lang="en-US" dirty="0"/>
              <a:t>: HTN, </a:t>
            </a:r>
            <a:r>
              <a:rPr lang="en-US" dirty="0" smtClean="0"/>
              <a:t>alcohol</a:t>
            </a:r>
            <a:r>
              <a:rPr lang="en-US" dirty="0"/>
              <a:t/>
            </a:r>
            <a:br>
              <a:rPr lang="en-US" dirty="0"/>
            </a:br>
            <a:endParaRPr lang="en-US" dirty="0"/>
          </a:p>
        </p:txBody>
      </p:sp>
      <p:sp>
        <p:nvSpPr>
          <p:cNvPr id="3" name="Content Placeholder 2"/>
          <p:cNvSpPr>
            <a:spLocks noGrp="1"/>
          </p:cNvSpPr>
          <p:nvPr>
            <p:ph idx="1"/>
          </p:nvPr>
        </p:nvSpPr>
        <p:spPr/>
        <p:txBody>
          <a:bodyPr/>
          <a:lstStyle/>
          <a:p>
            <a:endParaRPr lang="en-US" dirty="0"/>
          </a:p>
          <a:p>
            <a:endParaRPr lang="en-US" dirty="0" smtClean="0"/>
          </a:p>
        </p:txBody>
      </p:sp>
      <p:pic>
        <p:nvPicPr>
          <p:cNvPr id="4" name="MaxHuf17A44"/>
          <p:cNvPicPr>
            <a:picLocks noRot="1" noChangeAspect="1"/>
          </p:cNvPicPr>
          <p:nvPr>
            <a:videoFile r:link="rId1"/>
          </p:nvPr>
        </p:nvPicPr>
        <p:blipFill>
          <a:blip r:embed="rId5"/>
          <a:stretch>
            <a:fillRect/>
          </a:stretch>
        </p:blipFill>
        <p:spPr>
          <a:xfrm>
            <a:off x="2286000" y="2143125"/>
            <a:ext cx="4572000" cy="2571750"/>
          </a:xfrm>
          <a:prstGeom prst="rect">
            <a:avLst/>
          </a:prstGeom>
        </p:spPr>
      </p:pic>
    </p:spTree>
    <p:extLst>
      <p:ext uri="{BB962C8B-B14F-4D97-AF65-F5344CB8AC3E}">
        <p14:creationId xmlns:p14="http://schemas.microsoft.com/office/powerpoint/2010/main" val="428509249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228600" y="762000"/>
            <a:ext cx="8763000" cy="1143000"/>
          </a:xfrm>
        </p:spPr>
        <p:txBody>
          <a:bodyPr>
            <a:normAutofit fontScale="90000"/>
          </a:bodyPr>
          <a:lstStyle/>
          <a:p>
            <a:pPr eaLnBrk="1" hangingPunct="1"/>
            <a:r>
              <a:rPr lang="en-US" dirty="0">
                <a:solidFill>
                  <a:schemeClr val="tx1"/>
                </a:solidFill>
                <a:latin typeface="Arial" charset="0"/>
              </a:rPr>
              <a:t>CHANGE TALK: WHAT TO LOOK FOR</a:t>
            </a:r>
          </a:p>
        </p:txBody>
      </p:sp>
      <p:sp>
        <p:nvSpPr>
          <p:cNvPr id="105475" name="Content Placeholder 2"/>
          <p:cNvSpPr>
            <a:spLocks noGrp="1"/>
          </p:cNvSpPr>
          <p:nvPr>
            <p:ph idx="1"/>
          </p:nvPr>
        </p:nvSpPr>
        <p:spPr>
          <a:xfrm>
            <a:off x="914400" y="2362200"/>
            <a:ext cx="8229600" cy="4495800"/>
          </a:xfrm>
        </p:spPr>
        <p:txBody>
          <a:bodyPr/>
          <a:lstStyle/>
          <a:p>
            <a:pPr eaLnBrk="1" hangingPunct="1">
              <a:buFont typeface="Wingdings" charset="0"/>
              <a:buChar char=""/>
            </a:pPr>
            <a:r>
              <a:rPr lang="en-US" sz="2400" b="1">
                <a:latin typeface="Arial" charset="0"/>
              </a:rPr>
              <a:t>Discomfort/disadvantages of status quo</a:t>
            </a:r>
          </a:p>
          <a:p>
            <a:pPr lvl="1" eaLnBrk="1" hangingPunct="1">
              <a:buFont typeface="Wingdings" charset="0"/>
              <a:buChar char=""/>
            </a:pPr>
            <a:r>
              <a:rPr lang="en-US">
                <a:latin typeface="Arial" charset="0"/>
              </a:rPr>
              <a:t>Consequences, personal concerns, others</a:t>
            </a:r>
            <a:r>
              <a:rPr lang="ja-JP" altLang="en-US">
                <a:latin typeface="Arial" charset="0"/>
              </a:rPr>
              <a:t>’</a:t>
            </a:r>
            <a:r>
              <a:rPr lang="en-US" altLang="ja-JP">
                <a:latin typeface="Arial" charset="0"/>
              </a:rPr>
              <a:t> concerns</a:t>
            </a:r>
          </a:p>
          <a:p>
            <a:pPr eaLnBrk="1" hangingPunct="1">
              <a:buFont typeface="Wingdings" charset="0"/>
              <a:buChar char=""/>
            </a:pPr>
            <a:r>
              <a:rPr lang="en-US" sz="2400" b="1">
                <a:latin typeface="Arial" charset="0"/>
              </a:rPr>
              <a:t>Advantages of change</a:t>
            </a:r>
          </a:p>
          <a:p>
            <a:pPr lvl="1" eaLnBrk="1" hangingPunct="1">
              <a:buFont typeface="Wingdings" charset="0"/>
              <a:buChar char=""/>
            </a:pPr>
            <a:r>
              <a:rPr lang="en-US">
                <a:latin typeface="Arial" charset="0"/>
              </a:rPr>
              <a:t>Good things (or reduction in negatives) about change</a:t>
            </a:r>
          </a:p>
          <a:p>
            <a:pPr eaLnBrk="1" hangingPunct="1">
              <a:buFont typeface="Wingdings" charset="0"/>
              <a:buChar char=""/>
            </a:pPr>
            <a:r>
              <a:rPr lang="en-US" sz="2400" b="1">
                <a:latin typeface="Arial" charset="0"/>
              </a:rPr>
              <a:t>Optimism/ability to change</a:t>
            </a:r>
          </a:p>
          <a:p>
            <a:pPr lvl="1" eaLnBrk="1" hangingPunct="1">
              <a:buFont typeface="Wingdings" charset="0"/>
              <a:buChar char=""/>
            </a:pPr>
            <a:r>
              <a:rPr lang="en-US">
                <a:latin typeface="Arial" charset="0"/>
              </a:rPr>
              <a:t>Personal resources, skills, confidence</a:t>
            </a:r>
          </a:p>
          <a:p>
            <a:pPr eaLnBrk="1" hangingPunct="1">
              <a:buFont typeface="Wingdings" charset="0"/>
              <a:buChar char=""/>
            </a:pPr>
            <a:r>
              <a:rPr lang="en-US" sz="2400" b="1">
                <a:latin typeface="Arial" charset="0"/>
              </a:rPr>
              <a:t>Intention/commitment to change</a:t>
            </a:r>
          </a:p>
          <a:p>
            <a:pPr lvl="1" eaLnBrk="1" hangingPunct="1">
              <a:buFont typeface="Wingdings" charset="0"/>
              <a:buChar char=""/>
            </a:pPr>
            <a:r>
              <a:rPr lang="en-US">
                <a:latin typeface="Arial" charset="0"/>
              </a:rPr>
              <a:t>What change would look like; concrete or hypothetical plans</a:t>
            </a:r>
          </a:p>
          <a:p>
            <a:pPr eaLnBrk="1" hangingPunct="1">
              <a:buFont typeface="Wingdings" charset="0"/>
              <a:buChar char=""/>
            </a:pPr>
            <a:endParaRPr lang="en-US">
              <a:latin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l="2344" t="17191" r="2344" b="6252"/>
          <a:stretch>
            <a:fillRect/>
          </a:stretch>
        </p:blipFill>
        <p:spPr bwMode="auto">
          <a:xfrm>
            <a:off x="376238" y="955675"/>
            <a:ext cx="8475662"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a:hlinkClick r:id="rId3"/>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8600" y="228600"/>
            <a:ext cx="18288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48932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150938" y="212725"/>
            <a:ext cx="7793037" cy="1462088"/>
          </a:xfrm>
        </p:spPr>
        <p:txBody>
          <a:bodyPr/>
          <a:lstStyle/>
          <a:p>
            <a:pPr eaLnBrk="1" hangingPunct="1"/>
            <a:r>
              <a:rPr lang="en-US">
                <a:latin typeface="Arial" charset="0"/>
              </a:rPr>
              <a:t>Doing it RIGHT</a:t>
            </a:r>
          </a:p>
        </p:txBody>
      </p:sp>
      <p:sp>
        <p:nvSpPr>
          <p:cNvPr id="107523" name="Rectangle 3"/>
          <p:cNvSpPr>
            <a:spLocks noGrp="1" noChangeArrowheads="1"/>
          </p:cNvSpPr>
          <p:nvPr>
            <p:ph idx="1"/>
          </p:nvPr>
        </p:nvSpPr>
        <p:spPr>
          <a:xfrm>
            <a:off x="1066800" y="2667000"/>
            <a:ext cx="7467600" cy="4873625"/>
          </a:xfrm>
        </p:spPr>
        <p:txBody>
          <a:bodyPr/>
          <a:lstStyle/>
          <a:p>
            <a:pPr eaLnBrk="1" hangingPunct="1">
              <a:buFont typeface="Wingdings" charset="0"/>
              <a:buChar char=""/>
            </a:pPr>
            <a:r>
              <a:rPr lang="en-US" sz="2600">
                <a:latin typeface="Arial" charset="0"/>
              </a:rPr>
              <a:t>You are speaking slowly, </a:t>
            </a:r>
          </a:p>
          <a:p>
            <a:pPr eaLnBrk="1" hangingPunct="1">
              <a:buFont typeface="Wingdings" charset="0"/>
              <a:buChar char=""/>
            </a:pPr>
            <a:r>
              <a:rPr lang="en-US" sz="2600">
                <a:latin typeface="Arial" charset="0"/>
              </a:rPr>
              <a:t>Student talking more than you, </a:t>
            </a:r>
          </a:p>
          <a:p>
            <a:pPr eaLnBrk="1" hangingPunct="1">
              <a:buFont typeface="Wingdings" charset="0"/>
              <a:buChar char=""/>
            </a:pPr>
            <a:r>
              <a:rPr lang="en-US" sz="2600">
                <a:latin typeface="Arial" charset="0"/>
              </a:rPr>
              <a:t>You are listening more than talking, </a:t>
            </a:r>
          </a:p>
          <a:p>
            <a:pPr eaLnBrk="1" hangingPunct="1">
              <a:buFont typeface="Wingdings" charset="0"/>
              <a:buChar char=""/>
            </a:pPr>
            <a:r>
              <a:rPr lang="en-US" sz="2600">
                <a:latin typeface="Arial" charset="0"/>
              </a:rPr>
              <a:t>Student is working, not passive, asks for information</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hlinkClick r:id="rId3"/>
              </a:rPr>
              <a:t>Modern Family</a:t>
            </a:r>
            <a:endParaRPr lang="en-US" dirty="0" smtClean="0"/>
          </a:p>
          <a:p>
            <a:r>
              <a:rPr lang="en-US" dirty="0" smtClean="0">
                <a:hlinkClick r:id="rId4"/>
              </a:rPr>
              <a:t>Commitment to change</a:t>
            </a:r>
            <a:endParaRPr lang="en-US" dirty="0" smtClean="0"/>
          </a:p>
          <a:p>
            <a:r>
              <a:rPr lang="en-US" dirty="0" smtClean="0">
                <a:hlinkClick r:id="rId5"/>
              </a:rPr>
              <a:t>OARS</a:t>
            </a:r>
            <a:endParaRPr lang="en-US" dirty="0" smtClean="0"/>
          </a:p>
          <a:p>
            <a:r>
              <a:rPr lang="en-US" dirty="0">
                <a:hlinkClick r:id="rId6"/>
              </a:rPr>
              <a:t>Puppet </a:t>
            </a:r>
            <a:r>
              <a:rPr lang="en-US" dirty="0" smtClean="0">
                <a:hlinkClick r:id="rId6"/>
              </a:rPr>
              <a:t>Master</a:t>
            </a:r>
            <a:endParaRPr lang="en-US" dirty="0" smtClean="0"/>
          </a:p>
          <a:p>
            <a:r>
              <a:rPr lang="en-US" dirty="0" smtClean="0">
                <a:hlinkClick r:id="rId7"/>
              </a:rPr>
              <a:t>Effective SBIRT</a:t>
            </a:r>
            <a:endParaRPr lang="en-US" dirty="0" smtClean="0"/>
          </a:p>
          <a:p>
            <a:r>
              <a:rPr lang="en-US" dirty="0">
                <a:hlinkClick r:id="rId8"/>
              </a:rPr>
              <a:t>SBIRT Brief Intervention Pre-Contemplative Stage, Moderate Risk </a:t>
            </a:r>
            <a:r>
              <a:rPr lang="en-US" dirty="0" smtClean="0">
                <a:hlinkClick r:id="rId8"/>
              </a:rPr>
              <a:t>Client</a:t>
            </a:r>
            <a:endParaRPr lang="en-US" dirty="0" smtClean="0"/>
          </a:p>
          <a:p>
            <a:r>
              <a:rPr lang="en-US" dirty="0">
                <a:hlinkClick r:id="rId9"/>
              </a:rPr>
              <a:t>Follow Up Brief Intervention for Possibly Dependent Alcohol </a:t>
            </a:r>
            <a:r>
              <a:rPr lang="en-US" dirty="0" smtClean="0">
                <a:hlinkClick r:id="rId9"/>
              </a:rPr>
              <a:t>Use</a:t>
            </a:r>
            <a:endParaRPr lang="en-US" dirty="0" smtClean="0"/>
          </a:p>
          <a:p>
            <a:r>
              <a:rPr lang="en-US" u="sng">
                <a:hlinkClick r:id="rId10"/>
              </a:rPr>
              <a:t>http://pubs.niaaa.nih.gov/publications/clinicianGuide/guideCC/case1/index.htm</a:t>
            </a:r>
            <a:endParaRPr lang="en-US"/>
          </a:p>
          <a:p>
            <a:endParaRPr lang="en-US" dirty="0"/>
          </a:p>
        </p:txBody>
      </p:sp>
    </p:spTree>
    <p:extLst>
      <p:ext uri="{BB962C8B-B14F-4D97-AF65-F5344CB8AC3E}">
        <p14:creationId xmlns:p14="http://schemas.microsoft.com/office/powerpoint/2010/main" val="72873075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dirty="0" smtClean="0"/>
              <a:t>esources</a:t>
            </a:r>
            <a:endParaRPr lang="en-US" dirty="0"/>
          </a:p>
        </p:txBody>
      </p:sp>
      <p:sp>
        <p:nvSpPr>
          <p:cNvPr id="3" name="Content Placeholder 2"/>
          <p:cNvSpPr>
            <a:spLocks noGrp="1"/>
          </p:cNvSpPr>
          <p:nvPr>
            <p:ph idx="1"/>
          </p:nvPr>
        </p:nvSpPr>
        <p:spPr/>
        <p:txBody>
          <a:bodyPr/>
          <a:lstStyle/>
          <a:p>
            <a:r>
              <a:rPr lang="en-US" dirty="0" smtClean="0"/>
              <a:t>Scott Walters: </a:t>
            </a:r>
            <a:r>
              <a:rPr lang="en-US" dirty="0" smtClean="0">
                <a:hlinkClick r:id="rId2"/>
              </a:rPr>
              <a:t>MI: Maximizing Brief Interactions with College Drinkers</a:t>
            </a:r>
            <a:br>
              <a:rPr lang="en-US" dirty="0" smtClean="0">
                <a:hlinkClick r:id="rId2"/>
              </a:rPr>
            </a:br>
            <a:endParaRPr lang="en-US" dirty="0"/>
          </a:p>
        </p:txBody>
      </p:sp>
    </p:spTree>
    <p:extLst>
      <p:ext uri="{BB962C8B-B14F-4D97-AF65-F5344CB8AC3E}">
        <p14:creationId xmlns:p14="http://schemas.microsoft.com/office/powerpoint/2010/main" val="6408837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990600" y="838200"/>
            <a:ext cx="8153400" cy="990600"/>
          </a:xfrm>
        </p:spPr>
        <p:txBody>
          <a:bodyPr/>
          <a:lstStyle/>
          <a:p>
            <a:pPr eaLnBrk="1" hangingPunct="1"/>
            <a:r>
              <a:rPr lang="en-US">
                <a:latin typeface="Arial" charset="0"/>
              </a:rPr>
              <a:t>Alcohol Physiology</a:t>
            </a:r>
          </a:p>
        </p:txBody>
      </p:sp>
      <p:sp>
        <p:nvSpPr>
          <p:cNvPr id="110595" name="Content Placeholder 2"/>
          <p:cNvSpPr>
            <a:spLocks noGrp="1"/>
          </p:cNvSpPr>
          <p:nvPr>
            <p:ph idx="1"/>
          </p:nvPr>
        </p:nvSpPr>
        <p:spPr>
          <a:xfrm>
            <a:off x="1066800" y="2667000"/>
            <a:ext cx="8153400" cy="4495800"/>
          </a:xfrm>
        </p:spPr>
        <p:txBody>
          <a:bodyPr/>
          <a:lstStyle/>
          <a:p>
            <a:pPr eaLnBrk="1" hangingPunct="1">
              <a:buFont typeface="Wingdings" charset="0"/>
              <a:buChar char=""/>
            </a:pPr>
            <a:r>
              <a:rPr lang="en-US" i="1" dirty="0" smtClean="0">
                <a:latin typeface="Arial" charset="0"/>
                <a:hlinkClick r:id="rId3"/>
              </a:rPr>
              <a:t>National </a:t>
            </a:r>
            <a:r>
              <a:rPr lang="en-US" i="1" dirty="0">
                <a:latin typeface="Arial" charset="0"/>
                <a:hlinkClick r:id="rId3"/>
              </a:rPr>
              <a:t>Institute for Health: Teachers Guide</a:t>
            </a:r>
            <a:endParaRPr lang="en-US" i="1" dirty="0">
              <a:latin typeface="Arial" charset="0"/>
            </a:endParaRPr>
          </a:p>
        </p:txBody>
      </p:sp>
    </p:spTree>
    <p:extLst>
      <p:ext uri="{BB962C8B-B14F-4D97-AF65-F5344CB8AC3E}">
        <p14:creationId xmlns:p14="http://schemas.microsoft.com/office/powerpoint/2010/main" val="63684372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838200" y="457200"/>
            <a:ext cx="7543800" cy="1293813"/>
          </a:xfrm>
        </p:spPr>
        <p:txBody>
          <a:bodyPr/>
          <a:lstStyle/>
          <a:p>
            <a:pPr eaLnBrk="1" hangingPunct="1"/>
            <a:r>
              <a:rPr lang="en-US">
                <a:latin typeface="Arial" charset="0"/>
              </a:rPr>
              <a:t>Alcohol 101</a:t>
            </a:r>
          </a:p>
        </p:txBody>
      </p:sp>
      <p:sp>
        <p:nvSpPr>
          <p:cNvPr id="713731" name="Rectangle 3"/>
          <p:cNvSpPr>
            <a:spLocks noGrp="1" noChangeArrowheads="1"/>
          </p:cNvSpPr>
          <p:nvPr>
            <p:ph type="body" sz="half" idx="1"/>
          </p:nvPr>
        </p:nvSpPr>
        <p:spPr>
          <a:xfrm>
            <a:off x="990600" y="2362200"/>
            <a:ext cx="4913313" cy="4413250"/>
          </a:xfrm>
        </p:spPr>
        <p:txBody>
          <a:bodyPr/>
          <a:lstStyle/>
          <a:p>
            <a:pPr eaLnBrk="1" hangingPunct="1">
              <a:buFont typeface="Wingdings" charset="0"/>
              <a:buChar char=""/>
            </a:pPr>
            <a:r>
              <a:rPr lang="en-US" sz="2600">
                <a:latin typeface="Arial" charset="0"/>
              </a:rPr>
              <a:t>Organ that detoxifies alcohol:  </a:t>
            </a:r>
          </a:p>
          <a:p>
            <a:pPr eaLnBrk="1" hangingPunct="1">
              <a:buFont typeface="Wingdings" charset="0"/>
              <a:buNone/>
            </a:pPr>
            <a:r>
              <a:rPr lang="en-US" sz="2600">
                <a:latin typeface="Arial" charset="0"/>
              </a:rPr>
              <a:t>     </a:t>
            </a:r>
            <a:r>
              <a:rPr lang="en-US" sz="2600" i="1">
                <a:latin typeface="Arial" charset="0"/>
              </a:rPr>
              <a:t>Liver</a:t>
            </a:r>
          </a:p>
          <a:p>
            <a:pPr eaLnBrk="1" hangingPunct="1">
              <a:buFont typeface="Wingdings" charset="0"/>
              <a:buChar char=""/>
            </a:pPr>
            <a:r>
              <a:rPr lang="en-US" sz="2600">
                <a:latin typeface="Arial" charset="0"/>
              </a:rPr>
              <a:t>Ratio of alcohol in blood</a:t>
            </a:r>
          </a:p>
          <a:p>
            <a:pPr eaLnBrk="1" hangingPunct="1">
              <a:buFont typeface="Wingdings" charset="0"/>
              <a:buNone/>
            </a:pPr>
            <a:r>
              <a:rPr lang="en-US" sz="2600">
                <a:latin typeface="Arial" charset="0"/>
              </a:rPr>
              <a:t>     </a:t>
            </a:r>
            <a:r>
              <a:rPr lang="en-US" sz="2600" i="1">
                <a:latin typeface="Arial" charset="0"/>
              </a:rPr>
              <a:t>BAL or BAC</a:t>
            </a:r>
          </a:p>
          <a:p>
            <a:pPr eaLnBrk="1" hangingPunct="1">
              <a:buFont typeface="Wingdings" charset="0"/>
              <a:buChar char=""/>
            </a:pPr>
            <a:r>
              <a:rPr lang="en-US" sz="2600">
                <a:latin typeface="Arial" charset="0"/>
              </a:rPr>
              <a:t>Needing more to feel the same</a:t>
            </a:r>
          </a:p>
          <a:p>
            <a:pPr eaLnBrk="1" hangingPunct="1">
              <a:buFont typeface="Wingdings" charset="0"/>
              <a:buNone/>
            </a:pPr>
            <a:r>
              <a:rPr lang="en-US" sz="2600">
                <a:latin typeface="Arial" charset="0"/>
              </a:rPr>
              <a:t>    </a:t>
            </a:r>
            <a:r>
              <a:rPr lang="en-US" sz="2600" i="1">
                <a:latin typeface="Arial" charset="0"/>
              </a:rPr>
              <a:t>Tolerance</a:t>
            </a:r>
          </a:p>
        </p:txBody>
      </p:sp>
      <p:pic>
        <p:nvPicPr>
          <p:cNvPr id="713732" name="Picture 4" descr="liver">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6324600" y="2362200"/>
            <a:ext cx="1689100" cy="1104900"/>
          </a:xfrm>
        </p:spPr>
      </p:pic>
    </p:spTree>
    <p:extLst>
      <p:ext uri="{BB962C8B-B14F-4D97-AF65-F5344CB8AC3E}">
        <p14:creationId xmlns:p14="http://schemas.microsoft.com/office/powerpoint/2010/main" val="34924670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13731">
                                            <p:txEl>
                                              <p:pRg st="1" end="1"/>
                                            </p:txEl>
                                          </p:spTgt>
                                        </p:tgtEl>
                                        <p:attrNameLst>
                                          <p:attrName>style.visibility</p:attrName>
                                        </p:attrNameLst>
                                      </p:cBhvr>
                                      <p:to>
                                        <p:strVal val="visible"/>
                                      </p:to>
                                    </p:set>
                                    <p:anim calcmode="lin" valueType="num">
                                      <p:cBhvr additive="base">
                                        <p:cTn id="7" dur="500" fill="hold"/>
                                        <p:tgtEl>
                                          <p:spTgt spid="71373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3731">
                                            <p:txEl>
                                              <p:pRg st="1" end="1"/>
                                            </p:txEl>
                                          </p:spTgt>
                                        </p:tgtEl>
                                        <p:attrNameLst>
                                          <p:attrName>ppt_y</p:attrName>
                                        </p:attrNameLst>
                                      </p:cBhvr>
                                      <p:tavLst>
                                        <p:tav tm="0">
                                          <p:val>
                                            <p:strVal val="#ppt_y"/>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713732"/>
                                        </p:tgtEl>
                                        <p:attrNameLst>
                                          <p:attrName>style.visibility</p:attrName>
                                        </p:attrNameLst>
                                      </p:cBhvr>
                                      <p:to>
                                        <p:strVal val="visible"/>
                                      </p:to>
                                    </p:set>
                                    <p:animEffect transition="in" filter="blinds(horizontal)">
                                      <p:cBhvr>
                                        <p:cTn id="11" dur="500"/>
                                        <p:tgtEl>
                                          <p:spTgt spid="71373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nodeType="clickEffect">
                                  <p:stCondLst>
                                    <p:cond delay="0"/>
                                  </p:stCondLst>
                                  <p:childTnLst>
                                    <p:set>
                                      <p:cBhvr>
                                        <p:cTn id="15" dur="1" fill="hold">
                                          <p:stCondLst>
                                            <p:cond delay="0"/>
                                          </p:stCondLst>
                                        </p:cTn>
                                        <p:tgtEl>
                                          <p:spTgt spid="713731">
                                            <p:txEl>
                                              <p:pRg st="2" end="2"/>
                                            </p:txEl>
                                          </p:spTgt>
                                        </p:tgtEl>
                                        <p:attrNameLst>
                                          <p:attrName>style.visibility</p:attrName>
                                        </p:attrNameLst>
                                      </p:cBhvr>
                                      <p:to>
                                        <p:strVal val="visible"/>
                                      </p:to>
                                    </p:set>
                                    <p:anim calcmode="lin" valueType="num">
                                      <p:cBhvr additive="base">
                                        <p:cTn id="16" dur="500" fill="hold"/>
                                        <p:tgtEl>
                                          <p:spTgt spid="713731">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7137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713731">
                                            <p:txEl>
                                              <p:pRg st="3" end="3"/>
                                            </p:txEl>
                                          </p:spTgt>
                                        </p:tgtEl>
                                        <p:attrNameLst>
                                          <p:attrName>style.visibility</p:attrName>
                                        </p:attrNameLst>
                                      </p:cBhvr>
                                      <p:to>
                                        <p:strVal val="visible"/>
                                      </p:to>
                                    </p:set>
                                    <p:anim calcmode="lin" valueType="num">
                                      <p:cBhvr additive="base">
                                        <p:cTn id="22" dur="500" fill="hold"/>
                                        <p:tgtEl>
                                          <p:spTgt spid="713731">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137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713731">
                                            <p:txEl>
                                              <p:pRg st="4" end="4"/>
                                            </p:txEl>
                                          </p:spTgt>
                                        </p:tgtEl>
                                        <p:attrNameLst>
                                          <p:attrName>style.visibility</p:attrName>
                                        </p:attrNameLst>
                                      </p:cBhvr>
                                      <p:to>
                                        <p:strVal val="visible"/>
                                      </p:to>
                                    </p:set>
                                    <p:anim calcmode="lin" valueType="num">
                                      <p:cBhvr additive="base">
                                        <p:cTn id="28" dur="500" fill="hold"/>
                                        <p:tgtEl>
                                          <p:spTgt spid="713731">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7137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713731">
                                            <p:txEl>
                                              <p:pRg st="5" end="5"/>
                                            </p:txEl>
                                          </p:spTgt>
                                        </p:tgtEl>
                                        <p:attrNameLst>
                                          <p:attrName>style.visibility</p:attrName>
                                        </p:attrNameLst>
                                      </p:cBhvr>
                                      <p:to>
                                        <p:strVal val="visible"/>
                                      </p:to>
                                    </p:set>
                                    <p:anim calcmode="lin" valueType="num">
                                      <p:cBhvr additive="base">
                                        <p:cTn id="34" dur="500" fill="hold"/>
                                        <p:tgtEl>
                                          <p:spTgt spid="713731">
                                            <p:txEl>
                                              <p:pRg st="5" end="5"/>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71373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914400" y="609600"/>
            <a:ext cx="7543800" cy="1295400"/>
          </a:xfrm>
        </p:spPr>
        <p:txBody>
          <a:bodyPr/>
          <a:lstStyle/>
          <a:p>
            <a:pPr eaLnBrk="1" hangingPunct="1"/>
            <a:r>
              <a:rPr lang="en-US">
                <a:latin typeface="Arial" charset="0"/>
              </a:rPr>
              <a:t>Alcohol 101</a:t>
            </a:r>
          </a:p>
        </p:txBody>
      </p:sp>
      <p:sp>
        <p:nvSpPr>
          <p:cNvPr id="714755" name="Rectangle 3"/>
          <p:cNvSpPr>
            <a:spLocks noGrp="1" noChangeArrowheads="1"/>
          </p:cNvSpPr>
          <p:nvPr>
            <p:ph type="body" sz="half" idx="1"/>
          </p:nvPr>
        </p:nvSpPr>
        <p:spPr>
          <a:xfrm>
            <a:off x="1143000" y="2459038"/>
            <a:ext cx="4035425" cy="4413250"/>
          </a:xfrm>
        </p:spPr>
        <p:txBody>
          <a:bodyPr/>
          <a:lstStyle/>
          <a:p>
            <a:pPr eaLnBrk="1" hangingPunct="1">
              <a:buFont typeface="Wingdings" charset="0"/>
              <a:buChar char=""/>
            </a:pPr>
            <a:r>
              <a:rPr lang="en-US" sz="2600">
                <a:latin typeface="Arial" charset="0"/>
              </a:rPr>
              <a:t>Alcohol is what type of drug?</a:t>
            </a:r>
          </a:p>
          <a:p>
            <a:pPr eaLnBrk="1" hangingPunct="1">
              <a:buFont typeface="Wingdings" charset="0"/>
              <a:buNone/>
            </a:pPr>
            <a:r>
              <a:rPr lang="en-US" sz="2600" i="1">
                <a:latin typeface="Arial" charset="0"/>
              </a:rPr>
              <a:t>  Depressant</a:t>
            </a:r>
          </a:p>
          <a:p>
            <a:pPr eaLnBrk="1" hangingPunct="1">
              <a:buFont typeface="Wingdings" charset="0"/>
              <a:buChar char=""/>
            </a:pPr>
            <a:r>
              <a:rPr lang="en-US" sz="2600">
                <a:latin typeface="Arial" charset="0"/>
              </a:rPr>
              <a:t>Gender that is more sensitive</a:t>
            </a:r>
          </a:p>
          <a:p>
            <a:pPr eaLnBrk="1" hangingPunct="1">
              <a:buFont typeface="Wingdings" charset="0"/>
              <a:buNone/>
            </a:pPr>
            <a:r>
              <a:rPr lang="en-US" sz="2600" i="1">
                <a:latin typeface="Arial" charset="0"/>
              </a:rPr>
              <a:t>  Females (hormones, less water, less ADH)</a:t>
            </a:r>
          </a:p>
        </p:txBody>
      </p:sp>
      <p:pic>
        <p:nvPicPr>
          <p:cNvPr id="112644" name="Picture 4" descr="MPj04093720000[1]"/>
          <p:cNvPicPr>
            <a:picLocks noChangeAspect="1" noChangeArrowheads="1"/>
          </p:cNvPicPr>
          <p:nvPr/>
        </p:nvPicPr>
        <p:blipFill>
          <a:blip r:embed="rId3" cstate="email">
            <a:extLst>
              <a:ext uri="{28A0092B-C50C-407E-A947-70E740481C1C}">
                <a14:useLocalDpi xmlns:a14="http://schemas.microsoft.com/office/drawing/2010/main" val="0"/>
              </a:ext>
            </a:extLst>
          </a:blip>
          <a:srcRect l="6694" r="26360" b="31381"/>
          <a:stretch>
            <a:fillRect/>
          </a:stretch>
        </p:blipFill>
        <p:spPr bwMode="auto">
          <a:xfrm>
            <a:off x="5181600" y="2590800"/>
            <a:ext cx="2898775"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06444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14755">
                                            <p:txEl>
                                              <p:pRg st="0" end="0"/>
                                            </p:txEl>
                                          </p:spTgt>
                                        </p:tgtEl>
                                        <p:attrNameLst>
                                          <p:attrName>style.visibility</p:attrName>
                                        </p:attrNameLst>
                                      </p:cBhvr>
                                      <p:to>
                                        <p:strVal val="visible"/>
                                      </p:to>
                                    </p:set>
                                    <p:anim calcmode="lin" valueType="num">
                                      <p:cBhvr additive="base">
                                        <p:cTn id="7" dur="500" fill="hold"/>
                                        <p:tgtEl>
                                          <p:spTgt spid="7147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47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714755">
                                            <p:txEl>
                                              <p:pRg st="1" end="1"/>
                                            </p:txEl>
                                          </p:spTgt>
                                        </p:tgtEl>
                                        <p:attrNameLst>
                                          <p:attrName>style.visibility</p:attrName>
                                        </p:attrNameLst>
                                      </p:cBhvr>
                                      <p:to>
                                        <p:strVal val="visible"/>
                                      </p:to>
                                    </p:set>
                                    <p:anim calcmode="lin" valueType="num">
                                      <p:cBhvr additive="base">
                                        <p:cTn id="13" dur="500" fill="hold"/>
                                        <p:tgtEl>
                                          <p:spTgt spid="7147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47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714755">
                                            <p:txEl>
                                              <p:pRg st="2" end="2"/>
                                            </p:txEl>
                                          </p:spTgt>
                                        </p:tgtEl>
                                        <p:attrNameLst>
                                          <p:attrName>style.visibility</p:attrName>
                                        </p:attrNameLst>
                                      </p:cBhvr>
                                      <p:to>
                                        <p:strVal val="visible"/>
                                      </p:to>
                                    </p:set>
                                    <p:anim calcmode="lin" valueType="num">
                                      <p:cBhvr additive="base">
                                        <p:cTn id="19" dur="500" fill="hold"/>
                                        <p:tgtEl>
                                          <p:spTgt spid="7147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47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714755">
                                            <p:txEl>
                                              <p:pRg st="3" end="3"/>
                                            </p:txEl>
                                          </p:spTgt>
                                        </p:tgtEl>
                                        <p:attrNameLst>
                                          <p:attrName>style.visibility</p:attrName>
                                        </p:attrNameLst>
                                      </p:cBhvr>
                                      <p:to>
                                        <p:strVal val="visible"/>
                                      </p:to>
                                    </p:set>
                                    <p:anim calcmode="lin" valueType="num">
                                      <p:cBhvr additive="base">
                                        <p:cTn id="25" dur="500" fill="hold"/>
                                        <p:tgtEl>
                                          <p:spTgt spid="7147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1475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title"/>
          </p:nvPr>
        </p:nvSpPr>
        <p:spPr>
          <a:xfrm>
            <a:off x="762000" y="838200"/>
            <a:ext cx="8153400" cy="990600"/>
          </a:xfrm>
        </p:spPr>
        <p:txBody>
          <a:bodyPr/>
          <a:lstStyle/>
          <a:p>
            <a:pPr eaLnBrk="1" hangingPunct="1"/>
            <a:r>
              <a:rPr lang="en-US" dirty="0" smtClean="0">
                <a:latin typeface="Arial" charset="0"/>
              </a:rPr>
              <a:t>Sex (biologic) </a:t>
            </a:r>
            <a:r>
              <a:rPr lang="en-US" dirty="0">
                <a:latin typeface="Arial" charset="0"/>
              </a:rPr>
              <a:t>Differences</a:t>
            </a:r>
          </a:p>
        </p:txBody>
      </p:sp>
      <p:sp>
        <p:nvSpPr>
          <p:cNvPr id="113667" name="Rectangle 2"/>
          <p:cNvSpPr>
            <a:spLocks noGrp="1" noChangeArrowheads="1"/>
          </p:cNvSpPr>
          <p:nvPr>
            <p:ph idx="1"/>
          </p:nvPr>
        </p:nvSpPr>
        <p:spPr>
          <a:xfrm>
            <a:off x="1295400" y="2362200"/>
            <a:ext cx="8153400" cy="4495800"/>
          </a:xfrm>
        </p:spPr>
        <p:txBody>
          <a:bodyPr/>
          <a:lstStyle/>
          <a:p>
            <a:pPr eaLnBrk="1" hangingPunct="1">
              <a:buFont typeface="Wingdings" charset="0"/>
              <a:buChar char=""/>
            </a:pPr>
            <a:r>
              <a:rPr lang="en-US">
                <a:latin typeface="Arial" charset="0"/>
              </a:rPr>
              <a:t>Women are more sensitive to alcohol</a:t>
            </a:r>
          </a:p>
          <a:p>
            <a:pPr eaLnBrk="1" hangingPunct="1">
              <a:buFont typeface="Wingdings" charset="0"/>
              <a:buChar char=""/>
            </a:pPr>
            <a:r>
              <a:rPr lang="en-US">
                <a:latin typeface="Arial" charset="0"/>
              </a:rPr>
              <a:t>Less water (higher fat ratio)</a:t>
            </a:r>
          </a:p>
          <a:p>
            <a:pPr eaLnBrk="1" hangingPunct="1">
              <a:buFont typeface="Wingdings" charset="0"/>
              <a:buChar char=""/>
            </a:pPr>
            <a:r>
              <a:rPr lang="en-US">
                <a:latin typeface="Arial" charset="0"/>
              </a:rPr>
              <a:t>Less ADH in stomach (slower breakdown)</a:t>
            </a:r>
          </a:p>
          <a:p>
            <a:pPr eaLnBrk="1" hangingPunct="1">
              <a:buFont typeface="Wingdings" charset="0"/>
              <a:buChar char=""/>
            </a:pPr>
            <a:r>
              <a:rPr lang="en-US">
                <a:latin typeface="Arial" charset="0"/>
              </a:rPr>
              <a:t>Hormonal variations</a:t>
            </a:r>
          </a:p>
          <a:p>
            <a:pPr eaLnBrk="1" hangingPunct="1">
              <a:buFont typeface="Wingdings" charset="0"/>
              <a:buChar char=""/>
            </a:pPr>
            <a:endParaRPr lang="en-US">
              <a:latin typeface="Arial" charset="0"/>
            </a:endParaRPr>
          </a:p>
        </p:txBody>
      </p:sp>
    </p:spTree>
    <p:extLst>
      <p:ext uri="{BB962C8B-B14F-4D97-AF65-F5344CB8AC3E}">
        <p14:creationId xmlns:p14="http://schemas.microsoft.com/office/powerpoint/2010/main" val="2158893313"/>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266700"/>
            <a:ext cx="8229600" cy="1143000"/>
          </a:xfrm>
        </p:spPr>
        <p:txBody>
          <a:bodyPr rtlCol="0"/>
          <a:lstStyle/>
          <a:p>
            <a:pPr eaLnBrk="1" fontAlgn="auto" hangingPunct="1">
              <a:spcAft>
                <a:spcPts val="0"/>
              </a:spcAft>
              <a:defRPr/>
            </a:pPr>
            <a:r>
              <a:rPr lang="en-US" dirty="0" smtClean="0">
                <a:solidFill>
                  <a:schemeClr val="tx2">
                    <a:satMod val="200000"/>
                  </a:schemeClr>
                </a:solidFill>
                <a:ea typeface="+mj-ea"/>
              </a:rPr>
              <a:t>What is a drink?</a:t>
            </a:r>
          </a:p>
        </p:txBody>
      </p:sp>
      <p:pic>
        <p:nvPicPr>
          <p:cNvPr id="13315" name="Picture 5" descr="Shot"/>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3952875" y="3197225"/>
            <a:ext cx="1282700" cy="1320800"/>
          </a:xfrm>
        </p:spPr>
      </p:pic>
      <p:sp>
        <p:nvSpPr>
          <p:cNvPr id="13316" name="Rectangle 4"/>
          <p:cNvSpPr>
            <a:spLocks noChangeArrowheads="1"/>
          </p:cNvSpPr>
          <p:nvPr/>
        </p:nvSpPr>
        <p:spPr bwMode="auto">
          <a:xfrm>
            <a:off x="3581400" y="3746500"/>
            <a:ext cx="16081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b="1"/>
              <a:t>1 shot of 80</a:t>
            </a:r>
          </a:p>
          <a:p>
            <a:pPr eaLnBrk="0" hangingPunct="0"/>
            <a:r>
              <a:rPr lang="en-US" b="1"/>
              <a:t> proof liquor</a:t>
            </a:r>
            <a:r>
              <a:rPr lang="en-US"/>
              <a:t> </a:t>
            </a:r>
          </a:p>
        </p:txBody>
      </p:sp>
      <p:pic>
        <p:nvPicPr>
          <p:cNvPr id="13317" name="Picture 11" descr="http://tbn0.google.com/images?q=tbn:qdWfh_hkiK9HmM:http://www1.istockphoto.com/file_thumbview_approve/3954626/2/istockphoto_3954626_red_wine.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l="27274" t="7805" r="27274" b="7805"/>
          <a:stretch>
            <a:fillRect/>
          </a:stretch>
        </p:blipFill>
        <p:spPr bwMode="auto">
          <a:xfrm>
            <a:off x="2286000" y="1524000"/>
            <a:ext cx="866775" cy="231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2" descr="C:\Documents and Settings\75MROGAN\My Documents\My Pictures\CUPP\beer.jpg"/>
          <p:cNvPicPr>
            <a:picLocks noChangeAspect="1" noChangeArrowheads="1"/>
          </p:cNvPicPr>
          <p:nvPr/>
        </p:nvPicPr>
        <p:blipFill>
          <a:blip r:embed="rId7">
            <a:extLst>
              <a:ext uri="{28A0092B-C50C-407E-A947-70E740481C1C}">
                <a14:useLocalDpi xmlns:a14="http://schemas.microsoft.com/office/drawing/2010/main" val="0"/>
              </a:ext>
            </a:extLst>
          </a:blip>
          <a:srcRect l="23119" t="8430" r="32365"/>
          <a:stretch>
            <a:fillRect/>
          </a:stretch>
        </p:blipFill>
        <p:spPr bwMode="auto">
          <a:xfrm>
            <a:off x="685800" y="990600"/>
            <a:ext cx="881063" cy="297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Text Box 7"/>
          <p:cNvSpPr txBox="1">
            <a:spLocks noChangeArrowheads="1"/>
          </p:cNvSpPr>
          <p:nvPr/>
        </p:nvSpPr>
        <p:spPr bwMode="auto">
          <a:xfrm>
            <a:off x="5181600" y="3200400"/>
            <a:ext cx="62865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6000" b="1">
                <a:solidFill>
                  <a:srgbClr val="3333FF"/>
                </a:solidFill>
              </a:rPr>
              <a:t>=</a:t>
            </a:r>
          </a:p>
        </p:txBody>
      </p:sp>
      <p:sp>
        <p:nvSpPr>
          <p:cNvPr id="13320" name="Text Box 7"/>
          <p:cNvSpPr txBox="1">
            <a:spLocks noChangeArrowheads="1"/>
          </p:cNvSpPr>
          <p:nvPr/>
        </p:nvSpPr>
        <p:spPr bwMode="auto">
          <a:xfrm>
            <a:off x="3048000" y="3048000"/>
            <a:ext cx="62865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6000" b="1">
                <a:solidFill>
                  <a:srgbClr val="3333FF"/>
                </a:solidFill>
              </a:rPr>
              <a:t>=</a:t>
            </a:r>
          </a:p>
        </p:txBody>
      </p:sp>
      <p:sp>
        <p:nvSpPr>
          <p:cNvPr id="13321" name="Text Box 7"/>
          <p:cNvSpPr txBox="1">
            <a:spLocks noChangeArrowheads="1"/>
          </p:cNvSpPr>
          <p:nvPr/>
        </p:nvSpPr>
        <p:spPr bwMode="auto">
          <a:xfrm>
            <a:off x="1524000" y="3048000"/>
            <a:ext cx="62865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6000" b="1">
                <a:solidFill>
                  <a:srgbClr val="3333FF"/>
                </a:solidFill>
              </a:rPr>
              <a:t>=</a:t>
            </a:r>
          </a:p>
        </p:txBody>
      </p:sp>
      <p:pic>
        <p:nvPicPr>
          <p:cNvPr id="13322" name="Picture 19" descr="http://tbn0.google.com/images?q=tbn:h8xhTSTRQqqB-M:http://www.barsupplies.com/images/plastic-cups.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r="51692"/>
          <a:stretch>
            <a:fillRect/>
          </a:stretch>
        </p:blipFill>
        <p:spPr bwMode="auto">
          <a:xfrm>
            <a:off x="488874" y="4556124"/>
            <a:ext cx="1274913"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3" name="Text Box 7"/>
          <p:cNvSpPr txBox="1">
            <a:spLocks noChangeArrowheads="1"/>
          </p:cNvSpPr>
          <p:nvPr/>
        </p:nvSpPr>
        <p:spPr bwMode="auto">
          <a:xfrm>
            <a:off x="2209800" y="4953000"/>
            <a:ext cx="62865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6000" b="1">
                <a:solidFill>
                  <a:srgbClr val="3333FF"/>
                </a:solidFill>
              </a:rPr>
              <a:t>=</a:t>
            </a:r>
          </a:p>
        </p:txBody>
      </p:sp>
      <p:sp>
        <p:nvSpPr>
          <p:cNvPr id="13324" name="TextBox 18"/>
          <p:cNvSpPr txBox="1">
            <a:spLocks noChangeArrowheads="1"/>
          </p:cNvSpPr>
          <p:nvPr/>
        </p:nvSpPr>
        <p:spPr bwMode="auto">
          <a:xfrm>
            <a:off x="2971800" y="5181600"/>
            <a:ext cx="2089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15 oz = </a:t>
            </a:r>
            <a:r>
              <a:rPr lang="en-US" b="1"/>
              <a:t>1.3 drinks</a:t>
            </a:r>
          </a:p>
        </p:txBody>
      </p:sp>
      <p:sp>
        <p:nvSpPr>
          <p:cNvPr id="13325" name="Rectangle 4"/>
          <p:cNvSpPr>
            <a:spLocks noChangeArrowheads="1"/>
          </p:cNvSpPr>
          <p:nvPr/>
        </p:nvSpPr>
        <p:spPr bwMode="auto">
          <a:xfrm>
            <a:off x="152400" y="3898900"/>
            <a:ext cx="1828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hangingPunct="0"/>
            <a:r>
              <a:rPr lang="en-US" b="1"/>
              <a:t>12 ounces beer</a:t>
            </a:r>
            <a:endParaRPr lang="en-US"/>
          </a:p>
        </p:txBody>
      </p:sp>
      <p:sp>
        <p:nvSpPr>
          <p:cNvPr id="13326" name="Rectangle 4"/>
          <p:cNvSpPr>
            <a:spLocks noChangeArrowheads="1"/>
          </p:cNvSpPr>
          <p:nvPr/>
        </p:nvSpPr>
        <p:spPr bwMode="auto">
          <a:xfrm>
            <a:off x="1905000" y="3810000"/>
            <a:ext cx="16764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hangingPunct="0"/>
            <a:r>
              <a:rPr lang="en-US" b="1"/>
              <a:t>5 ounces wine</a:t>
            </a:r>
            <a:endParaRPr lang="en-US"/>
          </a:p>
        </p:txBody>
      </p:sp>
      <p:sp>
        <p:nvSpPr>
          <p:cNvPr id="13327" name="Rectangle 4"/>
          <p:cNvSpPr>
            <a:spLocks noChangeArrowheads="1"/>
          </p:cNvSpPr>
          <p:nvPr/>
        </p:nvSpPr>
        <p:spPr bwMode="auto">
          <a:xfrm>
            <a:off x="6019800" y="3351213"/>
            <a:ext cx="25146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hangingPunct="0"/>
            <a:r>
              <a:rPr lang="en-US" sz="2800" b="1"/>
              <a:t>1 Drink</a:t>
            </a:r>
            <a:endParaRPr lang="en-US" sz="2800"/>
          </a:p>
        </p:txBody>
      </p:sp>
      <p:sp>
        <p:nvSpPr>
          <p:cNvPr id="13328" name="Rectangle 4"/>
          <p:cNvSpPr>
            <a:spLocks noChangeArrowheads="1"/>
          </p:cNvSpPr>
          <p:nvPr/>
        </p:nvSpPr>
        <p:spPr bwMode="auto">
          <a:xfrm>
            <a:off x="5486400" y="5168900"/>
            <a:ext cx="3505200" cy="954088"/>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eaLnBrk="0" hangingPunct="0"/>
            <a:r>
              <a:rPr lang="en-US" sz="2800" b="1"/>
              <a:t>1 Drink= ½ ounce pure alcohol</a:t>
            </a:r>
            <a:endParaRPr lang="en-US" sz="2800"/>
          </a:p>
        </p:txBody>
      </p:sp>
    </p:spTree>
    <p:custDataLst>
      <p:tags r:id="rId1"/>
    </p:custDataLst>
    <p:extLst>
      <p:ext uri="{BB962C8B-B14F-4D97-AF65-F5344CB8AC3E}">
        <p14:creationId xmlns:p14="http://schemas.microsoft.com/office/powerpoint/2010/main" val="3809572244"/>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effectLst>
            <a:outerShdw blurRad="63500" dist="35921" dir="2700000" algn="ctr" rotWithShape="0">
              <a:schemeClr val="hlink"/>
            </a:outerShdw>
          </a:effectLst>
        </p:spPr>
        <p:txBody>
          <a:bodyPr wrap="square" lIns="91440" tIns="45720" rIns="91440" bIns="45720" numCol="1" anchorCtr="0" compatLnSpc="1">
            <a:prstTxWarp prst="textNoShape">
              <a:avLst/>
            </a:prstTxWarp>
          </a:bodyPr>
          <a:lstStyle/>
          <a:p>
            <a:pPr eaLnBrk="1" hangingPunct="1"/>
            <a:r>
              <a:rPr lang="en-US" sz="4600" cap="none" dirty="0">
                <a:solidFill>
                  <a:schemeClr val="tx1"/>
                </a:solidFill>
                <a:effectLst>
                  <a:outerShdw blurRad="38100" dist="38100" dir="2700000" algn="tl">
                    <a:srgbClr val="DDDDDD"/>
                  </a:outerShdw>
                </a:effectLst>
                <a:latin typeface="Calibri" charset="0"/>
              </a:rPr>
              <a:t>HOW IS ALCOHOL ABSORBED?</a:t>
            </a:r>
          </a:p>
        </p:txBody>
      </p:sp>
      <p:sp>
        <p:nvSpPr>
          <p:cNvPr id="14339" name="Rectangle 3"/>
          <p:cNvSpPr>
            <a:spLocks noGrp="1" noChangeArrowheads="1"/>
          </p:cNvSpPr>
          <p:nvPr>
            <p:ph type="body" sz="half" idx="1"/>
          </p:nvPr>
        </p:nvSpPr>
        <p:spPr>
          <a:xfrm>
            <a:off x="228600" y="2057400"/>
            <a:ext cx="4343400" cy="1524000"/>
          </a:xfrm>
        </p:spPr>
        <p:txBody>
          <a:bodyPr/>
          <a:lstStyle/>
          <a:p>
            <a:pPr eaLnBrk="1" hangingPunct="1"/>
            <a:r>
              <a:rPr lang="en-US" sz="4400" dirty="0">
                <a:solidFill>
                  <a:schemeClr val="tx1"/>
                </a:solidFill>
                <a:latin typeface="Calibri" charset="0"/>
              </a:rPr>
              <a:t>20 % in the stomach</a:t>
            </a:r>
          </a:p>
        </p:txBody>
      </p:sp>
      <p:pic>
        <p:nvPicPr>
          <p:cNvPr id="14340" name="Picture 4" descr="HM00260_"/>
          <p:cNvPicPr>
            <a:picLocks noGrp="1" noChangeAspect="1" noChangeArrowheads="1"/>
          </p:cNvPicPr>
          <p:nvPr>
            <p:ph sz="half" idx="2"/>
          </p:nvPr>
        </p:nvPicPr>
        <p:blipFill>
          <a:blip r:embed="rId4" cstate="email">
            <a:extLst>
              <a:ext uri="{28A0092B-C50C-407E-A947-70E740481C1C}">
                <a14:useLocalDpi xmlns:a14="http://schemas.microsoft.com/office/drawing/2010/main" val="0"/>
              </a:ext>
            </a:extLst>
          </a:blip>
          <a:srcRect/>
          <a:stretch>
            <a:fillRect/>
          </a:stretch>
        </p:blipFill>
        <p:spPr>
          <a:xfrm>
            <a:off x="5641975" y="1674813"/>
            <a:ext cx="2473325" cy="4165600"/>
          </a:xfrm>
        </p:spPr>
      </p:pic>
      <p:sp>
        <p:nvSpPr>
          <p:cNvPr id="36869" name="Line 5"/>
          <p:cNvSpPr>
            <a:spLocks noChangeShapeType="1"/>
          </p:cNvSpPr>
          <p:nvPr/>
        </p:nvSpPr>
        <p:spPr bwMode="auto">
          <a:xfrm>
            <a:off x="3124200" y="3048000"/>
            <a:ext cx="4267200" cy="0"/>
          </a:xfrm>
          <a:prstGeom prst="line">
            <a:avLst/>
          </a:prstGeom>
          <a:noFill/>
          <a:ln w="50800">
            <a:solidFill>
              <a:schemeClr val="hlink"/>
            </a:solidFill>
            <a:round/>
            <a:headEnd type="oval" w="med" len="med"/>
            <a:tailEnd type="triangle" w="lg" len="lg"/>
          </a:ln>
          <a:effectLst>
            <a:outerShdw dist="35921" dir="2700000" algn="ctr" rotWithShape="0">
              <a:schemeClr val="accent1"/>
            </a:outerShdw>
          </a:effectLst>
        </p:spPr>
        <p:txBody>
          <a:bodyPr/>
          <a:lstStyle/>
          <a:p>
            <a:pPr>
              <a:defRPr/>
            </a:pPr>
            <a:endParaRPr lang="en-US">
              <a:ea typeface="+mn-ea"/>
            </a:endParaRPr>
          </a:p>
        </p:txBody>
      </p:sp>
      <p:sp>
        <p:nvSpPr>
          <p:cNvPr id="36870" name="Line 6"/>
          <p:cNvSpPr>
            <a:spLocks noChangeShapeType="1"/>
          </p:cNvSpPr>
          <p:nvPr/>
        </p:nvSpPr>
        <p:spPr bwMode="auto">
          <a:xfrm>
            <a:off x="3733800" y="4191000"/>
            <a:ext cx="3581400" cy="0"/>
          </a:xfrm>
          <a:prstGeom prst="line">
            <a:avLst/>
          </a:prstGeom>
          <a:noFill/>
          <a:ln w="50800">
            <a:solidFill>
              <a:schemeClr val="hlink"/>
            </a:solidFill>
            <a:round/>
            <a:headEnd type="oval" w="med" len="med"/>
            <a:tailEnd type="triangle" w="lg" len="lg"/>
          </a:ln>
          <a:effectLst>
            <a:outerShdw dist="35921" dir="2700000" algn="ctr" rotWithShape="0">
              <a:schemeClr val="accent1"/>
            </a:outerShdw>
          </a:effectLst>
        </p:spPr>
        <p:txBody>
          <a:bodyPr/>
          <a:lstStyle/>
          <a:p>
            <a:pPr>
              <a:defRPr/>
            </a:pPr>
            <a:endParaRPr lang="en-US">
              <a:ea typeface="+mn-ea"/>
            </a:endParaRPr>
          </a:p>
        </p:txBody>
      </p:sp>
      <p:sp>
        <p:nvSpPr>
          <p:cNvPr id="14343" name="Rectangle 7"/>
          <p:cNvSpPr>
            <a:spLocks noChangeArrowheads="1"/>
          </p:cNvSpPr>
          <p:nvPr/>
        </p:nvSpPr>
        <p:spPr bwMode="auto">
          <a:xfrm>
            <a:off x="228600" y="3733800"/>
            <a:ext cx="46482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Clr>
                <a:schemeClr val="hlink"/>
              </a:buClr>
              <a:buSzPct val="80000"/>
              <a:buFont typeface="Wingdings" charset="0"/>
              <a:buChar char="l"/>
            </a:pPr>
            <a:r>
              <a:rPr lang="en-US" sz="4400" dirty="0"/>
              <a:t>80 % in the small intestines</a:t>
            </a:r>
          </a:p>
        </p:txBody>
      </p:sp>
    </p:spTree>
    <p:custDataLst>
      <p:tags r:id="rId1"/>
    </p:custDataLst>
    <p:extLst>
      <p:ext uri="{BB962C8B-B14F-4D97-AF65-F5344CB8AC3E}">
        <p14:creationId xmlns:p14="http://schemas.microsoft.com/office/powerpoint/2010/main" val="28282586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 descr="DS-PEANUT%2520BUTTER">
            <a:hlinkClick r:id="rId4" invalidUrl="http://images.google.com/imgres?imgurl=http://www.galaplaza.com/selfprotectionstore/data/img/DS-PEANUT BUTTER.jpg&amp;imgrefurl=http://skyesweetnam.forumsunlimited.com/index.php?showtopic=2664&amp;h=255&amp;w=150&amp;sz=7&amp;hl=en&amp;start=2&amp;tbnid=rwZFDELDw59oVM:&amp;tbnh=111&amp;tbnw=65&amp;prev=/images?q=peanut+butter&amp;svnum=10&amp;hl=en&amp;lr=&amp;sa=G"/>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581400"/>
            <a:ext cx="1427163"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Text Box 11"/>
          <p:cNvSpPr txBox="1">
            <a:spLocks noChangeArrowheads="1"/>
          </p:cNvSpPr>
          <p:nvPr/>
        </p:nvSpPr>
        <p:spPr bwMode="auto">
          <a:xfrm>
            <a:off x="4953000" y="4724400"/>
            <a:ext cx="31972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t>Moderate absorption</a:t>
            </a:r>
          </a:p>
        </p:txBody>
      </p:sp>
      <p:pic>
        <p:nvPicPr>
          <p:cNvPr id="15364" name="Picture 12" descr="MPj04088680000[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953000" y="1828800"/>
            <a:ext cx="356235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Picture 13" descr="MPj03864160000[1]"/>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295400" y="1600200"/>
            <a:ext cx="243840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6" name="Picture 14" descr="MPj04064820000[1]"/>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990600" y="3733800"/>
            <a:ext cx="180816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9" name="Rectangle 15"/>
          <p:cNvSpPr>
            <a:spLocks noGrp="1" noChangeArrowheads="1"/>
          </p:cNvSpPr>
          <p:nvPr>
            <p:ph type="title"/>
          </p:nvPr>
        </p:nvSpPr>
        <p:spPr>
          <a:xfrm>
            <a:off x="590814" y="0"/>
            <a:ext cx="6798734" cy="1303867"/>
          </a:xfrm>
        </p:spPr>
        <p:txBody>
          <a:bodyPr>
            <a:normAutofit/>
          </a:bodyPr>
          <a:lstStyle/>
          <a:p>
            <a:pPr eaLnBrk="1" fontAlgn="auto" hangingPunct="1">
              <a:spcAft>
                <a:spcPts val="0"/>
              </a:spcAft>
              <a:defRPr/>
            </a:pPr>
            <a:r>
              <a:rPr lang="en-US" dirty="0" smtClean="0">
                <a:latin typeface="Calibri" charset="0"/>
                <a:ea typeface="Calibri" charset="0"/>
                <a:cs typeface="Calibri" charset="0"/>
              </a:rPr>
              <a:t>High Fat and High Protein Foods</a:t>
            </a:r>
          </a:p>
        </p:txBody>
      </p:sp>
    </p:spTree>
    <p:custDataLst>
      <p:tags r:id="rId1"/>
    </p:custDataLst>
    <p:extLst>
      <p:ext uri="{BB962C8B-B14F-4D97-AF65-F5344CB8AC3E}">
        <p14:creationId xmlns:p14="http://schemas.microsoft.com/office/powerpoint/2010/main" val="360221052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rtlCol="0">
            <a:normAutofit/>
          </a:bodyPr>
          <a:lstStyle/>
          <a:p>
            <a:pPr eaLnBrk="1" fontAlgn="auto" hangingPunct="1">
              <a:spcAft>
                <a:spcPts val="0"/>
              </a:spcAft>
              <a:defRPr/>
            </a:pPr>
            <a:r>
              <a:rPr lang="en-US" dirty="0" smtClean="0"/>
              <a:t>This Does NOT Work</a:t>
            </a:r>
            <a:r>
              <a:rPr lang="en-US" dirty="0"/>
              <a:t/>
            </a:r>
            <a:br>
              <a:rPr lang="en-US" dirty="0"/>
            </a:br>
            <a:endParaRPr lang="en-US" dirty="0"/>
          </a:p>
        </p:txBody>
      </p:sp>
      <p:sp>
        <p:nvSpPr>
          <p:cNvPr id="37891" name="Content Placeholder 2"/>
          <p:cNvSpPr>
            <a:spLocks noGrp="1"/>
          </p:cNvSpPr>
          <p:nvPr>
            <p:ph idx="1"/>
          </p:nvPr>
        </p:nvSpPr>
        <p:spPr/>
        <p:txBody>
          <a:bodyPr/>
          <a:lstStyle/>
          <a:p>
            <a:pPr eaLnBrk="1" hangingPunct="1">
              <a:buFont typeface="Wingdings" panose="05000000000000000000" pitchFamily="2" charset="2"/>
              <a:buChar char=""/>
            </a:pPr>
            <a:r>
              <a:rPr lang="en-US" altLang="en-US" dirty="0" smtClean="0">
                <a:ea typeface="MS PGothic" panose="020B0600070205080204" pitchFamily="34" charset="-128"/>
              </a:rPr>
              <a:t>Just say "no”</a:t>
            </a:r>
          </a:p>
          <a:p>
            <a:pPr eaLnBrk="1" hangingPunct="1">
              <a:buFont typeface="Wingdings" panose="05000000000000000000" pitchFamily="2" charset="2"/>
              <a:buChar char=""/>
            </a:pPr>
            <a:r>
              <a:rPr lang="en-US" altLang="en-US" dirty="0" smtClean="0">
                <a:ea typeface="MS PGothic" panose="020B0600070205080204" pitchFamily="34" charset="-128"/>
              </a:rPr>
              <a:t>Educational programs not linked to other methods</a:t>
            </a:r>
          </a:p>
          <a:p>
            <a:pPr eaLnBrk="1" hangingPunct="1">
              <a:buFont typeface="Wingdings" panose="05000000000000000000" pitchFamily="2" charset="2"/>
              <a:buChar char=""/>
            </a:pPr>
            <a:r>
              <a:rPr lang="en-US" altLang="en-US" dirty="0" smtClean="0">
                <a:ea typeface="MS PGothic" panose="020B0600070205080204" pitchFamily="34" charset="-128"/>
              </a:rPr>
              <a:t>Inconsistent policies and procedures</a:t>
            </a:r>
          </a:p>
          <a:p>
            <a:pPr eaLnBrk="1" hangingPunct="1">
              <a:buFont typeface="Wingdings" panose="05000000000000000000" pitchFamily="2" charset="2"/>
              <a:buChar char=""/>
            </a:pPr>
            <a:r>
              <a:rPr lang="en-US" altLang="en-US" dirty="0" smtClean="0">
                <a:ea typeface="MS PGothic" panose="020B0600070205080204" pitchFamily="34" charset="-128"/>
              </a:rPr>
              <a:t>Required courses</a:t>
            </a:r>
          </a:p>
        </p:txBody>
      </p:sp>
    </p:spTree>
    <p:extLst>
      <p:ext uri="{BB962C8B-B14F-4D97-AF65-F5344CB8AC3E}">
        <p14:creationId xmlns:p14="http://schemas.microsoft.com/office/powerpoint/2010/main" val="169702433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WordArt 4" descr="Narrow vertical"/>
          <p:cNvSpPr>
            <a:spLocks noChangeArrowheads="1" noChangeShapeType="1" noTextEdit="1"/>
          </p:cNvSpPr>
          <p:nvPr/>
        </p:nvSpPr>
        <p:spPr bwMode="auto">
          <a:xfrm>
            <a:off x="4267200" y="2362200"/>
            <a:ext cx="1566863" cy="1758950"/>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rPr>
              <a:t>FIZZ</a:t>
            </a:r>
          </a:p>
        </p:txBody>
      </p:sp>
      <p:sp>
        <p:nvSpPr>
          <p:cNvPr id="16387" name="Text Box 5"/>
          <p:cNvSpPr txBox="1">
            <a:spLocks noChangeArrowheads="1"/>
          </p:cNvSpPr>
          <p:nvPr/>
        </p:nvSpPr>
        <p:spPr bwMode="auto">
          <a:xfrm>
            <a:off x="6248400" y="3048000"/>
            <a:ext cx="21431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4000"/>
              <a:t>= faster</a:t>
            </a:r>
          </a:p>
        </p:txBody>
      </p:sp>
      <p:sp>
        <p:nvSpPr>
          <p:cNvPr id="20484" name="Rectangle 8"/>
          <p:cNvSpPr>
            <a:spLocks noGrp="1" noChangeArrowheads="1"/>
          </p:cNvSpPr>
          <p:nvPr>
            <p:ph type="title"/>
          </p:nvPr>
        </p:nvSpPr>
        <p:spPr/>
        <p:txBody>
          <a:bodyPr/>
          <a:lstStyle/>
          <a:p>
            <a:pPr eaLnBrk="1" fontAlgn="auto" hangingPunct="1">
              <a:spcAft>
                <a:spcPts val="0"/>
              </a:spcAft>
              <a:defRPr/>
            </a:pPr>
            <a:r>
              <a:rPr lang="en-US" smtClean="0">
                <a:ea typeface="+mj-ea"/>
              </a:rPr>
              <a:t>Carbonation</a:t>
            </a:r>
          </a:p>
        </p:txBody>
      </p:sp>
      <p:pic>
        <p:nvPicPr>
          <p:cNvPr id="16389" name="Picture 11" descr="http://tbn0.google.com/images?q=tbn:oV1EM4t7QsUt0M:http://www.watsoncrombie.com/fake_news/pope_waterskiing/rum_and_cok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743200"/>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71678992"/>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shot-le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514600"/>
            <a:ext cx="1039813"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7" name="Picture 3" descr="modernvodkali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362200"/>
            <a:ext cx="13271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8" name="Picture 4" descr="2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419600"/>
            <a:ext cx="1287463"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9" name="Text Box 5"/>
          <p:cNvSpPr txBox="1">
            <a:spLocks noChangeArrowheads="1"/>
          </p:cNvSpPr>
          <p:nvPr/>
        </p:nvSpPr>
        <p:spPr bwMode="auto">
          <a:xfrm>
            <a:off x="2514600" y="2819400"/>
            <a:ext cx="8778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a:t>Vodka</a:t>
            </a:r>
          </a:p>
        </p:txBody>
      </p:sp>
      <p:sp>
        <p:nvSpPr>
          <p:cNvPr id="123910" name="Text Box 6"/>
          <p:cNvSpPr txBox="1">
            <a:spLocks noChangeArrowheads="1"/>
          </p:cNvSpPr>
          <p:nvPr/>
        </p:nvSpPr>
        <p:spPr bwMode="auto">
          <a:xfrm>
            <a:off x="6248400" y="2819400"/>
            <a:ext cx="20494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a:t>Vodka and tonic</a:t>
            </a:r>
          </a:p>
        </p:txBody>
      </p:sp>
      <p:sp>
        <p:nvSpPr>
          <p:cNvPr id="123911" name="Text Box 7"/>
          <p:cNvSpPr txBox="1">
            <a:spLocks noChangeArrowheads="1"/>
          </p:cNvSpPr>
          <p:nvPr/>
        </p:nvSpPr>
        <p:spPr bwMode="auto">
          <a:xfrm>
            <a:off x="6248400" y="5029200"/>
            <a:ext cx="19034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a:t>Vodka &amp; water</a:t>
            </a:r>
          </a:p>
        </p:txBody>
      </p:sp>
      <p:sp>
        <p:nvSpPr>
          <p:cNvPr id="123912" name="Text Box 8"/>
          <p:cNvSpPr txBox="1">
            <a:spLocks noChangeArrowheads="1"/>
          </p:cNvSpPr>
          <p:nvPr/>
        </p:nvSpPr>
        <p:spPr bwMode="auto">
          <a:xfrm>
            <a:off x="2514600" y="5181600"/>
            <a:ext cx="15144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a:t>Vodka &amp; OJ</a:t>
            </a:r>
          </a:p>
        </p:txBody>
      </p:sp>
      <p:pic>
        <p:nvPicPr>
          <p:cNvPr id="123913" name="Picture 9" descr="waterglass"/>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648200" y="4800600"/>
            <a:ext cx="1300163"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4" name="Rectangle 10"/>
          <p:cNvSpPr>
            <a:spLocks noGrp="1" noChangeArrowheads="1"/>
          </p:cNvSpPr>
          <p:nvPr>
            <p:ph type="title"/>
          </p:nvPr>
        </p:nvSpPr>
        <p:spPr>
          <a:xfrm>
            <a:off x="762000" y="685800"/>
            <a:ext cx="8153400" cy="990600"/>
          </a:xfrm>
        </p:spPr>
        <p:txBody>
          <a:bodyPr/>
          <a:lstStyle/>
          <a:p>
            <a:pPr eaLnBrk="1" hangingPunct="1"/>
            <a:r>
              <a:rPr lang="en-US">
                <a:latin typeface="Arial" charset="0"/>
              </a:rPr>
              <a:t>Which Absorbs Fastest?</a:t>
            </a:r>
          </a:p>
        </p:txBody>
      </p:sp>
    </p:spTree>
    <p:extLst>
      <p:ext uri="{BB962C8B-B14F-4D97-AF65-F5344CB8AC3E}">
        <p14:creationId xmlns:p14="http://schemas.microsoft.com/office/powerpoint/2010/main" val="3113797453"/>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fontAlgn="auto" hangingPunct="1">
              <a:spcAft>
                <a:spcPts val="0"/>
              </a:spcAft>
              <a:defRPr/>
            </a:pPr>
            <a:r>
              <a:rPr lang="en-US" smtClean="0">
                <a:ea typeface="+mj-ea"/>
              </a:rPr>
              <a:t>Alcohol Effects and Medication</a:t>
            </a:r>
          </a:p>
        </p:txBody>
      </p:sp>
      <p:sp>
        <p:nvSpPr>
          <p:cNvPr id="17411" name="Rectangle 3"/>
          <p:cNvSpPr>
            <a:spLocks noGrp="1" noChangeArrowheads="1"/>
          </p:cNvSpPr>
          <p:nvPr>
            <p:ph idx="1"/>
          </p:nvPr>
        </p:nvSpPr>
        <p:spPr>
          <a:xfrm>
            <a:off x="457200" y="2286000"/>
            <a:ext cx="7467600" cy="4873625"/>
          </a:xfrm>
        </p:spPr>
        <p:txBody>
          <a:bodyPr/>
          <a:lstStyle/>
          <a:p>
            <a:pPr eaLnBrk="1" hangingPunct="1">
              <a:buFont typeface="Wingdings" charset="0"/>
              <a:buNone/>
            </a:pPr>
            <a:r>
              <a:rPr lang="en-US" dirty="0">
                <a:latin typeface="Calibri" charset="0"/>
              </a:rPr>
              <a:t>Accentuated by:</a:t>
            </a:r>
          </a:p>
          <a:p>
            <a:pPr eaLnBrk="1" hangingPunct="1"/>
            <a:r>
              <a:rPr lang="en-US" dirty="0">
                <a:latin typeface="Calibri" charset="0"/>
              </a:rPr>
              <a:t>Antihistamines (i.e. </a:t>
            </a:r>
            <a:r>
              <a:rPr lang="en-US" dirty="0" err="1">
                <a:latin typeface="Calibri" charset="0"/>
              </a:rPr>
              <a:t>benadryl</a:t>
            </a:r>
            <a:r>
              <a:rPr lang="en-US" dirty="0">
                <a:latin typeface="Calibri" charset="0"/>
              </a:rPr>
              <a:t>, </a:t>
            </a:r>
            <a:r>
              <a:rPr lang="en-US" dirty="0" err="1">
                <a:latin typeface="Calibri" charset="0"/>
              </a:rPr>
              <a:t>tagamet</a:t>
            </a:r>
            <a:r>
              <a:rPr lang="en-US" dirty="0">
                <a:latin typeface="Calibri" charset="0"/>
              </a:rPr>
              <a:t>)</a:t>
            </a:r>
          </a:p>
          <a:p>
            <a:pPr eaLnBrk="1" hangingPunct="1"/>
            <a:r>
              <a:rPr lang="en-US" dirty="0">
                <a:latin typeface="Calibri" charset="0"/>
              </a:rPr>
              <a:t>Antidepressants (</a:t>
            </a:r>
            <a:r>
              <a:rPr lang="en-US" dirty="0" err="1">
                <a:latin typeface="Calibri" charset="0"/>
              </a:rPr>
              <a:t>paxil</a:t>
            </a:r>
            <a:r>
              <a:rPr lang="en-US" dirty="0">
                <a:latin typeface="Calibri" charset="0"/>
              </a:rPr>
              <a:t>, </a:t>
            </a:r>
            <a:r>
              <a:rPr lang="en-US" dirty="0" err="1">
                <a:latin typeface="Calibri" charset="0"/>
              </a:rPr>
              <a:t>prozac</a:t>
            </a:r>
            <a:r>
              <a:rPr lang="en-US" dirty="0">
                <a:latin typeface="Calibri" charset="0"/>
              </a:rPr>
              <a:t>)</a:t>
            </a:r>
          </a:p>
          <a:p>
            <a:pPr eaLnBrk="1" hangingPunct="1"/>
            <a:r>
              <a:rPr lang="en-US" dirty="0">
                <a:latin typeface="Calibri" charset="0"/>
              </a:rPr>
              <a:t>Anti-anxiety medications (</a:t>
            </a:r>
            <a:r>
              <a:rPr lang="en-US" dirty="0" err="1">
                <a:latin typeface="Calibri" charset="0"/>
              </a:rPr>
              <a:t>xanax</a:t>
            </a:r>
            <a:r>
              <a:rPr lang="en-US" dirty="0">
                <a:latin typeface="Calibri" charset="0"/>
              </a:rPr>
              <a:t>, </a:t>
            </a:r>
            <a:r>
              <a:rPr lang="en-US" dirty="0" err="1">
                <a:latin typeface="Calibri" charset="0"/>
              </a:rPr>
              <a:t>ativan</a:t>
            </a:r>
            <a:r>
              <a:rPr lang="en-US" dirty="0">
                <a:latin typeface="Calibri" charset="0"/>
              </a:rPr>
              <a:t>)</a:t>
            </a:r>
          </a:p>
          <a:p>
            <a:pPr eaLnBrk="1" hangingPunct="1"/>
            <a:r>
              <a:rPr lang="en-US" dirty="0">
                <a:latin typeface="Calibri" charset="0"/>
              </a:rPr>
              <a:t>Antibiotics (erythromycin)</a:t>
            </a:r>
          </a:p>
          <a:p>
            <a:pPr eaLnBrk="1" hangingPunct="1"/>
            <a:r>
              <a:rPr lang="en-US" dirty="0">
                <a:latin typeface="Calibri" charset="0"/>
              </a:rPr>
              <a:t>Pain Medications</a:t>
            </a:r>
          </a:p>
          <a:p>
            <a:pPr eaLnBrk="1" hangingPunct="1">
              <a:buFont typeface="Wingdings" charset="0"/>
              <a:buNone/>
            </a:pPr>
            <a:endParaRPr lang="en-US" dirty="0">
              <a:latin typeface="Calibri" charset="0"/>
            </a:endParaRPr>
          </a:p>
        </p:txBody>
      </p:sp>
      <p:pic>
        <p:nvPicPr>
          <p:cNvPr id="17412" name="Picture 5" descr="phot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114800"/>
            <a:ext cx="18859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3294700"/>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2"/>
          <p:cNvSpPr>
            <a:spLocks noGrp="1" noChangeArrowheads="1"/>
          </p:cNvSpPr>
          <p:nvPr>
            <p:ph type="title"/>
          </p:nvPr>
        </p:nvSpPr>
        <p:spPr>
          <a:xfrm>
            <a:off x="762000" y="685800"/>
            <a:ext cx="7543800" cy="1293813"/>
          </a:xfrm>
        </p:spPr>
        <p:txBody>
          <a:bodyPr/>
          <a:lstStyle/>
          <a:p>
            <a:pPr eaLnBrk="1" hangingPunct="1">
              <a:defRPr/>
            </a:pPr>
            <a:r>
              <a:rPr lang="en-US" dirty="0">
                <a:latin typeface="Arial" charset="0"/>
                <a:cs typeface="+mj-cs"/>
              </a:rPr>
              <a:t>BAL</a:t>
            </a:r>
          </a:p>
        </p:txBody>
      </p:sp>
      <p:sp>
        <p:nvSpPr>
          <p:cNvPr id="128003" name="Rectangle 3"/>
          <p:cNvSpPr>
            <a:spLocks noGrp="1" noChangeArrowheads="1"/>
          </p:cNvSpPr>
          <p:nvPr>
            <p:ph idx="1"/>
          </p:nvPr>
        </p:nvSpPr>
        <p:spPr>
          <a:xfrm>
            <a:off x="173182" y="2133600"/>
            <a:ext cx="8153400" cy="4495800"/>
          </a:xfrm>
        </p:spPr>
        <p:txBody>
          <a:bodyPr>
            <a:normAutofit/>
          </a:bodyPr>
          <a:lstStyle/>
          <a:p>
            <a:pPr eaLnBrk="1" hangingPunct="1">
              <a:buFont typeface="Wingdings" charset="0"/>
              <a:buChar char=""/>
            </a:pPr>
            <a:r>
              <a:rPr lang="en-US" sz="2600" dirty="0">
                <a:latin typeface="Arial" charset="0"/>
              </a:rPr>
              <a:t>Ratio of alcohol to blood (how many milligrams of alcohol are present in 100 milliliters of blood) </a:t>
            </a:r>
          </a:p>
          <a:p>
            <a:pPr eaLnBrk="1" hangingPunct="1">
              <a:buFont typeface="Wingdings" charset="0"/>
              <a:buChar char=""/>
            </a:pPr>
            <a:r>
              <a:rPr lang="en-US" sz="2600" dirty="0">
                <a:latin typeface="Arial" charset="0"/>
              </a:rPr>
              <a:t>.08% BAL: has 8 parts alcohol for every thousand parts of blood</a:t>
            </a:r>
          </a:p>
          <a:p>
            <a:pPr eaLnBrk="1" hangingPunct="1">
              <a:buFont typeface="Wingdings" charset="0"/>
              <a:buChar char=""/>
            </a:pPr>
            <a:r>
              <a:rPr lang="en-US" sz="2600" dirty="0">
                <a:latin typeface="Arial" charset="0"/>
              </a:rPr>
              <a:t>Influenced by:</a:t>
            </a:r>
          </a:p>
          <a:p>
            <a:pPr marL="669925" lvl="1" indent="-325438" eaLnBrk="1" hangingPunct="1">
              <a:buFont typeface="Wingdings" charset="0"/>
              <a:buChar char="ü"/>
            </a:pPr>
            <a:r>
              <a:rPr lang="en-US" dirty="0">
                <a:latin typeface="Arial" charset="0"/>
              </a:rPr>
              <a:t> Quantity: how much</a:t>
            </a:r>
          </a:p>
          <a:p>
            <a:pPr marL="669925" lvl="1" indent="-325438" eaLnBrk="1" hangingPunct="1">
              <a:buFont typeface="Wingdings" charset="0"/>
              <a:buChar char="ü"/>
            </a:pPr>
            <a:r>
              <a:rPr lang="en-US" dirty="0">
                <a:latin typeface="Arial" charset="0"/>
              </a:rPr>
              <a:t> Rate: how fast</a:t>
            </a:r>
          </a:p>
          <a:p>
            <a:pPr marL="669925" lvl="1" indent="-325438" eaLnBrk="1" hangingPunct="1">
              <a:buFont typeface="Wingdings" charset="0"/>
              <a:buChar char="ü"/>
            </a:pPr>
            <a:r>
              <a:rPr lang="en-US" dirty="0">
                <a:latin typeface="Arial" charset="0"/>
              </a:rPr>
              <a:t> Body weight </a:t>
            </a:r>
          </a:p>
          <a:p>
            <a:pPr marL="669925" lvl="1" indent="-325438" eaLnBrk="1" hangingPunct="1">
              <a:buFont typeface="Wingdings" charset="0"/>
              <a:buChar char="ü"/>
            </a:pPr>
            <a:r>
              <a:rPr lang="en-US" dirty="0">
                <a:latin typeface="Arial" charset="0"/>
              </a:rPr>
              <a:t> Gender</a:t>
            </a:r>
          </a:p>
          <a:p>
            <a:pPr marL="669925" lvl="1" indent="-325438" eaLnBrk="1" hangingPunct="1">
              <a:buFont typeface="Wingdings" charset="0"/>
              <a:buChar char="ü"/>
            </a:pPr>
            <a:r>
              <a:rPr lang="en-US" dirty="0">
                <a:latin typeface="Arial" charset="0"/>
              </a:rPr>
              <a:t> Medication</a:t>
            </a:r>
          </a:p>
          <a:p>
            <a:pPr eaLnBrk="1" hangingPunct="1">
              <a:buFont typeface="Wingdings" charset="0"/>
              <a:buNone/>
            </a:pPr>
            <a:endParaRPr lang="en-US" sz="2600" dirty="0">
              <a:latin typeface="Arial" charset="0"/>
            </a:endParaRPr>
          </a:p>
        </p:txBody>
      </p:sp>
    </p:spTree>
    <p:extLst>
      <p:ext uri="{BB962C8B-B14F-4D97-AF65-F5344CB8AC3E}">
        <p14:creationId xmlns:p14="http://schemas.microsoft.com/office/powerpoint/2010/main" val="3472304377"/>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fontAlgn="auto" hangingPunct="1">
              <a:spcAft>
                <a:spcPts val="0"/>
              </a:spcAft>
              <a:defRPr/>
            </a:pPr>
            <a:r>
              <a:rPr lang="en-US" sz="4200" dirty="0" smtClean="0">
                <a:effectLst>
                  <a:outerShdw blurRad="38100" dist="38100" dir="2700000" algn="tl">
                    <a:srgbClr val="C0C0C0"/>
                  </a:outerShdw>
                </a:effectLst>
                <a:latin typeface="Calibri" charset="0"/>
                <a:ea typeface="Calibri" charset="0"/>
                <a:cs typeface="Calibri" charset="0"/>
              </a:rPr>
              <a:t>Sobering Up</a:t>
            </a:r>
            <a:r>
              <a:rPr lang="en-US" dirty="0" smtClean="0">
                <a:latin typeface="Calibri" charset="0"/>
                <a:ea typeface="Calibri" charset="0"/>
                <a:cs typeface="Calibri" charset="0"/>
              </a:rPr>
              <a:t>	</a:t>
            </a:r>
          </a:p>
        </p:txBody>
      </p:sp>
      <p:sp>
        <p:nvSpPr>
          <p:cNvPr id="20483" name="Rectangle 3"/>
          <p:cNvSpPr>
            <a:spLocks noGrp="1" noChangeArrowheads="1"/>
          </p:cNvSpPr>
          <p:nvPr>
            <p:ph type="body" sz="half" idx="1"/>
          </p:nvPr>
        </p:nvSpPr>
        <p:spPr>
          <a:xfrm>
            <a:off x="609600" y="1524000"/>
            <a:ext cx="4419600" cy="4412116"/>
          </a:xfrm>
        </p:spPr>
        <p:txBody>
          <a:bodyPr>
            <a:normAutofit/>
          </a:bodyPr>
          <a:lstStyle/>
          <a:p>
            <a:pPr eaLnBrk="1" hangingPunct="1"/>
            <a:r>
              <a:rPr lang="en-US" sz="2800" dirty="0">
                <a:latin typeface="Calibri" charset="0"/>
              </a:rPr>
              <a:t>Metabolized more slowly than absorbed</a:t>
            </a:r>
          </a:p>
          <a:p>
            <a:pPr eaLnBrk="1" hangingPunct="1">
              <a:buFont typeface="Wingdings" charset="0"/>
              <a:buNone/>
            </a:pPr>
            <a:endParaRPr lang="en-US" sz="2800" dirty="0">
              <a:latin typeface="Calibri" charset="0"/>
            </a:endParaRPr>
          </a:p>
          <a:p>
            <a:pPr eaLnBrk="1" hangingPunct="1"/>
            <a:r>
              <a:rPr lang="en-US" sz="2800" dirty="0">
                <a:latin typeface="Calibri" charset="0"/>
              </a:rPr>
              <a:t>Time is only cure</a:t>
            </a:r>
          </a:p>
          <a:p>
            <a:pPr eaLnBrk="1" hangingPunct="1">
              <a:buFont typeface="Wingdings" charset="0"/>
              <a:buNone/>
            </a:pPr>
            <a:endParaRPr lang="en-US" sz="2800" dirty="0">
              <a:latin typeface="Calibri" charset="0"/>
            </a:endParaRPr>
          </a:p>
          <a:p>
            <a:pPr eaLnBrk="1" hangingPunct="1"/>
            <a:r>
              <a:rPr lang="en-US" sz="2800" dirty="0">
                <a:latin typeface="Calibri" charset="0"/>
              </a:rPr>
              <a:t>Sobering up = decreased BAL</a:t>
            </a:r>
          </a:p>
          <a:p>
            <a:pPr eaLnBrk="1" hangingPunct="1"/>
            <a:r>
              <a:rPr lang="en-US" sz="2800" dirty="0">
                <a:latin typeface="Calibri" charset="0"/>
              </a:rPr>
              <a:t>.08            0 takes 5 </a:t>
            </a:r>
            <a:r>
              <a:rPr lang="en-US" sz="2800" dirty="0" smtClean="0">
                <a:latin typeface="Calibri" charset="0"/>
              </a:rPr>
              <a:t>hours</a:t>
            </a:r>
          </a:p>
          <a:p>
            <a:pPr eaLnBrk="1" hangingPunct="1"/>
            <a:r>
              <a:rPr lang="en-US" sz="2800" dirty="0" smtClean="0">
                <a:latin typeface="Calibri" charset="0"/>
              </a:rPr>
              <a:t>.20            0  takes 14 hours</a:t>
            </a:r>
            <a:endParaRPr lang="en-US" sz="2800" dirty="0">
              <a:latin typeface="Calibri" charset="0"/>
            </a:endParaRPr>
          </a:p>
        </p:txBody>
      </p:sp>
      <p:pic>
        <p:nvPicPr>
          <p:cNvPr id="20484" name="Picture 6" descr="wall-clock-hidden-camera">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tretch>
            <a:fillRect/>
          </a:stretch>
        </p:blipFill>
        <p:spPr>
          <a:xfrm>
            <a:off x="6137275" y="3406775"/>
            <a:ext cx="1057275" cy="1038225"/>
          </a:xfrm>
        </p:spPr>
      </p:pic>
      <p:sp>
        <p:nvSpPr>
          <p:cNvPr id="20485" name="AutoShape 4"/>
          <p:cNvSpPr>
            <a:spLocks noChangeArrowheads="1"/>
          </p:cNvSpPr>
          <p:nvPr/>
        </p:nvSpPr>
        <p:spPr bwMode="auto">
          <a:xfrm>
            <a:off x="1447801" y="5436467"/>
            <a:ext cx="685801" cy="184944"/>
          </a:xfrm>
          <a:prstGeom prst="rightArrow">
            <a:avLst>
              <a:gd name="adj1" fmla="val 50000"/>
              <a:gd name="adj2" fmla="val 61044"/>
            </a:avLst>
          </a:prstGeom>
          <a:solidFill>
            <a:schemeClr val="accent1"/>
          </a:solidFill>
          <a:ln w="12700">
            <a:solidFill>
              <a:schemeClr val="tx1"/>
            </a:solidFill>
            <a:miter lim="800000"/>
            <a:headEnd/>
            <a:tailEnd/>
          </a:ln>
        </p:spPr>
        <p:txBody>
          <a:bodyPr wrap="none" anchor="ctr"/>
          <a:lstStyle/>
          <a:p>
            <a:pPr algn="ctr"/>
            <a:r>
              <a:rPr lang="en-US" sz="3200">
                <a:latin typeface="Tahoma" charset="0"/>
              </a:rPr>
              <a:t> </a:t>
            </a:r>
          </a:p>
        </p:txBody>
      </p:sp>
      <p:sp>
        <p:nvSpPr>
          <p:cNvPr id="20486" name="TextBox 5"/>
          <p:cNvSpPr txBox="1">
            <a:spLocks noChangeArrowheads="1"/>
          </p:cNvSpPr>
          <p:nvPr/>
        </p:nvSpPr>
        <p:spPr bwMode="auto">
          <a:xfrm>
            <a:off x="6248400" y="50292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a:p>
        </p:txBody>
      </p:sp>
      <p:sp>
        <p:nvSpPr>
          <p:cNvPr id="7" name="AutoShape 4"/>
          <p:cNvSpPr>
            <a:spLocks noChangeArrowheads="1"/>
          </p:cNvSpPr>
          <p:nvPr/>
        </p:nvSpPr>
        <p:spPr bwMode="auto">
          <a:xfrm>
            <a:off x="1371602" y="4891162"/>
            <a:ext cx="762000" cy="195964"/>
          </a:xfrm>
          <a:prstGeom prst="rightArrow">
            <a:avLst>
              <a:gd name="adj1" fmla="val 50000"/>
              <a:gd name="adj2" fmla="val 61044"/>
            </a:avLst>
          </a:prstGeom>
          <a:solidFill>
            <a:schemeClr val="accent1"/>
          </a:solidFill>
          <a:ln w="12700">
            <a:solidFill>
              <a:schemeClr val="tx1"/>
            </a:solidFill>
            <a:miter lim="800000"/>
            <a:headEnd/>
            <a:tailEnd/>
          </a:ln>
        </p:spPr>
        <p:txBody>
          <a:bodyPr wrap="none" anchor="ctr"/>
          <a:lstStyle/>
          <a:p>
            <a:pPr algn="ctr"/>
            <a:r>
              <a:rPr lang="en-US" sz="3200" dirty="0">
                <a:latin typeface="Tahoma" charset="0"/>
              </a:rPr>
              <a:t> </a:t>
            </a:r>
          </a:p>
        </p:txBody>
      </p:sp>
    </p:spTree>
    <p:custDataLst>
      <p:tags r:id="rId1"/>
    </p:custDataLst>
    <p:extLst>
      <p:ext uri="{BB962C8B-B14F-4D97-AF65-F5344CB8AC3E}">
        <p14:creationId xmlns:p14="http://schemas.microsoft.com/office/powerpoint/2010/main" val="20378766"/>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6096000" y="19812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endParaRPr lang="en-US"/>
          </a:p>
        </p:txBody>
      </p:sp>
      <p:sp>
        <p:nvSpPr>
          <p:cNvPr id="124931" name="Text Box 3"/>
          <p:cNvSpPr txBox="1">
            <a:spLocks noChangeArrowheads="1"/>
          </p:cNvSpPr>
          <p:nvPr/>
        </p:nvSpPr>
        <p:spPr bwMode="auto">
          <a:xfrm>
            <a:off x="5410200" y="2057400"/>
            <a:ext cx="2667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endParaRPr lang="en-US" sz="2400" b="1"/>
          </a:p>
        </p:txBody>
      </p:sp>
      <p:sp>
        <p:nvSpPr>
          <p:cNvPr id="124932" name="Line 4"/>
          <p:cNvSpPr>
            <a:spLocks noChangeShapeType="1"/>
          </p:cNvSpPr>
          <p:nvPr/>
        </p:nvSpPr>
        <p:spPr bwMode="auto">
          <a:xfrm>
            <a:off x="990600" y="2286000"/>
            <a:ext cx="838200" cy="381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triangle" w="med" len="med"/>
              </a14:hiddenLine>
            </a:ext>
          </a:extLst>
        </p:spPr>
        <p:txBody>
          <a:bodyPr>
            <a:spAutoFit/>
          </a:bodyPr>
          <a:lstStyle/>
          <a:p>
            <a:endParaRPr lang="en-US"/>
          </a:p>
        </p:txBody>
      </p:sp>
      <p:sp>
        <p:nvSpPr>
          <p:cNvPr id="124933" name="Rectangle 5"/>
          <p:cNvSpPr>
            <a:spLocks noChangeArrowheads="1"/>
          </p:cNvSpPr>
          <p:nvPr/>
        </p:nvSpPr>
        <p:spPr bwMode="auto">
          <a:xfrm>
            <a:off x="3429000" y="2819400"/>
            <a:ext cx="5181600"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b="1"/>
              <a:t>Sensitivity to alcohol</a:t>
            </a:r>
          </a:p>
          <a:p>
            <a:endParaRPr lang="en-US" sz="2400" b="1"/>
          </a:p>
          <a:p>
            <a:r>
              <a:rPr lang="en-US" sz="2400"/>
              <a:t>Increased tolerance=</a:t>
            </a:r>
          </a:p>
          <a:p>
            <a:r>
              <a:rPr lang="en-US" sz="2400"/>
              <a:t>need for increased amount to reach the same level of buzz</a:t>
            </a:r>
          </a:p>
          <a:p>
            <a:endParaRPr lang="en-US" sz="2400"/>
          </a:p>
          <a:p>
            <a:pPr algn="ctr"/>
            <a:r>
              <a:rPr lang="en-US" sz="2800"/>
              <a:t>High tolerance </a:t>
            </a:r>
            <a:r>
              <a:rPr lang="en-US" sz="2800" b="1"/>
              <a:t>does not </a:t>
            </a:r>
          </a:p>
          <a:p>
            <a:pPr algn="ctr"/>
            <a:r>
              <a:rPr lang="en-US" sz="2800" b="1"/>
              <a:t>affect BAL</a:t>
            </a:r>
          </a:p>
        </p:txBody>
      </p:sp>
      <p:pic>
        <p:nvPicPr>
          <p:cNvPr id="124934" name="Picture 6" descr="parishiltondru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90800"/>
            <a:ext cx="1528763"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5" name="Picture 7" descr="Gary%2520is%2520dru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029200"/>
            <a:ext cx="2266950" cy="170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6" name="Rectangle 8"/>
          <p:cNvSpPr>
            <a:spLocks noGrp="1" noChangeArrowheads="1"/>
          </p:cNvSpPr>
          <p:nvPr>
            <p:ph type="title"/>
          </p:nvPr>
        </p:nvSpPr>
        <p:spPr/>
        <p:txBody>
          <a:bodyPr/>
          <a:lstStyle/>
          <a:p>
            <a:pPr eaLnBrk="1" hangingPunct="1"/>
            <a:r>
              <a:rPr lang="en-US">
                <a:latin typeface="Arial" charset="0"/>
              </a:rPr>
              <a:t>Tolerance</a:t>
            </a:r>
          </a:p>
        </p:txBody>
      </p:sp>
    </p:spTree>
    <p:extLst>
      <p:ext uri="{BB962C8B-B14F-4D97-AF65-F5344CB8AC3E}">
        <p14:creationId xmlns:p14="http://schemas.microsoft.com/office/powerpoint/2010/main" val="2628254445"/>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title"/>
          </p:nvPr>
        </p:nvSpPr>
        <p:spPr>
          <a:xfrm>
            <a:off x="838200" y="457200"/>
            <a:ext cx="7543800" cy="1295400"/>
          </a:xfrm>
        </p:spPr>
        <p:txBody>
          <a:bodyPr/>
          <a:lstStyle/>
          <a:p>
            <a:pPr eaLnBrk="1" hangingPunct="1">
              <a:defRPr/>
            </a:pPr>
            <a:r>
              <a:rPr lang="en-US" dirty="0">
                <a:latin typeface="Arial" charset="0"/>
                <a:cs typeface="+mj-cs"/>
              </a:rPr>
              <a:t>Sleep Alertness</a:t>
            </a:r>
          </a:p>
        </p:txBody>
      </p:sp>
      <p:sp>
        <p:nvSpPr>
          <p:cNvPr id="125955" name="Rectangle 3"/>
          <p:cNvSpPr>
            <a:spLocks noGrp="1" noChangeArrowheads="1"/>
          </p:cNvSpPr>
          <p:nvPr>
            <p:ph type="body" sz="half" idx="1"/>
          </p:nvPr>
        </p:nvSpPr>
        <p:spPr>
          <a:xfrm>
            <a:off x="1066800" y="2438400"/>
            <a:ext cx="4800600" cy="4527550"/>
          </a:xfrm>
        </p:spPr>
        <p:txBody>
          <a:bodyPr/>
          <a:lstStyle/>
          <a:p>
            <a:pPr eaLnBrk="1" hangingPunct="1">
              <a:buFont typeface="Wingdings" charset="0"/>
              <a:buChar char=""/>
            </a:pPr>
            <a:r>
              <a:rPr lang="en-US" sz="2600">
                <a:latin typeface="Arial" charset="0"/>
              </a:rPr>
              <a:t>Sleep more soundly first half; more lightly second half</a:t>
            </a:r>
          </a:p>
          <a:p>
            <a:pPr eaLnBrk="1" hangingPunct="1">
              <a:buFont typeface="Wingdings" charset="0"/>
              <a:buChar char=""/>
            </a:pPr>
            <a:r>
              <a:rPr lang="en-US" sz="2600">
                <a:latin typeface="Arial" charset="0"/>
              </a:rPr>
              <a:t>Overall reduction of deep restful sleep time </a:t>
            </a:r>
          </a:p>
          <a:p>
            <a:pPr eaLnBrk="1" hangingPunct="1">
              <a:buFont typeface="Wingdings" charset="0"/>
              <a:buChar char=""/>
            </a:pPr>
            <a:r>
              <a:rPr lang="en-US" sz="2600">
                <a:latin typeface="Arial" charset="0"/>
              </a:rPr>
              <a:t>Intoxication can have a negative impact on cognitive functions (concentration, memory, attention) for 48 hours </a:t>
            </a:r>
          </a:p>
        </p:txBody>
      </p:sp>
      <p:pic>
        <p:nvPicPr>
          <p:cNvPr id="125956" name="Picture 4" descr="switch-positions-bette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6284912" y="3402013"/>
            <a:ext cx="762000" cy="1047750"/>
          </a:xfrm>
        </p:spPr>
      </p:pic>
    </p:spTree>
    <p:extLst>
      <p:ext uri="{BB962C8B-B14F-4D97-AF65-F5344CB8AC3E}">
        <p14:creationId xmlns:p14="http://schemas.microsoft.com/office/powerpoint/2010/main" val="108503502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mtClean="0">
                <a:latin typeface="Tahoma" panose="020B0604030504040204" pitchFamily="34" charset="0"/>
                <a:ea typeface="MS PGothic" panose="020B0600070205080204" pitchFamily="34" charset="-128"/>
              </a:rPr>
              <a:t>Tiered Recommendations</a:t>
            </a:r>
          </a:p>
        </p:txBody>
      </p:sp>
      <p:sp>
        <p:nvSpPr>
          <p:cNvPr id="57347" name="Rectangle 3"/>
          <p:cNvSpPr>
            <a:spLocks noGrp="1" noChangeArrowheads="1"/>
          </p:cNvSpPr>
          <p:nvPr>
            <p:ph idx="1"/>
          </p:nvPr>
        </p:nvSpPr>
        <p:spPr/>
        <p:txBody>
          <a:bodyPr/>
          <a:lstStyle/>
          <a:p>
            <a:pPr eaLnBrk="1" hangingPunct="1">
              <a:buFont typeface="Wingdings" panose="05000000000000000000" pitchFamily="2" charset="2"/>
              <a:buChar char=""/>
            </a:pPr>
            <a:r>
              <a:rPr lang="en-US" altLang="en-US" sz="2800" dirty="0" smtClean="0">
                <a:ea typeface="MS PGothic" panose="020B0600070205080204" pitchFamily="34" charset="-128"/>
              </a:rPr>
              <a:t>Tier 1: Evidence of Effectiveness Among College Students</a:t>
            </a:r>
            <a:br>
              <a:rPr lang="en-US" altLang="en-US" sz="2800" dirty="0" smtClean="0">
                <a:ea typeface="MS PGothic" panose="020B0600070205080204" pitchFamily="34" charset="-128"/>
              </a:rPr>
            </a:br>
            <a:endParaRPr lang="en-US" altLang="en-US" sz="2800" dirty="0" smtClean="0">
              <a:ea typeface="MS PGothic" panose="020B0600070205080204" pitchFamily="34" charset="-128"/>
            </a:endParaRPr>
          </a:p>
          <a:p>
            <a:pPr eaLnBrk="1" hangingPunct="1">
              <a:buFont typeface="Wingdings" panose="05000000000000000000" pitchFamily="2" charset="2"/>
              <a:buChar char=""/>
            </a:pPr>
            <a:r>
              <a:rPr lang="en-US" altLang="en-US" sz="2800" i="1" dirty="0" smtClean="0">
                <a:solidFill>
                  <a:schemeClr val="tx1"/>
                </a:solidFill>
                <a:ea typeface="MS PGothic" panose="020B0600070205080204" pitchFamily="34" charset="-128"/>
              </a:rPr>
              <a:t>BASICS</a:t>
            </a:r>
            <a:r>
              <a:rPr lang="en-US" altLang="en-US" i="1" dirty="0" smtClean="0">
                <a:ea typeface="MS PGothic" panose="020B0600070205080204" pitchFamily="34" charset="-128"/>
              </a:rPr>
              <a:t> (Strategy:</a:t>
            </a:r>
            <a:r>
              <a:rPr lang="en-US" altLang="en-US" dirty="0" smtClean="0">
                <a:ea typeface="MS PGothic" panose="020B0600070205080204" pitchFamily="34" charset="-128"/>
              </a:rPr>
              <a:t> Combining </a:t>
            </a:r>
            <a:r>
              <a:rPr lang="en-US" altLang="en-US" u="sng" dirty="0" smtClean="0">
                <a:ea typeface="MS PGothic" panose="020B0600070205080204" pitchFamily="34" charset="-128"/>
              </a:rPr>
              <a:t>cognitive-behavioral skills </a:t>
            </a:r>
            <a:r>
              <a:rPr lang="en-US" altLang="en-US" dirty="0" smtClean="0">
                <a:ea typeface="MS PGothic" panose="020B0600070205080204" pitchFamily="34" charset="-128"/>
              </a:rPr>
              <a:t>with norms clarification and motivational enhancement interventions. </a:t>
            </a:r>
          </a:p>
          <a:p>
            <a:pPr eaLnBrk="1" hangingPunct="1">
              <a:buFont typeface="Wingdings" panose="05000000000000000000" pitchFamily="2" charset="2"/>
              <a:buNone/>
            </a:pPr>
            <a:r>
              <a:rPr lang="en-US" altLang="en-US" sz="2800" dirty="0" smtClean="0">
                <a:solidFill>
                  <a:srgbClr val="00279F"/>
                </a:solidFill>
                <a:ea typeface="MS PGothic" panose="020B0600070205080204" pitchFamily="34" charset="-128"/>
              </a:rPr>
              <a:t>   </a:t>
            </a:r>
            <a:endParaRPr lang="en-US" altLang="en-US" sz="2800" dirty="0" smtClean="0">
              <a:ea typeface="MS PGothic" panose="020B0600070205080204" pitchFamily="34" charset="-128"/>
            </a:endParaRPr>
          </a:p>
          <a:p>
            <a:pPr eaLnBrk="1" hangingPunct="1">
              <a:buFont typeface="Wingdings" panose="05000000000000000000" pitchFamily="2" charset="2"/>
              <a:buNone/>
            </a:pPr>
            <a:endParaRPr lang="en-US" altLang="en-US" sz="2800" dirty="0" smtClean="0">
              <a:ea typeface="MS PGothic" panose="020B0600070205080204" pitchFamily="34" charset="-128"/>
            </a:endParaRPr>
          </a:p>
          <a:p>
            <a:pPr eaLnBrk="1" hangingPunct="1">
              <a:buFont typeface="Wingdings" panose="05000000000000000000" pitchFamily="2" charset="2"/>
              <a:buChar char=""/>
            </a:pPr>
            <a:endParaRPr lang="en-US" altLang="en-US" sz="2800" dirty="0" smtClean="0">
              <a:ea typeface="MS PGothic" panose="020B0600070205080204" pitchFamily="34" charset="-128"/>
            </a:endParaRPr>
          </a:p>
        </p:txBody>
      </p:sp>
    </p:spTree>
    <p:extLst>
      <p:ext uri="{BB962C8B-B14F-4D97-AF65-F5344CB8AC3E}">
        <p14:creationId xmlns:p14="http://schemas.microsoft.com/office/powerpoint/2010/main" val="3667716650"/>
      </p:ext>
    </p:extLst>
  </p:cSld>
  <p:clrMapOvr>
    <a:masterClrMapping/>
  </p:clrMapOvr>
  <p:transition advTm="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7347">
                                            <p:txEl>
                                              <p:pRg st="1" end="1"/>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altLang="en-US" smtClean="0"/>
              <a:t>Continuum of risk and change</a:t>
            </a:r>
          </a:p>
        </p:txBody>
      </p:sp>
      <p:cxnSp>
        <p:nvCxnSpPr>
          <p:cNvPr id="5" name="Straight Connector 4"/>
          <p:cNvCxnSpPr/>
          <p:nvPr/>
        </p:nvCxnSpPr>
        <p:spPr>
          <a:xfrm>
            <a:off x="817563" y="2514600"/>
            <a:ext cx="7031037" cy="259080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sp>
        <p:nvSpPr>
          <p:cNvPr id="41988" name="TextBox 13"/>
          <p:cNvSpPr txBox="1">
            <a:spLocks noChangeArrowheads="1"/>
          </p:cNvSpPr>
          <p:nvPr/>
        </p:nvSpPr>
        <p:spPr bwMode="auto">
          <a:xfrm>
            <a:off x="1371600" y="2286000"/>
            <a:ext cx="1301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r>
              <a:rPr lang="en-US" altLang="en-US"/>
              <a:t>HIGH RISK</a:t>
            </a:r>
          </a:p>
        </p:txBody>
      </p:sp>
      <p:sp>
        <p:nvSpPr>
          <p:cNvPr id="41989" name="TextBox 14"/>
          <p:cNvSpPr txBox="1">
            <a:spLocks noChangeArrowheads="1"/>
          </p:cNvSpPr>
          <p:nvPr/>
        </p:nvSpPr>
        <p:spPr bwMode="auto">
          <a:xfrm>
            <a:off x="3121025" y="4038600"/>
            <a:ext cx="1911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r>
              <a:rPr lang="en-US" altLang="en-US"/>
              <a:t>MODERATE RISK</a:t>
            </a:r>
          </a:p>
        </p:txBody>
      </p:sp>
      <p:sp>
        <p:nvSpPr>
          <p:cNvPr id="41990" name="TextBox 15"/>
          <p:cNvSpPr txBox="1">
            <a:spLocks noChangeArrowheads="1"/>
          </p:cNvSpPr>
          <p:nvPr/>
        </p:nvSpPr>
        <p:spPr bwMode="auto">
          <a:xfrm>
            <a:off x="7696200" y="5410200"/>
            <a:ext cx="1236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r>
              <a:rPr lang="en-US" altLang="en-US"/>
              <a:t>LOW RISK</a:t>
            </a:r>
          </a:p>
        </p:txBody>
      </p:sp>
      <p:sp>
        <p:nvSpPr>
          <p:cNvPr id="18" name="Oval 17"/>
          <p:cNvSpPr/>
          <p:nvPr/>
        </p:nvSpPr>
        <p:spPr>
          <a:xfrm>
            <a:off x="817563" y="2414588"/>
            <a:ext cx="685800" cy="60483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pPr algn="ctr">
              <a:defRPr/>
            </a:pPr>
            <a:endParaRPr lang="en-US" altLang="en-US" smtClean="0">
              <a:solidFill>
                <a:srgbClr val="FFFFFF"/>
              </a:solidFill>
              <a:latin typeface="Century Gothic" panose="020B0502020202020204" pitchFamily="34" charset="0"/>
            </a:endParaRPr>
          </a:p>
        </p:txBody>
      </p:sp>
      <p:sp>
        <p:nvSpPr>
          <p:cNvPr id="20" name="Oval 19"/>
          <p:cNvSpPr/>
          <p:nvPr/>
        </p:nvSpPr>
        <p:spPr>
          <a:xfrm>
            <a:off x="3648075" y="3432175"/>
            <a:ext cx="685800" cy="60642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pPr algn="ctr">
              <a:defRPr/>
            </a:pPr>
            <a:endParaRPr lang="en-US" altLang="en-US" smtClean="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435255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afterEffect">
                                  <p:stCondLst>
                                    <p:cond delay="1500"/>
                                  </p:stCondLst>
                                  <p:childTnLst>
                                    <p:animMotion origin="layout" path="M 2.77778E-7 -0.00324 L 0.21441 0.11806 " pathEditMode="relative" rAng="0" ptsTypes="AA">
                                      <p:cBhvr>
                                        <p:cTn id="6" dur="2000" fill="hold"/>
                                        <p:tgtEl>
                                          <p:spTgt spid="18"/>
                                        </p:tgtEl>
                                        <p:attrNameLst>
                                          <p:attrName>ppt_x</p:attrName>
                                          <p:attrName>ppt_y</p:attrName>
                                        </p:attrNameLst>
                                      </p:cBhvr>
                                      <p:rCtr x="10712" y="6065"/>
                                    </p:animMotion>
                                  </p:childTnLst>
                                </p:cTn>
                              </p:par>
                            </p:childTnLst>
                          </p:cTn>
                        </p:par>
                        <p:par>
                          <p:cTn id="7" fill="hold" nodeType="afterGroup">
                            <p:stCondLst>
                              <p:cond delay="3500"/>
                            </p:stCondLst>
                            <p:childTnLst>
                              <p:par>
                                <p:cTn id="8" presetID="42" presetClass="path" presetSubtype="0" accel="50000" decel="50000" fill="hold" grpId="0" nodeType="afterEffect">
                                  <p:stCondLst>
                                    <p:cond delay="1500"/>
                                  </p:stCondLst>
                                  <p:childTnLst>
                                    <p:animMotion origin="layout" path="M 1.66667E-6 4.07407E-6 L 0.26354 0.13263 " pathEditMode="relative" rAng="0" ptsTypes="AA">
                                      <p:cBhvr>
                                        <p:cTn id="9" dur="2000" fill="hold"/>
                                        <p:tgtEl>
                                          <p:spTgt spid="20"/>
                                        </p:tgtEl>
                                        <p:attrNameLst>
                                          <p:attrName>ppt_x</p:attrName>
                                          <p:attrName>ppt_y</p:attrName>
                                        </p:attrNameLst>
                                      </p:cBhvr>
                                      <p:rCtr x="13177" y="6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349375" y="163513"/>
            <a:ext cx="7794625" cy="1462087"/>
          </a:xfrm>
        </p:spPr>
        <p:txBody>
          <a:bodyPr/>
          <a:lstStyle/>
          <a:p>
            <a:pPr eaLnBrk="1" hangingPunct="1"/>
            <a:r>
              <a:rPr lang="en-US" altLang="en-US" dirty="0" smtClean="0">
                <a:latin typeface="Arial" panose="020B0604020202020204" pitchFamily="34" charset="0"/>
              </a:rPr>
              <a:t>How Does Behavior Change?</a:t>
            </a:r>
          </a:p>
        </p:txBody>
      </p:sp>
      <p:sp>
        <p:nvSpPr>
          <p:cNvPr id="44035" name="Rectangle 3"/>
          <p:cNvSpPr>
            <a:spLocks noGrp="1" noChangeArrowheads="1"/>
          </p:cNvSpPr>
          <p:nvPr>
            <p:ph idx="1"/>
          </p:nvPr>
        </p:nvSpPr>
        <p:spPr>
          <a:xfrm>
            <a:off x="871538" y="4735513"/>
            <a:ext cx="7908925" cy="836612"/>
          </a:xfrm>
        </p:spPr>
        <p:txBody>
          <a:bodyPr>
            <a:normAutofit/>
          </a:bodyPr>
          <a:lstStyle/>
          <a:p>
            <a:pPr eaLnBrk="1" hangingPunct="1">
              <a:lnSpc>
                <a:spcPct val="70000"/>
              </a:lnSpc>
              <a:buFont typeface="Wingdings" panose="05000000000000000000" pitchFamily="2" charset="2"/>
              <a:buNone/>
              <a:tabLst>
                <a:tab pos="7540625" algn="r"/>
              </a:tabLst>
            </a:pPr>
            <a:r>
              <a:rPr lang="en-US" altLang="en-US" sz="3400" dirty="0" smtClean="0">
                <a:solidFill>
                  <a:srgbClr val="FF3300"/>
                </a:solidFill>
                <a:latin typeface="Arial Black" panose="020B0A04020102020204" pitchFamily="34" charset="0"/>
              </a:rPr>
              <a:t>Behavior A</a:t>
            </a:r>
            <a:r>
              <a:rPr lang="en-US" altLang="en-US" sz="3400" dirty="0" smtClean="0">
                <a:latin typeface="Times" panose="02020603050405020304" pitchFamily="18" charset="0"/>
              </a:rPr>
              <a:t>	</a:t>
            </a:r>
            <a:r>
              <a:rPr lang="en-US" altLang="en-US" sz="3400" dirty="0" smtClean="0">
                <a:solidFill>
                  <a:srgbClr val="92D050"/>
                </a:solidFill>
                <a:latin typeface="Arial Black" panose="020B0A04020102020204" pitchFamily="34" charset="0"/>
              </a:rPr>
              <a:t>Behavior B</a:t>
            </a:r>
            <a:r>
              <a:rPr lang="en-US" altLang="en-US" sz="3400" dirty="0" smtClean="0">
                <a:latin typeface="Arial Black" panose="020B0A04020102020204" pitchFamily="34" charset="0"/>
              </a:rPr>
              <a:t>	</a:t>
            </a:r>
          </a:p>
        </p:txBody>
      </p:sp>
      <p:graphicFrame>
        <p:nvGraphicFramePr>
          <p:cNvPr id="44036" name="Object 4"/>
          <p:cNvGraphicFramePr>
            <a:graphicFrameLocks noChangeAspect="1"/>
          </p:cNvGraphicFramePr>
          <p:nvPr/>
        </p:nvGraphicFramePr>
        <p:xfrm>
          <a:off x="3629025" y="2366963"/>
          <a:ext cx="1866900" cy="2235200"/>
        </p:xfrm>
        <a:graphic>
          <a:graphicData uri="http://schemas.openxmlformats.org/presentationml/2006/ole">
            <mc:AlternateContent xmlns:mc="http://schemas.openxmlformats.org/markup-compatibility/2006">
              <mc:Choice xmlns:v="urn:schemas-microsoft-com:vml" Requires="v">
                <p:oleObj spid="_x0000_s2246" name="Clip" r:id="rId4" imgW="1866900" imgH="4013200" progId="MS_ClipArt_Gallery.2">
                  <p:embed/>
                </p:oleObj>
              </mc:Choice>
              <mc:Fallback>
                <p:oleObj name="Clip" r:id="rId4" imgW="1866900" imgH="401320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9025" y="2366963"/>
                        <a:ext cx="18669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37" name="Line 5"/>
          <p:cNvSpPr>
            <a:spLocks noChangeShapeType="1"/>
          </p:cNvSpPr>
          <p:nvPr/>
        </p:nvSpPr>
        <p:spPr bwMode="auto">
          <a:xfrm>
            <a:off x="3505200" y="5105400"/>
            <a:ext cx="2133600" cy="0"/>
          </a:xfrm>
          <a:prstGeom prst="line">
            <a:avLst/>
          </a:prstGeom>
          <a:noFill/>
          <a:ln w="571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6928688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altLang="en-US" dirty="0" smtClean="0"/>
              <a:t>Stages of Change</a:t>
            </a:r>
          </a:p>
        </p:txBody>
      </p:sp>
      <p:sp>
        <p:nvSpPr>
          <p:cNvPr id="46083" name="Oval 12"/>
          <p:cNvSpPr>
            <a:spLocks noChangeArrowheads="1"/>
          </p:cNvSpPr>
          <p:nvPr/>
        </p:nvSpPr>
        <p:spPr bwMode="auto">
          <a:xfrm>
            <a:off x="1219200" y="4114800"/>
            <a:ext cx="3124200" cy="914400"/>
          </a:xfrm>
          <a:prstGeom prst="ellipse">
            <a:avLst/>
          </a:prstGeom>
          <a:solidFill>
            <a:srgbClr val="FF0000"/>
          </a:solidFill>
          <a:ln w="9525">
            <a:solidFill>
              <a:schemeClr val="tx1"/>
            </a:solidFill>
            <a:round/>
            <a:headEnd/>
            <a:tailEnd/>
          </a:ln>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r>
              <a:rPr lang="en-US" altLang="en-US" b="1">
                <a:latin typeface="Arial" panose="020B0604020202020204" pitchFamily="34" charset="0"/>
              </a:rPr>
              <a:t>Pre-contemplation</a:t>
            </a:r>
          </a:p>
        </p:txBody>
      </p:sp>
      <p:sp>
        <p:nvSpPr>
          <p:cNvPr id="46084" name="Oval 16"/>
          <p:cNvSpPr>
            <a:spLocks noChangeArrowheads="1"/>
          </p:cNvSpPr>
          <p:nvPr/>
        </p:nvSpPr>
        <p:spPr bwMode="auto">
          <a:xfrm>
            <a:off x="1143000" y="3040063"/>
            <a:ext cx="2971800" cy="838200"/>
          </a:xfrm>
          <a:prstGeom prst="ellipse">
            <a:avLst/>
          </a:prstGeom>
          <a:solidFill>
            <a:srgbClr val="FFFF00"/>
          </a:solidFill>
          <a:ln w="9525">
            <a:solidFill>
              <a:schemeClr val="tx1"/>
            </a:solidFill>
            <a:round/>
            <a:headEnd/>
            <a:tailEnd/>
          </a:ln>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r>
              <a:rPr lang="en-US" altLang="en-US"/>
              <a:t>   </a:t>
            </a:r>
            <a:r>
              <a:rPr lang="en-US" altLang="en-US" b="1"/>
              <a:t>Contemplation</a:t>
            </a:r>
          </a:p>
        </p:txBody>
      </p:sp>
      <p:sp>
        <p:nvSpPr>
          <p:cNvPr id="46085" name="Oval 17"/>
          <p:cNvSpPr>
            <a:spLocks noChangeArrowheads="1"/>
          </p:cNvSpPr>
          <p:nvPr/>
        </p:nvSpPr>
        <p:spPr bwMode="auto">
          <a:xfrm>
            <a:off x="3657600" y="2362200"/>
            <a:ext cx="2895600" cy="762000"/>
          </a:xfrm>
          <a:prstGeom prst="ellipse">
            <a:avLst/>
          </a:prstGeom>
          <a:gradFill rotWithShape="0">
            <a:gsLst>
              <a:gs pos="0">
                <a:srgbClr val="DDEBCF"/>
              </a:gs>
              <a:gs pos="50000">
                <a:srgbClr val="9CB86E"/>
              </a:gs>
              <a:gs pos="100000">
                <a:srgbClr val="156B13"/>
              </a:gs>
            </a:gsLst>
            <a:lin ang="5400000"/>
          </a:gradFill>
          <a:ln w="9525">
            <a:solidFill>
              <a:schemeClr val="tx1"/>
            </a:solidFill>
            <a:round/>
            <a:headEnd/>
            <a:tailEnd/>
          </a:ln>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r>
              <a:rPr lang="en-US" altLang="en-US"/>
              <a:t>   </a:t>
            </a:r>
            <a:r>
              <a:rPr lang="en-US" altLang="en-US" b="1"/>
              <a:t>Preparation</a:t>
            </a:r>
          </a:p>
        </p:txBody>
      </p:sp>
      <p:sp>
        <p:nvSpPr>
          <p:cNvPr id="46086" name="Oval 18"/>
          <p:cNvSpPr>
            <a:spLocks noChangeArrowheads="1"/>
          </p:cNvSpPr>
          <p:nvPr/>
        </p:nvSpPr>
        <p:spPr bwMode="auto">
          <a:xfrm>
            <a:off x="5867400" y="3200400"/>
            <a:ext cx="2819400" cy="838200"/>
          </a:xfrm>
          <a:prstGeom prst="ellipse">
            <a:avLst/>
          </a:prstGeom>
          <a:solidFill>
            <a:srgbClr val="00B050">
              <a:alpha val="56862"/>
            </a:srgbClr>
          </a:solidFill>
          <a:ln w="9525">
            <a:solidFill>
              <a:schemeClr val="tx1"/>
            </a:solidFill>
            <a:round/>
            <a:headEnd/>
            <a:tailEnd/>
          </a:ln>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r>
              <a:rPr lang="en-US" altLang="en-US"/>
              <a:t>      </a:t>
            </a:r>
            <a:r>
              <a:rPr lang="en-US" altLang="en-US" b="1"/>
              <a:t>Action</a:t>
            </a:r>
          </a:p>
        </p:txBody>
      </p:sp>
      <p:sp>
        <p:nvSpPr>
          <p:cNvPr id="46087" name="Oval 19"/>
          <p:cNvSpPr>
            <a:spLocks noChangeArrowheads="1"/>
          </p:cNvSpPr>
          <p:nvPr/>
        </p:nvSpPr>
        <p:spPr bwMode="auto">
          <a:xfrm>
            <a:off x="5981700" y="4598988"/>
            <a:ext cx="2819400" cy="714375"/>
          </a:xfrm>
          <a:prstGeom prst="ellipse">
            <a:avLst/>
          </a:prstGeom>
          <a:solidFill>
            <a:srgbClr val="00B050"/>
          </a:solidFill>
          <a:ln w="9525">
            <a:solidFill>
              <a:schemeClr val="tx1"/>
            </a:solidFill>
            <a:round/>
            <a:headEnd/>
            <a:tailEnd/>
          </a:ln>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r>
              <a:rPr lang="en-US" altLang="en-US" b="1"/>
              <a:t>     Maintenance</a:t>
            </a:r>
          </a:p>
        </p:txBody>
      </p:sp>
      <p:sp>
        <p:nvSpPr>
          <p:cNvPr id="14" name="7-Point Star 13"/>
          <p:cNvSpPr/>
          <p:nvPr/>
        </p:nvSpPr>
        <p:spPr bwMode="auto">
          <a:xfrm>
            <a:off x="4114800" y="3459163"/>
            <a:ext cx="1981200" cy="1006475"/>
          </a:xfrm>
          <a:prstGeom prst="star7">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en-US" b="1" dirty="0">
                <a:latin typeface="Arial" charset="0"/>
                <a:ea typeface="ＭＳ Ｐゴシック" charset="-128"/>
              </a:rPr>
              <a:t>Relapse</a:t>
            </a:r>
          </a:p>
        </p:txBody>
      </p:sp>
      <p:sp>
        <p:nvSpPr>
          <p:cNvPr id="46089" name="Curved Down Arrow 14"/>
          <p:cNvSpPr>
            <a:spLocks noChangeArrowheads="1"/>
          </p:cNvSpPr>
          <p:nvPr/>
        </p:nvSpPr>
        <p:spPr bwMode="auto">
          <a:xfrm rot="-4702959">
            <a:off x="611187" y="3003551"/>
            <a:ext cx="1216025" cy="730250"/>
          </a:xfrm>
          <a:prstGeom prst="curvedDownArrow">
            <a:avLst>
              <a:gd name="adj1" fmla="val 25040"/>
              <a:gd name="adj2" fmla="val 50080"/>
              <a:gd name="adj3" fmla="val 46412"/>
            </a:avLst>
          </a:prstGeom>
          <a:solidFill>
            <a:schemeClr val="accent1"/>
          </a:solidFill>
          <a:ln w="9525">
            <a:solidFill>
              <a:schemeClr val="tx1"/>
            </a:solidFill>
            <a:round/>
            <a:headEnd/>
            <a:tailEnd/>
          </a:ln>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endParaRPr lang="en-US" altLang="en-US">
              <a:latin typeface="Arial" panose="020B0604020202020204" pitchFamily="34" charset="0"/>
            </a:endParaRPr>
          </a:p>
        </p:txBody>
      </p:sp>
      <p:sp>
        <p:nvSpPr>
          <p:cNvPr id="46090" name="Curved Down Arrow 22"/>
          <p:cNvSpPr>
            <a:spLocks noChangeArrowheads="1"/>
          </p:cNvSpPr>
          <p:nvPr/>
        </p:nvSpPr>
        <p:spPr bwMode="auto">
          <a:xfrm rot="3027803">
            <a:off x="6669087" y="2392363"/>
            <a:ext cx="1216025" cy="730250"/>
          </a:xfrm>
          <a:prstGeom prst="curvedDownArrow">
            <a:avLst>
              <a:gd name="adj1" fmla="val 25040"/>
              <a:gd name="adj2" fmla="val 50080"/>
              <a:gd name="adj3" fmla="val 46412"/>
            </a:avLst>
          </a:prstGeom>
          <a:solidFill>
            <a:schemeClr val="accent1"/>
          </a:solidFill>
          <a:ln w="9525">
            <a:solidFill>
              <a:schemeClr val="tx1"/>
            </a:solidFill>
            <a:round/>
            <a:headEnd/>
            <a:tailEnd/>
          </a:ln>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endParaRPr lang="en-US" altLang="en-US">
              <a:latin typeface="Arial" panose="020B0604020202020204" pitchFamily="34" charset="0"/>
            </a:endParaRPr>
          </a:p>
        </p:txBody>
      </p:sp>
      <p:sp>
        <p:nvSpPr>
          <p:cNvPr id="46091" name="Curved Down Arrow 23"/>
          <p:cNvSpPr>
            <a:spLocks noChangeArrowheads="1"/>
          </p:cNvSpPr>
          <p:nvPr/>
        </p:nvSpPr>
        <p:spPr bwMode="auto">
          <a:xfrm rot="-1159312">
            <a:off x="2492375" y="2289175"/>
            <a:ext cx="1276350" cy="541338"/>
          </a:xfrm>
          <a:prstGeom prst="curvedDownArrow">
            <a:avLst>
              <a:gd name="adj1" fmla="val 24986"/>
              <a:gd name="adj2" fmla="val 49983"/>
              <a:gd name="adj3" fmla="val 46412"/>
            </a:avLst>
          </a:prstGeom>
          <a:solidFill>
            <a:schemeClr val="accent1"/>
          </a:solidFill>
          <a:ln w="9525">
            <a:solidFill>
              <a:schemeClr val="tx1"/>
            </a:solidFill>
            <a:round/>
            <a:headEnd/>
            <a:tailEnd/>
          </a:ln>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endParaRPr lang="en-US" altLang="en-US">
              <a:latin typeface="Arial" panose="020B0604020202020204" pitchFamily="34" charset="0"/>
            </a:endParaRPr>
          </a:p>
        </p:txBody>
      </p:sp>
      <p:sp>
        <p:nvSpPr>
          <p:cNvPr id="46092" name="Curved Down Arrow 25"/>
          <p:cNvSpPr>
            <a:spLocks noChangeArrowheads="1"/>
          </p:cNvSpPr>
          <p:nvPr/>
        </p:nvSpPr>
        <p:spPr bwMode="auto">
          <a:xfrm rot="5557567">
            <a:off x="8078787" y="3749676"/>
            <a:ext cx="1216025" cy="730250"/>
          </a:xfrm>
          <a:prstGeom prst="curvedDownArrow">
            <a:avLst>
              <a:gd name="adj1" fmla="val 25040"/>
              <a:gd name="adj2" fmla="val 50080"/>
              <a:gd name="adj3" fmla="val 46412"/>
            </a:avLst>
          </a:prstGeom>
          <a:solidFill>
            <a:schemeClr val="accent1"/>
          </a:solidFill>
          <a:ln w="9525">
            <a:solidFill>
              <a:schemeClr val="tx1"/>
            </a:solidFill>
            <a:round/>
            <a:headEnd/>
            <a:tailEnd/>
          </a:ln>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endParaRPr lang="en-US" altLang="en-US">
              <a:latin typeface="Arial" panose="020B0604020202020204" pitchFamily="34" charset="0"/>
            </a:endParaRPr>
          </a:p>
        </p:txBody>
      </p:sp>
      <p:cxnSp>
        <p:nvCxnSpPr>
          <p:cNvPr id="21" name="Straight Arrow Connector 20"/>
          <p:cNvCxnSpPr>
            <a:cxnSpLocks noChangeShapeType="1"/>
          </p:cNvCxnSpPr>
          <p:nvPr/>
        </p:nvCxnSpPr>
        <p:spPr bwMode="auto">
          <a:xfrm>
            <a:off x="3886200" y="3717925"/>
            <a:ext cx="457200" cy="228600"/>
          </a:xfrm>
          <a:prstGeom prst="straightConnector1">
            <a:avLst/>
          </a:prstGeom>
          <a:noFill/>
          <a:ln w="508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0" name="Straight Arrow Connector 29"/>
          <p:cNvCxnSpPr>
            <a:cxnSpLocks noChangeShapeType="1"/>
          </p:cNvCxnSpPr>
          <p:nvPr/>
        </p:nvCxnSpPr>
        <p:spPr bwMode="auto">
          <a:xfrm>
            <a:off x="4953000" y="3116263"/>
            <a:ext cx="152400" cy="503237"/>
          </a:xfrm>
          <a:prstGeom prst="straightConnector1">
            <a:avLst/>
          </a:prstGeom>
          <a:noFill/>
          <a:ln w="508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 name="Straight Arrow Connector 30"/>
          <p:cNvCxnSpPr>
            <a:cxnSpLocks noChangeShapeType="1"/>
          </p:cNvCxnSpPr>
          <p:nvPr/>
        </p:nvCxnSpPr>
        <p:spPr bwMode="auto">
          <a:xfrm flipH="1" flipV="1">
            <a:off x="5715000" y="4267200"/>
            <a:ext cx="533400" cy="519113"/>
          </a:xfrm>
          <a:prstGeom prst="straightConnector1">
            <a:avLst/>
          </a:prstGeom>
          <a:noFill/>
          <a:ln w="508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 name="Straight Arrow Connector 31"/>
          <p:cNvCxnSpPr>
            <a:cxnSpLocks noChangeShapeType="1"/>
          </p:cNvCxnSpPr>
          <p:nvPr/>
        </p:nvCxnSpPr>
        <p:spPr bwMode="auto">
          <a:xfrm flipH="1">
            <a:off x="5715000" y="3505200"/>
            <a:ext cx="381000" cy="327025"/>
          </a:xfrm>
          <a:prstGeom prst="straightConnector1">
            <a:avLst/>
          </a:prstGeom>
          <a:noFill/>
          <a:ln w="50800">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34899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42" presetClass="entr" presetSubtype="0"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000"/>
                            </p:stCondLst>
                            <p:childTnLst>
                              <p:par>
                                <p:cTn id="22" presetID="42" presetClass="entr" presetSubtype="0" fill="hold" nodeType="afterEffect">
                                  <p:stCondLst>
                                    <p:cond delay="50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altLang="en-US" sz="2900" smtClean="0">
                <a:latin typeface="Tahoma" panose="020B0604030504040204" pitchFamily="34" charset="0"/>
                <a:ea typeface="MS PGothic" panose="020B0600070205080204" pitchFamily="34" charset="-128"/>
              </a:rPr>
              <a:t>PRACTICE</a:t>
            </a:r>
            <a:r>
              <a:rPr lang="en-US" altLang="en-US" sz="2900" smtClean="0">
                <a:solidFill>
                  <a:srgbClr val="404040"/>
                </a:solidFill>
                <a:latin typeface="Tahoma" panose="020B0604030504040204" pitchFamily="34" charset="0"/>
                <a:ea typeface="MS PGothic" panose="020B0600070205080204" pitchFamily="34" charset="-128"/>
              </a:rPr>
              <a:t> </a:t>
            </a:r>
            <a:r>
              <a:rPr lang="en-US" altLang="en-US" sz="2900" smtClean="0">
                <a:latin typeface="Tahoma" panose="020B0604030504040204" pitchFamily="34" charset="0"/>
                <a:ea typeface="MS PGothic" panose="020B0600070205080204" pitchFamily="34" charset="-128"/>
              </a:rPr>
              <a:t>Identifying Stage of Change</a:t>
            </a:r>
            <a:br>
              <a:rPr lang="en-US" altLang="en-US" sz="2900" smtClean="0">
                <a:latin typeface="Tahoma" panose="020B0604030504040204" pitchFamily="34" charset="0"/>
                <a:ea typeface="MS PGothic" panose="020B0600070205080204" pitchFamily="34" charset="-128"/>
              </a:rPr>
            </a:br>
            <a:endParaRPr lang="en-US" altLang="en-US" sz="2900" smtClean="0">
              <a:solidFill>
                <a:srgbClr val="404040"/>
              </a:solidFill>
              <a:latin typeface="Tahoma" panose="020B0604030504040204" pitchFamily="34" charset="0"/>
              <a:ea typeface="MS PGothic" panose="020B0600070205080204" pitchFamily="34" charset="-128"/>
            </a:endParaRPr>
          </a:p>
        </p:txBody>
      </p:sp>
      <p:sp>
        <p:nvSpPr>
          <p:cNvPr id="68610" name="Content Placeholder 2"/>
          <p:cNvSpPr>
            <a:spLocks noGrp="1"/>
          </p:cNvSpPr>
          <p:nvPr>
            <p:ph idx="1"/>
          </p:nvPr>
        </p:nvSpPr>
        <p:spPr>
          <a:xfrm>
            <a:off x="228600" y="2489200"/>
            <a:ext cx="8229600" cy="3530600"/>
          </a:xfrm>
        </p:spPr>
        <p:txBody>
          <a:bodyPr/>
          <a:lstStyle/>
          <a:p>
            <a:pPr eaLnBrk="1" hangingPunct="1">
              <a:buFont typeface="Wingdings" panose="05000000000000000000" pitchFamily="2" charset="2"/>
              <a:buChar char=""/>
            </a:pPr>
            <a:r>
              <a:rPr lang="en-US" altLang="en-US" sz="2400" i="1" dirty="0" smtClean="0">
                <a:ea typeface="MS PGothic" panose="020B0600070205080204" pitchFamily="34" charset="-128"/>
              </a:rPr>
              <a:t>“I am going to make some changes-I need to start acting like an adult”</a:t>
            </a:r>
          </a:p>
          <a:p>
            <a:pPr eaLnBrk="1" hangingPunct="1">
              <a:buFont typeface="Wingdings" panose="05000000000000000000" pitchFamily="2" charset="2"/>
              <a:buChar char=""/>
            </a:pPr>
            <a:r>
              <a:rPr lang="is-IS" altLang="en-US" sz="2400" i="1" dirty="0" smtClean="0">
                <a:ea typeface="MS PGothic" panose="020B0600070205080204" pitchFamily="34" charset="-128"/>
              </a:rPr>
              <a:t>…</a:t>
            </a:r>
            <a:r>
              <a:rPr lang="en-US" altLang="en-US" sz="2400" i="1" dirty="0" smtClean="0">
                <a:ea typeface="MS PGothic" panose="020B0600070205080204" pitchFamily="34" charset="-128"/>
              </a:rPr>
              <a:t>“I will do it when I graduate”</a:t>
            </a:r>
          </a:p>
          <a:p>
            <a:pPr eaLnBrk="1" hangingPunct="1">
              <a:buFont typeface="Wingdings" panose="05000000000000000000" pitchFamily="2" charset="2"/>
              <a:buChar char=""/>
            </a:pPr>
            <a:r>
              <a:rPr lang="en-US" altLang="en-US" sz="2400" i="1" dirty="0" smtClean="0">
                <a:ea typeface="MS PGothic" panose="020B0600070205080204" pitchFamily="34" charset="-128"/>
              </a:rPr>
              <a:t>“There is only a certain time of life when partying like this is OK”</a:t>
            </a:r>
          </a:p>
          <a:p>
            <a:pPr eaLnBrk="1" hangingPunct="1">
              <a:buFont typeface="Wingdings" panose="05000000000000000000" pitchFamily="2" charset="2"/>
              <a:buChar char=""/>
            </a:pPr>
            <a:r>
              <a:rPr lang="en-US" altLang="en-US" sz="2400" i="1" dirty="0" smtClean="0">
                <a:ea typeface="MS PGothic" panose="020B0600070205080204" pitchFamily="34" charset="-128"/>
              </a:rPr>
              <a:t>“My parents are going to pull me out if my grades do not improve. I do not want to have to leave here”</a:t>
            </a:r>
          </a:p>
          <a:p>
            <a:pPr eaLnBrk="1" hangingPunct="1">
              <a:buFont typeface="Wingdings" panose="05000000000000000000" pitchFamily="2" charset="2"/>
              <a:buChar char=""/>
            </a:pPr>
            <a:r>
              <a:rPr lang="en-US" altLang="en-US" sz="2400" i="1" dirty="0" smtClean="0">
                <a:ea typeface="MS PGothic" panose="020B0600070205080204" pitchFamily="34" charset="-128"/>
              </a:rPr>
              <a:t>“I hate not being able to remember</a:t>
            </a:r>
            <a:r>
              <a:rPr lang="is-IS" altLang="en-US" sz="2400" i="1" dirty="0" smtClean="0">
                <a:ea typeface="MS PGothic" panose="020B0600070205080204" pitchFamily="34" charset="-128"/>
              </a:rPr>
              <a:t>…and being the guy they laugh at the next day”</a:t>
            </a:r>
            <a:endParaRPr lang="en-US" altLang="en-US" sz="2400" i="1" dirty="0" smtClean="0">
              <a:ea typeface="MS PGothic" panose="020B0600070205080204" pitchFamily="34" charset="-128"/>
            </a:endParaRPr>
          </a:p>
        </p:txBody>
      </p:sp>
    </p:spTree>
    <p:extLst>
      <p:ext uri="{BB962C8B-B14F-4D97-AF65-F5344CB8AC3E}">
        <p14:creationId xmlns:p14="http://schemas.microsoft.com/office/powerpoint/2010/main" val="3191377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86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86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86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86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86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a:t>
            </a:r>
            <a:r>
              <a:rPr lang="en-US" dirty="0">
                <a:hlinkClick r:id="rId4"/>
              </a:rPr>
              <a:t>Modern Family</a:t>
            </a:r>
            <a:r>
              <a:rPr lang="en-US" dirty="0"/>
              <a:t/>
            </a:r>
            <a:br>
              <a:rPr lang="en-US" dirty="0"/>
            </a:br>
            <a:endParaRPr lang="en-US" dirty="0"/>
          </a:p>
        </p:txBody>
      </p:sp>
      <p:sp>
        <p:nvSpPr>
          <p:cNvPr id="3" name="Content Placeholder 2"/>
          <p:cNvSpPr>
            <a:spLocks noGrp="1"/>
          </p:cNvSpPr>
          <p:nvPr>
            <p:ph idx="1"/>
          </p:nvPr>
        </p:nvSpPr>
        <p:spPr/>
        <p:txBody>
          <a:bodyPr/>
          <a:lstStyle/>
          <a:p>
            <a:endParaRPr lang="en-US" dirty="0" smtClean="0">
              <a:hlinkClick r:id="rId4"/>
            </a:endParaRPr>
          </a:p>
          <a:p>
            <a:endParaRPr lang="en-US" dirty="0" smtClean="0"/>
          </a:p>
        </p:txBody>
      </p:sp>
      <p:pic>
        <p:nvPicPr>
          <p:cNvPr id="4" name="7hFAv8z8xmw"/>
          <p:cNvPicPr>
            <a:picLocks noRot="1" noChangeAspect="1"/>
          </p:cNvPicPr>
          <p:nvPr>
            <a:videoFile r:link="rId1"/>
          </p:nvPr>
        </p:nvPicPr>
        <p:blipFill>
          <a:blip r:embed="rId5"/>
          <a:stretch>
            <a:fillRect/>
          </a:stretch>
        </p:blipFill>
        <p:spPr>
          <a:xfrm>
            <a:off x="1371600" y="2133600"/>
            <a:ext cx="5672667" cy="3190875"/>
          </a:xfrm>
          <a:prstGeom prst="rect">
            <a:avLst/>
          </a:prstGeom>
        </p:spPr>
      </p:pic>
    </p:spTree>
    <p:extLst>
      <p:ext uri="{BB962C8B-B14F-4D97-AF65-F5344CB8AC3E}">
        <p14:creationId xmlns:p14="http://schemas.microsoft.com/office/powerpoint/2010/main" val="35682178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altLang="en-US" smtClean="0">
                <a:latin typeface="Tahoma" panose="020B0604030504040204" pitchFamily="34" charset="0"/>
                <a:ea typeface="MS PGothic" panose="020B0600070205080204" pitchFamily="34" charset="-128"/>
              </a:rPr>
              <a:t>WHAT MAKES PEOPLE CHANGE?</a:t>
            </a:r>
          </a:p>
        </p:txBody>
      </p:sp>
      <p:sp>
        <p:nvSpPr>
          <p:cNvPr id="50179" name="Content Placeholder 2"/>
          <p:cNvSpPr>
            <a:spLocks noGrp="1"/>
          </p:cNvSpPr>
          <p:nvPr>
            <p:ph idx="1"/>
          </p:nvPr>
        </p:nvSpPr>
        <p:spPr>
          <a:xfrm>
            <a:off x="762000" y="2209800"/>
            <a:ext cx="7239000" cy="3810000"/>
          </a:xfrm>
        </p:spPr>
        <p:txBody>
          <a:bodyPr/>
          <a:lstStyle/>
          <a:p>
            <a:pPr eaLnBrk="1" hangingPunct="1">
              <a:buFont typeface="Wingdings" panose="05000000000000000000" pitchFamily="2" charset="2"/>
              <a:buChar char=""/>
            </a:pPr>
            <a:r>
              <a:rPr lang="en-US" altLang="en-US" sz="2400" dirty="0" smtClean="0">
                <a:ea typeface="MS PGothic" panose="020B0600070205080204" pitchFamily="34" charset="-128"/>
              </a:rPr>
              <a:t>Most people change without formal</a:t>
            </a:r>
            <a:br>
              <a:rPr lang="en-US" altLang="en-US" sz="2400" dirty="0" smtClean="0">
                <a:ea typeface="MS PGothic" panose="020B0600070205080204" pitchFamily="34" charset="-128"/>
              </a:rPr>
            </a:br>
            <a:r>
              <a:rPr lang="en-US" altLang="en-US" sz="2400" dirty="0" smtClean="0">
                <a:ea typeface="MS PGothic" panose="020B0600070205080204" pitchFamily="34" charset="-128"/>
              </a:rPr>
              <a:t>assistance </a:t>
            </a:r>
          </a:p>
          <a:p>
            <a:pPr eaLnBrk="1" hangingPunct="1">
              <a:lnSpc>
                <a:spcPct val="200000"/>
              </a:lnSpc>
              <a:buFont typeface="Wingdings" panose="05000000000000000000" pitchFamily="2" charset="2"/>
              <a:buChar char=""/>
            </a:pPr>
            <a:r>
              <a:rPr lang="en-US" altLang="en-US" sz="2400" dirty="0" smtClean="0">
                <a:ea typeface="MS PGothic" panose="020B0600070205080204" pitchFamily="34" charset="-128"/>
              </a:rPr>
              <a:t>For most, it’s a gradual process.</a:t>
            </a:r>
          </a:p>
          <a:p>
            <a:pPr eaLnBrk="1" hangingPunct="1">
              <a:buFont typeface="Wingdings" panose="05000000000000000000" pitchFamily="2" charset="2"/>
              <a:buChar char=""/>
            </a:pPr>
            <a:r>
              <a:rPr lang="en-US" altLang="en-US" sz="2400" dirty="0" smtClean="0">
                <a:ea typeface="MS PGothic" panose="020B0600070205080204" pitchFamily="34" charset="-128"/>
              </a:rPr>
              <a:t>“Stages of change” describe how people progress in thinking about change.</a:t>
            </a:r>
          </a:p>
        </p:txBody>
      </p:sp>
      <p:pic>
        <p:nvPicPr>
          <p:cNvPr id="2" name="Picture 1"/>
          <p:cNvPicPr>
            <a:picLocks noChangeAspect="1"/>
          </p:cNvPicPr>
          <p:nvPr/>
        </p:nvPicPr>
        <p:blipFill>
          <a:blip r:embed="rId3"/>
          <a:srcRect/>
          <a:stretch>
            <a:fillRect/>
          </a:stretch>
        </p:blipFill>
        <p:spPr bwMode="auto">
          <a:xfrm>
            <a:off x="6781800" y="4800600"/>
            <a:ext cx="1889125" cy="1219200"/>
          </a:xfrm>
          <a:prstGeom prst="rect">
            <a:avLst/>
          </a:prstGeom>
          <a:noFill/>
          <a:ln>
            <a:noFill/>
          </a:ln>
          <a:effectLst>
            <a:outerShdw blurRad="50800" dist="38100" dir="13500000" sx="103999" sy="103999" algn="br"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463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altLang="en-US" smtClean="0">
                <a:latin typeface="Tahoma" panose="020B0604030504040204" pitchFamily="34" charset="0"/>
                <a:ea typeface="MS PGothic" panose="020B0600070205080204" pitchFamily="34" charset="-128"/>
              </a:rPr>
              <a:t>CHALLENGES TO CHANGE?</a:t>
            </a:r>
          </a:p>
        </p:txBody>
      </p:sp>
      <p:sp>
        <p:nvSpPr>
          <p:cNvPr id="52227" name="Content Placeholder 2"/>
          <p:cNvSpPr>
            <a:spLocks noGrp="1"/>
          </p:cNvSpPr>
          <p:nvPr>
            <p:ph idx="1"/>
          </p:nvPr>
        </p:nvSpPr>
        <p:spPr/>
        <p:txBody>
          <a:bodyPr/>
          <a:lstStyle/>
          <a:p>
            <a:pPr eaLnBrk="1" hangingPunct="1">
              <a:buFont typeface="Wingdings" panose="05000000000000000000" pitchFamily="2" charset="2"/>
              <a:buChar char=""/>
            </a:pPr>
            <a:r>
              <a:rPr lang="en-US" altLang="en-US" sz="2800" dirty="0" smtClean="0">
                <a:ea typeface="MS PGothic" panose="020B0600070205080204" pitchFamily="34" charset="-128"/>
              </a:rPr>
              <a:t> What are the challenges to working with adolescents and changing their lifestyle behaviors?  </a:t>
            </a:r>
          </a:p>
        </p:txBody>
      </p:sp>
      <p:pic>
        <p:nvPicPr>
          <p:cNvPr id="2" name="Picture 1"/>
          <p:cNvPicPr>
            <a:picLocks noChangeAspect="1"/>
          </p:cNvPicPr>
          <p:nvPr/>
        </p:nvPicPr>
        <p:blipFill>
          <a:blip r:embed="rId3"/>
          <a:stretch>
            <a:fillRect/>
          </a:stretch>
        </p:blipFill>
        <p:spPr>
          <a:xfrm>
            <a:off x="2895600" y="3429000"/>
            <a:ext cx="3013074" cy="2005064"/>
          </a:xfrm>
          <a:prstGeom prst="rect">
            <a:avLst/>
          </a:prstGeom>
          <a:effectLst>
            <a:glow rad="139700">
              <a:schemeClr val="accent1">
                <a:satMod val="175000"/>
                <a:alpha val="40000"/>
              </a:schemeClr>
            </a:glow>
            <a:softEdge rad="31750"/>
          </a:effectLst>
        </p:spPr>
      </p:pic>
    </p:spTree>
    <p:extLst>
      <p:ext uri="{BB962C8B-B14F-4D97-AF65-F5344CB8AC3E}">
        <p14:creationId xmlns:p14="http://schemas.microsoft.com/office/powerpoint/2010/main" val="42350013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pPr eaLnBrk="1" hangingPunct="1"/>
            <a:r>
              <a:rPr lang="en-US" altLang="en-US" smtClean="0">
                <a:latin typeface="Tahoma" panose="020B0604030504040204" pitchFamily="34" charset="0"/>
                <a:ea typeface="MS PGothic" panose="020B0600070205080204" pitchFamily="34" charset="-128"/>
              </a:rPr>
              <a:t>The Adolescent Brain</a:t>
            </a:r>
          </a:p>
        </p:txBody>
      </p:sp>
      <p:sp>
        <p:nvSpPr>
          <p:cNvPr id="56323" name="Rectangle 6"/>
          <p:cNvSpPr>
            <a:spLocks noGrp="1" noChangeArrowheads="1"/>
          </p:cNvSpPr>
          <p:nvPr>
            <p:ph idx="1"/>
          </p:nvPr>
        </p:nvSpPr>
        <p:spPr>
          <a:xfrm>
            <a:off x="381000" y="2362200"/>
            <a:ext cx="8458200" cy="4022725"/>
          </a:xfrm>
        </p:spPr>
        <p:txBody>
          <a:bodyPr/>
          <a:lstStyle/>
          <a:p>
            <a:pPr lvl="1" eaLnBrk="1" hangingPunct="1">
              <a:lnSpc>
                <a:spcPct val="130000"/>
              </a:lnSpc>
              <a:buFont typeface="Wingdings" panose="05000000000000000000" pitchFamily="2" charset="2"/>
              <a:buChar char=""/>
            </a:pPr>
            <a:r>
              <a:rPr lang="en-US" altLang="en-US" sz="2400" dirty="0" smtClean="0">
                <a:ea typeface="MS PGothic" panose="020B0600070205080204" pitchFamily="34" charset="-128"/>
              </a:rPr>
              <a:t>Adolescent brain is “half-baked”--Higher-order regions mature after lower-order regions**</a:t>
            </a:r>
          </a:p>
          <a:p>
            <a:pPr lvl="1" eaLnBrk="1" hangingPunct="1">
              <a:lnSpc>
                <a:spcPct val="130000"/>
              </a:lnSpc>
              <a:buFont typeface="Wingdings" panose="05000000000000000000" pitchFamily="2" charset="2"/>
              <a:buChar char=""/>
            </a:pPr>
            <a:r>
              <a:rPr lang="en-US" altLang="en-US" sz="2400" dirty="0" smtClean="0">
                <a:ea typeface="MS PGothic" panose="020B0600070205080204" pitchFamily="34" charset="-128"/>
              </a:rPr>
              <a:t>Lateral temporal lobes mature last</a:t>
            </a:r>
          </a:p>
          <a:p>
            <a:pPr lvl="1" eaLnBrk="1" hangingPunct="1">
              <a:lnSpc>
                <a:spcPct val="130000"/>
              </a:lnSpc>
              <a:buFont typeface="Wingdings" panose="05000000000000000000" pitchFamily="2" charset="2"/>
              <a:buChar char=""/>
            </a:pPr>
            <a:r>
              <a:rPr lang="en-US" altLang="en-US" sz="2400" dirty="0" smtClean="0">
                <a:ea typeface="MS PGothic" panose="020B0600070205080204" pitchFamily="34" charset="-128"/>
              </a:rPr>
              <a:t>Last to mature area includes functions for integrating information. </a:t>
            </a:r>
          </a:p>
          <a:p>
            <a:pPr lvl="1" eaLnBrk="1" hangingPunct="1">
              <a:lnSpc>
                <a:spcPct val="80000"/>
              </a:lnSpc>
              <a:buFont typeface="Wingdings" panose="05000000000000000000" pitchFamily="2" charset="2"/>
              <a:buChar char=""/>
            </a:pPr>
            <a:endParaRPr lang="en-US" altLang="en-US" sz="2800" dirty="0" smtClean="0">
              <a:ea typeface="MS PGothic" panose="020B0600070205080204" pitchFamily="34" charset="-128"/>
            </a:endParaRPr>
          </a:p>
          <a:p>
            <a:pPr lvl="1" eaLnBrk="1" hangingPunct="1">
              <a:lnSpc>
                <a:spcPct val="80000"/>
              </a:lnSpc>
              <a:buFont typeface="Wingdings" panose="05000000000000000000" pitchFamily="2" charset="2"/>
              <a:buNone/>
            </a:pPr>
            <a:endParaRPr lang="en-US" altLang="en-US" sz="1500" dirty="0" smtClean="0">
              <a:solidFill>
                <a:schemeClr val="tx1"/>
              </a:solidFill>
              <a:ea typeface="MS PGothic" panose="020B0600070205080204" pitchFamily="34" charset="-128"/>
            </a:endParaRPr>
          </a:p>
          <a:p>
            <a:pPr lvl="1" eaLnBrk="1" hangingPunct="1">
              <a:lnSpc>
                <a:spcPct val="80000"/>
              </a:lnSpc>
              <a:buFont typeface="Wingdings" panose="05000000000000000000" pitchFamily="2" charset="2"/>
              <a:buNone/>
            </a:pPr>
            <a:endParaRPr lang="en-US" altLang="en-US" sz="1500" dirty="0" smtClean="0">
              <a:solidFill>
                <a:schemeClr val="tx1"/>
              </a:solidFill>
              <a:ea typeface="MS PGothic" panose="020B0600070205080204" pitchFamily="34" charset="-128"/>
            </a:endParaRPr>
          </a:p>
          <a:p>
            <a:pPr lvl="1" eaLnBrk="1" hangingPunct="1">
              <a:lnSpc>
                <a:spcPct val="80000"/>
              </a:lnSpc>
              <a:buFont typeface="Calibri" panose="020F0502020204030204" pitchFamily="34" charset="0"/>
              <a:buNone/>
            </a:pPr>
            <a:r>
              <a:rPr lang="en-US" altLang="en-US" sz="1500" dirty="0" smtClean="0">
                <a:solidFill>
                  <a:schemeClr val="tx1"/>
                </a:solidFill>
                <a:ea typeface="MS PGothic" panose="020B0600070205080204" pitchFamily="34" charset="-128"/>
              </a:rPr>
              <a:t>                                                                                                  MIT Young Adult Development Project</a:t>
            </a:r>
          </a:p>
          <a:p>
            <a:pPr lvl="1" eaLnBrk="1" hangingPunct="1">
              <a:lnSpc>
                <a:spcPct val="80000"/>
              </a:lnSpc>
              <a:buFont typeface="Wingdings" panose="05000000000000000000" pitchFamily="2" charset="2"/>
              <a:buNone/>
            </a:pPr>
            <a:endParaRPr lang="en-US" altLang="en-US" sz="1500" dirty="0" smtClean="0">
              <a:solidFill>
                <a:schemeClr val="tx1"/>
              </a:solidFill>
              <a:ea typeface="MS PGothic" panose="020B0600070205080204" pitchFamily="34" charset="-128"/>
            </a:endParaRPr>
          </a:p>
          <a:p>
            <a:pPr lvl="1" eaLnBrk="1" hangingPunct="1">
              <a:lnSpc>
                <a:spcPct val="80000"/>
              </a:lnSpc>
              <a:buFont typeface="Wingdings" panose="05000000000000000000" pitchFamily="2" charset="2"/>
              <a:buNone/>
            </a:pPr>
            <a:endParaRPr lang="en-US" altLang="en-US" sz="1500" dirty="0" smtClean="0">
              <a:solidFill>
                <a:schemeClr val="tx1"/>
              </a:solidFill>
              <a:ea typeface="MS PGothic" panose="020B0600070205080204" pitchFamily="34" charset="-128"/>
            </a:endParaRPr>
          </a:p>
          <a:p>
            <a:pPr lvl="1" eaLnBrk="1" hangingPunct="1">
              <a:lnSpc>
                <a:spcPct val="80000"/>
              </a:lnSpc>
              <a:buFont typeface="Wingdings" panose="05000000000000000000" pitchFamily="2" charset="2"/>
              <a:buNone/>
            </a:pPr>
            <a:endParaRPr lang="en-US" altLang="en-US" sz="1500" dirty="0" smtClean="0">
              <a:solidFill>
                <a:schemeClr val="tx1"/>
              </a:solidFill>
              <a:ea typeface="MS PGothic" panose="020B0600070205080204" pitchFamily="34" charset="-128"/>
            </a:endParaRPr>
          </a:p>
        </p:txBody>
      </p:sp>
      <p:pic>
        <p:nvPicPr>
          <p:cNvPr id="56324" name="Picture 4">
            <a:hlinkClick r:id="rId3"/>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57800" y="5105400"/>
            <a:ext cx="18288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5809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rtlCol="0">
            <a:noAutofit/>
          </a:bodyPr>
          <a:lstStyle/>
          <a:p>
            <a:pPr eaLnBrk="1" fontAlgn="auto" hangingPunct="1">
              <a:spcAft>
                <a:spcPts val="0"/>
              </a:spcAft>
              <a:defRPr/>
            </a:pPr>
            <a:r>
              <a:rPr lang="en-US" altLang="en-US" dirty="0" smtClean="0">
                <a:solidFill>
                  <a:schemeClr val="tx1">
                    <a:lumMod val="75000"/>
                    <a:lumOff val="25000"/>
                  </a:schemeClr>
                </a:solidFill>
                <a:latin typeface="Tahoma" charset="0"/>
                <a:ea typeface="ＭＳ Ｐゴシック" charset="-128"/>
              </a:rPr>
              <a:t>                     </a:t>
            </a:r>
            <a:r>
              <a:rPr lang="en-US" altLang="en-US" sz="3600" dirty="0" smtClean="0">
                <a:solidFill>
                  <a:schemeClr val="tx1">
                    <a:lumMod val="75000"/>
                    <a:lumOff val="25000"/>
                  </a:schemeClr>
                </a:solidFill>
                <a:latin typeface="Tahoma" charset="0"/>
                <a:ea typeface="ＭＳ Ｐゴシック" charset="-128"/>
              </a:rPr>
              <a:t>+</a:t>
            </a:r>
            <a:endParaRPr lang="en-US" altLang="en-US" sz="3600" dirty="0">
              <a:solidFill>
                <a:schemeClr val="tx1">
                  <a:lumMod val="75000"/>
                  <a:lumOff val="25000"/>
                </a:schemeClr>
              </a:solidFill>
              <a:latin typeface="Tahoma" charset="0"/>
              <a:ea typeface="ＭＳ Ｐゴシック" charset="-128"/>
            </a:endParaRPr>
          </a:p>
        </p:txBody>
      </p:sp>
      <p:sp>
        <p:nvSpPr>
          <p:cNvPr id="99331" name="Content Placeholder 2"/>
          <p:cNvSpPr>
            <a:spLocks noGrp="1"/>
          </p:cNvSpPr>
          <p:nvPr>
            <p:ph idx="1"/>
          </p:nvPr>
        </p:nvSpPr>
        <p:spPr>
          <a:xfrm>
            <a:off x="609600" y="1752600"/>
            <a:ext cx="8153400" cy="4495800"/>
          </a:xfrm>
        </p:spPr>
        <p:txBody>
          <a:bodyPr>
            <a:normAutofit/>
          </a:bodyPr>
          <a:lstStyle/>
          <a:p>
            <a:pPr marL="90488" indent="-90488" eaLnBrk="1" hangingPunct="1">
              <a:lnSpc>
                <a:spcPct val="80000"/>
              </a:lnSpc>
              <a:buFont typeface="Wingdings" panose="05000000000000000000" pitchFamily="2" charset="2"/>
              <a:buNone/>
              <a:defRPr/>
            </a:pPr>
            <a:endParaRPr lang="en-US" altLang="en-US" sz="2000" dirty="0" smtClean="0">
              <a:effectLst>
                <a:outerShdw blurRad="38100" dist="38100" dir="2700000" algn="tl">
                  <a:srgbClr val="C0C0C0"/>
                </a:outerShdw>
              </a:effectLst>
              <a:ea typeface="MS PGothic" panose="020B0600070205080204" pitchFamily="34" charset="-128"/>
            </a:endParaRPr>
          </a:p>
          <a:p>
            <a:pPr marL="90488" indent="-90488" eaLnBrk="1" hangingPunct="1">
              <a:lnSpc>
                <a:spcPct val="80000"/>
              </a:lnSpc>
              <a:buFont typeface="Wingdings" panose="05000000000000000000" pitchFamily="2" charset="2"/>
              <a:buChar char=""/>
              <a:defRPr/>
            </a:pPr>
            <a:r>
              <a:rPr lang="en-US" altLang="en-US" dirty="0" smtClean="0">
                <a:ea typeface="MS PGothic" panose="020B0600070205080204" pitchFamily="34" charset="-128"/>
              </a:rPr>
              <a:t>Changes in the frontal lobes and other areas are influenced by experience</a:t>
            </a:r>
          </a:p>
          <a:p>
            <a:pPr marL="90488" indent="-90488" eaLnBrk="1" hangingPunct="1">
              <a:lnSpc>
                <a:spcPct val="80000"/>
              </a:lnSpc>
              <a:buFont typeface="Wingdings" panose="05000000000000000000" pitchFamily="2" charset="2"/>
              <a:buNone/>
              <a:defRPr/>
            </a:pPr>
            <a:endParaRPr lang="en-US" altLang="en-US" sz="2000" dirty="0" smtClean="0">
              <a:ea typeface="MS PGothic" panose="020B0600070205080204" pitchFamily="34" charset="-128"/>
            </a:endParaRPr>
          </a:p>
          <a:p>
            <a:pPr marL="90488" indent="-90488" eaLnBrk="1" hangingPunct="1">
              <a:lnSpc>
                <a:spcPct val="80000"/>
              </a:lnSpc>
              <a:buFont typeface="Wingdings" panose="05000000000000000000" pitchFamily="2" charset="2"/>
              <a:buChar char=""/>
              <a:defRPr/>
            </a:pPr>
            <a:r>
              <a:rPr lang="en-US" altLang="en-US" dirty="0" smtClean="0">
                <a:ea typeface="MS PGothic" panose="020B0600070205080204" pitchFamily="34" charset="-128"/>
              </a:rPr>
              <a:t>Decisions that kids make can have a big impact on how their own brains develop!</a:t>
            </a:r>
          </a:p>
          <a:p>
            <a:pPr marL="90488" indent="-90488" eaLnBrk="1" hangingPunct="1">
              <a:lnSpc>
                <a:spcPct val="80000"/>
              </a:lnSpc>
              <a:buFont typeface="Wingdings" panose="05000000000000000000" pitchFamily="2" charset="2"/>
              <a:buNone/>
              <a:defRPr/>
            </a:pPr>
            <a:endParaRPr lang="en-US" altLang="en-US" sz="2000" dirty="0" smtClean="0">
              <a:effectLst>
                <a:outerShdw blurRad="38100" dist="38100" dir="2700000" algn="tl">
                  <a:srgbClr val="C0C0C0"/>
                </a:outerShdw>
              </a:effectLst>
              <a:ea typeface="MS PGothic" panose="020B0600070205080204" pitchFamily="34" charset="-128"/>
            </a:endParaRPr>
          </a:p>
          <a:p>
            <a:pPr marL="90488" indent="-90488" eaLnBrk="1" hangingPunct="1">
              <a:lnSpc>
                <a:spcPct val="80000"/>
              </a:lnSpc>
              <a:buFont typeface="Wingdings" panose="05000000000000000000" pitchFamily="2" charset="2"/>
              <a:buNone/>
              <a:defRPr/>
            </a:pPr>
            <a:endParaRPr lang="en-US" altLang="en-US" sz="2000" dirty="0" smtClean="0">
              <a:effectLst>
                <a:outerShdw blurRad="38100" dist="38100" dir="2700000" algn="tl">
                  <a:srgbClr val="C0C0C0"/>
                </a:outerShdw>
              </a:effectLst>
              <a:ea typeface="MS PGothic" panose="020B0600070205080204" pitchFamily="34" charset="-128"/>
            </a:endParaRPr>
          </a:p>
          <a:p>
            <a:pPr marL="90488" indent="-90488" eaLnBrk="1" hangingPunct="1">
              <a:lnSpc>
                <a:spcPct val="80000"/>
              </a:lnSpc>
              <a:buFont typeface="Wingdings" panose="05000000000000000000" pitchFamily="2" charset="2"/>
              <a:buChar char=""/>
              <a:defRPr/>
            </a:pPr>
            <a:r>
              <a:rPr lang="en-US" altLang="en-US" sz="2000" dirty="0" smtClean="0">
                <a:effectLst>
                  <a:outerShdw blurRad="38100" dist="38100" dir="2700000" algn="tl">
                    <a:srgbClr val="C0C0C0"/>
                  </a:outerShdw>
                </a:effectLst>
                <a:ea typeface="MS PGothic" panose="020B0600070205080204" pitchFamily="34" charset="-128"/>
              </a:rPr>
              <a:t> </a:t>
            </a:r>
            <a:r>
              <a:rPr lang="en-US" altLang="en-US" dirty="0" smtClean="0">
                <a:ea typeface="MS PGothic" panose="020B0600070205080204" pitchFamily="34" charset="-128"/>
              </a:rPr>
              <a:t>Healthy choices = healthy brains </a:t>
            </a:r>
            <a:r>
              <a:rPr lang="en-US" altLang="en-US" i="1" dirty="0" smtClean="0">
                <a:ea typeface="MS PGothic" panose="020B0600070205080204" pitchFamily="34" charset="-128"/>
              </a:rPr>
              <a:t>and</a:t>
            </a:r>
            <a:r>
              <a:rPr lang="en-US" altLang="en-US" dirty="0" smtClean="0">
                <a:ea typeface="MS PGothic" panose="020B0600070205080204" pitchFamily="34" charset="-128"/>
              </a:rPr>
              <a:t> </a:t>
            </a:r>
          </a:p>
          <a:p>
            <a:pPr marL="90488" indent="-90488" eaLnBrk="1" hangingPunct="1">
              <a:lnSpc>
                <a:spcPct val="80000"/>
              </a:lnSpc>
              <a:buFont typeface="Wingdings" panose="05000000000000000000" pitchFamily="2" charset="2"/>
              <a:buNone/>
              <a:defRPr/>
            </a:pPr>
            <a:r>
              <a:rPr lang="en-US" altLang="en-US" dirty="0" smtClean="0">
                <a:ea typeface="MS PGothic" panose="020B0600070205080204" pitchFamily="34" charset="-128"/>
              </a:rPr>
              <a:t>     garbage in = garbage out.</a:t>
            </a:r>
          </a:p>
          <a:p>
            <a:pPr marL="90488" indent="-90488" eaLnBrk="1" hangingPunct="1">
              <a:lnSpc>
                <a:spcPct val="80000"/>
              </a:lnSpc>
              <a:buFont typeface="Wingdings" panose="05000000000000000000" pitchFamily="2" charset="2"/>
              <a:buNone/>
              <a:defRPr/>
            </a:pPr>
            <a:r>
              <a:rPr lang="en-US" altLang="en-US" sz="1700" dirty="0" smtClean="0">
                <a:effectLst>
                  <a:outerShdw blurRad="38100" dist="38100" dir="2700000" algn="tl">
                    <a:srgbClr val="C0C0C0"/>
                  </a:outerShdw>
                </a:effectLst>
                <a:ea typeface="MS PGothic" panose="020B0600070205080204" pitchFamily="34" charset="-128"/>
              </a:rPr>
              <a:t>                             </a:t>
            </a:r>
            <a:endParaRPr lang="en-US" altLang="en-US" sz="900" dirty="0" smtClean="0">
              <a:effectLst>
                <a:outerShdw blurRad="38100" dist="38100" dir="2700000" algn="tl">
                  <a:srgbClr val="C0C0C0"/>
                </a:outerShdw>
              </a:effectLst>
              <a:ea typeface="MS PGothic" panose="020B0600070205080204" pitchFamily="34" charset="-128"/>
            </a:endParaRPr>
          </a:p>
          <a:p>
            <a:pPr marL="90488" indent="-90488" eaLnBrk="1" hangingPunct="1">
              <a:lnSpc>
                <a:spcPct val="80000"/>
              </a:lnSpc>
              <a:buFont typeface="Wingdings" panose="05000000000000000000" pitchFamily="2" charset="2"/>
              <a:buNone/>
              <a:defRPr/>
            </a:pPr>
            <a:endParaRPr lang="en-US" altLang="en-US" sz="1700" dirty="0" smtClean="0">
              <a:effectLst>
                <a:outerShdw blurRad="38100" dist="38100" dir="2700000" algn="tl">
                  <a:srgbClr val="C0C0C0"/>
                </a:outerShdw>
              </a:effectLst>
              <a:ea typeface="MS PGothic" panose="020B0600070205080204" pitchFamily="34" charset="-128"/>
            </a:endParaRPr>
          </a:p>
          <a:p>
            <a:pPr marL="90488" indent="-90488" eaLnBrk="1" hangingPunct="1">
              <a:lnSpc>
                <a:spcPct val="80000"/>
              </a:lnSpc>
              <a:buFont typeface="Wingdings" panose="05000000000000000000" pitchFamily="2" charset="2"/>
              <a:buChar char=""/>
              <a:defRPr/>
            </a:pPr>
            <a:endParaRPr lang="en-US" altLang="en-US" sz="1700" dirty="0" smtClean="0">
              <a:effectLst>
                <a:outerShdw blurRad="38100" dist="38100" dir="2700000" algn="tl">
                  <a:srgbClr val="C0C0C0"/>
                </a:outerShdw>
              </a:effectLst>
              <a:ea typeface="MS PGothic" panose="020B0600070205080204" pitchFamily="34" charset="-128"/>
            </a:endParaRPr>
          </a:p>
          <a:p>
            <a:pPr marL="90488" indent="-90488" eaLnBrk="1" hangingPunct="1">
              <a:lnSpc>
                <a:spcPct val="80000"/>
              </a:lnSpc>
              <a:buFont typeface="Wingdings" panose="05000000000000000000" pitchFamily="2" charset="2"/>
              <a:buChar char=""/>
              <a:defRPr/>
            </a:pPr>
            <a:endParaRPr lang="en-US" altLang="en-US" sz="1700" dirty="0" smtClean="0">
              <a:effectLst>
                <a:outerShdw blurRad="38100" dist="38100" dir="2700000" algn="tl">
                  <a:srgbClr val="C0C0C0"/>
                </a:outerShdw>
              </a:effectLst>
              <a:ea typeface="MS PGothic" panose="020B0600070205080204" pitchFamily="34" charset="-128"/>
            </a:endParaRPr>
          </a:p>
        </p:txBody>
      </p:sp>
      <p:pic>
        <p:nvPicPr>
          <p:cNvPr id="5837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53200" y="6810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47800" y="595313"/>
            <a:ext cx="1066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wn Arrow 8"/>
          <p:cNvSpPr/>
          <p:nvPr/>
        </p:nvSpPr>
        <p:spPr>
          <a:xfrm>
            <a:off x="4179888" y="2493963"/>
            <a:ext cx="457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pPr algn="ctr">
              <a:defRPr/>
            </a:pPr>
            <a:endParaRPr lang="en-US" altLang="en-US" smtClean="0">
              <a:solidFill>
                <a:srgbClr val="FFFFFF"/>
              </a:solidFill>
            </a:endParaRPr>
          </a:p>
        </p:txBody>
      </p:sp>
      <p:sp>
        <p:nvSpPr>
          <p:cNvPr id="10" name="Down Arrow 9"/>
          <p:cNvSpPr/>
          <p:nvPr/>
        </p:nvSpPr>
        <p:spPr>
          <a:xfrm>
            <a:off x="4216400" y="3733800"/>
            <a:ext cx="457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pPr algn="ctr">
              <a:defRPr/>
            </a:pPr>
            <a:endParaRPr lang="en-US" altLang="en-US" smtClean="0">
              <a:solidFill>
                <a:srgbClr val="FFFFFF"/>
              </a:solidFill>
            </a:endParaRPr>
          </a:p>
        </p:txBody>
      </p:sp>
      <p:sp>
        <p:nvSpPr>
          <p:cNvPr id="58376" name="TextBox 10"/>
          <p:cNvSpPr txBox="1">
            <a:spLocks noChangeArrowheads="1"/>
          </p:cNvSpPr>
          <p:nvPr/>
        </p:nvSpPr>
        <p:spPr bwMode="auto">
          <a:xfrm>
            <a:off x="6456373" y="5337175"/>
            <a:ext cx="2427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MS PGothic" panose="020B0600070205080204" pitchFamily="34" charset="-128"/>
              </a:defRPr>
            </a:lvl1pPr>
            <a:lvl2pPr marL="37931725" indent="-37474525">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pPr algn="ctr"/>
            <a:r>
              <a:rPr lang="en-US" altLang="en-US" sz="1000" b="1" dirty="0">
                <a:latin typeface="+mn-lt"/>
              </a:rPr>
              <a:t>Tobacco and alcohol: unique risk for teens</a:t>
            </a:r>
            <a:br>
              <a:rPr lang="en-US" altLang="en-US" sz="1000" b="1" dirty="0">
                <a:latin typeface="+mn-lt"/>
              </a:rPr>
            </a:br>
            <a:r>
              <a:rPr lang="en-US" altLang="en-US" sz="1000" b="1" dirty="0">
                <a:latin typeface="+mn-lt"/>
              </a:rPr>
              <a:t>NPR Interview with Dr. Aaron White</a:t>
            </a:r>
          </a:p>
        </p:txBody>
      </p:sp>
      <p:pic>
        <p:nvPicPr>
          <p:cNvPr id="58377" name="Picture 4">
            <a:hlinkClick r:id="rId5"/>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553200" y="4411663"/>
            <a:ext cx="18288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193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par>
                          <p:cTn id="8" fill="hold" nodeType="afterGroup">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Image result for image west chester university footb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133600"/>
            <a:ext cx="736441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3276600" y="1524000"/>
            <a:ext cx="3657600" cy="3505200"/>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163735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2"/>
          <p:cNvSpPr>
            <a:spLocks noGrp="1"/>
          </p:cNvSpPr>
          <p:nvPr>
            <p:ph type="title"/>
          </p:nvPr>
        </p:nvSpPr>
        <p:spPr/>
        <p:txBody>
          <a:bodyPr/>
          <a:lstStyle/>
          <a:p>
            <a:pPr eaLnBrk="1" hangingPunct="1"/>
            <a:r>
              <a:rPr lang="en-US" altLang="en-US" smtClean="0"/>
              <a:t>Starts with traps</a:t>
            </a:r>
          </a:p>
        </p:txBody>
      </p:sp>
      <p:sp>
        <p:nvSpPr>
          <p:cNvPr id="64515" name="Rectangle 3"/>
          <p:cNvSpPr>
            <a:spLocks noGrp="1" noChangeArrowheads="1"/>
          </p:cNvSpPr>
          <p:nvPr>
            <p:ph idx="1"/>
          </p:nvPr>
        </p:nvSpPr>
        <p:spPr>
          <a:xfrm>
            <a:off x="533400" y="2135188"/>
            <a:ext cx="7467600" cy="4873625"/>
          </a:xfrm>
        </p:spPr>
        <p:txBody>
          <a:bodyPr/>
          <a:lstStyle/>
          <a:p>
            <a:pPr eaLnBrk="1" hangingPunct="1">
              <a:buFont typeface="Wingdings" panose="05000000000000000000" pitchFamily="2" charset="2"/>
              <a:buChar char=""/>
            </a:pPr>
            <a:r>
              <a:rPr lang="en-US" altLang="en-US" sz="2800" smtClean="0">
                <a:solidFill>
                  <a:schemeClr val="tx1"/>
                </a:solidFill>
                <a:latin typeface="Arial" panose="020B0604020202020204" pitchFamily="34" charset="0"/>
              </a:rPr>
              <a:t>Question-answer trap</a:t>
            </a:r>
          </a:p>
          <a:p>
            <a:pPr eaLnBrk="1" hangingPunct="1">
              <a:buFont typeface="Wingdings" panose="05000000000000000000" pitchFamily="2" charset="2"/>
              <a:buChar char=""/>
            </a:pPr>
            <a:r>
              <a:rPr lang="en-US" altLang="en-US" sz="2800" smtClean="0">
                <a:solidFill>
                  <a:schemeClr val="tx1"/>
                </a:solidFill>
                <a:latin typeface="Arial" panose="020B0604020202020204" pitchFamily="34" charset="0"/>
              </a:rPr>
              <a:t>Taking sides</a:t>
            </a:r>
          </a:p>
          <a:p>
            <a:pPr eaLnBrk="1" hangingPunct="1">
              <a:buFont typeface="Wingdings" panose="05000000000000000000" pitchFamily="2" charset="2"/>
              <a:buChar char=""/>
            </a:pPr>
            <a:r>
              <a:rPr lang="en-US" altLang="en-US" sz="2800" smtClean="0">
                <a:solidFill>
                  <a:schemeClr val="tx1"/>
                </a:solidFill>
                <a:latin typeface="Arial" panose="020B0604020202020204" pitchFamily="34" charset="0"/>
              </a:rPr>
              <a:t>Expert trap</a:t>
            </a:r>
          </a:p>
          <a:p>
            <a:pPr eaLnBrk="1" hangingPunct="1">
              <a:buFont typeface="Wingdings" panose="05000000000000000000" pitchFamily="2" charset="2"/>
              <a:buChar char=""/>
            </a:pPr>
            <a:r>
              <a:rPr lang="en-US" altLang="en-US" sz="2800" smtClean="0">
                <a:solidFill>
                  <a:schemeClr val="tx1"/>
                </a:solidFill>
                <a:latin typeface="Arial" panose="020B0604020202020204" pitchFamily="34" charset="0"/>
              </a:rPr>
              <a:t>Labeling trap</a:t>
            </a:r>
          </a:p>
          <a:p>
            <a:pPr eaLnBrk="1" hangingPunct="1">
              <a:buFont typeface="Wingdings" panose="05000000000000000000" pitchFamily="2" charset="2"/>
              <a:buChar char=""/>
            </a:pPr>
            <a:r>
              <a:rPr lang="en-US" altLang="en-US" sz="2800" smtClean="0">
                <a:solidFill>
                  <a:schemeClr val="tx1"/>
                </a:solidFill>
                <a:latin typeface="Arial" panose="020B0604020202020204" pitchFamily="34" charset="0"/>
              </a:rPr>
              <a:t>Premature-focus trap</a:t>
            </a:r>
          </a:p>
          <a:p>
            <a:pPr eaLnBrk="1" hangingPunct="1">
              <a:buFont typeface="Wingdings" panose="05000000000000000000" pitchFamily="2" charset="2"/>
              <a:buChar char=""/>
            </a:pPr>
            <a:r>
              <a:rPr lang="en-US" altLang="en-US" sz="2800" smtClean="0">
                <a:solidFill>
                  <a:schemeClr val="tx1"/>
                </a:solidFill>
                <a:latin typeface="Arial" panose="020B0604020202020204" pitchFamily="34" charset="0"/>
              </a:rPr>
              <a:t>Blaming trap</a:t>
            </a:r>
          </a:p>
        </p:txBody>
      </p:sp>
      <p:pic>
        <p:nvPicPr>
          <p:cNvPr id="9255" name="Picture 39"/>
          <p:cNvPicPr>
            <a:picLocks noChangeAspect="1" noChangeArrowheads="1"/>
          </p:cNvPicPr>
          <p:nvPr/>
        </p:nvPicPr>
        <p:blipFill>
          <a:blip r:embed="rId3"/>
          <a:srcRect/>
          <a:stretch>
            <a:fillRect/>
          </a:stretch>
        </p:blipFill>
        <p:spPr bwMode="auto">
          <a:xfrm>
            <a:off x="6324600" y="1901825"/>
            <a:ext cx="1403350" cy="1447800"/>
          </a:xfrm>
          <a:prstGeom prst="rect">
            <a:avLst/>
          </a:prstGeom>
          <a:noFill/>
          <a:ln w="38100">
            <a:solidFill>
              <a:schemeClr val="bg1">
                <a:lumMod val="60000"/>
                <a:lumOff val="40000"/>
              </a:schemeClr>
            </a:solidFill>
            <a:miter lim="800000"/>
            <a:headEnd/>
            <a:tailEnd/>
          </a:ln>
          <a:extLst>
            <a:ext uri="{909E8E84-426E-40dd-AFC4-6F175D3DCCD1}"/>
          </a:extLst>
        </p:spPr>
      </p:pic>
      <p:pic>
        <p:nvPicPr>
          <p:cNvPr id="9256" name="Picture 40"/>
          <p:cNvPicPr>
            <a:picLocks noChangeAspect="1" noChangeArrowheads="1"/>
          </p:cNvPicPr>
          <p:nvPr/>
        </p:nvPicPr>
        <p:blipFill>
          <a:blip r:embed="rId4"/>
          <a:srcRect/>
          <a:stretch>
            <a:fillRect/>
          </a:stretch>
        </p:blipFill>
        <p:spPr bwMode="auto">
          <a:xfrm>
            <a:off x="6383338" y="3962400"/>
            <a:ext cx="1808162" cy="1219200"/>
          </a:xfrm>
          <a:prstGeom prst="rect">
            <a:avLst/>
          </a:prstGeom>
          <a:noFill/>
          <a:ln w="44450">
            <a:solidFill>
              <a:schemeClr val="bg1">
                <a:lumMod val="50000"/>
              </a:schemeClr>
            </a:solidFill>
            <a:miter lim="800000"/>
            <a:headEnd/>
            <a:tailEnd/>
          </a:ln>
          <a:extLst>
            <a:ext uri="{909E8E84-426E-40dd-AFC4-6F175D3DCCD1}"/>
          </a:extLst>
        </p:spPr>
      </p:pic>
    </p:spTree>
    <p:extLst>
      <p:ext uri="{BB962C8B-B14F-4D97-AF65-F5344CB8AC3E}">
        <p14:creationId xmlns:p14="http://schemas.microsoft.com/office/powerpoint/2010/main" val="15165091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255"/>
                                        </p:tgtEl>
                                        <p:attrNameLst>
                                          <p:attrName>style.visibility</p:attrName>
                                        </p:attrNameLst>
                                      </p:cBhvr>
                                      <p:to>
                                        <p:strVal val="visible"/>
                                      </p:to>
                                    </p:set>
                                    <p:animEffect transition="in" filter="fade">
                                      <p:cBhvr>
                                        <p:cTn id="7" dur="500"/>
                                        <p:tgtEl>
                                          <p:spTgt spid="9255"/>
                                        </p:tgtEl>
                                      </p:cBhvr>
                                    </p:animEffect>
                                  </p:childTnLst>
                                </p:cTn>
                              </p:par>
                            </p:childTnLst>
                          </p:cTn>
                        </p:par>
                        <p:par>
                          <p:cTn id="8" fill="hold" nodeType="afterGroup">
                            <p:stCondLst>
                              <p:cond delay="500"/>
                            </p:stCondLst>
                            <p:childTnLst>
                              <p:par>
                                <p:cTn id="9" presetID="10" presetClass="entr" presetSubtype="0" fill="hold" nodeType="afterEffect">
                                  <p:stCondLst>
                                    <p:cond delay="750"/>
                                  </p:stCondLst>
                                  <p:childTnLst>
                                    <p:set>
                                      <p:cBhvr>
                                        <p:cTn id="10" dur="1" fill="hold">
                                          <p:stCondLst>
                                            <p:cond delay="0"/>
                                          </p:stCondLst>
                                        </p:cTn>
                                        <p:tgtEl>
                                          <p:spTgt spid="9256"/>
                                        </p:tgtEl>
                                        <p:attrNameLst>
                                          <p:attrName>style.visibility</p:attrName>
                                        </p:attrNameLst>
                                      </p:cBhvr>
                                      <p:to>
                                        <p:strVal val="visible"/>
                                      </p:to>
                                    </p:set>
                                    <p:animEffect transition="in" filter="fade">
                                      <p:cBhvr>
                                        <p:cTn id="11" dur="500"/>
                                        <p:tgtEl>
                                          <p:spTgt spid="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endParaRPr lang="en-US" altLang="en-US" smtClean="0"/>
          </a:p>
        </p:txBody>
      </p:sp>
      <p:pic>
        <p:nvPicPr>
          <p:cNvPr id="4" name="Content Placeholder 3"/>
          <p:cNvPicPr>
            <a:picLocks noGrp="1" noChangeAspect="1"/>
          </p:cNvPicPr>
          <p:nvPr>
            <p:ph idx="1"/>
          </p:nvPr>
        </p:nvPicPr>
        <p:blipFill>
          <a:blip r:embed="rId3"/>
          <a:stretch>
            <a:fillRect/>
          </a:stretch>
        </p:blipFill>
        <p:spPr>
          <a:xfrm>
            <a:off x="1390650" y="2139950"/>
            <a:ext cx="5819775" cy="3879850"/>
          </a:xfrm>
          <a:ln w="28575">
            <a:solidFill>
              <a:schemeClr val="bg2">
                <a:lumMod val="10000"/>
              </a:schemeClr>
            </a:solidFill>
          </a:ln>
        </p:spPr>
      </p:pic>
    </p:spTree>
    <p:extLst>
      <p:ext uri="{BB962C8B-B14F-4D97-AF65-F5344CB8AC3E}">
        <p14:creationId xmlns:p14="http://schemas.microsoft.com/office/powerpoint/2010/main" val="4025919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altLang="en-US" smtClean="0">
                <a:latin typeface="Tahoma" panose="020B0604030504040204" pitchFamily="34" charset="0"/>
                <a:ea typeface="MS PGothic" panose="020B0600070205080204" pitchFamily="34" charset="-128"/>
              </a:rPr>
              <a:t>Miller &amp; Rollnick</a:t>
            </a:r>
          </a:p>
        </p:txBody>
      </p:sp>
      <p:sp>
        <p:nvSpPr>
          <p:cNvPr id="68611" name="Content Placeholder 2"/>
          <p:cNvSpPr>
            <a:spLocks noGrp="1"/>
          </p:cNvSpPr>
          <p:nvPr>
            <p:ph idx="1"/>
          </p:nvPr>
        </p:nvSpPr>
        <p:spPr>
          <a:xfrm>
            <a:off x="685800" y="2667000"/>
            <a:ext cx="7543800" cy="4022725"/>
          </a:xfrm>
        </p:spPr>
        <p:txBody>
          <a:bodyPr/>
          <a:lstStyle/>
          <a:p>
            <a:pPr eaLnBrk="1" hangingPunct="1">
              <a:buFont typeface="Wingdings" panose="05000000000000000000" pitchFamily="2" charset="2"/>
              <a:buChar char=""/>
            </a:pPr>
            <a:r>
              <a:rPr lang="en-US" altLang="en-US" smtClean="0">
                <a:ea typeface="MS PGothic" panose="020B0600070205080204" pitchFamily="34" charset="-128"/>
              </a:rPr>
              <a:t>Research on effective therapists</a:t>
            </a:r>
          </a:p>
        </p:txBody>
      </p:sp>
      <p:pic>
        <p:nvPicPr>
          <p:cNvPr id="68612"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99025" y="3429000"/>
            <a:ext cx="3429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571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mtClean="0">
                <a:latin typeface="Tahoma" panose="020B0604030504040204" pitchFamily="34" charset="0"/>
                <a:ea typeface="MS PGothic" panose="020B0600070205080204" pitchFamily="34" charset="-128"/>
              </a:rPr>
              <a:t>Simply…..</a:t>
            </a:r>
          </a:p>
        </p:txBody>
      </p:sp>
      <p:sp>
        <p:nvSpPr>
          <p:cNvPr id="70659" name="Rectangle 3"/>
          <p:cNvSpPr>
            <a:spLocks noGrp="1" noChangeArrowheads="1"/>
          </p:cNvSpPr>
          <p:nvPr>
            <p:ph idx="1"/>
          </p:nvPr>
        </p:nvSpPr>
        <p:spPr>
          <a:xfrm>
            <a:off x="796925" y="2057400"/>
            <a:ext cx="7512050" cy="4041775"/>
          </a:xfrm>
        </p:spPr>
        <p:txBody>
          <a:bodyPr/>
          <a:lstStyle/>
          <a:p>
            <a:pPr eaLnBrk="1" hangingPunct="1">
              <a:buFont typeface="Wingdings" panose="05000000000000000000" pitchFamily="2" charset="2"/>
              <a:buChar char=""/>
            </a:pPr>
            <a:r>
              <a:rPr lang="en-US" altLang="en-US" sz="2400" dirty="0" smtClean="0">
                <a:ea typeface="MS PGothic" panose="020B0600070205080204" pitchFamily="34" charset="-128"/>
              </a:rPr>
              <a:t>Inter-personal skills are more important than professional training or experience for positive outcomes</a:t>
            </a:r>
          </a:p>
          <a:p>
            <a:pPr eaLnBrk="1" hangingPunct="1">
              <a:buFont typeface="Wingdings" panose="05000000000000000000" pitchFamily="2" charset="2"/>
              <a:buChar char=""/>
            </a:pPr>
            <a:r>
              <a:rPr lang="en-US" altLang="en-US" sz="2400" dirty="0" smtClean="0">
                <a:ea typeface="MS PGothic" panose="020B0600070205080204" pitchFamily="34" charset="-128"/>
              </a:rPr>
              <a:t>Establishing rapport is key</a:t>
            </a:r>
          </a:p>
          <a:p>
            <a:pPr eaLnBrk="1" hangingPunct="1">
              <a:buFont typeface="Wingdings" panose="05000000000000000000" pitchFamily="2" charset="2"/>
              <a:buChar char="v"/>
            </a:pPr>
            <a:r>
              <a:rPr lang="en-US" altLang="en-US" sz="2400" dirty="0" smtClean="0">
                <a:ea typeface="MS PGothic" panose="020B0600070205080204" pitchFamily="34" charset="-128"/>
              </a:rPr>
              <a:t>Respect</a:t>
            </a:r>
          </a:p>
          <a:p>
            <a:pPr eaLnBrk="1" hangingPunct="1">
              <a:buFont typeface="Wingdings" panose="05000000000000000000" pitchFamily="2" charset="2"/>
              <a:buChar char="v"/>
            </a:pPr>
            <a:r>
              <a:rPr lang="en-US" altLang="en-US" sz="2400" dirty="0" smtClean="0">
                <a:ea typeface="MS PGothic" panose="020B0600070205080204" pitchFamily="34" charset="-128"/>
              </a:rPr>
              <a:t>Affirmation</a:t>
            </a:r>
          </a:p>
          <a:p>
            <a:pPr eaLnBrk="1" hangingPunct="1">
              <a:buFont typeface="Wingdings" panose="05000000000000000000" pitchFamily="2" charset="2"/>
              <a:buChar char="v"/>
            </a:pPr>
            <a:r>
              <a:rPr lang="en-US" altLang="en-US" sz="2400" b="1" dirty="0" smtClean="0">
                <a:ea typeface="MS PGothic" panose="020B0600070205080204" pitchFamily="34" charset="-128"/>
              </a:rPr>
              <a:t>Empathy</a:t>
            </a:r>
          </a:p>
          <a:p>
            <a:pPr marL="0" indent="0" eaLnBrk="1" hangingPunct="1">
              <a:buNone/>
            </a:pPr>
            <a:r>
              <a:rPr lang="en-US" altLang="en-US" b="1" dirty="0" smtClean="0">
                <a:ea typeface="MS PGothic" panose="020B0600070205080204" pitchFamily="34" charset="-128"/>
              </a:rPr>
              <a:t>                                  *(MI Spirit will detail this)</a:t>
            </a:r>
            <a:endParaRPr lang="en-US" altLang="en-US" sz="2400" b="1" dirty="0" smtClean="0">
              <a:ea typeface="MS PGothic" panose="020B0600070205080204" pitchFamily="34" charset="-128"/>
            </a:endParaRPr>
          </a:p>
        </p:txBody>
      </p:sp>
    </p:spTree>
    <p:extLst>
      <p:ext uri="{BB962C8B-B14F-4D97-AF65-F5344CB8AC3E}">
        <p14:creationId xmlns:p14="http://schemas.microsoft.com/office/powerpoint/2010/main" val="18605747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US" altLang="en-US" b="1" smtClean="0"/>
              <a:t>MI: Early Research-</a:t>
            </a:r>
          </a:p>
        </p:txBody>
      </p:sp>
      <p:sp>
        <p:nvSpPr>
          <p:cNvPr id="3" name="Content Placeholder 2"/>
          <p:cNvSpPr>
            <a:spLocks noGrp="1"/>
          </p:cNvSpPr>
          <p:nvPr>
            <p:ph idx="1"/>
          </p:nvPr>
        </p:nvSpPr>
        <p:spPr>
          <a:xfrm>
            <a:off x="609600" y="2403475"/>
            <a:ext cx="7251700" cy="3879850"/>
          </a:xfrm>
        </p:spPr>
        <p:txBody>
          <a:bodyPr/>
          <a:lstStyle/>
          <a:p>
            <a:pPr eaLnBrk="1" hangingPunct="1"/>
            <a:r>
              <a:rPr lang="en-US" altLang="en-US" smtClean="0">
                <a:solidFill>
                  <a:schemeClr val="tx1"/>
                </a:solidFill>
              </a:rPr>
              <a:t>Unexplained outcomes –brief therapy for addiction</a:t>
            </a:r>
          </a:p>
          <a:p>
            <a:pPr eaLnBrk="1" hangingPunct="1"/>
            <a:r>
              <a:rPr lang="en-US" altLang="en-US" smtClean="0">
                <a:solidFill>
                  <a:schemeClr val="tx1"/>
                </a:solidFill>
              </a:rPr>
              <a:t>Therapist empathy during treatment predicted 2/3 of the variance in client drinking 6 months later and 50% at 12 and 24 months.</a:t>
            </a:r>
          </a:p>
          <a:p>
            <a:pPr eaLnBrk="1" hangingPunct="1">
              <a:buFont typeface="Calibri" panose="020F0502020204030204" pitchFamily="34" charset="0"/>
              <a:buNone/>
            </a:pPr>
            <a:endParaRPr lang="en-US" altLang="en-US" smtClean="0">
              <a:solidFill>
                <a:schemeClr val="tx1"/>
              </a:solidFill>
            </a:endParaRPr>
          </a:p>
          <a:p>
            <a:pPr eaLnBrk="1" hangingPunct="1">
              <a:buFont typeface="Calibri" panose="020F0502020204030204" pitchFamily="34" charset="0"/>
              <a:buNone/>
            </a:pPr>
            <a:r>
              <a:rPr lang="en-US" altLang="en-US" smtClean="0">
                <a:solidFill>
                  <a:schemeClr val="tx1"/>
                </a:solidFill>
              </a:rPr>
              <a:t>      Early guiding principles and importance of empathy and having </a:t>
            </a:r>
            <a:r>
              <a:rPr lang="en-US" altLang="en-US" b="1" i="1" smtClean="0">
                <a:solidFill>
                  <a:schemeClr val="tx1"/>
                </a:solidFill>
              </a:rPr>
              <a:t>client rather than counselor</a:t>
            </a:r>
            <a:r>
              <a:rPr lang="en-US" altLang="en-US" smtClean="0">
                <a:solidFill>
                  <a:schemeClr val="tx1"/>
                </a:solidFill>
              </a:rPr>
              <a:t> voice arguments for change.</a:t>
            </a:r>
          </a:p>
        </p:txBody>
      </p:sp>
      <p:sp>
        <p:nvSpPr>
          <p:cNvPr id="4" name="Right Arrow 3"/>
          <p:cNvSpPr/>
          <p:nvPr/>
        </p:nvSpPr>
        <p:spPr>
          <a:xfrm>
            <a:off x="273685" y="4724400"/>
            <a:ext cx="549275" cy="225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extLst>
      <p:ext uri="{BB962C8B-B14F-4D97-AF65-F5344CB8AC3E}">
        <p14:creationId xmlns:p14="http://schemas.microsoft.com/office/powerpoint/2010/main" val="3185505870"/>
      </p:ext>
    </p:extLst>
  </p:cSld>
  <p:clrMapOvr>
    <a:masterClrMapping/>
  </p:clrMapOvr>
  <p:transition spd="slow" advTm="11035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100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86604"/>
            <a:ext cx="8991600" cy="1450757"/>
          </a:xfrm>
        </p:spPr>
        <p:txBody>
          <a:bodyPr>
            <a:normAutofit/>
          </a:bodyPr>
          <a:lstStyle/>
          <a:p>
            <a:pPr algn="ctr">
              <a:defRPr/>
            </a:pPr>
            <a:r>
              <a:rPr lang="en-US" b="1" dirty="0" smtClean="0"/>
              <a:t>Motivational Interviewing</a:t>
            </a:r>
            <a:endParaRPr lang="en-US" dirty="0"/>
          </a:p>
        </p:txBody>
      </p:sp>
      <p:sp>
        <p:nvSpPr>
          <p:cNvPr id="3" name="Content Placeholder 2"/>
          <p:cNvSpPr>
            <a:spLocks noGrp="1"/>
          </p:cNvSpPr>
          <p:nvPr>
            <p:ph idx="1"/>
          </p:nvPr>
        </p:nvSpPr>
        <p:spPr/>
        <p:txBody>
          <a:bodyPr>
            <a:normAutofit fontScale="92500" lnSpcReduction="20000"/>
          </a:bodyPr>
          <a:lstStyle/>
          <a:p>
            <a:pPr marL="0" indent="0" algn="ctr">
              <a:lnSpc>
                <a:spcPct val="90000"/>
              </a:lnSpc>
              <a:buFont typeface="Wingdings 3" charset="2"/>
              <a:buNone/>
              <a:defRPr/>
            </a:pPr>
            <a:r>
              <a:rPr lang="en-US" sz="3200" b="1" u="sng" dirty="0"/>
              <a:t>Inter-view</a:t>
            </a:r>
            <a:r>
              <a:rPr lang="en-US" sz="3200" b="1" u="sng" dirty="0" smtClean="0"/>
              <a:t>:</a:t>
            </a:r>
          </a:p>
          <a:p>
            <a:pPr marL="0" indent="0" algn="ctr">
              <a:lnSpc>
                <a:spcPct val="90000"/>
              </a:lnSpc>
              <a:buFont typeface="Wingdings 3" charset="2"/>
              <a:buNone/>
              <a:defRPr/>
            </a:pPr>
            <a:r>
              <a:rPr lang="en-US" sz="3200" b="1" u="sng" dirty="0" smtClean="0"/>
              <a:t> </a:t>
            </a:r>
            <a:r>
              <a:rPr lang="en-US" sz="3200" b="1" u="sng" dirty="0"/>
              <a:t>looking at something </a:t>
            </a:r>
            <a:r>
              <a:rPr lang="en-US" sz="3200" b="1" u="sng" dirty="0" smtClean="0"/>
              <a:t>together</a:t>
            </a:r>
          </a:p>
          <a:p>
            <a:pPr marL="0" indent="0" algn="ctr">
              <a:lnSpc>
                <a:spcPct val="90000"/>
              </a:lnSpc>
              <a:buFont typeface="Wingdings 3" charset="2"/>
              <a:buNone/>
              <a:defRPr/>
            </a:pPr>
            <a:endParaRPr lang="en-US" sz="3200" u="sng" dirty="0">
              <a:latin typeface="Arial" charset="0"/>
            </a:endParaRPr>
          </a:p>
          <a:p>
            <a:pPr marL="0" indent="0" algn="ctr">
              <a:lnSpc>
                <a:spcPct val="90000"/>
              </a:lnSpc>
              <a:buFont typeface="Wingdings 3" charset="2"/>
              <a:buNone/>
              <a:defRPr/>
            </a:pPr>
            <a:endParaRPr lang="en-US" sz="3200" dirty="0" smtClean="0">
              <a:latin typeface="Arial" charset="0"/>
            </a:endParaRPr>
          </a:p>
          <a:p>
            <a:pPr marL="0" indent="0" algn="ctr">
              <a:lnSpc>
                <a:spcPct val="90000"/>
              </a:lnSpc>
              <a:buFont typeface="Wingdings 3" charset="2"/>
              <a:buNone/>
              <a:defRPr/>
            </a:pPr>
            <a:endParaRPr lang="en-US" sz="3200" dirty="0">
              <a:latin typeface="Arial" charset="0"/>
            </a:endParaRPr>
          </a:p>
          <a:p>
            <a:pPr marL="0" indent="0" algn="ctr">
              <a:lnSpc>
                <a:spcPct val="90000"/>
              </a:lnSpc>
              <a:buFont typeface="Wingdings 3" charset="2"/>
              <a:buNone/>
              <a:defRPr/>
            </a:pPr>
            <a:endParaRPr lang="en-US" sz="3200" dirty="0" smtClean="0">
              <a:latin typeface="Arial" charset="0"/>
            </a:endParaRPr>
          </a:p>
          <a:p>
            <a:pPr marL="0" indent="0" algn="ctr">
              <a:lnSpc>
                <a:spcPct val="90000"/>
              </a:lnSpc>
              <a:buFont typeface="Wingdings 3" charset="2"/>
              <a:buNone/>
              <a:defRPr/>
            </a:pPr>
            <a:r>
              <a:rPr lang="en-US" sz="3200" b="1" dirty="0" smtClean="0"/>
              <a:t>A particular style of conversation </a:t>
            </a:r>
            <a:br>
              <a:rPr lang="en-US" sz="3200" b="1" dirty="0" smtClean="0"/>
            </a:br>
            <a:r>
              <a:rPr lang="en-US" sz="3200" b="1" dirty="0" smtClean="0"/>
              <a:t>about change</a:t>
            </a:r>
            <a:endParaRPr lang="en-US" sz="3200" b="1" dirty="0"/>
          </a:p>
          <a:p>
            <a:pPr marL="114300" indent="0">
              <a:buFont typeface="Wingdings 3" charset="2"/>
              <a:buNone/>
              <a:defRPr/>
            </a:pPr>
            <a:endParaRPr lang="en-US" dirty="0"/>
          </a:p>
        </p:txBody>
      </p:sp>
      <p:pic>
        <p:nvPicPr>
          <p:cNvPr id="5" name="Picture 4"/>
          <p:cNvPicPr>
            <a:picLocks noChangeAspect="1"/>
          </p:cNvPicPr>
          <p:nvPr/>
        </p:nvPicPr>
        <p:blipFill>
          <a:blip r:embed="rId4"/>
          <a:stretch>
            <a:fillRect/>
          </a:stretch>
        </p:blipFill>
        <p:spPr>
          <a:xfrm>
            <a:off x="3380421" y="2743200"/>
            <a:ext cx="2428875" cy="1885950"/>
          </a:xfrm>
          <a:prstGeom prst="rect">
            <a:avLst/>
          </a:prstGeom>
        </p:spPr>
      </p:pic>
    </p:spTree>
    <p:custDataLst>
      <p:tags r:id="rId1"/>
    </p:custDataLst>
    <p:extLst>
      <p:ext uri="{BB962C8B-B14F-4D97-AF65-F5344CB8AC3E}">
        <p14:creationId xmlns:p14="http://schemas.microsoft.com/office/powerpoint/2010/main" val="3282029028"/>
      </p:ext>
    </p:extLst>
  </p:cSld>
  <p:clrMapOvr>
    <a:masterClrMapping/>
  </p:clrMapOvr>
  <p:transition spd="slow" advTm="2442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nodeType="afterGroup">
                            <p:stCondLst>
                              <p:cond delay="2500"/>
                            </p:stCondLst>
                            <p:childTnLst>
                              <p:par>
                                <p:cTn id="9" presetID="1" presetClass="entr" presetSubtype="0" fill="hold" nodeType="afterEffect">
                                  <p:stCondLst>
                                    <p:cond delay="15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nodeType="afterGroup">
                            <p:stCondLst>
                              <p:cond delay="4000"/>
                            </p:stCondLst>
                            <p:childTnLst>
                              <p:par>
                                <p:cTn id="12" presetID="1" presetClass="entr" presetSubtype="0" fill="hold" nodeType="afterEffect">
                                  <p:stCondLst>
                                    <p:cond delay="3000"/>
                                  </p:stCondLst>
                                  <p:childTnLst>
                                    <p:set>
                                      <p:cBhvr>
                                        <p:cTn id="1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US" altLang="en-US" dirty="0" smtClean="0"/>
              <a:t>Change talk </a:t>
            </a:r>
            <a:r>
              <a:rPr lang="en-US" altLang="en-US" i="1" dirty="0" smtClean="0"/>
              <a:t>and</a:t>
            </a:r>
            <a:r>
              <a:rPr lang="en-US" altLang="en-US" dirty="0" smtClean="0"/>
              <a:t> resistance (sustain talk)	</a:t>
            </a:r>
          </a:p>
        </p:txBody>
      </p:sp>
      <p:sp>
        <p:nvSpPr>
          <p:cNvPr id="74755" name="Content Placeholder 2"/>
          <p:cNvSpPr>
            <a:spLocks noGrp="1"/>
          </p:cNvSpPr>
          <p:nvPr>
            <p:ph idx="1"/>
          </p:nvPr>
        </p:nvSpPr>
        <p:spPr>
          <a:xfrm>
            <a:off x="152400" y="2362200"/>
            <a:ext cx="8991600" cy="4373563"/>
          </a:xfrm>
        </p:spPr>
        <p:txBody>
          <a:bodyPr/>
          <a:lstStyle/>
          <a:p>
            <a:pPr algn="ctr" eaLnBrk="1" hangingPunct="1">
              <a:buFont typeface="Wingdings" panose="05000000000000000000" pitchFamily="2" charset="2"/>
              <a:buChar char="Ø"/>
            </a:pPr>
            <a:r>
              <a:rPr lang="en-US" altLang="en-US" sz="2800" dirty="0" smtClean="0">
                <a:solidFill>
                  <a:schemeClr val="tx1"/>
                </a:solidFill>
              </a:rPr>
              <a:t>Highly responsive to counselor style</a:t>
            </a:r>
            <a:br>
              <a:rPr lang="en-US" altLang="en-US" sz="2800" dirty="0" smtClean="0">
                <a:solidFill>
                  <a:schemeClr val="tx1"/>
                </a:solidFill>
              </a:rPr>
            </a:br>
            <a:endParaRPr lang="en-US" altLang="en-US" sz="2800" dirty="0" smtClean="0">
              <a:solidFill>
                <a:schemeClr val="tx1"/>
              </a:solidFill>
            </a:endParaRPr>
          </a:p>
          <a:p>
            <a:pPr algn="ctr" eaLnBrk="1" hangingPunct="1">
              <a:buFont typeface="Wingdings" panose="05000000000000000000" pitchFamily="2" charset="2"/>
              <a:buChar char="Ø"/>
            </a:pPr>
            <a:r>
              <a:rPr lang="en-US" altLang="en-US" sz="2800" dirty="0" smtClean="0">
                <a:solidFill>
                  <a:schemeClr val="tx1"/>
                </a:solidFill>
              </a:rPr>
              <a:t>Low empathy/confrontation  </a:t>
            </a:r>
            <a:br>
              <a:rPr lang="en-US" altLang="en-US" sz="2800" dirty="0" smtClean="0">
                <a:solidFill>
                  <a:schemeClr val="tx1"/>
                </a:solidFill>
              </a:rPr>
            </a:br>
            <a:r>
              <a:rPr lang="en-US" altLang="en-US" sz="2800" dirty="0" smtClean="0">
                <a:solidFill>
                  <a:schemeClr val="tx1"/>
                </a:solidFill>
              </a:rPr>
              <a:t>           =  More resistance</a:t>
            </a:r>
            <a:br>
              <a:rPr lang="en-US" altLang="en-US" sz="2800" dirty="0" smtClean="0">
                <a:solidFill>
                  <a:schemeClr val="tx1"/>
                </a:solidFill>
              </a:rPr>
            </a:br>
            <a:r>
              <a:rPr lang="en-US" altLang="en-US" sz="2800" dirty="0" smtClean="0">
                <a:solidFill>
                  <a:schemeClr val="tx1"/>
                </a:solidFill>
              </a:rPr>
              <a:t>        =   more drinking</a:t>
            </a:r>
            <a:br>
              <a:rPr lang="en-US" altLang="en-US" sz="2800" dirty="0" smtClean="0">
                <a:solidFill>
                  <a:schemeClr val="tx1"/>
                </a:solidFill>
              </a:rPr>
            </a:br>
            <a:r>
              <a:rPr lang="en-US" altLang="en-US" sz="2800" dirty="0" smtClean="0">
                <a:solidFill>
                  <a:schemeClr val="tx1"/>
                </a:solidFill>
              </a:rPr>
              <a:t/>
            </a:r>
            <a:br>
              <a:rPr lang="en-US" altLang="en-US" sz="2800" dirty="0" smtClean="0">
                <a:solidFill>
                  <a:schemeClr val="tx1"/>
                </a:solidFill>
              </a:rPr>
            </a:br>
            <a:r>
              <a:rPr lang="en-US" altLang="en-US" sz="2800" dirty="0" smtClean="0">
                <a:solidFill>
                  <a:schemeClr val="tx1"/>
                </a:solidFill>
              </a:rPr>
              <a:t/>
            </a:r>
            <a:br>
              <a:rPr lang="en-US" altLang="en-US" sz="2800" dirty="0" smtClean="0">
                <a:solidFill>
                  <a:schemeClr val="tx1"/>
                </a:solidFill>
              </a:rPr>
            </a:br>
            <a:r>
              <a:rPr lang="en-US" altLang="en-US" sz="2800" dirty="0" smtClean="0">
                <a:solidFill>
                  <a:schemeClr val="tx1"/>
                </a:solidFill>
              </a:rPr>
              <a:t>*</a:t>
            </a:r>
            <a:r>
              <a:rPr lang="en-US" altLang="en-US" sz="2800" b="1" dirty="0" smtClean="0">
                <a:solidFill>
                  <a:schemeClr val="tx1"/>
                </a:solidFill>
              </a:rPr>
              <a:t>Style</a:t>
            </a:r>
            <a:r>
              <a:rPr lang="en-US" altLang="en-US" sz="2800" dirty="0" smtClean="0">
                <a:solidFill>
                  <a:schemeClr val="tx1"/>
                </a:solidFill>
              </a:rPr>
              <a:t> of conversations with conduct officer</a:t>
            </a:r>
            <a:br>
              <a:rPr lang="en-US" altLang="en-US" sz="2800" dirty="0" smtClean="0">
                <a:solidFill>
                  <a:schemeClr val="tx1"/>
                </a:solidFill>
              </a:rPr>
            </a:br>
            <a:r>
              <a:rPr lang="en-US" altLang="en-US" sz="2800" b="1" dirty="0" smtClean="0">
                <a:solidFill>
                  <a:schemeClr val="tx1"/>
                </a:solidFill>
              </a:rPr>
              <a:t>is critical</a:t>
            </a:r>
          </a:p>
        </p:txBody>
      </p:sp>
      <p:pic>
        <p:nvPicPr>
          <p:cNvPr id="74756"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24616" y="457200"/>
            <a:ext cx="1284288" cy="855662"/>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937071"/>
      </p:ext>
    </p:extLst>
  </p:cSld>
  <p:clrMapOvr>
    <a:masterClrMapping/>
  </p:clrMapOvr>
  <p:transition spd="slow" advTm="7024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150938" y="212725"/>
            <a:ext cx="7793037" cy="1462088"/>
          </a:xfrm>
        </p:spPr>
        <p:txBody>
          <a:bodyPr>
            <a:noAutofit/>
          </a:bodyPr>
          <a:lstStyle/>
          <a:p>
            <a:pPr algn="ctr" eaLnBrk="1" hangingPunct="1"/>
            <a:r>
              <a:rPr lang="en-US" altLang="en-US" sz="3600" dirty="0" smtClean="0">
                <a:latin typeface="Tahoma" panose="020B0604030504040204" pitchFamily="34" charset="0"/>
                <a:ea typeface="MS PGothic" panose="020B0600070205080204" pitchFamily="34" charset="-128"/>
              </a:rPr>
              <a:t>Stages of Change + MI</a:t>
            </a:r>
            <a:br>
              <a:rPr lang="en-US" altLang="en-US" sz="3600" dirty="0" smtClean="0">
                <a:latin typeface="Tahoma" panose="020B0604030504040204" pitchFamily="34" charset="0"/>
                <a:ea typeface="MS PGothic" panose="020B0600070205080204" pitchFamily="34" charset="-128"/>
              </a:rPr>
            </a:br>
            <a:r>
              <a:rPr lang="en-US" altLang="en-US" sz="3600" dirty="0" smtClean="0">
                <a:latin typeface="Tahoma" panose="020B0604030504040204" pitchFamily="34" charset="0"/>
                <a:ea typeface="MS PGothic" panose="020B0600070205080204" pitchFamily="34" charset="-128"/>
              </a:rPr>
              <a:t>=</a:t>
            </a:r>
            <a:br>
              <a:rPr lang="en-US" altLang="en-US" sz="3600" dirty="0" smtClean="0">
                <a:latin typeface="Tahoma" panose="020B0604030504040204" pitchFamily="34" charset="0"/>
                <a:ea typeface="MS PGothic" panose="020B0600070205080204" pitchFamily="34" charset="-128"/>
              </a:rPr>
            </a:br>
            <a:r>
              <a:rPr lang="en-US" altLang="en-US" sz="3600" i="1" dirty="0">
                <a:latin typeface="Tahoma" panose="020B0604030504040204" pitchFamily="34" charset="0"/>
                <a:ea typeface="MS PGothic" panose="020B0600070205080204" pitchFamily="34" charset="-128"/>
              </a:rPr>
              <a:t>T</a:t>
            </a:r>
            <a:r>
              <a:rPr lang="en-US" altLang="en-US" sz="3600" i="1" dirty="0" smtClean="0">
                <a:latin typeface="Tahoma" panose="020B0604030504040204" pitchFamily="34" charset="0"/>
                <a:ea typeface="MS PGothic" panose="020B0600070205080204" pitchFamily="34" charset="-128"/>
              </a:rPr>
              <a:t>rans-theoretical model</a:t>
            </a:r>
          </a:p>
        </p:txBody>
      </p:sp>
      <p:sp>
        <p:nvSpPr>
          <p:cNvPr id="84995" name="Rectangle 3"/>
          <p:cNvSpPr>
            <a:spLocks noGrp="1" noChangeArrowheads="1"/>
          </p:cNvSpPr>
          <p:nvPr>
            <p:ph idx="1"/>
          </p:nvPr>
        </p:nvSpPr>
        <p:spPr/>
        <p:txBody>
          <a:bodyPr/>
          <a:lstStyle/>
          <a:p>
            <a:pPr eaLnBrk="1" hangingPunct="1">
              <a:buFont typeface="Wingdings" panose="05000000000000000000" pitchFamily="2" charset="2"/>
              <a:buChar char=""/>
            </a:pPr>
            <a:r>
              <a:rPr lang="en-US" altLang="en-US" sz="2400" dirty="0" smtClean="0">
                <a:ea typeface="MS PGothic" panose="020B0600070205080204" pitchFamily="34" charset="-128"/>
              </a:rPr>
              <a:t>People do not enter the conversation in a state of readiness to change….</a:t>
            </a:r>
          </a:p>
          <a:p>
            <a:pPr eaLnBrk="1" hangingPunct="1">
              <a:buFont typeface="Wingdings" panose="05000000000000000000" pitchFamily="2" charset="2"/>
              <a:buChar char=""/>
            </a:pPr>
            <a:r>
              <a:rPr lang="en-US" altLang="en-US" sz="2400" dirty="0" smtClean="0">
                <a:ea typeface="MS PGothic" panose="020B0600070205080204" pitchFamily="34" charset="-128"/>
              </a:rPr>
              <a:t>Straightforward advice giving is of limited value and lead to …non-constructive dialogue</a:t>
            </a:r>
          </a:p>
          <a:p>
            <a:pPr eaLnBrk="1" hangingPunct="1">
              <a:buFont typeface="Wingdings" panose="05000000000000000000" pitchFamily="2" charset="2"/>
              <a:buChar char=""/>
            </a:pPr>
            <a:r>
              <a:rPr lang="en-US" altLang="en-US" sz="2400" dirty="0" smtClean="0">
                <a:ea typeface="MS PGothic" panose="020B0600070205080204" pitchFamily="34" charset="-128"/>
              </a:rPr>
              <a:t>Arguments for change are met with resistance</a:t>
            </a:r>
          </a:p>
        </p:txBody>
      </p:sp>
    </p:spTree>
    <p:extLst>
      <p:ext uri="{BB962C8B-B14F-4D97-AF65-F5344CB8AC3E}">
        <p14:creationId xmlns:p14="http://schemas.microsoft.com/office/powerpoint/2010/main" val="10952399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762000" y="152400"/>
            <a:ext cx="6629400" cy="1600200"/>
          </a:xfrm>
        </p:spPr>
        <p:txBody>
          <a:bodyPr/>
          <a:lstStyle/>
          <a:p>
            <a:pPr eaLnBrk="1" hangingPunct="1"/>
            <a:r>
              <a:rPr lang="en-US" altLang="ja-JP" dirty="0">
                <a:latin typeface="Arial" charset="0"/>
              </a:rPr>
              <a:t>    </a:t>
            </a:r>
            <a:r>
              <a:rPr lang="en-US" altLang="ja-JP" sz="3300" dirty="0" smtClean="0">
                <a:latin typeface="Arial" charset="0"/>
              </a:rPr>
              <a:t>PHASING </a:t>
            </a:r>
            <a:r>
              <a:rPr lang="en-US" altLang="ja-JP" sz="3300" dirty="0">
                <a:latin typeface="Arial" charset="0"/>
              </a:rPr>
              <a:t>INTERVENTIONS </a:t>
            </a:r>
            <a:br>
              <a:rPr lang="en-US" altLang="ja-JP" sz="3300" dirty="0">
                <a:latin typeface="Arial" charset="0"/>
              </a:rPr>
            </a:br>
            <a:endParaRPr lang="en-US" sz="3300" dirty="0">
              <a:latin typeface="Arial" charset="0"/>
            </a:endParaRPr>
          </a:p>
        </p:txBody>
      </p:sp>
      <p:sp>
        <p:nvSpPr>
          <p:cNvPr id="77827" name="Rectangle 3"/>
          <p:cNvSpPr>
            <a:spLocks noGrp="1" noChangeArrowheads="1"/>
          </p:cNvSpPr>
          <p:nvPr>
            <p:ph sz="quarter" idx="4294967295"/>
          </p:nvPr>
        </p:nvSpPr>
        <p:spPr>
          <a:xfrm>
            <a:off x="457200" y="1600200"/>
            <a:ext cx="7769225" cy="4557713"/>
          </a:xfrm>
        </p:spPr>
        <p:txBody>
          <a:bodyPr/>
          <a:lstStyle/>
          <a:p>
            <a:pPr marL="609600" indent="-609600" algn="ctr" eaLnBrk="1" hangingPunct="1">
              <a:buFont typeface="Wingdings" charset="0"/>
              <a:buNone/>
            </a:pPr>
            <a:r>
              <a:rPr lang="ja-JP" altLang="en-US" i="1" dirty="0">
                <a:latin typeface="Arial" charset="0"/>
              </a:rPr>
              <a:t>“</a:t>
            </a:r>
            <a:r>
              <a:rPr lang="en-US" altLang="ja-JP" sz="2400" b="1" i="1" dirty="0">
                <a:latin typeface="Arial" charset="0"/>
              </a:rPr>
              <a:t>SAYING the right thing at the right time</a:t>
            </a:r>
          </a:p>
          <a:p>
            <a:pPr marL="609600" indent="-609600" algn="ctr" eaLnBrk="1" hangingPunct="1">
              <a:buFont typeface="Wingdings" charset="0"/>
              <a:buNone/>
            </a:pPr>
            <a:r>
              <a:rPr lang="en-US" altLang="ja-JP" sz="2400" b="1" i="1" dirty="0">
                <a:latin typeface="Arial" charset="0"/>
              </a:rPr>
              <a:t> IN THE RIGHT WAY</a:t>
            </a:r>
            <a:r>
              <a:rPr lang="ja-JP" altLang="en-US" sz="2400" b="1" i="1" dirty="0">
                <a:latin typeface="Arial" charset="0"/>
              </a:rPr>
              <a:t>”</a:t>
            </a:r>
            <a:endParaRPr lang="en-US" altLang="ja-JP" sz="2400" b="1" i="1" dirty="0">
              <a:latin typeface="Arial" charset="0"/>
            </a:endParaRPr>
          </a:p>
          <a:p>
            <a:pPr marL="609600" indent="-609600" eaLnBrk="1" hangingPunct="1">
              <a:buFont typeface="Wingdings" charset="0"/>
              <a:buNone/>
            </a:pPr>
            <a:endParaRPr lang="en-US" sz="1000" dirty="0">
              <a:latin typeface="Arial" charset="0"/>
            </a:endParaRPr>
          </a:p>
          <a:p>
            <a:pPr marL="609600" indent="-609600" eaLnBrk="1" hangingPunct="1">
              <a:spcAft>
                <a:spcPct val="30000"/>
              </a:spcAft>
              <a:buFont typeface="Times" charset="0"/>
              <a:buAutoNum type="arabicPeriod"/>
            </a:pPr>
            <a:r>
              <a:rPr lang="en-US" dirty="0">
                <a:latin typeface="Arial" charset="0"/>
              </a:rPr>
              <a:t>People respond to brief interventions according to their stage of change</a:t>
            </a:r>
          </a:p>
          <a:p>
            <a:pPr marL="609600" indent="-609600" eaLnBrk="1" hangingPunct="1">
              <a:spcAft>
                <a:spcPct val="30000"/>
              </a:spcAft>
              <a:buFont typeface="Times" charset="0"/>
              <a:buAutoNum type="arabicPeriod"/>
            </a:pPr>
            <a:r>
              <a:rPr lang="en-US" dirty="0">
                <a:latin typeface="Arial" charset="0"/>
              </a:rPr>
              <a:t>How we talk about it makes a difference</a:t>
            </a:r>
          </a:p>
          <a:p>
            <a:pPr marL="609600" indent="-609600" eaLnBrk="1" hangingPunct="1">
              <a:spcAft>
                <a:spcPct val="30000"/>
              </a:spcAft>
              <a:buFont typeface="Times" charset="0"/>
              <a:buAutoNum type="arabicPeriod"/>
            </a:pPr>
            <a:r>
              <a:rPr lang="en-US" dirty="0">
                <a:latin typeface="Arial" charset="0"/>
              </a:rPr>
              <a:t>Strategies that are </a:t>
            </a:r>
            <a:r>
              <a:rPr lang="ja-JP" altLang="en-US" dirty="0">
                <a:latin typeface="Arial" charset="0"/>
              </a:rPr>
              <a:t>“</a:t>
            </a:r>
            <a:r>
              <a:rPr lang="en-US" altLang="ja-JP" dirty="0">
                <a:latin typeface="Arial" charset="0"/>
              </a:rPr>
              <a:t>out-of-phase</a:t>
            </a:r>
            <a:r>
              <a:rPr lang="ja-JP" altLang="en-US" dirty="0">
                <a:latin typeface="Arial" charset="0"/>
              </a:rPr>
              <a:t>”</a:t>
            </a:r>
            <a:r>
              <a:rPr lang="en-US" altLang="ja-JP" dirty="0">
                <a:latin typeface="Arial" charset="0"/>
              </a:rPr>
              <a:t> increase  resistance leading him or her to move back to an earlier stage of change</a:t>
            </a:r>
            <a:endParaRPr lang="en-US" dirty="0">
              <a:latin typeface="Arial" charset="0"/>
            </a:endParaRPr>
          </a:p>
        </p:txBody>
      </p:sp>
      <p:pic>
        <p:nvPicPr>
          <p:cNvPr id="4" name="Picture 3"/>
          <p:cNvPicPr>
            <a:picLocks noChangeAspect="1"/>
          </p:cNvPicPr>
          <p:nvPr/>
        </p:nvPicPr>
        <p:blipFill>
          <a:blip r:embed="rId3">
            <a:duotone>
              <a:prstClr val="black"/>
              <a:schemeClr val="accent6">
                <a:tint val="45000"/>
                <a:satMod val="400000"/>
              </a:schemeClr>
            </a:duotone>
          </a:blip>
          <a:stretch>
            <a:fillRect/>
          </a:stretch>
        </p:blipFill>
        <p:spPr>
          <a:xfrm>
            <a:off x="6948252" y="4800600"/>
            <a:ext cx="1278173" cy="1257300"/>
          </a:xfrm>
          <a:prstGeom prst="rect">
            <a:avLst/>
          </a:prstGeom>
        </p:spPr>
      </p:pic>
    </p:spTree>
    <p:extLst>
      <p:ext uri="{BB962C8B-B14F-4D97-AF65-F5344CB8AC3E}">
        <p14:creationId xmlns:p14="http://schemas.microsoft.com/office/powerpoint/2010/main" val="33302331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n-US" altLang="en-US" smtClean="0">
                <a:latin typeface="Arial" panose="020B0604020202020204" pitchFamily="34" charset="0"/>
              </a:rPr>
              <a:t>CHANGE</a:t>
            </a:r>
          </a:p>
        </p:txBody>
      </p:sp>
      <p:sp>
        <p:nvSpPr>
          <p:cNvPr id="76803" name="Content Placeholder 2"/>
          <p:cNvSpPr>
            <a:spLocks noGrp="1"/>
          </p:cNvSpPr>
          <p:nvPr>
            <p:ph idx="1"/>
          </p:nvPr>
        </p:nvSpPr>
        <p:spPr>
          <a:xfrm>
            <a:off x="533400" y="2438400"/>
            <a:ext cx="7467600" cy="4873625"/>
          </a:xfrm>
        </p:spPr>
        <p:txBody>
          <a:bodyPr/>
          <a:lstStyle/>
          <a:p>
            <a:pPr algn="ctr" eaLnBrk="1" hangingPunct="1">
              <a:buFont typeface="Wingdings" panose="05000000000000000000" pitchFamily="2" charset="2"/>
              <a:buNone/>
            </a:pPr>
            <a:r>
              <a:rPr lang="ja-JP" altLang="en-US" smtClean="0">
                <a:latin typeface="Arial" panose="020B0604020202020204" pitchFamily="34" charset="0"/>
                <a:cs typeface="Meiryo" panose="020B0604030504040204" pitchFamily="34" charset="-128"/>
              </a:rPr>
              <a:t>“</a:t>
            </a:r>
            <a:r>
              <a:rPr lang="en-US" altLang="ja-JP" sz="3600" smtClean="0">
                <a:cs typeface="Meiryo" panose="020B0604030504040204" pitchFamily="34" charset="-128"/>
              </a:rPr>
              <a:t>People are usually more convinced by reasons they discovered themselves than by those found by others.</a:t>
            </a:r>
            <a:r>
              <a:rPr lang="ja-JP" altLang="en-US" sz="3600" smtClean="0">
                <a:cs typeface="Meiryo" panose="020B0604030504040204" pitchFamily="34" charset="-128"/>
              </a:rPr>
              <a:t>”</a:t>
            </a:r>
            <a:endParaRPr lang="en-US" altLang="ja-JP" sz="3600" smtClean="0">
              <a:cs typeface="Meiryo" panose="020B0604030504040204" pitchFamily="34" charset="-128"/>
            </a:endParaRPr>
          </a:p>
          <a:p>
            <a:pPr eaLnBrk="1" hangingPunct="1">
              <a:buFont typeface="Wingdings" panose="05000000000000000000" pitchFamily="2" charset="2"/>
              <a:buNone/>
            </a:pPr>
            <a:endParaRPr lang="en-US" altLang="en-US" u="sng" smtClean="0">
              <a:latin typeface="Arial" panose="020B0604020202020204" pitchFamily="34" charset="0"/>
              <a:hlinkClick r:id="rId3"/>
            </a:endParaRPr>
          </a:p>
          <a:p>
            <a:pPr eaLnBrk="1" hangingPunct="1">
              <a:buFont typeface="Wingdings" panose="05000000000000000000" pitchFamily="2" charset="2"/>
              <a:buNone/>
            </a:pPr>
            <a:endParaRPr lang="en-US" altLang="en-US" u="sng" smtClean="0">
              <a:latin typeface="Arial" panose="020B0604020202020204" pitchFamily="34" charset="0"/>
              <a:hlinkClick r:id="rId3"/>
            </a:endParaRPr>
          </a:p>
          <a:p>
            <a:pPr eaLnBrk="1" hangingPunct="1">
              <a:buFont typeface="Wingdings" panose="05000000000000000000" pitchFamily="2" charset="2"/>
              <a:buNone/>
            </a:pPr>
            <a:r>
              <a:rPr lang="en-US" altLang="en-US" u="sng" smtClean="0">
                <a:latin typeface="Arial" panose="020B0604020202020204" pitchFamily="34" charset="0"/>
                <a:hlinkClick r:id="rId3"/>
              </a:rPr>
              <a:t>Blaise Pascal</a:t>
            </a:r>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054338268"/>
      </p:ext>
    </p:extLst>
  </p:cSld>
  <p:clrMapOvr>
    <a:masterClrMapping/>
  </p:clrMapOvr>
  <p:transition spd="slow" advTm="21864"/>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Resistance</a:t>
            </a:r>
            <a:endParaRPr lang="en-US" dirty="0"/>
          </a:p>
        </p:txBody>
      </p:sp>
      <p:sp>
        <p:nvSpPr>
          <p:cNvPr id="3" name="Content Placeholder 2"/>
          <p:cNvSpPr>
            <a:spLocks noGrp="1"/>
          </p:cNvSpPr>
          <p:nvPr>
            <p:ph idx="1"/>
          </p:nvPr>
        </p:nvSpPr>
        <p:spPr>
          <a:xfrm>
            <a:off x="990600" y="4800600"/>
            <a:ext cx="7693025" cy="990600"/>
          </a:xfrm>
        </p:spPr>
        <p:txBody>
          <a:bodyPr/>
          <a:lstStyle/>
          <a:p>
            <a:r>
              <a:rPr lang="en-US" dirty="0"/>
              <a:t>A reflection on the facilitator style</a:t>
            </a:r>
          </a:p>
          <a:p>
            <a:pPr marL="0" indent="0">
              <a:buNone/>
            </a:pPr>
            <a:endParaRPr lang="en-US"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590800"/>
            <a:ext cx="2676525" cy="1704975"/>
          </a:xfrm>
          <a:prstGeom prst="rect">
            <a:avLst/>
          </a:prstGeom>
          <a:noFill/>
          <a:ln>
            <a:noFill/>
          </a:ln>
          <a:effectLst>
            <a:glow rad="127000">
              <a:srgbClr val="00B050"/>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590800"/>
            <a:ext cx="1524000" cy="1371600"/>
          </a:xfrm>
          <a:prstGeom prst="rect">
            <a:avLst/>
          </a:prstGeom>
          <a:noFill/>
          <a:ln>
            <a:noFill/>
          </a:ln>
          <a:effectLst>
            <a:glow rad="127000">
              <a:schemeClr val="tx2">
                <a:lumMod val="9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543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t>Motivational Interviewing</a:t>
            </a:r>
            <a:br>
              <a:rPr lang="en-US" dirty="0"/>
            </a:br>
            <a:endParaRPr lang="en-US" dirty="0"/>
          </a:p>
        </p:txBody>
      </p:sp>
      <p:sp>
        <p:nvSpPr>
          <p:cNvPr id="87043" name="Content Placeholder 2"/>
          <p:cNvSpPr>
            <a:spLocks noGrp="1"/>
          </p:cNvSpPr>
          <p:nvPr>
            <p:ph idx="1"/>
          </p:nvPr>
        </p:nvSpPr>
        <p:spPr/>
        <p:txBody>
          <a:bodyPr/>
          <a:lstStyle/>
          <a:p>
            <a:pPr eaLnBrk="1" hangingPunct="1"/>
            <a:r>
              <a:rPr lang="en-US" altLang="en-US" sz="2400" smtClean="0"/>
              <a:t>Meet the student where they are </a:t>
            </a:r>
          </a:p>
          <a:p>
            <a:pPr eaLnBrk="1" hangingPunct="1">
              <a:buFont typeface="Calibri" panose="020F0502020204030204" pitchFamily="34" charset="0"/>
              <a:buNone/>
            </a:pPr>
            <a:endParaRPr lang="en-US" altLang="en-US" sz="2400" smtClean="0"/>
          </a:p>
          <a:p>
            <a:pPr eaLnBrk="1" hangingPunct="1">
              <a:buFont typeface="Wingdings" panose="05000000000000000000" pitchFamily="2" charset="2"/>
              <a:buChar char="ü"/>
            </a:pPr>
            <a:r>
              <a:rPr lang="en-US" altLang="en-US" sz="2400" smtClean="0"/>
              <a:t>Spirit</a:t>
            </a:r>
          </a:p>
          <a:p>
            <a:pPr eaLnBrk="1" hangingPunct="1">
              <a:buFont typeface="Wingdings" panose="05000000000000000000" pitchFamily="2" charset="2"/>
              <a:buChar char="ü"/>
            </a:pPr>
            <a:r>
              <a:rPr lang="en-US" altLang="en-US" sz="2400" smtClean="0"/>
              <a:t>Principles</a:t>
            </a:r>
          </a:p>
          <a:p>
            <a:pPr eaLnBrk="1" hangingPunct="1">
              <a:buFont typeface="Wingdings" panose="05000000000000000000" pitchFamily="2" charset="2"/>
              <a:buChar char="ü"/>
            </a:pPr>
            <a:r>
              <a:rPr lang="en-US" altLang="en-US" sz="2400" smtClean="0"/>
              <a:t>Skills</a:t>
            </a:r>
          </a:p>
        </p:txBody>
      </p:sp>
      <p:pic>
        <p:nvPicPr>
          <p:cNvPr id="43010" name="Picture 2"/>
          <p:cNvPicPr>
            <a:picLocks noChangeAspect="1" noChangeArrowheads="1"/>
          </p:cNvPicPr>
          <p:nvPr/>
        </p:nvPicPr>
        <p:blipFill>
          <a:blip r:embed="rId3"/>
          <a:srcRect/>
          <a:stretch>
            <a:fillRect/>
          </a:stretch>
        </p:blipFill>
        <p:spPr bwMode="auto">
          <a:xfrm>
            <a:off x="5334000" y="3527425"/>
            <a:ext cx="3436938" cy="2574925"/>
          </a:xfrm>
          <a:prstGeom prst="rect">
            <a:avLst/>
          </a:prstGeom>
          <a:noFill/>
          <a:ln w="57150">
            <a:solidFill>
              <a:schemeClr val="bg1">
                <a:lumMod val="60000"/>
                <a:lumOff val="40000"/>
              </a:schemeClr>
            </a:solidFill>
            <a:miter lim="800000"/>
            <a:headEnd/>
            <a:tailEnd/>
          </a:ln>
          <a:extLst>
            <a:ext uri="{909E8E84-426E-40dd-AFC4-6F175D3DCCD1}"/>
          </a:extLst>
        </p:spPr>
      </p:pic>
    </p:spTree>
    <p:extLst>
      <p:ext uri="{BB962C8B-B14F-4D97-AF65-F5344CB8AC3E}">
        <p14:creationId xmlns:p14="http://schemas.microsoft.com/office/powerpoint/2010/main" val="844731705"/>
      </p:ext>
    </p:extLst>
  </p:cSld>
  <p:clrMapOvr>
    <a:masterClrMapping/>
  </p:clrMapOvr>
  <p:transition spd="slow" advTm="2260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1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altLang="en-US" smtClean="0"/>
              <a:t>Spirit of MI: </a:t>
            </a:r>
            <a:br>
              <a:rPr lang="en-US" altLang="en-US" smtClean="0"/>
            </a:br>
            <a:r>
              <a:rPr lang="en-US" altLang="en-US" smtClean="0"/>
              <a:t>A way of being “with”</a:t>
            </a:r>
          </a:p>
        </p:txBody>
      </p:sp>
      <p:sp>
        <p:nvSpPr>
          <p:cNvPr id="3" name="Content Placeholder 2"/>
          <p:cNvSpPr>
            <a:spLocks noGrp="1"/>
          </p:cNvSpPr>
          <p:nvPr>
            <p:ph idx="1"/>
          </p:nvPr>
        </p:nvSpPr>
        <p:spPr>
          <a:xfrm>
            <a:off x="204788" y="2484438"/>
            <a:ext cx="8939212" cy="4373562"/>
          </a:xfrm>
        </p:spPr>
        <p:txBody>
          <a:bodyPr/>
          <a:lstStyle/>
          <a:p>
            <a:pPr eaLnBrk="1" hangingPunct="1">
              <a:buFont typeface="Wingdings" panose="05000000000000000000" pitchFamily="2" charset="2"/>
              <a:buChar char="ü"/>
            </a:pPr>
            <a:r>
              <a:rPr lang="en-US" altLang="en-US" sz="3200" dirty="0" smtClean="0"/>
              <a:t>PARTNERSHIP               NOT </a:t>
            </a:r>
            <a:r>
              <a:rPr lang="en-US" altLang="en-US" dirty="0" smtClean="0"/>
              <a:t>CONFRONTATION</a:t>
            </a:r>
            <a:r>
              <a:rPr lang="en-US" altLang="en-US" sz="3200" dirty="0" smtClean="0"/>
              <a:t>        </a:t>
            </a:r>
          </a:p>
          <a:p>
            <a:pPr eaLnBrk="1" hangingPunct="1">
              <a:buFont typeface="Wingdings" panose="05000000000000000000" pitchFamily="2" charset="2"/>
              <a:buChar char="ü"/>
            </a:pPr>
            <a:r>
              <a:rPr lang="en-US" altLang="en-US" sz="3200" dirty="0" smtClean="0"/>
              <a:t>EVOCATION                  NOT </a:t>
            </a:r>
            <a:r>
              <a:rPr lang="en-US" altLang="en-US" dirty="0" smtClean="0"/>
              <a:t>IMPOSITION</a:t>
            </a:r>
          </a:p>
          <a:p>
            <a:pPr eaLnBrk="1" hangingPunct="1">
              <a:buFont typeface="Wingdings" panose="05000000000000000000" pitchFamily="2" charset="2"/>
              <a:buChar char="ü"/>
            </a:pPr>
            <a:r>
              <a:rPr lang="en-US" altLang="en-US" sz="3200" dirty="0" smtClean="0"/>
              <a:t>ACCEPTANCE                NOT </a:t>
            </a:r>
            <a:r>
              <a:rPr lang="en-US" altLang="en-US" dirty="0" smtClean="0"/>
              <a:t>AUTHORITATIVE</a:t>
            </a:r>
            <a:endParaRPr lang="en-US" altLang="en-US" sz="3200" dirty="0" smtClean="0"/>
          </a:p>
          <a:p>
            <a:pPr eaLnBrk="1" hangingPunct="1">
              <a:buFont typeface="Wingdings" panose="05000000000000000000" pitchFamily="2" charset="2"/>
              <a:buChar char="ü"/>
            </a:pPr>
            <a:r>
              <a:rPr lang="en-US" altLang="en-US" sz="3200" dirty="0" smtClean="0"/>
              <a:t>COMPASSION               NOT </a:t>
            </a:r>
            <a:r>
              <a:rPr lang="en-US" altLang="en-US" dirty="0" smtClean="0"/>
              <a:t>JUDGMENT</a:t>
            </a:r>
            <a:endParaRPr lang="en-US" altLang="en-US" sz="3200" dirty="0" smtClean="0"/>
          </a:p>
          <a:p>
            <a:pPr eaLnBrk="1" hangingPunct="1">
              <a:buFont typeface="Calibri" panose="020F0502020204030204" pitchFamily="34" charset="0"/>
              <a:buNone/>
            </a:pPr>
            <a:endParaRPr lang="en-US" altLang="en-US" dirty="0" smtClean="0"/>
          </a:p>
        </p:txBody>
      </p:sp>
    </p:spTree>
    <p:extLst>
      <p:ext uri="{BB962C8B-B14F-4D97-AF65-F5344CB8AC3E}">
        <p14:creationId xmlns:p14="http://schemas.microsoft.com/office/powerpoint/2010/main" val="505897974"/>
      </p:ext>
    </p:extLst>
  </p:cSld>
  <p:clrMapOvr>
    <a:masterClrMapping/>
  </p:clrMapOvr>
  <p:transition spd="slow" advTm="386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6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nodeType="afterGroup">
                            <p:stCondLst>
                              <p:cond delay="6000"/>
                            </p:stCondLst>
                            <p:childTnLst>
                              <p:par>
                                <p:cTn id="11" presetID="1" presetClass="entr" presetSubtype="0" fill="hold" nodeType="afterEffect">
                                  <p:stCondLst>
                                    <p:cond delay="6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nodeType="afterGroup">
                            <p:stCondLst>
                              <p:cond delay="12000"/>
                            </p:stCondLst>
                            <p:childTnLst>
                              <p:par>
                                <p:cTn id="14" presetID="1" presetClass="entr" presetSubtype="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r>
              <a:rPr lang="en-US" altLang="en-US" dirty="0" smtClean="0"/>
              <a:t>Principles: Person-centered</a:t>
            </a:r>
          </a:p>
        </p:txBody>
      </p:sp>
      <p:sp>
        <p:nvSpPr>
          <p:cNvPr id="3" name="Content Placeholder 2"/>
          <p:cNvSpPr>
            <a:spLocks noGrp="1"/>
          </p:cNvSpPr>
          <p:nvPr>
            <p:ph idx="1"/>
          </p:nvPr>
        </p:nvSpPr>
        <p:spPr>
          <a:xfrm>
            <a:off x="685800" y="2209800"/>
            <a:ext cx="7591425" cy="3530600"/>
          </a:xfrm>
        </p:spPr>
        <p:txBody>
          <a:bodyPr/>
          <a:lstStyle/>
          <a:p>
            <a:pPr eaLnBrk="1" hangingPunct="1">
              <a:buFont typeface="Wingdings" panose="05000000000000000000" pitchFamily="2" charset="2"/>
              <a:buChar char="ü"/>
            </a:pPr>
            <a:r>
              <a:rPr lang="en-US" altLang="en-US" sz="2400" dirty="0" smtClean="0"/>
              <a:t>We do not need to make change happen. </a:t>
            </a:r>
            <a:br>
              <a:rPr lang="en-US" altLang="en-US" sz="2400" dirty="0" smtClean="0"/>
            </a:br>
            <a:r>
              <a:rPr lang="en-US" altLang="en-US" sz="2400" dirty="0" smtClean="0"/>
              <a:t>Cannot make it happen.</a:t>
            </a:r>
          </a:p>
          <a:p>
            <a:pPr eaLnBrk="1" hangingPunct="1">
              <a:buFont typeface="Wingdings" panose="05000000000000000000" pitchFamily="2" charset="2"/>
              <a:buChar char="ü"/>
            </a:pPr>
            <a:r>
              <a:rPr lang="en-US" altLang="en-US" sz="2400" dirty="0" smtClean="0"/>
              <a:t>Motivation is not installed, it is evoked.</a:t>
            </a:r>
          </a:p>
          <a:p>
            <a:pPr eaLnBrk="1" hangingPunct="1">
              <a:buFont typeface="Wingdings" panose="05000000000000000000" pitchFamily="2" charset="2"/>
              <a:buChar char="ü"/>
            </a:pPr>
            <a:r>
              <a:rPr lang="en-US" altLang="en-US" sz="2400" dirty="0" smtClean="0"/>
              <a:t>Change is fundamentally self change.  Services/conversation facilitate natural process (or not).</a:t>
            </a:r>
          </a:p>
          <a:p>
            <a:pPr eaLnBrk="1" hangingPunct="1">
              <a:buFont typeface="Wingdings" panose="05000000000000000000" pitchFamily="2" charset="2"/>
              <a:buChar char="ü"/>
            </a:pPr>
            <a:r>
              <a:rPr lang="en-US" altLang="en-US" sz="2400" dirty="0" smtClean="0"/>
              <a:t>Facilitator cannot revoke peoples choice about own behavior.  </a:t>
            </a:r>
            <a:r>
              <a:rPr lang="en-US" altLang="en-US" sz="2400" b="1" dirty="0" smtClean="0">
                <a:solidFill>
                  <a:srgbClr val="0070C0"/>
                </a:solidFill>
              </a:rPr>
              <a:t>It is not a change goal until the student says so.</a:t>
            </a:r>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p:txBody>
      </p:sp>
    </p:spTree>
    <p:custDataLst>
      <p:tags r:id="rId1"/>
    </p:custDataLst>
    <p:extLst>
      <p:ext uri="{BB962C8B-B14F-4D97-AF65-F5344CB8AC3E}">
        <p14:creationId xmlns:p14="http://schemas.microsoft.com/office/powerpoint/2010/main" val="594046623"/>
      </p:ext>
    </p:extLst>
  </p:cSld>
  <p:clrMapOvr>
    <a:masterClrMapping/>
  </p:clrMapOvr>
  <p:transition spd="slow" advTm="795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altLang="en-US" dirty="0" smtClean="0"/>
              <a:t>R-U-L-E</a:t>
            </a:r>
          </a:p>
        </p:txBody>
      </p:sp>
      <p:sp>
        <p:nvSpPr>
          <p:cNvPr id="92163" name="Content Placeholder 2"/>
          <p:cNvSpPr>
            <a:spLocks noGrp="1"/>
          </p:cNvSpPr>
          <p:nvPr>
            <p:ph idx="1"/>
          </p:nvPr>
        </p:nvSpPr>
        <p:spPr>
          <a:xfrm>
            <a:off x="866775" y="2489200"/>
            <a:ext cx="7515225" cy="3530600"/>
          </a:xfrm>
        </p:spPr>
        <p:txBody>
          <a:bodyPr/>
          <a:lstStyle/>
          <a:p>
            <a:pPr eaLnBrk="1" hangingPunct="1"/>
            <a:r>
              <a:rPr lang="en-US" altLang="en-US" sz="3200" b="1" dirty="0" smtClean="0">
                <a:solidFill>
                  <a:srgbClr val="00B050"/>
                </a:solidFill>
              </a:rPr>
              <a:t>R</a:t>
            </a:r>
            <a:r>
              <a:rPr lang="en-US" altLang="en-US" sz="3200" dirty="0" smtClean="0"/>
              <a:t>esist the RIGHTING REFLEX</a:t>
            </a:r>
          </a:p>
          <a:p>
            <a:pPr eaLnBrk="1" hangingPunct="1"/>
            <a:r>
              <a:rPr lang="en-US" altLang="en-US" sz="3200" b="1" dirty="0">
                <a:solidFill>
                  <a:srgbClr val="00B050"/>
                </a:solidFill>
              </a:rPr>
              <a:t>U</a:t>
            </a:r>
            <a:r>
              <a:rPr lang="en-US" altLang="en-US" sz="3200" dirty="0" smtClean="0"/>
              <a:t>nderstand your client motivations</a:t>
            </a:r>
          </a:p>
          <a:p>
            <a:pPr eaLnBrk="1" hangingPunct="1"/>
            <a:r>
              <a:rPr lang="en-US" altLang="en-US" sz="3200" b="1" dirty="0">
                <a:solidFill>
                  <a:srgbClr val="00B050"/>
                </a:solidFill>
              </a:rPr>
              <a:t>L</a:t>
            </a:r>
            <a:r>
              <a:rPr lang="en-US" altLang="en-US" sz="3200" dirty="0" smtClean="0"/>
              <a:t>isten</a:t>
            </a:r>
          </a:p>
          <a:p>
            <a:pPr eaLnBrk="1" hangingPunct="1"/>
            <a:r>
              <a:rPr lang="en-US" altLang="en-US" sz="3200" b="1" dirty="0">
                <a:solidFill>
                  <a:srgbClr val="00B050"/>
                </a:solidFill>
              </a:rPr>
              <a:t>E</a:t>
            </a:r>
            <a:r>
              <a:rPr lang="en-US" altLang="en-US" sz="3200" dirty="0" smtClean="0"/>
              <a:t>mpower</a:t>
            </a:r>
          </a:p>
        </p:txBody>
      </p:sp>
      <p:pic>
        <p:nvPicPr>
          <p:cNvPr id="2" name="Picture 1"/>
          <p:cNvPicPr>
            <a:picLocks noChangeAspect="1"/>
          </p:cNvPicPr>
          <p:nvPr/>
        </p:nvPicPr>
        <p:blipFill>
          <a:blip r:embed="rId3"/>
          <a:stretch>
            <a:fillRect/>
          </a:stretch>
        </p:blipFill>
        <p:spPr>
          <a:xfrm>
            <a:off x="6324600" y="4038600"/>
            <a:ext cx="1457325" cy="1511300"/>
          </a:xfrm>
          <a:prstGeom prst="rect">
            <a:avLst/>
          </a:prstGeom>
          <a:ln w="22225">
            <a:noFill/>
          </a:ln>
        </p:spPr>
      </p:pic>
    </p:spTree>
    <p:extLst>
      <p:ext uri="{BB962C8B-B14F-4D97-AF65-F5344CB8AC3E}">
        <p14:creationId xmlns:p14="http://schemas.microsoft.com/office/powerpoint/2010/main" val="3281962276"/>
      </p:ext>
    </p:extLst>
  </p:cSld>
  <p:clrMapOvr>
    <a:masterClrMapping/>
  </p:clrMapOvr>
  <p:transition spd="slow" advTm="1148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0"/>
                                  </p:stCondLst>
                                  <p:childTnLst>
                                    <p:set>
                                      <p:cBhvr>
                                        <p:cTn id="6" dur="1" fill="hold">
                                          <p:stCondLst>
                                            <p:cond delay="0"/>
                                          </p:stCondLst>
                                        </p:cTn>
                                        <p:tgtEl>
                                          <p:spTgt spid="92163">
                                            <p:txEl>
                                              <p:pRg st="0" end="0"/>
                                            </p:txEl>
                                          </p:spTgt>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nodeType="afterEffect">
                                  <p:stCondLst>
                                    <p:cond delay="3000"/>
                                  </p:stCondLst>
                                  <p:childTnLst>
                                    <p:set>
                                      <p:cBhvr>
                                        <p:cTn id="9" dur="1" fill="hold">
                                          <p:stCondLst>
                                            <p:cond delay="0"/>
                                          </p:stCondLst>
                                        </p:cTn>
                                        <p:tgtEl>
                                          <p:spTgt spid="92163">
                                            <p:txEl>
                                              <p:pRg st="1" end="1"/>
                                            </p:txEl>
                                          </p:spTgt>
                                        </p:tgtEl>
                                        <p:attrNameLst>
                                          <p:attrName>style.visibility</p:attrName>
                                        </p:attrNameLst>
                                      </p:cBhvr>
                                      <p:to>
                                        <p:strVal val="visible"/>
                                      </p:to>
                                    </p:set>
                                  </p:childTnLst>
                                </p:cTn>
                              </p:par>
                            </p:childTnLst>
                          </p:cTn>
                        </p:par>
                        <p:par>
                          <p:cTn id="10" fill="hold">
                            <p:stCondLst>
                              <p:cond delay="5500"/>
                            </p:stCondLst>
                            <p:childTnLst>
                              <p:par>
                                <p:cTn id="11" presetID="1" presetClass="entr" presetSubtype="0" fill="hold" nodeType="afterEffect">
                                  <p:stCondLst>
                                    <p:cond delay="3000"/>
                                  </p:stCondLst>
                                  <p:childTnLst>
                                    <p:set>
                                      <p:cBhvr>
                                        <p:cTn id="12" dur="1" fill="hold">
                                          <p:stCondLst>
                                            <p:cond delay="0"/>
                                          </p:stCondLst>
                                        </p:cTn>
                                        <p:tgtEl>
                                          <p:spTgt spid="92163">
                                            <p:txEl>
                                              <p:pRg st="2" end="2"/>
                                            </p:txEl>
                                          </p:spTgt>
                                        </p:tgtEl>
                                        <p:attrNameLst>
                                          <p:attrName>style.visibility</p:attrName>
                                        </p:attrNameLst>
                                      </p:cBhvr>
                                      <p:to>
                                        <p:strVal val="visible"/>
                                      </p:to>
                                    </p:set>
                                  </p:childTnLst>
                                </p:cTn>
                              </p:par>
                            </p:childTnLst>
                          </p:cTn>
                        </p:par>
                        <p:par>
                          <p:cTn id="13" fill="hold">
                            <p:stCondLst>
                              <p:cond delay="8500"/>
                            </p:stCondLst>
                            <p:childTnLst>
                              <p:par>
                                <p:cTn id="14" presetID="1" presetClass="entr" presetSubtype="0" fill="hold" nodeType="afterEffect">
                                  <p:stCondLst>
                                    <p:cond delay="3000"/>
                                  </p:stCondLst>
                                  <p:childTnLst>
                                    <p:set>
                                      <p:cBhvr>
                                        <p:cTn id="15" dur="1" fill="hold">
                                          <p:stCondLst>
                                            <p:cond delay="0"/>
                                          </p:stCondLst>
                                        </p:cTn>
                                        <p:tgtEl>
                                          <p:spTgt spid="921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A pragmatic </a:t>
            </a:r>
            <a:r>
              <a:rPr lang="en-US" dirty="0" smtClean="0"/>
              <a:t>MI definition </a:t>
            </a:r>
            <a:br>
              <a:rPr lang="en-US" dirty="0" smtClean="0"/>
            </a:br>
            <a:r>
              <a:rPr lang="en-US" dirty="0" smtClean="0"/>
              <a:t>(</a:t>
            </a:r>
            <a:r>
              <a:rPr lang="en-US" dirty="0"/>
              <a:t>Why would I use it?): </a:t>
            </a:r>
          </a:p>
        </p:txBody>
      </p:sp>
      <p:sp>
        <p:nvSpPr>
          <p:cNvPr id="80899" name="Content Placeholder 2"/>
          <p:cNvSpPr>
            <a:spLocks noGrp="1"/>
          </p:cNvSpPr>
          <p:nvPr>
            <p:ph idx="1"/>
          </p:nvPr>
        </p:nvSpPr>
        <p:spPr>
          <a:xfrm>
            <a:off x="533400" y="2489200"/>
            <a:ext cx="6343650" cy="3530600"/>
          </a:xfrm>
        </p:spPr>
        <p:txBody>
          <a:bodyPr/>
          <a:lstStyle/>
          <a:p>
            <a:endParaRPr lang="en-US" altLang="en-US" dirty="0" smtClean="0"/>
          </a:p>
          <a:p>
            <a:pPr>
              <a:lnSpc>
                <a:spcPct val="200000"/>
              </a:lnSpc>
            </a:pPr>
            <a:r>
              <a:rPr lang="en-US" altLang="en-US" sz="2400" dirty="0" smtClean="0"/>
              <a:t>A </a:t>
            </a:r>
            <a:r>
              <a:rPr lang="en-US" altLang="en-US" sz="2400" b="1" dirty="0" smtClean="0"/>
              <a:t>person-­‐centered </a:t>
            </a:r>
            <a:r>
              <a:rPr lang="en-US" altLang="en-US" sz="2400" dirty="0" smtClean="0"/>
              <a:t>conversation/relationship style for addressing the common problem of </a:t>
            </a:r>
            <a:r>
              <a:rPr lang="en-US" altLang="en-US" sz="2400" b="1" dirty="0" smtClean="0"/>
              <a:t>ambivalence</a:t>
            </a:r>
            <a:r>
              <a:rPr lang="en-US" altLang="en-US" sz="2400" dirty="0" smtClean="0"/>
              <a:t> about change. </a:t>
            </a:r>
          </a:p>
          <a:p>
            <a:endParaRPr lang="en-US" altLang="en-US" dirty="0" smtClean="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4600" y="4572000"/>
            <a:ext cx="2278063" cy="1676400"/>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099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MINDFULNESS</a:t>
            </a:r>
            <a:endParaRPr lang="en-US" dirty="0"/>
          </a:p>
        </p:txBody>
      </p:sp>
      <p:sp>
        <p:nvSpPr>
          <p:cNvPr id="3" name="TextBox 2"/>
          <p:cNvSpPr txBox="1"/>
          <p:nvPr/>
        </p:nvSpPr>
        <p:spPr>
          <a:xfrm>
            <a:off x="2895600" y="5400067"/>
            <a:ext cx="2827867" cy="369332"/>
          </a:xfrm>
          <a:prstGeom prst="rect">
            <a:avLst/>
          </a:prstGeom>
          <a:noFill/>
        </p:spPr>
        <p:txBody>
          <a:bodyPr wrap="square" rtlCol="0">
            <a:spAutoFit/>
          </a:bodyPr>
          <a:lstStyle/>
          <a:p>
            <a:r>
              <a:rPr lang="en-US" dirty="0" smtClean="0"/>
              <a:t>Mindfully Present</a:t>
            </a:r>
            <a:endParaRPr lang="en-US" dirty="0"/>
          </a:p>
        </p:txBody>
      </p:sp>
      <p:pic>
        <p:nvPicPr>
          <p:cNvPr id="5" name="Picture 4"/>
          <p:cNvPicPr>
            <a:picLocks noChangeAspect="1"/>
          </p:cNvPicPr>
          <p:nvPr/>
        </p:nvPicPr>
        <p:blipFill>
          <a:blip r:embed="rId3"/>
          <a:stretch>
            <a:fillRect/>
          </a:stretch>
        </p:blipFill>
        <p:spPr>
          <a:xfrm>
            <a:off x="1117601" y="2428361"/>
            <a:ext cx="5515128" cy="2465372"/>
          </a:xfrm>
          <a:prstGeom prst="rect">
            <a:avLst/>
          </a:prstGeom>
          <a:ln w="31750">
            <a:solidFill>
              <a:srgbClr val="92D050"/>
            </a:solidFill>
          </a:ln>
        </p:spPr>
      </p:pic>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42430114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150938" y="212725"/>
            <a:ext cx="7793037" cy="1462088"/>
          </a:xfrm>
        </p:spPr>
        <p:txBody>
          <a:bodyPr/>
          <a:lstStyle/>
          <a:p>
            <a:pPr eaLnBrk="1" hangingPunct="1"/>
            <a:r>
              <a:rPr lang="en-US">
                <a:latin typeface="Arial" charset="0"/>
              </a:rPr>
              <a:t>Doing it RIGHT</a:t>
            </a:r>
          </a:p>
        </p:txBody>
      </p:sp>
      <p:sp>
        <p:nvSpPr>
          <p:cNvPr id="107523" name="Rectangle 3"/>
          <p:cNvSpPr>
            <a:spLocks noGrp="1" noChangeArrowheads="1"/>
          </p:cNvSpPr>
          <p:nvPr>
            <p:ph idx="1"/>
          </p:nvPr>
        </p:nvSpPr>
        <p:spPr>
          <a:xfrm>
            <a:off x="1066800" y="2667000"/>
            <a:ext cx="7467600" cy="4873625"/>
          </a:xfrm>
        </p:spPr>
        <p:txBody>
          <a:bodyPr/>
          <a:lstStyle/>
          <a:p>
            <a:pPr eaLnBrk="1" hangingPunct="1">
              <a:buFont typeface="Wingdings" charset="0"/>
              <a:buChar char=""/>
            </a:pPr>
            <a:r>
              <a:rPr lang="en-US" sz="2600">
                <a:latin typeface="Arial" charset="0"/>
              </a:rPr>
              <a:t>You are speaking slowly, </a:t>
            </a:r>
          </a:p>
          <a:p>
            <a:pPr eaLnBrk="1" hangingPunct="1">
              <a:buFont typeface="Wingdings" charset="0"/>
              <a:buChar char=""/>
            </a:pPr>
            <a:r>
              <a:rPr lang="en-US" sz="2600">
                <a:latin typeface="Arial" charset="0"/>
              </a:rPr>
              <a:t>Student talking more than you, </a:t>
            </a:r>
          </a:p>
          <a:p>
            <a:pPr eaLnBrk="1" hangingPunct="1">
              <a:buFont typeface="Wingdings" charset="0"/>
              <a:buChar char=""/>
            </a:pPr>
            <a:r>
              <a:rPr lang="en-US" sz="2600">
                <a:latin typeface="Arial" charset="0"/>
              </a:rPr>
              <a:t>You are listening more than talking, </a:t>
            </a:r>
          </a:p>
          <a:p>
            <a:pPr eaLnBrk="1" hangingPunct="1">
              <a:buFont typeface="Wingdings" charset="0"/>
              <a:buChar char=""/>
            </a:pPr>
            <a:r>
              <a:rPr lang="en-US" sz="2600">
                <a:latin typeface="Arial" charset="0"/>
              </a:rPr>
              <a:t>Student is working, not passive, asks for information</a:t>
            </a:r>
          </a:p>
        </p:txBody>
      </p:sp>
    </p:spTree>
    <p:extLst>
      <p:ext uri="{BB962C8B-B14F-4D97-AF65-F5344CB8AC3E}">
        <p14:creationId xmlns:p14="http://schemas.microsoft.com/office/powerpoint/2010/main" val="3730490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atin typeface="Cambria" charset="0"/>
              </a:rPr>
              <a:t>BASICS Development </a:t>
            </a:r>
          </a:p>
        </p:txBody>
      </p:sp>
      <p:sp>
        <p:nvSpPr>
          <p:cNvPr id="33795" name="Content Placeholder 2"/>
          <p:cNvSpPr>
            <a:spLocks noGrp="1"/>
          </p:cNvSpPr>
          <p:nvPr>
            <p:ph idx="1"/>
          </p:nvPr>
        </p:nvSpPr>
        <p:spPr/>
        <p:txBody>
          <a:bodyPr/>
          <a:lstStyle/>
          <a:p>
            <a:pPr eaLnBrk="1" hangingPunct="1"/>
            <a:r>
              <a:rPr lang="en-US">
                <a:latin typeface="Calibri" charset="0"/>
              </a:rPr>
              <a:t>D</a:t>
            </a:r>
            <a:r>
              <a:rPr lang="en-US" smtClean="0">
                <a:latin typeface="Calibri" charset="0"/>
              </a:rPr>
              <a:t>esigned </a:t>
            </a:r>
            <a:r>
              <a:rPr lang="en-US" dirty="0">
                <a:latin typeface="Calibri" charset="0"/>
              </a:rPr>
              <a:t>by Alan </a:t>
            </a:r>
            <a:r>
              <a:rPr lang="en-US" dirty="0" err="1">
                <a:latin typeface="Calibri" charset="0"/>
              </a:rPr>
              <a:t>Marlatt</a:t>
            </a:r>
            <a:r>
              <a:rPr lang="en-US" dirty="0">
                <a:latin typeface="Calibri" charset="0"/>
              </a:rPr>
              <a:t> a</a:t>
            </a:r>
            <a:r>
              <a:rPr lang="en-US" dirty="0" smtClean="0">
                <a:latin typeface="Calibri" charset="0"/>
              </a:rPr>
              <a:t>nd researchers </a:t>
            </a:r>
            <a:r>
              <a:rPr lang="en-US" dirty="0">
                <a:latin typeface="Calibri" charset="0"/>
              </a:rPr>
              <a:t>at the University of Washington </a:t>
            </a:r>
          </a:p>
          <a:p>
            <a:pPr eaLnBrk="1" hangingPunct="1">
              <a:buFont typeface="Wingdings" panose="05000000000000000000" pitchFamily="2" charset="2"/>
              <a:buChar char="Ø"/>
            </a:pPr>
            <a:r>
              <a:rPr lang="en-US" dirty="0">
                <a:latin typeface="Calibri" charset="0"/>
              </a:rPr>
              <a:t>P</a:t>
            </a:r>
            <a:r>
              <a:rPr lang="en-US" dirty="0" smtClean="0">
                <a:latin typeface="Calibri" charset="0"/>
              </a:rPr>
              <a:t>rovide </a:t>
            </a:r>
            <a:r>
              <a:rPr lang="en-US" dirty="0">
                <a:latin typeface="Calibri" charset="0"/>
              </a:rPr>
              <a:t>colleges and universities with a flexible, affordable, user friendly, and effective individual alcohol abuse prevention program to </a:t>
            </a:r>
            <a:r>
              <a:rPr lang="en-US" u="sng" dirty="0">
                <a:latin typeface="Calibri" charset="0"/>
              </a:rPr>
              <a:t>reduce hazardous drinking and its harmful effects </a:t>
            </a:r>
            <a:r>
              <a:rPr lang="en-US" dirty="0">
                <a:latin typeface="Calibri" charset="0"/>
              </a:rPr>
              <a:t>in college </a:t>
            </a:r>
            <a:r>
              <a:rPr lang="en-US" dirty="0" smtClean="0">
                <a:latin typeface="Calibri" charset="0"/>
              </a:rPr>
              <a:t>students</a:t>
            </a:r>
          </a:p>
          <a:p>
            <a:pPr eaLnBrk="1" hangingPunct="1">
              <a:buFont typeface="Wingdings" panose="05000000000000000000" pitchFamily="2" charset="2"/>
              <a:buChar char="Ø"/>
            </a:pPr>
            <a:r>
              <a:rPr lang="en-US" dirty="0" smtClean="0">
                <a:latin typeface="Calibri" charset="0"/>
              </a:rPr>
              <a:t>Predecessor was ASTP</a:t>
            </a:r>
            <a:endParaRPr lang="en-US" dirty="0">
              <a:latin typeface="Calibri" charset="0"/>
            </a:endParaRPr>
          </a:p>
          <a:p>
            <a:pPr eaLnBrk="1" hangingPunct="1"/>
            <a:endParaRPr lang="en-US" dirty="0">
              <a:latin typeface="Calibri" charset="0"/>
            </a:endParaRPr>
          </a:p>
        </p:txBody>
      </p:sp>
    </p:spTree>
    <p:extLst>
      <p:ext uri="{BB962C8B-B14F-4D97-AF65-F5344CB8AC3E}">
        <p14:creationId xmlns:p14="http://schemas.microsoft.com/office/powerpoint/2010/main" val="13382454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BASICS RESEARCH Summary</a:t>
            </a:r>
            <a:endParaRPr lang="en-US" dirty="0"/>
          </a:p>
        </p:txBody>
      </p:sp>
      <p:sp>
        <p:nvSpPr>
          <p:cNvPr id="3" name="Content Placeholder 2"/>
          <p:cNvSpPr>
            <a:spLocks noGrp="1"/>
          </p:cNvSpPr>
          <p:nvPr>
            <p:ph idx="1"/>
          </p:nvPr>
        </p:nvSpPr>
        <p:spPr/>
        <p:txBody>
          <a:bodyPr/>
          <a:lstStyle/>
          <a:p>
            <a:r>
              <a:rPr lang="en-US" dirty="0" smtClean="0"/>
              <a:t>Significant reductions in frequency and quantity of alcohol use.</a:t>
            </a:r>
          </a:p>
          <a:p>
            <a:endParaRPr lang="en-US" dirty="0"/>
          </a:p>
        </p:txBody>
      </p:sp>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13153" y="5029200"/>
            <a:ext cx="18288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8285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a:latin typeface="Cambria" charset="0"/>
              </a:rPr>
              <a:t>BASICS Characteristics</a:t>
            </a:r>
          </a:p>
        </p:txBody>
      </p:sp>
      <p:sp>
        <p:nvSpPr>
          <p:cNvPr id="36867" name="Content Placeholder 2"/>
          <p:cNvSpPr>
            <a:spLocks noGrp="1"/>
          </p:cNvSpPr>
          <p:nvPr>
            <p:ph idx="1"/>
          </p:nvPr>
        </p:nvSpPr>
        <p:spPr>
          <a:xfrm>
            <a:off x="461433" y="2241965"/>
            <a:ext cx="8229600" cy="4144963"/>
          </a:xfrm>
        </p:spPr>
        <p:txBody>
          <a:bodyPr>
            <a:normAutofit/>
          </a:bodyPr>
          <a:lstStyle/>
          <a:p>
            <a:pPr marL="728663" indent="-609600" eaLnBrk="1" hangingPunct="1">
              <a:lnSpc>
                <a:spcPct val="110000"/>
              </a:lnSpc>
              <a:spcAft>
                <a:spcPct val="20000"/>
              </a:spcAft>
              <a:buFont typeface="Times" charset="0"/>
              <a:buAutoNum type="arabicPeriod"/>
            </a:pPr>
            <a:r>
              <a:rPr lang="en-US" sz="2400" dirty="0">
                <a:latin typeface="Calibri" charset="0"/>
              </a:rPr>
              <a:t>Tailored to the </a:t>
            </a:r>
            <a:r>
              <a:rPr lang="en-US" sz="2400" dirty="0" smtClean="0">
                <a:latin typeface="Calibri" charset="0"/>
              </a:rPr>
              <a:t>student’</a:t>
            </a:r>
            <a:r>
              <a:rPr lang="en-US" altLang="ja-JP" sz="2400" dirty="0" smtClean="0">
                <a:latin typeface="Calibri" charset="0"/>
              </a:rPr>
              <a:t>s </a:t>
            </a:r>
            <a:r>
              <a:rPr lang="en-US" altLang="ja-JP" sz="2400" dirty="0">
                <a:latin typeface="Calibri" charset="0"/>
              </a:rPr>
              <a:t>unique risk factors, life circumstances, and severity of alcohol problems</a:t>
            </a:r>
          </a:p>
          <a:p>
            <a:pPr marL="728663" indent="-609600" eaLnBrk="1" hangingPunct="1">
              <a:lnSpc>
                <a:spcPct val="110000"/>
              </a:lnSpc>
              <a:spcAft>
                <a:spcPct val="20000"/>
              </a:spcAft>
              <a:buFont typeface="Times" charset="0"/>
              <a:buAutoNum type="arabicPeriod"/>
            </a:pPr>
            <a:r>
              <a:rPr lang="en-US" sz="2400" dirty="0">
                <a:latin typeface="Calibri" charset="0"/>
              </a:rPr>
              <a:t>Can be delivered by caregivers with a wide range of clinical experience </a:t>
            </a:r>
          </a:p>
          <a:p>
            <a:pPr marL="728663" indent="-609600" eaLnBrk="1" hangingPunct="1">
              <a:lnSpc>
                <a:spcPct val="110000"/>
              </a:lnSpc>
              <a:spcAft>
                <a:spcPct val="20000"/>
              </a:spcAft>
              <a:buFont typeface="Times" charset="0"/>
              <a:buAutoNum type="arabicPeriod"/>
            </a:pPr>
            <a:r>
              <a:rPr lang="en-US" sz="2400" dirty="0">
                <a:latin typeface="Calibri" charset="0"/>
              </a:rPr>
              <a:t>Designed to reduce drinking rates and associated </a:t>
            </a:r>
            <a:r>
              <a:rPr lang="en-US" sz="2400" dirty="0" smtClean="0">
                <a:latin typeface="Calibri" charset="0"/>
              </a:rPr>
              <a:t/>
            </a:r>
            <a:br>
              <a:rPr lang="en-US" sz="2400" dirty="0" smtClean="0">
                <a:latin typeface="Calibri" charset="0"/>
              </a:rPr>
            </a:br>
            <a:r>
              <a:rPr lang="en-US" sz="2400" dirty="0" smtClean="0">
                <a:latin typeface="Calibri" charset="0"/>
              </a:rPr>
              <a:t>alcohol-related </a:t>
            </a:r>
            <a:r>
              <a:rPr lang="en-US" sz="2400" dirty="0">
                <a:latin typeface="Calibri" charset="0"/>
              </a:rPr>
              <a:t>problems</a:t>
            </a:r>
          </a:p>
          <a:p>
            <a:pPr marL="728663" indent="-609600" eaLnBrk="1" hangingPunct="1">
              <a:lnSpc>
                <a:spcPct val="110000"/>
              </a:lnSpc>
              <a:spcAft>
                <a:spcPct val="20000"/>
              </a:spcAft>
              <a:buFont typeface="Times" charset="0"/>
              <a:buAutoNum type="arabicPeriod"/>
            </a:pPr>
            <a:r>
              <a:rPr lang="en-US" sz="2400" dirty="0" smtClean="0">
                <a:latin typeface="Calibri" charset="0"/>
              </a:rPr>
              <a:t>Stepped Care Approach</a:t>
            </a:r>
            <a:endParaRPr lang="en-US" sz="2400" dirty="0">
              <a:latin typeface="Calibri" charset="0"/>
            </a:endParaRPr>
          </a:p>
          <a:p>
            <a:pPr marL="728663" indent="-609600" eaLnBrk="1" hangingPunct="1"/>
            <a:endParaRPr lang="en-US" sz="2000" dirty="0">
              <a:latin typeface="Calibri" charset="0"/>
            </a:endParaRPr>
          </a:p>
        </p:txBody>
      </p:sp>
    </p:spTree>
    <p:extLst>
      <p:ext uri="{BB962C8B-B14F-4D97-AF65-F5344CB8AC3E}">
        <p14:creationId xmlns:p14="http://schemas.microsoft.com/office/powerpoint/2010/main" val="36454726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Ingredients of Brief Interventions (MET)</a:t>
            </a:r>
            <a:endParaRPr lang="en-US" dirty="0"/>
          </a:p>
        </p:txBody>
      </p:sp>
      <p:sp>
        <p:nvSpPr>
          <p:cNvPr id="3" name="Content Placeholder 2"/>
          <p:cNvSpPr>
            <a:spLocks noGrp="1"/>
          </p:cNvSpPr>
          <p:nvPr>
            <p:ph idx="1"/>
          </p:nvPr>
        </p:nvSpPr>
        <p:spPr>
          <a:xfrm>
            <a:off x="946404" y="1828801"/>
            <a:ext cx="6749796" cy="4351337"/>
          </a:xfrm>
        </p:spPr>
        <p:txBody>
          <a:bodyPr>
            <a:normAutofit/>
          </a:bodyPr>
          <a:lstStyle/>
          <a:p>
            <a:pPr marL="0" indent="0" algn="ctr">
              <a:buNone/>
            </a:pPr>
            <a:r>
              <a:rPr lang="en-US" sz="2800" b="1" dirty="0" smtClean="0">
                <a:solidFill>
                  <a:srgbClr val="7030A0"/>
                </a:solidFill>
              </a:rPr>
              <a:t>F-R-A-M-E-S</a:t>
            </a:r>
          </a:p>
          <a:p>
            <a:r>
              <a:rPr lang="en-US" b="1" dirty="0" smtClean="0">
                <a:solidFill>
                  <a:srgbClr val="7030A0"/>
                </a:solidFill>
              </a:rPr>
              <a:t>F</a:t>
            </a:r>
            <a:r>
              <a:rPr lang="en-US" dirty="0" smtClean="0"/>
              <a:t>eedback: behavior and consequences</a:t>
            </a:r>
          </a:p>
          <a:p>
            <a:r>
              <a:rPr lang="en-US" b="1" dirty="0">
                <a:solidFill>
                  <a:srgbClr val="7030A0"/>
                </a:solidFill>
              </a:rPr>
              <a:t>R</a:t>
            </a:r>
            <a:r>
              <a:rPr lang="en-US" dirty="0" smtClean="0"/>
              <a:t>esponsibility: for change is students’	</a:t>
            </a:r>
          </a:p>
          <a:p>
            <a:r>
              <a:rPr lang="en-US" b="1" dirty="0">
                <a:solidFill>
                  <a:srgbClr val="7030A0"/>
                </a:solidFill>
              </a:rPr>
              <a:t>A</a:t>
            </a:r>
            <a:r>
              <a:rPr lang="en-US" dirty="0" smtClean="0"/>
              <a:t>dvice: regarding health/safety/changes</a:t>
            </a:r>
          </a:p>
          <a:p>
            <a:r>
              <a:rPr lang="en-US" b="1" dirty="0">
                <a:solidFill>
                  <a:srgbClr val="7030A0"/>
                </a:solidFill>
              </a:rPr>
              <a:t>M</a:t>
            </a:r>
            <a:r>
              <a:rPr lang="en-US" dirty="0" smtClean="0"/>
              <a:t>enu: of options</a:t>
            </a:r>
          </a:p>
          <a:p>
            <a:r>
              <a:rPr lang="en-US" b="1" dirty="0">
                <a:solidFill>
                  <a:srgbClr val="7030A0"/>
                </a:solidFill>
              </a:rPr>
              <a:t>E</a:t>
            </a:r>
            <a:r>
              <a:rPr lang="en-US" dirty="0" smtClean="0"/>
              <a:t>mpathetic Style: MI, genuine interest and concern</a:t>
            </a:r>
          </a:p>
          <a:p>
            <a:r>
              <a:rPr lang="en-US" b="1" dirty="0">
                <a:solidFill>
                  <a:srgbClr val="7030A0"/>
                </a:solidFill>
              </a:rPr>
              <a:t>S</a:t>
            </a:r>
            <a:r>
              <a:rPr lang="en-US" dirty="0" smtClean="0"/>
              <a:t>elf-efficacy: supporting confidence/competence</a:t>
            </a:r>
          </a:p>
          <a:p>
            <a:endParaRPr lang="en-US" dirty="0"/>
          </a:p>
        </p:txBody>
      </p:sp>
    </p:spTree>
    <p:extLst>
      <p:ext uri="{BB962C8B-B14F-4D97-AF65-F5344CB8AC3E}">
        <p14:creationId xmlns:p14="http://schemas.microsoft.com/office/powerpoint/2010/main" val="655195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066800" y="533400"/>
            <a:ext cx="6626225" cy="1214438"/>
          </a:xfrm>
        </p:spPr>
        <p:txBody>
          <a:bodyPr lIns="98419" tIns="49209" rIns="98419" bIns="49209">
            <a:normAutofit fontScale="90000"/>
          </a:bodyPr>
          <a:lstStyle/>
          <a:p>
            <a:pPr eaLnBrk="1" hangingPunct="1"/>
            <a:r>
              <a:rPr lang="en-US" dirty="0">
                <a:latin typeface="Arial" charset="0"/>
              </a:rPr>
              <a:t>Brief Interventions Goals</a:t>
            </a:r>
          </a:p>
        </p:txBody>
      </p:sp>
      <p:sp>
        <p:nvSpPr>
          <p:cNvPr id="34819" name="Rectangle 3"/>
          <p:cNvSpPr>
            <a:spLocks noGrp="1" noChangeArrowheads="1"/>
          </p:cNvSpPr>
          <p:nvPr>
            <p:ph idx="1"/>
          </p:nvPr>
        </p:nvSpPr>
        <p:spPr>
          <a:xfrm>
            <a:off x="0" y="2166144"/>
            <a:ext cx="8636000" cy="4114800"/>
          </a:xfrm>
        </p:spPr>
        <p:txBody>
          <a:bodyPr lIns="98419" tIns="49209" rIns="98419" bIns="49209"/>
          <a:lstStyle/>
          <a:p>
            <a:pPr marL="609600" indent="-609600" eaLnBrk="1" hangingPunct="1">
              <a:lnSpc>
                <a:spcPct val="140000"/>
              </a:lnSpc>
              <a:buFont typeface="Wingdings" charset="0"/>
              <a:buNone/>
            </a:pPr>
            <a:r>
              <a:rPr lang="en-US" i="1" dirty="0">
                <a:latin typeface="Arial" charset="0"/>
              </a:rPr>
              <a:t>   </a:t>
            </a:r>
            <a:r>
              <a:rPr lang="en-US" sz="2600" i="1" dirty="0">
                <a:latin typeface="Arial" charset="0"/>
              </a:rPr>
              <a:t>The primary goals of brief interventions are to:</a:t>
            </a:r>
            <a:endParaRPr lang="en-US" sz="2600" dirty="0">
              <a:latin typeface="Arial" charset="0"/>
            </a:endParaRPr>
          </a:p>
          <a:p>
            <a:pPr marL="990600" lvl="1" indent="-646113" eaLnBrk="1" hangingPunct="1">
              <a:lnSpc>
                <a:spcPct val="140000"/>
              </a:lnSpc>
              <a:buFont typeface="Times" charset="0"/>
              <a:buNone/>
            </a:pPr>
            <a:r>
              <a:rPr lang="en-US" sz="2600" dirty="0">
                <a:latin typeface="Arial" charset="0"/>
              </a:rPr>
              <a:t>	1. Reduce alcohol use to low-risk levels (harm reduction)</a:t>
            </a:r>
          </a:p>
          <a:p>
            <a:pPr marL="990600" lvl="1" indent="-646113" eaLnBrk="1" hangingPunct="1">
              <a:lnSpc>
                <a:spcPct val="140000"/>
              </a:lnSpc>
              <a:spcAft>
                <a:spcPct val="20000"/>
              </a:spcAft>
              <a:buFont typeface="Times" charset="0"/>
              <a:buNone/>
            </a:pPr>
            <a:r>
              <a:rPr lang="en-US" sz="2600" dirty="0">
                <a:latin typeface="Arial" charset="0"/>
              </a:rPr>
              <a:t>	2. Reduce alcohol-related harm to self and others </a:t>
            </a:r>
          </a:p>
          <a:p>
            <a:pPr marL="990600" lvl="1" indent="-646113" eaLnBrk="1" hangingPunct="1">
              <a:buFont typeface="Times" charset="0"/>
              <a:buNone/>
            </a:pPr>
            <a:r>
              <a:rPr lang="en-US" sz="2600" dirty="0">
                <a:latin typeface="Arial" charset="0"/>
              </a:rPr>
              <a:t>	3. Encourage abstinence in persons who are alcohol-dependent </a:t>
            </a:r>
          </a:p>
        </p:txBody>
      </p:sp>
      <p:sp>
        <p:nvSpPr>
          <p:cNvPr id="34820" name="Rectangle 1"/>
          <p:cNvSpPr>
            <a:spLocks noChangeArrowheads="1"/>
          </p:cNvSpPr>
          <p:nvPr/>
        </p:nvSpPr>
        <p:spPr bwMode="auto">
          <a:xfrm>
            <a:off x="2590800" y="6096000"/>
            <a:ext cx="4572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Tree>
    <p:extLst>
      <p:ext uri="{BB962C8B-B14F-4D97-AF65-F5344CB8AC3E}">
        <p14:creationId xmlns:p14="http://schemas.microsoft.com/office/powerpoint/2010/main" val="67563392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838200" y="533400"/>
            <a:ext cx="8153400" cy="992188"/>
          </a:xfrm>
        </p:spPr>
        <p:txBody>
          <a:bodyPr/>
          <a:lstStyle/>
          <a:p>
            <a:r>
              <a:rPr lang="en-US">
                <a:latin typeface="Cambria" charset="0"/>
              </a:rPr>
              <a:t>Research</a:t>
            </a:r>
          </a:p>
        </p:txBody>
      </p:sp>
      <p:sp>
        <p:nvSpPr>
          <p:cNvPr id="31747" name="Content Placeholder 2"/>
          <p:cNvSpPr>
            <a:spLocks noGrp="1"/>
          </p:cNvSpPr>
          <p:nvPr>
            <p:ph sz="quarter" idx="1"/>
          </p:nvPr>
        </p:nvSpPr>
        <p:spPr>
          <a:xfrm>
            <a:off x="457200" y="2362200"/>
            <a:ext cx="8153400" cy="4495800"/>
          </a:xfrm>
        </p:spPr>
        <p:txBody>
          <a:bodyPr/>
          <a:lstStyle/>
          <a:p>
            <a:r>
              <a:rPr lang="en-US" dirty="0">
                <a:latin typeface="Calibri" charset="0"/>
                <a:hlinkClick r:id="rId3"/>
              </a:rPr>
              <a:t>Project TrEAT</a:t>
            </a:r>
            <a:endParaRPr lang="en-US" dirty="0">
              <a:latin typeface="Calibri" charset="0"/>
            </a:endParaRPr>
          </a:p>
          <a:p>
            <a:endParaRPr lang="en-US" dirty="0">
              <a:latin typeface="Calibri" charset="0"/>
            </a:endParaRPr>
          </a:p>
          <a:p>
            <a:pPr>
              <a:buFont typeface="Wingdings" charset="0"/>
              <a:buNone/>
            </a:pPr>
            <a:endParaRPr lang="en-US" dirty="0">
              <a:latin typeface="Calibri" charset="0"/>
            </a:endParaRPr>
          </a:p>
          <a:p>
            <a:pPr>
              <a:buFont typeface="Wingdings" charset="0"/>
              <a:buNone/>
            </a:pPr>
            <a:endParaRPr lang="en-US" dirty="0">
              <a:latin typeface="Calibri" charset="0"/>
            </a:endParaRPr>
          </a:p>
          <a:p>
            <a:endParaRPr lang="en-US" dirty="0">
              <a:latin typeface="Calibri" charset="0"/>
            </a:endParaRPr>
          </a:p>
          <a:p>
            <a:r>
              <a:rPr lang="en-US" dirty="0">
                <a:latin typeface="Calibri" charset="0"/>
              </a:rPr>
              <a:t>                                               </a:t>
            </a:r>
            <a:r>
              <a:rPr lang="en-US" dirty="0" err="1" smtClean="0">
                <a:latin typeface="Calibri" charset="0"/>
              </a:rPr>
              <a:t>eecheckup</a:t>
            </a:r>
            <a:r>
              <a:rPr lang="en-US" dirty="0" smtClean="0">
                <a:latin typeface="Calibri" charset="0"/>
              </a:rPr>
              <a:t>:</a:t>
            </a:r>
            <a:endParaRPr lang="en-US" dirty="0">
              <a:latin typeface="Calibri" charset="0"/>
            </a:endParaRPr>
          </a:p>
        </p:txBody>
      </p:sp>
      <p:pic>
        <p:nvPicPr>
          <p:cNvPr id="31748" name="Picture 4">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24000" y="3733800"/>
            <a:ext cx="23622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a:hlinkClick r:id="rId6"/>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648200" y="2743200"/>
            <a:ext cx="3979863"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7944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12775" y="228600"/>
            <a:ext cx="8153400" cy="990600"/>
          </a:xfrm>
        </p:spPr>
        <p:txBody>
          <a:bodyPr/>
          <a:lstStyle/>
          <a:p>
            <a:pPr eaLnBrk="1" hangingPunct="1"/>
            <a:r>
              <a:rPr lang="en-US" dirty="0" smtClean="0">
                <a:latin typeface="Cambria" charset="0"/>
              </a:rPr>
              <a:t>References: SBIRT</a:t>
            </a:r>
            <a:endParaRPr lang="en-US" dirty="0">
              <a:latin typeface="Cambria" charset="0"/>
            </a:endParaRPr>
          </a:p>
        </p:txBody>
      </p:sp>
      <p:sp>
        <p:nvSpPr>
          <p:cNvPr id="32771" name="Content Placeholder 2"/>
          <p:cNvSpPr>
            <a:spLocks noGrp="1"/>
          </p:cNvSpPr>
          <p:nvPr>
            <p:ph sz="quarter" idx="1"/>
          </p:nvPr>
        </p:nvSpPr>
        <p:spPr>
          <a:xfrm>
            <a:off x="533400" y="2409825"/>
            <a:ext cx="8153400" cy="4495800"/>
          </a:xfrm>
        </p:spPr>
        <p:txBody>
          <a:bodyPr/>
          <a:lstStyle/>
          <a:p>
            <a:r>
              <a:rPr lang="en-US" b="1" dirty="0" smtClean="0">
                <a:hlinkClick r:id="rId2"/>
              </a:rPr>
              <a:t>The </a:t>
            </a:r>
            <a:r>
              <a:rPr lang="en-US" b="1" dirty="0">
                <a:hlinkClick r:id="rId2"/>
              </a:rPr>
              <a:t>College Drinking Prevention Curriculum for Health Care </a:t>
            </a:r>
            <a:r>
              <a:rPr lang="en-US" b="1" dirty="0" smtClean="0">
                <a:hlinkClick r:id="rId2"/>
              </a:rPr>
              <a:t>Providers</a:t>
            </a:r>
            <a:r>
              <a:rPr lang="en-US" b="1" dirty="0" smtClean="0"/>
              <a:t/>
            </a:r>
            <a:br>
              <a:rPr lang="en-US" b="1" dirty="0" smtClean="0"/>
            </a:br>
            <a:r>
              <a:rPr lang="en-US" sz="1600" dirty="0">
                <a:latin typeface="Calibri" charset="0"/>
              </a:rPr>
              <a:t>National Institute of Alcoholism and Alcohol Abuse</a:t>
            </a:r>
          </a:p>
          <a:p>
            <a:pPr eaLnBrk="1" hangingPunct="1"/>
            <a:r>
              <a:rPr lang="en-US" dirty="0" smtClean="0">
                <a:latin typeface="Calibri" charset="0"/>
              </a:rPr>
              <a:t>   </a:t>
            </a:r>
            <a:endParaRPr lang="en-US" dirty="0">
              <a:latin typeface="Calibri" charset="0"/>
            </a:endParaRPr>
          </a:p>
          <a:p>
            <a:r>
              <a:rPr lang="en-US" dirty="0" smtClean="0">
                <a:latin typeface="Calibri" charset="0"/>
                <a:hlinkClick r:id="rId3"/>
              </a:rPr>
              <a:t>Alcohol Screening and Brief Interventions for Trauma Patients</a:t>
            </a:r>
            <a:r>
              <a:rPr lang="en-US" dirty="0" smtClean="0">
                <a:latin typeface="Calibri" charset="0"/>
              </a:rPr>
              <a:t/>
            </a:r>
            <a:br>
              <a:rPr lang="en-US" dirty="0" smtClean="0">
                <a:latin typeface="Calibri" charset="0"/>
              </a:rPr>
            </a:br>
            <a:r>
              <a:rPr lang="en-US" sz="1600" dirty="0">
                <a:latin typeface="Calibri" charset="0"/>
              </a:rPr>
              <a:t>American College of Surgeons Committee on Trauma  </a:t>
            </a:r>
          </a:p>
          <a:p>
            <a:pPr eaLnBrk="1" hangingPunct="1"/>
            <a:endParaRPr lang="en-US" dirty="0">
              <a:latin typeface="Calibri" charset="0"/>
            </a:endParaRPr>
          </a:p>
          <a:p>
            <a:r>
              <a:rPr lang="en-US" b="1" dirty="0">
                <a:hlinkClick r:id="rId4"/>
              </a:rPr>
              <a:t>Effectiveness of Brief Alcohol Interventions in Primary </a:t>
            </a:r>
            <a:r>
              <a:rPr lang="en-US" b="1" dirty="0" smtClean="0">
                <a:hlinkClick r:id="rId4"/>
              </a:rPr>
              <a:t>Care</a:t>
            </a:r>
            <a:r>
              <a:rPr lang="en-US" b="1" dirty="0" smtClean="0"/>
              <a:t/>
            </a:r>
            <a:br>
              <a:rPr lang="en-US" b="1" dirty="0" smtClean="0"/>
            </a:br>
            <a:r>
              <a:rPr lang="en-US" sz="1600" dirty="0" smtClean="0">
                <a:latin typeface="Calibri" charset="0"/>
              </a:rPr>
              <a:t>American </a:t>
            </a:r>
            <a:r>
              <a:rPr lang="en-US" sz="1600" dirty="0">
                <a:latin typeface="Calibri" charset="0"/>
              </a:rPr>
              <a:t>Academy of Family Practice</a:t>
            </a:r>
          </a:p>
        </p:txBody>
      </p:sp>
    </p:spTree>
    <p:extLst>
      <p:ext uri="{BB962C8B-B14F-4D97-AF65-F5344CB8AC3E}">
        <p14:creationId xmlns:p14="http://schemas.microsoft.com/office/powerpoint/2010/main" val="27295926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BASICS Structure	</a:t>
            </a:r>
            <a:endParaRPr lang="en-US" dirty="0"/>
          </a:p>
        </p:txBody>
      </p:sp>
      <p:sp>
        <p:nvSpPr>
          <p:cNvPr id="3" name="Content Placeholder 2"/>
          <p:cNvSpPr>
            <a:spLocks noGrp="1"/>
          </p:cNvSpPr>
          <p:nvPr>
            <p:ph idx="1"/>
          </p:nvPr>
        </p:nvSpPr>
        <p:spPr/>
        <p:txBody>
          <a:bodyPr>
            <a:normAutofit lnSpcReduction="10000"/>
          </a:bodyPr>
          <a:lstStyle/>
          <a:p>
            <a:pPr marL="0" indent="0" algn="ctr">
              <a:buNone/>
            </a:pPr>
            <a:r>
              <a:rPr lang="en-US" dirty="0" smtClean="0"/>
              <a:t>Two 50-minute sessions</a:t>
            </a:r>
          </a:p>
          <a:p>
            <a:r>
              <a:rPr lang="en-US" dirty="0" smtClean="0"/>
              <a:t>1. Debrief incident, quantity/frequency of use, consequences of use, interest/importance of change,</a:t>
            </a:r>
            <a:r>
              <a:rPr lang="en-US" b="1" dirty="0"/>
              <a:t> ID students with possible addiction or health/mental health need</a:t>
            </a:r>
            <a:endParaRPr lang="en-US" dirty="0" smtClean="0"/>
          </a:p>
          <a:p>
            <a:pPr marL="0" indent="0">
              <a:buNone/>
            </a:pPr>
            <a:endParaRPr lang="en-US" dirty="0" smtClean="0"/>
          </a:p>
          <a:p>
            <a:r>
              <a:rPr lang="en-US" dirty="0" smtClean="0"/>
              <a:t>2. Review drink monitoring and feedback.</a:t>
            </a:r>
          </a:p>
          <a:p>
            <a:pPr marL="0" indent="0">
              <a:buNone/>
            </a:pPr>
            <a:r>
              <a:rPr lang="en-US" dirty="0" smtClean="0"/>
              <a:t>Identify/develop discrepancies, assess importance/interest in change, advice regarding use in relation to health/safety in order to minimize risks.</a:t>
            </a:r>
            <a:endParaRPr lang="en-US" dirty="0"/>
          </a:p>
        </p:txBody>
      </p:sp>
      <p:sp>
        <p:nvSpPr>
          <p:cNvPr id="4" name="Rectangle 3"/>
          <p:cNvSpPr/>
          <p:nvPr/>
        </p:nvSpPr>
        <p:spPr>
          <a:xfrm>
            <a:off x="1676400" y="3590714"/>
            <a:ext cx="5029200" cy="533400"/>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alibri" panose="020F0502020204030204" pitchFamily="34" charset="0"/>
                <a:cs typeface="Calibri" panose="020F0502020204030204" pitchFamily="34" charset="0"/>
              </a:rPr>
              <a:t>Drink monitoring</a:t>
            </a:r>
            <a:br>
              <a:rPr lang="en-US" dirty="0" smtClean="0">
                <a:solidFill>
                  <a:schemeClr val="tx1"/>
                </a:solidFill>
                <a:latin typeface="Calibri" panose="020F0502020204030204" pitchFamily="34" charset="0"/>
                <a:cs typeface="Calibri" panose="020F0502020204030204" pitchFamily="34" charset="0"/>
              </a:rPr>
            </a:br>
            <a:r>
              <a:rPr lang="en-US" dirty="0" smtClean="0">
                <a:solidFill>
                  <a:schemeClr val="tx1"/>
                </a:solidFill>
                <a:latin typeface="Calibri" panose="020F0502020204030204" pitchFamily="34" charset="0"/>
                <a:cs typeface="Calibri" panose="020F0502020204030204" pitchFamily="34" charset="0"/>
              </a:rPr>
              <a:t>Feedback tool</a:t>
            </a:r>
            <a:endParaRPr 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8758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Focus on Alcohol--</a:t>
            </a:r>
            <a:endParaRPr lang="en-US" b="1" dirty="0"/>
          </a:p>
        </p:txBody>
      </p:sp>
      <p:pic>
        <p:nvPicPr>
          <p:cNvPr id="5" name="Picture 4"/>
          <p:cNvPicPr>
            <a:picLocks noChangeAspect="1"/>
          </p:cNvPicPr>
          <p:nvPr/>
        </p:nvPicPr>
        <p:blipFill>
          <a:blip r:embed="rId3"/>
          <a:stretch>
            <a:fillRect/>
          </a:stretch>
        </p:blipFill>
        <p:spPr>
          <a:xfrm>
            <a:off x="742954" y="3048000"/>
            <a:ext cx="1303866" cy="1303866"/>
          </a:xfrm>
          <a:prstGeom prst="rect">
            <a:avLst/>
          </a:prstGeom>
          <a:noFill/>
          <a:ln w="25400">
            <a:solidFill>
              <a:schemeClr val="accent1"/>
            </a:solidFill>
          </a:ln>
        </p:spPr>
      </p:pic>
      <p:pic>
        <p:nvPicPr>
          <p:cNvPr id="7" name="Picture 6"/>
          <p:cNvPicPr>
            <a:picLocks noChangeAspect="1"/>
          </p:cNvPicPr>
          <p:nvPr/>
        </p:nvPicPr>
        <p:blipFill>
          <a:blip r:embed="rId4"/>
          <a:stretch>
            <a:fillRect/>
          </a:stretch>
        </p:blipFill>
        <p:spPr>
          <a:xfrm>
            <a:off x="2438400" y="2924078"/>
            <a:ext cx="2389717" cy="1503073"/>
          </a:xfrm>
          <a:prstGeom prst="rect">
            <a:avLst/>
          </a:prstGeom>
          <a:ln w="25400">
            <a:solidFill>
              <a:schemeClr val="accent1"/>
            </a:solidFill>
          </a:ln>
        </p:spPr>
      </p:pic>
      <p:pic>
        <p:nvPicPr>
          <p:cNvPr id="9" name="Picture 8"/>
          <p:cNvPicPr>
            <a:picLocks noChangeAspect="1"/>
          </p:cNvPicPr>
          <p:nvPr/>
        </p:nvPicPr>
        <p:blipFill>
          <a:blip r:embed="rId5"/>
          <a:stretch>
            <a:fillRect/>
          </a:stretch>
        </p:blipFill>
        <p:spPr>
          <a:xfrm>
            <a:off x="3604889" y="4604436"/>
            <a:ext cx="1331505" cy="1331505"/>
          </a:xfrm>
          <a:prstGeom prst="rect">
            <a:avLst/>
          </a:prstGeom>
          <a:ln w="25400">
            <a:solidFill>
              <a:schemeClr val="accent1"/>
            </a:solidFill>
          </a:ln>
        </p:spPr>
      </p:pic>
      <p:pic>
        <p:nvPicPr>
          <p:cNvPr id="10" name="Picture 9"/>
          <p:cNvPicPr>
            <a:picLocks noChangeAspect="1"/>
          </p:cNvPicPr>
          <p:nvPr/>
        </p:nvPicPr>
        <p:blipFill>
          <a:blip r:embed="rId6"/>
          <a:stretch>
            <a:fillRect/>
          </a:stretch>
        </p:blipFill>
        <p:spPr>
          <a:xfrm>
            <a:off x="1175876" y="4604436"/>
            <a:ext cx="1737360" cy="1303021"/>
          </a:xfrm>
          <a:prstGeom prst="rect">
            <a:avLst/>
          </a:prstGeom>
          <a:ln w="25400">
            <a:solidFill>
              <a:schemeClr val="accent1"/>
            </a:solidFill>
          </a:ln>
        </p:spPr>
      </p:pic>
      <p:pic>
        <p:nvPicPr>
          <p:cNvPr id="4" name="Picture 3"/>
          <p:cNvPicPr>
            <a:picLocks noChangeAspect="1"/>
          </p:cNvPicPr>
          <p:nvPr/>
        </p:nvPicPr>
        <p:blipFill>
          <a:blip r:embed="rId7"/>
          <a:stretch>
            <a:fillRect/>
          </a:stretch>
        </p:blipFill>
        <p:spPr>
          <a:xfrm>
            <a:off x="5410200" y="4549075"/>
            <a:ext cx="1639841" cy="1413742"/>
          </a:xfrm>
          <a:prstGeom prst="rect">
            <a:avLst/>
          </a:prstGeom>
          <a:ln>
            <a:solidFill>
              <a:schemeClr val="bg1">
                <a:lumMod val="50000"/>
              </a:schemeClr>
            </a:solidFill>
          </a:ln>
        </p:spPr>
      </p:pic>
      <p:pic>
        <p:nvPicPr>
          <p:cNvPr id="11" name="Picture 10"/>
          <p:cNvPicPr>
            <a:picLocks noChangeAspect="1"/>
          </p:cNvPicPr>
          <p:nvPr/>
        </p:nvPicPr>
        <p:blipFill>
          <a:blip r:embed="rId8"/>
          <a:stretch>
            <a:fillRect/>
          </a:stretch>
        </p:blipFill>
        <p:spPr>
          <a:xfrm>
            <a:off x="5562600" y="2640243"/>
            <a:ext cx="1786908" cy="1786908"/>
          </a:xfrm>
          <a:prstGeom prst="rect">
            <a:avLst/>
          </a:prstGeom>
        </p:spPr>
      </p:pic>
      <p:pic>
        <p:nvPicPr>
          <p:cNvPr id="12" name="Picture 11"/>
          <p:cNvPicPr>
            <a:picLocks noChangeAspect="1"/>
          </p:cNvPicPr>
          <p:nvPr/>
        </p:nvPicPr>
        <p:blipFill>
          <a:blip r:embed="rId8"/>
          <a:stretch>
            <a:fillRect/>
          </a:stretch>
        </p:blipFill>
        <p:spPr>
          <a:xfrm>
            <a:off x="5562600" y="2695661"/>
            <a:ext cx="1786908" cy="1786908"/>
          </a:xfrm>
          <a:prstGeom prst="rect">
            <a:avLst/>
          </a:prstGeom>
          <a:ln>
            <a:solidFill>
              <a:schemeClr val="bg1">
                <a:lumMod val="50000"/>
              </a:schemeClr>
            </a:solidFill>
          </a:ln>
        </p:spPr>
      </p:pic>
    </p:spTree>
    <p:extLst>
      <p:ext uri="{BB962C8B-B14F-4D97-AF65-F5344CB8AC3E}">
        <p14:creationId xmlns:p14="http://schemas.microsoft.com/office/powerpoint/2010/main" val="2815237126"/>
      </p:ext>
    </p:extLst>
  </p:cSld>
  <p:clrMapOvr>
    <a:masterClrMapping/>
  </p:clrMapOvr>
  <mc:AlternateContent xmlns:mc="http://schemas.openxmlformats.org/markup-compatibility/2006" xmlns:p14="http://schemas.microsoft.com/office/powerpoint/2010/main">
    <mc:Choice Requires="p14">
      <p:transition spd="slow" p14:dur="2000" advTm="18982"/>
    </mc:Choice>
    <mc:Fallback xmlns="">
      <p:transition spd="slow" advTm="18982"/>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solidFill>
                  <a:schemeClr val="tx1"/>
                </a:solidFill>
              </a:rPr>
              <a:t>TODAY</a:t>
            </a:r>
            <a:r>
              <a:rPr lang="ja-JP" altLang="en-US" dirty="0">
                <a:solidFill>
                  <a:schemeClr val="tx1"/>
                </a:solidFill>
              </a:rPr>
              <a:t>’</a:t>
            </a:r>
            <a:r>
              <a:rPr lang="en-US" altLang="ja-JP" dirty="0">
                <a:solidFill>
                  <a:schemeClr val="tx1"/>
                </a:solidFill>
              </a:rPr>
              <a:t>S    </a:t>
            </a:r>
            <a:r>
              <a:rPr lang="en-US" altLang="ja-JP" dirty="0" smtClean="0">
                <a:solidFill>
                  <a:schemeClr val="tx1"/>
                </a:solidFill>
              </a:rPr>
              <a:t>AGENDA</a:t>
            </a:r>
            <a:endParaRPr lang="en-US" dirty="0">
              <a:solidFill>
                <a:schemeClr val="tx1"/>
              </a:solidFill>
            </a:endParaRPr>
          </a:p>
        </p:txBody>
      </p:sp>
      <p:sp>
        <p:nvSpPr>
          <p:cNvPr id="22531" name="Rectangle 3"/>
          <p:cNvSpPr>
            <a:spLocks noGrp="1" noChangeArrowheads="1"/>
          </p:cNvSpPr>
          <p:nvPr>
            <p:ph idx="1"/>
          </p:nvPr>
        </p:nvSpPr>
        <p:spPr>
          <a:xfrm>
            <a:off x="228600" y="1705984"/>
            <a:ext cx="8671560" cy="4923415"/>
          </a:xfrm>
        </p:spPr>
        <p:txBody>
          <a:bodyPr>
            <a:normAutofit fontScale="40000" lnSpcReduction="20000"/>
          </a:bodyPr>
          <a:lstStyle/>
          <a:p>
            <a:pPr eaLnBrk="1" hangingPunct="1">
              <a:lnSpc>
                <a:spcPct val="70000"/>
              </a:lnSpc>
              <a:buFont typeface="Wingdings" charset="0"/>
              <a:buNone/>
              <a:defRPr/>
            </a:pPr>
            <a:endParaRPr lang="en-US" sz="2600" dirty="0">
              <a:effectLst>
                <a:outerShdw blurRad="38100" dist="38100" dir="2700000" algn="tl">
                  <a:srgbClr val="000000"/>
                </a:outerShdw>
              </a:effectLst>
            </a:endParaRPr>
          </a:p>
          <a:p>
            <a:pPr>
              <a:lnSpc>
                <a:spcPct val="200000"/>
              </a:lnSpc>
              <a:buFont typeface="Wingdings" charset="0"/>
              <a:buChar char=""/>
              <a:defRPr/>
            </a:pPr>
            <a:r>
              <a:rPr lang="en-US" sz="5000" dirty="0"/>
              <a:t>Brief Interventions and </a:t>
            </a:r>
            <a:r>
              <a:rPr lang="en-US" sz="5000" dirty="0" smtClean="0"/>
              <a:t>BASICS : </a:t>
            </a:r>
            <a:r>
              <a:rPr lang="en-US" sz="5000" dirty="0"/>
              <a:t>What are they?</a:t>
            </a:r>
          </a:p>
          <a:p>
            <a:pPr eaLnBrk="1" hangingPunct="1">
              <a:lnSpc>
                <a:spcPct val="200000"/>
              </a:lnSpc>
              <a:buFont typeface="Wingdings" charset="0"/>
              <a:buChar char=""/>
              <a:defRPr/>
            </a:pPr>
            <a:r>
              <a:rPr lang="en-US" sz="5000" dirty="0" smtClean="0"/>
              <a:t>Change </a:t>
            </a:r>
            <a:r>
              <a:rPr lang="en-US" sz="5000" dirty="0"/>
              <a:t>Theory (Trans-theoretical </a:t>
            </a:r>
            <a:r>
              <a:rPr lang="en-US" sz="5000" dirty="0" smtClean="0"/>
              <a:t>Model)</a:t>
            </a:r>
          </a:p>
          <a:p>
            <a:pPr eaLnBrk="1" hangingPunct="1">
              <a:lnSpc>
                <a:spcPct val="200000"/>
              </a:lnSpc>
              <a:buFont typeface="Wingdings" charset="0"/>
              <a:buChar char=""/>
              <a:defRPr/>
            </a:pPr>
            <a:r>
              <a:rPr lang="en-US" sz="5000" dirty="0" smtClean="0"/>
              <a:t>Motivational Interviewing (MI):  Style </a:t>
            </a:r>
            <a:r>
              <a:rPr lang="en-US" sz="5000" dirty="0"/>
              <a:t>and </a:t>
            </a:r>
            <a:r>
              <a:rPr lang="en-US" sz="5000" dirty="0" smtClean="0"/>
              <a:t>micro-skills</a:t>
            </a:r>
            <a:endParaRPr lang="en-US" sz="5000" dirty="0"/>
          </a:p>
          <a:p>
            <a:pPr eaLnBrk="1" hangingPunct="1">
              <a:lnSpc>
                <a:spcPct val="200000"/>
              </a:lnSpc>
              <a:buFont typeface="Wingdings" charset="0"/>
              <a:buChar char=""/>
              <a:defRPr/>
            </a:pPr>
            <a:r>
              <a:rPr lang="en-US" sz="5000" dirty="0" smtClean="0"/>
              <a:t>Developing your own tool-kit/script.</a:t>
            </a:r>
          </a:p>
          <a:p>
            <a:pPr eaLnBrk="1" hangingPunct="1">
              <a:lnSpc>
                <a:spcPct val="200000"/>
              </a:lnSpc>
              <a:buFont typeface="Wingdings" charset="0"/>
              <a:buChar char=""/>
              <a:defRPr/>
            </a:pPr>
            <a:r>
              <a:rPr lang="en-US" sz="5000" dirty="0" smtClean="0"/>
              <a:t>Practice components of BASICS and MI</a:t>
            </a:r>
          </a:p>
          <a:p>
            <a:pPr eaLnBrk="1" hangingPunct="1">
              <a:lnSpc>
                <a:spcPct val="200000"/>
              </a:lnSpc>
              <a:buFont typeface="Wingdings" charset="0"/>
              <a:buChar char=""/>
              <a:defRPr/>
            </a:pPr>
            <a:r>
              <a:rPr lang="en-US" sz="5000" dirty="0" smtClean="0"/>
              <a:t>Evaluation</a:t>
            </a:r>
            <a:endParaRPr lang="en-US" sz="5000" dirty="0"/>
          </a:p>
          <a:p>
            <a:pPr eaLnBrk="1" hangingPunct="1">
              <a:lnSpc>
                <a:spcPct val="70000"/>
              </a:lnSpc>
              <a:buFont typeface="Wingdings" charset="0"/>
              <a:buNone/>
              <a:defRPr/>
            </a:pPr>
            <a:endParaRPr lang="en-US" dirty="0">
              <a:effectLst>
                <a:outerShdw blurRad="38100" dist="38100" dir="2700000" algn="tl">
                  <a:srgbClr val="000000"/>
                </a:outerShdw>
              </a:effectLst>
            </a:endParaRPr>
          </a:p>
        </p:txBody>
      </p:sp>
    </p:spTree>
    <p:extLst>
      <p:ext uri="{BB962C8B-B14F-4D97-AF65-F5344CB8AC3E}">
        <p14:creationId xmlns:p14="http://schemas.microsoft.com/office/powerpoint/2010/main" val="2453666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22531">
                                            <p:txEl>
                                              <p:pRg st="1" end="1"/>
                                            </p:txEl>
                                          </p:spTgt>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22531">
                                            <p:txEl>
                                              <p:pRg st="2" end="2"/>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22531">
                                            <p:txEl>
                                              <p:pRg st="3" end="3"/>
                                            </p:txEl>
                                          </p:spTgt>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2000"/>
                                  </p:stCondLst>
                                  <p:childTnLst>
                                    <p:set>
                                      <p:cBhvr>
                                        <p:cTn id="15"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2000"/>
                                  </p:stCondLst>
                                  <p:childTnLst>
                                    <p:set>
                                      <p:cBhvr>
                                        <p:cTn id="19" dur="1" fill="hold">
                                          <p:stCondLst>
                                            <p:cond delay="0"/>
                                          </p:stCondLst>
                                        </p:cTn>
                                        <p:tgtEl>
                                          <p:spTgt spid="22531">
                                            <p:txEl>
                                              <p:pRg st="5" end="5"/>
                                            </p:txEl>
                                          </p:spTgt>
                                        </p:tgtEl>
                                        <p:attrNameLst>
                                          <p:attrName>style.visibility</p:attrName>
                                        </p:attrNameLst>
                                      </p:cBhvr>
                                      <p:to>
                                        <p:strVal val="visible"/>
                                      </p:to>
                                    </p:set>
                                  </p:childTnLst>
                                </p:cTn>
                              </p:par>
                            </p:childTnLst>
                          </p:cTn>
                        </p:par>
                        <p:par>
                          <p:cTn id="20" fill="hold" nodeType="afterGroup">
                            <p:stCondLst>
                              <p:cond delay="2000"/>
                            </p:stCondLst>
                            <p:childTnLst>
                              <p:par>
                                <p:cTn id="21" presetID="1" presetClass="entr" presetSubtype="0" fill="hold" grpId="0" nodeType="afterEffect">
                                  <p:stCondLst>
                                    <p:cond delay="2000"/>
                                  </p:stCondLst>
                                  <p:childTnLst>
                                    <p:set>
                                      <p:cBhvr>
                                        <p:cTn id="22" dur="1" fill="hold">
                                          <p:stCondLst>
                                            <p:cond delay="0"/>
                                          </p:stCondLst>
                                        </p:cTn>
                                        <p:tgtEl>
                                          <p:spTgt spid="225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BASICS Live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047761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914400"/>
            <a:ext cx="8229600" cy="990600"/>
          </a:xfrm>
        </p:spPr>
        <p:txBody>
          <a:bodyPr/>
          <a:lstStyle/>
          <a:p>
            <a:pPr eaLnBrk="1" hangingPunct="1"/>
            <a:r>
              <a:rPr lang="en-US">
                <a:latin typeface="Cambria" charset="0"/>
              </a:rPr>
              <a:t>      BASICS Overview</a:t>
            </a:r>
          </a:p>
        </p:txBody>
      </p:sp>
      <p:sp>
        <p:nvSpPr>
          <p:cNvPr id="37891" name="Content Placeholder 2"/>
          <p:cNvSpPr>
            <a:spLocks noGrp="1"/>
          </p:cNvSpPr>
          <p:nvPr>
            <p:ph idx="1"/>
          </p:nvPr>
        </p:nvSpPr>
        <p:spPr>
          <a:xfrm>
            <a:off x="609600" y="2286000"/>
            <a:ext cx="8229600" cy="4373563"/>
          </a:xfrm>
        </p:spPr>
        <p:txBody>
          <a:bodyPr>
            <a:normAutofit lnSpcReduction="10000"/>
          </a:bodyPr>
          <a:lstStyle/>
          <a:p>
            <a:pPr eaLnBrk="1" hangingPunct="1">
              <a:buFontTx/>
              <a:buNone/>
            </a:pPr>
            <a:r>
              <a:rPr lang="en-US" b="1" dirty="0">
                <a:latin typeface="Calibri" charset="0"/>
              </a:rPr>
              <a:t>Session I </a:t>
            </a:r>
            <a:r>
              <a:rPr lang="en-US" dirty="0">
                <a:latin typeface="Calibri" charset="0"/>
              </a:rPr>
              <a:t>Gather Information about student behaviors*</a:t>
            </a:r>
          </a:p>
          <a:p>
            <a:pPr eaLnBrk="1" hangingPunct="1"/>
            <a:r>
              <a:rPr lang="en-US" sz="2400" dirty="0">
                <a:latin typeface="Calibri" charset="0"/>
              </a:rPr>
              <a:t>Clarify needed facts (BAC, drink sizes, </a:t>
            </a:r>
            <a:r>
              <a:rPr lang="en-US" sz="2400" dirty="0" err="1">
                <a:latin typeface="Calibri" charset="0"/>
              </a:rPr>
              <a:t>etc</a:t>
            </a:r>
            <a:r>
              <a:rPr lang="en-US" sz="2400" dirty="0" smtClean="0">
                <a:latin typeface="Calibri" charset="0"/>
              </a:rPr>
              <a:t>)</a:t>
            </a:r>
          </a:p>
          <a:p>
            <a:pPr eaLnBrk="1" hangingPunct="1"/>
            <a:r>
              <a:rPr lang="en-US" sz="2400" dirty="0" smtClean="0">
                <a:latin typeface="Calibri" charset="0"/>
              </a:rPr>
              <a:t>Identify Stage of Change</a:t>
            </a:r>
          </a:p>
          <a:p>
            <a:pPr eaLnBrk="1" hangingPunct="1"/>
            <a:r>
              <a:rPr lang="en-US" sz="2400" dirty="0" smtClean="0">
                <a:latin typeface="Calibri" charset="0"/>
              </a:rPr>
              <a:t>Decisional balance (if indicated): good/not so good things</a:t>
            </a:r>
          </a:p>
          <a:p>
            <a:pPr eaLnBrk="1" hangingPunct="1"/>
            <a:r>
              <a:rPr lang="en-US" sz="2400" dirty="0" smtClean="0">
                <a:latin typeface="Calibri" charset="0"/>
              </a:rPr>
              <a:t>Identify acute need for referral: depression, dependence.</a:t>
            </a:r>
            <a:endParaRPr lang="en-US" sz="2400" dirty="0">
              <a:latin typeface="Calibri" charset="0"/>
            </a:endParaRPr>
          </a:p>
          <a:p>
            <a:pPr eaLnBrk="1" hangingPunct="1"/>
            <a:r>
              <a:rPr lang="en-US" sz="2400" dirty="0" smtClean="0">
                <a:latin typeface="Calibri" charset="0"/>
              </a:rPr>
              <a:t>Assign: drink monitoring and survey to generate feedback.</a:t>
            </a:r>
            <a:endParaRPr lang="en-US" sz="2400" dirty="0">
              <a:latin typeface="Calibri" charset="0"/>
            </a:endParaRPr>
          </a:p>
          <a:p>
            <a:pPr eaLnBrk="1" hangingPunct="1">
              <a:buFontTx/>
              <a:buNone/>
            </a:pPr>
            <a:r>
              <a:rPr lang="en-US" b="1" dirty="0" smtClean="0">
                <a:latin typeface="Calibri" charset="0"/>
              </a:rPr>
              <a:t>Session 2</a:t>
            </a:r>
          </a:p>
          <a:p>
            <a:pPr eaLnBrk="1" hangingPunct="1"/>
            <a:r>
              <a:rPr lang="en-US" sz="2400" dirty="0" smtClean="0">
                <a:latin typeface="Calibri" charset="0"/>
              </a:rPr>
              <a:t>Individual </a:t>
            </a:r>
            <a:r>
              <a:rPr lang="en-US" sz="2400" dirty="0">
                <a:latin typeface="Calibri" charset="0"/>
              </a:rPr>
              <a:t>Feedback </a:t>
            </a:r>
            <a:r>
              <a:rPr lang="en-US" sz="2400" dirty="0" smtClean="0">
                <a:latin typeface="Calibri" charset="0"/>
              </a:rPr>
              <a:t>Session/build motivation/plan</a:t>
            </a:r>
            <a:endParaRPr lang="en-US" sz="2400" dirty="0">
              <a:latin typeface="Calibri" charset="0"/>
            </a:endParaRPr>
          </a:p>
          <a:p>
            <a:pPr eaLnBrk="1" hangingPunct="1"/>
            <a:r>
              <a:rPr lang="en-US" sz="2400" dirty="0" smtClean="0">
                <a:latin typeface="Calibri" charset="0"/>
              </a:rPr>
              <a:t>Referral if needed</a:t>
            </a:r>
            <a:endParaRPr lang="en-US" sz="2400" dirty="0">
              <a:latin typeface="Calibri" charset="0"/>
            </a:endParaRPr>
          </a:p>
        </p:txBody>
      </p:sp>
    </p:spTree>
    <p:extLst>
      <p:ext uri="{BB962C8B-B14F-4D97-AF65-F5344CB8AC3E}">
        <p14:creationId xmlns:p14="http://schemas.microsoft.com/office/powerpoint/2010/main" val="3341085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Few Minutes: Rapport</a:t>
            </a:r>
            <a:endParaRPr lang="en-US" dirty="0"/>
          </a:p>
        </p:txBody>
      </p:sp>
      <p:sp>
        <p:nvSpPr>
          <p:cNvPr id="3" name="Content Placeholder 2"/>
          <p:cNvSpPr>
            <a:spLocks noGrp="1"/>
          </p:cNvSpPr>
          <p:nvPr>
            <p:ph idx="1"/>
          </p:nvPr>
        </p:nvSpPr>
        <p:spPr/>
        <p:txBody>
          <a:bodyPr/>
          <a:lstStyle/>
          <a:p>
            <a:pPr>
              <a:buFont typeface="Courier New" panose="02070309020205020404" pitchFamily="49" charset="0"/>
              <a:buChar char="o"/>
            </a:pPr>
            <a:r>
              <a:rPr lang="en-US" dirty="0" smtClean="0"/>
              <a:t>Assume defensiveness</a:t>
            </a:r>
          </a:p>
          <a:p>
            <a:pPr>
              <a:buFont typeface="Courier New" panose="02070309020205020404" pitchFamily="49" charset="0"/>
              <a:buChar char="o"/>
            </a:pPr>
            <a:r>
              <a:rPr lang="en-US" dirty="0" smtClean="0"/>
              <a:t>Greet, thank for coming</a:t>
            </a:r>
          </a:p>
          <a:p>
            <a:pPr>
              <a:buFont typeface="Courier New" panose="02070309020205020404" pitchFamily="49" charset="0"/>
              <a:buChar char="o"/>
            </a:pPr>
            <a:r>
              <a:rPr lang="en-US" dirty="0" smtClean="0"/>
              <a:t>Confidentiality (including Title IX)</a:t>
            </a:r>
          </a:p>
          <a:p>
            <a:pPr>
              <a:buFont typeface="Wingdings" panose="05000000000000000000" pitchFamily="2" charset="2"/>
              <a:buChar char="Ø"/>
            </a:pPr>
            <a:r>
              <a:rPr lang="en-US" dirty="0" smtClean="0"/>
              <a:t>RAPPORT</a:t>
            </a:r>
          </a:p>
          <a:p>
            <a:endParaRPr lang="en-US" dirty="0" smtClean="0"/>
          </a:p>
          <a:p>
            <a:endParaRPr lang="en-US" dirty="0"/>
          </a:p>
        </p:txBody>
      </p:sp>
    </p:spTree>
    <p:extLst>
      <p:ext uri="{BB962C8B-B14F-4D97-AF65-F5344CB8AC3E}">
        <p14:creationId xmlns:p14="http://schemas.microsoft.com/office/powerpoint/2010/main" val="385757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3855" y="-152400"/>
            <a:ext cx="7269480" cy="1325562"/>
          </a:xfrm>
        </p:spPr>
        <p:txBody>
          <a:bodyPr>
            <a:noAutofit/>
          </a:bodyPr>
          <a:lstStyle/>
          <a:p>
            <a:pPr eaLnBrk="1" hangingPunct="1">
              <a:defRPr/>
            </a:pPr>
            <a:r>
              <a:rPr lang="en-US" dirty="0" smtClean="0">
                <a:latin typeface="Corbel" pitchFamily="34" charset="0"/>
                <a:ea typeface="ＭＳ Ｐゴシック" pitchFamily="34" charset="-128"/>
              </a:rPr>
              <a:t>Session One</a:t>
            </a:r>
          </a:p>
        </p:txBody>
      </p:sp>
      <p:sp>
        <p:nvSpPr>
          <p:cNvPr id="22531" name="Rectangle 3"/>
          <p:cNvSpPr>
            <a:spLocks noGrp="1" noChangeArrowheads="1"/>
          </p:cNvSpPr>
          <p:nvPr>
            <p:ph idx="1"/>
          </p:nvPr>
        </p:nvSpPr>
        <p:spPr>
          <a:xfrm>
            <a:off x="228600" y="990600"/>
            <a:ext cx="7772703" cy="4495800"/>
          </a:xfrm>
        </p:spPr>
        <p:txBody>
          <a:bodyPr>
            <a:noAutofit/>
          </a:bodyPr>
          <a:lstStyle/>
          <a:p>
            <a:pPr eaLnBrk="1" hangingPunct="1">
              <a:lnSpc>
                <a:spcPct val="70000"/>
              </a:lnSpc>
              <a:buFont typeface="Wingdings 2" pitchFamily="18" charset="2"/>
              <a:buChar char="¡"/>
              <a:defRPr/>
            </a:pPr>
            <a:endParaRPr lang="en-US" dirty="0" smtClean="0">
              <a:effectLst>
                <a:outerShdw blurRad="38100" dist="38100" dir="2700000" algn="tl">
                  <a:srgbClr val="000000"/>
                </a:outerShdw>
              </a:effectLst>
              <a:ea typeface="ＭＳ Ｐゴシック" pitchFamily="34" charset="-128"/>
            </a:endParaRPr>
          </a:p>
          <a:p>
            <a:pPr eaLnBrk="1" hangingPunct="1">
              <a:lnSpc>
                <a:spcPct val="100000"/>
              </a:lnSpc>
              <a:buFont typeface="Wingdings 2" pitchFamily="18" charset="2"/>
              <a:buChar char="¡"/>
              <a:defRPr/>
            </a:pPr>
            <a:r>
              <a:rPr lang="en-US" sz="2000" dirty="0" smtClean="0">
                <a:ea typeface="ＭＳ Ｐゴシック" pitchFamily="34" charset="-128"/>
              </a:rPr>
              <a:t>Establish rapport*</a:t>
            </a:r>
          </a:p>
          <a:p>
            <a:pPr eaLnBrk="1" hangingPunct="1">
              <a:lnSpc>
                <a:spcPct val="100000"/>
              </a:lnSpc>
              <a:buFont typeface="Wingdings 2" pitchFamily="18" charset="2"/>
              <a:buChar char="¡"/>
              <a:defRPr/>
            </a:pPr>
            <a:r>
              <a:rPr lang="en-US" sz="2000" dirty="0" smtClean="0">
                <a:ea typeface="ＭＳ Ｐゴシック" pitchFamily="34" charset="-128"/>
              </a:rPr>
              <a:t>Debrief referral reason</a:t>
            </a:r>
          </a:p>
          <a:p>
            <a:pPr eaLnBrk="1" hangingPunct="1">
              <a:lnSpc>
                <a:spcPct val="100000"/>
              </a:lnSpc>
              <a:buFont typeface="Wingdings 2" pitchFamily="18" charset="2"/>
              <a:buChar char="¡"/>
              <a:defRPr/>
            </a:pPr>
            <a:r>
              <a:rPr lang="en-US" sz="2000" dirty="0">
                <a:ea typeface="ＭＳ Ｐゴシック" pitchFamily="34" charset="-128"/>
              </a:rPr>
              <a:t>Ask an open-ended question.</a:t>
            </a:r>
          </a:p>
          <a:p>
            <a:pPr lvl="1" eaLnBrk="1" hangingPunct="1">
              <a:lnSpc>
                <a:spcPct val="100000"/>
              </a:lnSpc>
              <a:buClr>
                <a:srgbClr val="7F4D00"/>
              </a:buClr>
              <a:buFont typeface="Wingdings 2" pitchFamily="18" charset="2"/>
              <a:buChar char="¡"/>
              <a:defRPr/>
            </a:pPr>
            <a:r>
              <a:rPr lang="ja-JP" altLang="en-US" dirty="0">
                <a:ea typeface="ＭＳ Ｐゴシック" pitchFamily="34" charset="-128"/>
              </a:rPr>
              <a:t>“</a:t>
            </a:r>
            <a:r>
              <a:rPr lang="en-US" altLang="ja-JP" i="1" dirty="0">
                <a:ea typeface="ＭＳ Ｐゴシック" pitchFamily="34" charset="-128"/>
              </a:rPr>
              <a:t>Tell me a little bit about your drinking.</a:t>
            </a:r>
            <a:r>
              <a:rPr lang="ja-JP" altLang="en-US" i="1" dirty="0">
                <a:ea typeface="ＭＳ Ｐゴシック" pitchFamily="34" charset="-128"/>
              </a:rPr>
              <a:t>”</a:t>
            </a:r>
            <a:endParaRPr lang="en-US" altLang="ja-JP" i="1" dirty="0">
              <a:ea typeface="ＭＳ Ｐゴシック" pitchFamily="34" charset="-128"/>
            </a:endParaRPr>
          </a:p>
          <a:p>
            <a:pPr lvl="1" eaLnBrk="1" hangingPunct="1">
              <a:lnSpc>
                <a:spcPct val="100000"/>
              </a:lnSpc>
              <a:buClr>
                <a:srgbClr val="7F4D00"/>
              </a:buClr>
              <a:buFont typeface="Wingdings 2" pitchFamily="18" charset="2"/>
              <a:buChar char="¡"/>
              <a:defRPr/>
            </a:pPr>
            <a:r>
              <a:rPr lang="ja-JP" altLang="en-US" i="1" dirty="0">
                <a:ea typeface="ＭＳ Ｐゴシック" pitchFamily="34" charset="-128"/>
              </a:rPr>
              <a:t>“</a:t>
            </a:r>
            <a:r>
              <a:rPr lang="en-US" altLang="ja-JP" i="1" dirty="0">
                <a:ea typeface="ＭＳ Ｐゴシック" pitchFamily="34" charset="-128"/>
              </a:rPr>
              <a:t>From your perspective, what happened to bring you here?</a:t>
            </a:r>
            <a:r>
              <a:rPr lang="ja-JP" altLang="en-US" i="1" dirty="0" smtClean="0">
                <a:ea typeface="ＭＳ Ｐゴシック" pitchFamily="34" charset="-128"/>
              </a:rPr>
              <a:t>”</a:t>
            </a:r>
            <a:endParaRPr lang="en-US" dirty="0" smtClean="0">
              <a:ea typeface="ＭＳ Ｐゴシック" pitchFamily="34" charset="-128"/>
            </a:endParaRPr>
          </a:p>
          <a:p>
            <a:pPr eaLnBrk="1" hangingPunct="1">
              <a:lnSpc>
                <a:spcPct val="100000"/>
              </a:lnSpc>
              <a:buFont typeface="Wingdings 2" pitchFamily="18" charset="2"/>
              <a:buChar char="¡"/>
              <a:defRPr/>
            </a:pPr>
            <a:r>
              <a:rPr lang="en-US" sz="2000" dirty="0" smtClean="0">
                <a:ea typeface="ＭＳ Ｐゴシック" pitchFamily="34" charset="-128"/>
              </a:rPr>
              <a:t>Typical drinking pattern, and atypical or episodic for past 30 days</a:t>
            </a:r>
          </a:p>
          <a:p>
            <a:pPr eaLnBrk="1" hangingPunct="1">
              <a:lnSpc>
                <a:spcPct val="100000"/>
              </a:lnSpc>
              <a:buFont typeface="Wingdings 2" pitchFamily="18" charset="2"/>
              <a:buChar char="¡"/>
              <a:defRPr/>
            </a:pPr>
            <a:r>
              <a:rPr lang="en-US" sz="2000" dirty="0" smtClean="0">
                <a:ea typeface="ＭＳ Ｐゴシック" pitchFamily="34" charset="-128"/>
              </a:rPr>
              <a:t>Symptoms of dependence</a:t>
            </a:r>
          </a:p>
          <a:p>
            <a:pPr eaLnBrk="1" hangingPunct="1">
              <a:lnSpc>
                <a:spcPct val="100000"/>
              </a:lnSpc>
              <a:buFont typeface="Wingdings 2" pitchFamily="18" charset="2"/>
              <a:buChar char="¡"/>
              <a:defRPr/>
            </a:pPr>
            <a:r>
              <a:rPr lang="en-US" sz="2000" dirty="0" smtClean="0">
                <a:ea typeface="ＭＳ Ｐゴシック" pitchFamily="34" charset="-128"/>
              </a:rPr>
              <a:t>History of conduct disorder</a:t>
            </a:r>
          </a:p>
          <a:p>
            <a:pPr eaLnBrk="1" hangingPunct="1">
              <a:lnSpc>
                <a:spcPct val="100000"/>
              </a:lnSpc>
              <a:buFont typeface="Wingdings 2" pitchFamily="18" charset="2"/>
              <a:buChar char="¡"/>
              <a:defRPr/>
            </a:pPr>
            <a:r>
              <a:rPr lang="en-US" sz="2000" dirty="0" smtClean="0">
                <a:ea typeface="ＭＳ Ｐゴシック" pitchFamily="34" charset="-128"/>
              </a:rPr>
              <a:t>History of alcohol and/or MH problems</a:t>
            </a:r>
          </a:p>
          <a:p>
            <a:pPr eaLnBrk="1" hangingPunct="1">
              <a:lnSpc>
                <a:spcPct val="100000"/>
              </a:lnSpc>
              <a:buFont typeface="Wingdings 2" pitchFamily="18" charset="2"/>
              <a:buChar char="¡"/>
              <a:defRPr/>
            </a:pPr>
            <a:r>
              <a:rPr lang="en-US" sz="2000" dirty="0" smtClean="0">
                <a:ea typeface="ＭＳ Ｐゴシック" pitchFamily="34" charset="-128"/>
              </a:rPr>
              <a:t>Family history of ETOH other use problems/MH</a:t>
            </a:r>
          </a:p>
        </p:txBody>
      </p:sp>
    </p:spTree>
    <p:extLst>
      <p:ext uri="{BB962C8B-B14F-4D97-AF65-F5344CB8AC3E}">
        <p14:creationId xmlns:p14="http://schemas.microsoft.com/office/powerpoint/2010/main" val="4984696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p:txBody>
          <a:bodyPr>
            <a:noAutofit/>
          </a:bodyPr>
          <a:lstStyle/>
          <a:p>
            <a:pPr eaLnBrk="1" hangingPunct="1">
              <a:defRPr/>
            </a:pPr>
            <a:r>
              <a:rPr lang="en-US" dirty="0" smtClean="0">
                <a:latin typeface="Corbel" pitchFamily="34" charset="0"/>
                <a:ea typeface="ＭＳ Ｐゴシック" pitchFamily="34" charset="-128"/>
              </a:rPr>
              <a:t>Talking about (possibility of) Change</a:t>
            </a:r>
          </a:p>
        </p:txBody>
      </p:sp>
      <p:sp>
        <p:nvSpPr>
          <p:cNvPr id="64516" name="Rectangle 3"/>
          <p:cNvSpPr>
            <a:spLocks noGrp="1" noChangeArrowheads="1"/>
          </p:cNvSpPr>
          <p:nvPr>
            <p:ph idx="1"/>
          </p:nvPr>
        </p:nvSpPr>
        <p:spPr>
          <a:xfrm>
            <a:off x="762000" y="2437380"/>
            <a:ext cx="7771190" cy="4420620"/>
          </a:xfrm>
        </p:spPr>
        <p:txBody>
          <a:bodyPr>
            <a:normAutofit/>
          </a:bodyPr>
          <a:lstStyle/>
          <a:p>
            <a:pPr eaLnBrk="1" hangingPunct="1">
              <a:buFont typeface="Wingdings 2" pitchFamily="18" charset="2"/>
              <a:buChar char="¡"/>
              <a:defRPr/>
            </a:pPr>
            <a:r>
              <a:rPr lang="en-US" dirty="0" smtClean="0">
                <a:latin typeface="Corbel" pitchFamily="34" charset="0"/>
                <a:ea typeface="ＭＳ Ｐゴシック" pitchFamily="34" charset="-128"/>
              </a:rPr>
              <a:t>Look for signs of readiness.</a:t>
            </a:r>
          </a:p>
          <a:p>
            <a:pPr eaLnBrk="1" hangingPunct="1">
              <a:buFont typeface="Wingdings 2" pitchFamily="18" charset="2"/>
              <a:buChar char="¡"/>
              <a:defRPr/>
            </a:pPr>
            <a:r>
              <a:rPr lang="en-US" dirty="0" smtClean="0">
                <a:latin typeface="Corbel" pitchFamily="34" charset="0"/>
                <a:ea typeface="ＭＳ Ｐゴシック" pitchFamily="34" charset="-128"/>
              </a:rPr>
              <a:t>Test the waters.</a:t>
            </a:r>
          </a:p>
          <a:p>
            <a:pPr lvl="1" eaLnBrk="1" hangingPunct="1">
              <a:buClr>
                <a:srgbClr val="7F4D00"/>
              </a:buClr>
              <a:buFont typeface="Wingdings 2" pitchFamily="18" charset="2"/>
              <a:buChar char="¡"/>
              <a:defRPr/>
            </a:pPr>
            <a:r>
              <a:rPr lang="ja-JP" altLang="en-US" i="1" dirty="0" smtClean="0">
                <a:latin typeface="Corbel" pitchFamily="34" charset="0"/>
                <a:ea typeface="ＭＳ Ｐゴシック" pitchFamily="34" charset="-128"/>
              </a:rPr>
              <a:t>“</a:t>
            </a:r>
            <a:r>
              <a:rPr lang="en-US" altLang="ja-JP" i="1" dirty="0" smtClean="0">
                <a:latin typeface="Corbel" pitchFamily="34" charset="0"/>
                <a:ea typeface="ＭＳ Ｐゴシック" pitchFamily="34" charset="-128"/>
              </a:rPr>
              <a:t>What are you thinking about this?</a:t>
            </a:r>
            <a:r>
              <a:rPr lang="ja-JP" altLang="en-US" i="1" dirty="0" smtClean="0">
                <a:latin typeface="Corbel" pitchFamily="34" charset="0"/>
                <a:ea typeface="ＭＳ Ｐゴシック" pitchFamily="34" charset="-128"/>
              </a:rPr>
              <a:t>”</a:t>
            </a:r>
            <a:endParaRPr lang="en-US" altLang="ja-JP" i="1" dirty="0" smtClean="0">
              <a:latin typeface="Corbel" pitchFamily="34" charset="0"/>
              <a:ea typeface="ＭＳ Ｐゴシック" pitchFamily="34" charset="-128"/>
            </a:endParaRPr>
          </a:p>
          <a:p>
            <a:pPr lvl="1" eaLnBrk="1" hangingPunct="1">
              <a:buClr>
                <a:srgbClr val="7F4D00"/>
              </a:buClr>
              <a:buFont typeface="Wingdings 2" pitchFamily="18" charset="2"/>
              <a:buChar char="¡"/>
              <a:defRPr/>
            </a:pPr>
            <a:r>
              <a:rPr lang="ja-JP" altLang="en-US" i="1" dirty="0" smtClean="0">
                <a:latin typeface="Corbel" pitchFamily="34" charset="0"/>
                <a:ea typeface="ＭＳ Ｐゴシック" pitchFamily="34" charset="-128"/>
              </a:rPr>
              <a:t>“</a:t>
            </a:r>
            <a:r>
              <a:rPr lang="en-US" altLang="ja-JP" i="1" dirty="0" smtClean="0">
                <a:latin typeface="Corbel" pitchFamily="34" charset="0"/>
                <a:ea typeface="ＭＳ Ｐゴシック" pitchFamily="34" charset="-128"/>
              </a:rPr>
              <a:t>Where does this leave you in terms of your drinking?</a:t>
            </a:r>
            <a:r>
              <a:rPr lang="ja-JP" altLang="en-US" i="1" dirty="0" smtClean="0">
                <a:latin typeface="Corbel" pitchFamily="34" charset="0"/>
                <a:ea typeface="ＭＳ Ｐゴシック" pitchFamily="34" charset="-128"/>
              </a:rPr>
              <a:t>”</a:t>
            </a:r>
            <a:endParaRPr lang="en-US" altLang="ja-JP" i="1" dirty="0" smtClean="0">
              <a:latin typeface="Corbel" pitchFamily="34" charset="0"/>
              <a:ea typeface="ＭＳ Ｐゴシック" pitchFamily="34" charset="-128"/>
            </a:endParaRPr>
          </a:p>
          <a:p>
            <a:pPr eaLnBrk="1" hangingPunct="1">
              <a:buFont typeface="Wingdings 2" pitchFamily="18" charset="2"/>
              <a:buChar char="¡"/>
              <a:defRPr/>
            </a:pPr>
            <a:r>
              <a:rPr lang="en-US" dirty="0" smtClean="0">
                <a:latin typeface="Corbel" pitchFamily="34" charset="0"/>
                <a:ea typeface="ＭＳ Ｐゴシック" pitchFamily="34" charset="-128"/>
              </a:rPr>
              <a:t>Leave the responsibility for change with the student.</a:t>
            </a:r>
          </a:p>
        </p:txBody>
      </p:sp>
      <p:sp>
        <p:nvSpPr>
          <p:cNvPr id="64514" name="Date Placeholder 3"/>
          <p:cNvSpPr>
            <a:spLocks noGrp="1"/>
          </p:cNvSpPr>
          <p:nvPr>
            <p:ph type="dt" sz="half" idx="10"/>
          </p:nvPr>
        </p:nvSpPr>
        <p:spPr>
          <a:xfrm>
            <a:off x="6894286" y="6123215"/>
            <a:ext cx="2130274" cy="474550"/>
          </a:xfrm>
        </p:spPr>
        <p:txBody>
          <a:bodyPr/>
          <a:lstStyle/>
          <a:p>
            <a:pPr>
              <a:defRPr/>
            </a:pPr>
            <a:r>
              <a:rPr lang="en-US" dirty="0" smtClean="0"/>
              <a:t>Walters &amp; Baer</a:t>
            </a:r>
            <a:endParaRPr lang="en-US" dirty="0"/>
          </a:p>
        </p:txBody>
      </p:sp>
    </p:spTree>
    <p:extLst>
      <p:ext uri="{BB962C8B-B14F-4D97-AF65-F5344CB8AC3E}">
        <p14:creationId xmlns:p14="http://schemas.microsoft.com/office/powerpoint/2010/main" val="24078239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Talk vs Sustain Talk</a:t>
            </a:r>
            <a:endParaRPr lang="en-US" dirty="0"/>
          </a:p>
        </p:txBody>
      </p:sp>
      <p:sp>
        <p:nvSpPr>
          <p:cNvPr id="3" name="Content Placeholder 2"/>
          <p:cNvSpPr>
            <a:spLocks noGrp="1"/>
          </p:cNvSpPr>
          <p:nvPr>
            <p:ph idx="1"/>
          </p:nvPr>
        </p:nvSpPr>
        <p:spPr/>
        <p:txBody>
          <a:bodyPr/>
          <a:lstStyle/>
          <a:p>
            <a:r>
              <a:rPr lang="en-US" dirty="0" smtClean="0"/>
              <a:t>CHANGE: positives of making changes, downsides of no change</a:t>
            </a:r>
          </a:p>
          <a:p>
            <a:endParaRPr lang="en-US" dirty="0"/>
          </a:p>
          <a:p>
            <a:r>
              <a:rPr lang="en-US" dirty="0" smtClean="0"/>
              <a:t>SUSTAIN: positives of no change.</a:t>
            </a:r>
            <a:endParaRPr lang="en-US" dirty="0"/>
          </a:p>
        </p:txBody>
      </p:sp>
    </p:spTree>
    <p:extLst>
      <p:ext uri="{BB962C8B-B14F-4D97-AF65-F5344CB8AC3E}">
        <p14:creationId xmlns:p14="http://schemas.microsoft.com/office/powerpoint/2010/main" val="3816836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Took-Kit</a:t>
            </a:r>
            <a:endParaRPr lang="en-US" dirty="0"/>
          </a:p>
        </p:txBody>
      </p:sp>
      <p:pic>
        <p:nvPicPr>
          <p:cNvPr id="4" name="Content Placeholder 3"/>
          <p:cNvPicPr>
            <a:picLocks noGrp="1" noChangeAspect="1"/>
          </p:cNvPicPr>
          <p:nvPr>
            <p:ph idx="1"/>
          </p:nvPr>
        </p:nvPicPr>
        <p:blipFill>
          <a:blip r:embed="rId2"/>
          <a:stretch>
            <a:fillRect/>
          </a:stretch>
        </p:blipFill>
        <p:spPr>
          <a:xfrm>
            <a:off x="2438400" y="2286000"/>
            <a:ext cx="3711575" cy="2922865"/>
          </a:xfrm>
          <a:prstGeom prst="rect">
            <a:avLst/>
          </a:prstGeom>
          <a:ln w="34925">
            <a:noFill/>
          </a:ln>
        </p:spPr>
      </p:pic>
    </p:spTree>
    <p:extLst>
      <p:ext uri="{BB962C8B-B14F-4D97-AF65-F5344CB8AC3E}">
        <p14:creationId xmlns:p14="http://schemas.microsoft.com/office/powerpoint/2010/main" val="19200975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the Tone: Session 1</a:t>
            </a:r>
            <a:endParaRPr lang="en-US" dirty="0"/>
          </a:p>
        </p:txBody>
      </p:sp>
      <p:sp>
        <p:nvSpPr>
          <p:cNvPr id="3" name="Content Placeholder 2"/>
          <p:cNvSpPr>
            <a:spLocks noGrp="1"/>
          </p:cNvSpPr>
          <p:nvPr>
            <p:ph idx="1"/>
          </p:nvPr>
        </p:nvSpPr>
        <p:spPr/>
        <p:txBody>
          <a:bodyPr>
            <a:normAutofit/>
          </a:bodyPr>
          <a:lstStyle/>
          <a:p>
            <a:r>
              <a:rPr lang="en-US" sz="3200" b="1" i="1" dirty="0"/>
              <a:t>Peter is a 1</a:t>
            </a:r>
            <a:r>
              <a:rPr lang="en-US" sz="3200" b="1" i="1" baseline="30000" dirty="0"/>
              <a:t>st</a:t>
            </a:r>
            <a:r>
              <a:rPr lang="en-US" sz="3200" b="1" i="1" dirty="0"/>
              <a:t> year student who was sent to </a:t>
            </a:r>
            <a:r>
              <a:rPr lang="en-US" sz="3200" b="1" i="1" dirty="0" smtClean="0"/>
              <a:t>BASICS after </a:t>
            </a:r>
            <a:r>
              <a:rPr lang="en-US" sz="3200" b="1" i="1" dirty="0"/>
              <a:t>being cited for underage alcohol use in early September.  </a:t>
            </a:r>
            <a:endParaRPr lang="en-US" sz="3200" b="1" i="1" dirty="0" smtClean="0"/>
          </a:p>
          <a:p>
            <a:r>
              <a:rPr lang="en-US" sz="3200" b="1" i="1" dirty="0" smtClean="0"/>
              <a:t>You </a:t>
            </a:r>
            <a:r>
              <a:rPr lang="en-US" sz="3200" b="1" i="1" dirty="0"/>
              <a:t>are meeting him three weeks later.  He looks nervous and shifts around in his chair a lot.</a:t>
            </a:r>
            <a:endParaRPr lang="en-US" sz="3200" dirty="0"/>
          </a:p>
          <a:p>
            <a:pPr marL="0" indent="0">
              <a:buNone/>
            </a:pPr>
            <a:endParaRPr lang="en-US" dirty="0"/>
          </a:p>
        </p:txBody>
      </p:sp>
    </p:spTree>
    <p:extLst>
      <p:ext uri="{BB962C8B-B14F-4D97-AF65-F5344CB8AC3E}">
        <p14:creationId xmlns:p14="http://schemas.microsoft.com/office/powerpoint/2010/main" val="7609269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Establishing Rapport  (Pg. 1)</a:t>
            </a:r>
            <a:endParaRPr lang="en-US" dirty="0"/>
          </a:p>
        </p:txBody>
      </p:sp>
      <p:sp>
        <p:nvSpPr>
          <p:cNvPr id="3" name="Content Placeholder 2"/>
          <p:cNvSpPr>
            <a:spLocks noGrp="1"/>
          </p:cNvSpPr>
          <p:nvPr>
            <p:ph idx="1"/>
          </p:nvPr>
        </p:nvSpPr>
        <p:spPr/>
        <p:txBody>
          <a:bodyPr/>
          <a:lstStyle/>
          <a:p>
            <a:r>
              <a:rPr lang="en-US" b="1" dirty="0" smtClean="0"/>
              <a:t>How can you set the tone?</a:t>
            </a:r>
          </a:p>
          <a:p>
            <a:endParaRPr lang="en-US" b="1" dirty="0"/>
          </a:p>
          <a:p>
            <a:r>
              <a:rPr lang="en-US" b="1" dirty="0" smtClean="0"/>
              <a:t>Script </a:t>
            </a:r>
            <a:r>
              <a:rPr lang="en-US" b="1" dirty="0"/>
              <a:t>two-three open questions/statements that could be used to establish rapport with </a:t>
            </a:r>
            <a:r>
              <a:rPr lang="en-US" b="1" dirty="0" smtClean="0"/>
              <a:t>Peter</a:t>
            </a:r>
            <a:r>
              <a:rPr lang="en-US" b="1" dirty="0"/>
              <a:t>.</a:t>
            </a:r>
            <a:endParaRPr lang="en-US" dirty="0"/>
          </a:p>
          <a:p>
            <a:endParaRPr lang="en-US" dirty="0"/>
          </a:p>
        </p:txBody>
      </p:sp>
    </p:spTree>
    <p:extLst>
      <p:ext uri="{BB962C8B-B14F-4D97-AF65-F5344CB8AC3E}">
        <p14:creationId xmlns:p14="http://schemas.microsoft.com/office/powerpoint/2010/main" val="32439767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a:xfrm>
            <a:off x="914400" y="762000"/>
            <a:ext cx="7924800" cy="1143000"/>
          </a:xfrm>
        </p:spPr>
        <p:txBody>
          <a:bodyPr/>
          <a:lstStyle/>
          <a:p>
            <a:pPr eaLnBrk="1" hangingPunct="1"/>
            <a:r>
              <a:rPr lang="en-US">
                <a:solidFill>
                  <a:schemeClr val="tx1"/>
                </a:solidFill>
                <a:latin typeface="Arial" charset="0"/>
              </a:rPr>
              <a:t>Core MI Strategies </a:t>
            </a:r>
          </a:p>
        </p:txBody>
      </p:sp>
      <p:sp>
        <p:nvSpPr>
          <p:cNvPr id="89091" name="Rectangle 3"/>
          <p:cNvSpPr>
            <a:spLocks noGrp="1" noChangeArrowheads="1"/>
          </p:cNvSpPr>
          <p:nvPr>
            <p:ph idx="1"/>
          </p:nvPr>
        </p:nvSpPr>
        <p:spPr>
          <a:xfrm>
            <a:off x="228600" y="2549236"/>
            <a:ext cx="5257800" cy="3581400"/>
          </a:xfrm>
        </p:spPr>
        <p:txBody>
          <a:bodyPr>
            <a:normAutofit/>
          </a:bodyPr>
          <a:lstStyle/>
          <a:p>
            <a:pPr eaLnBrk="1" hangingPunct="1">
              <a:lnSpc>
                <a:spcPct val="90000"/>
              </a:lnSpc>
              <a:buFont typeface="Wingdings" charset="0"/>
              <a:buNone/>
              <a:defRPr/>
            </a:pPr>
            <a:r>
              <a:rPr lang="en-US" dirty="0">
                <a:latin typeface="Arial" charset="0"/>
              </a:rPr>
              <a:t>Four Early Strategies</a:t>
            </a:r>
          </a:p>
          <a:p>
            <a:pPr eaLnBrk="1" hangingPunct="1">
              <a:lnSpc>
                <a:spcPct val="90000"/>
              </a:lnSpc>
              <a:buFont typeface="Wingdings" charset="0"/>
              <a:buNone/>
              <a:defRPr/>
            </a:pPr>
            <a:r>
              <a:rPr lang="en-US" dirty="0">
                <a:latin typeface="Arial" charset="0"/>
              </a:rPr>
              <a:t>OARS</a:t>
            </a:r>
          </a:p>
          <a:p>
            <a:pPr eaLnBrk="1" hangingPunct="1">
              <a:lnSpc>
                <a:spcPct val="10000"/>
              </a:lnSpc>
              <a:buFont typeface="Wingdings" charset="0"/>
              <a:buNone/>
              <a:defRPr/>
            </a:pPr>
            <a:endParaRPr lang="en-US" dirty="0">
              <a:latin typeface="Arial" charset="0"/>
            </a:endParaRPr>
          </a:p>
          <a:p>
            <a:pPr marL="857250" lvl="1" indent="-228600" eaLnBrk="1" hangingPunct="1">
              <a:lnSpc>
                <a:spcPct val="90000"/>
              </a:lnSpc>
              <a:buFont typeface="Wingdings" charset="0"/>
              <a:buChar char=""/>
              <a:defRPr/>
            </a:pPr>
            <a:r>
              <a:rPr lang="en-US" sz="3200" dirty="0">
                <a:solidFill>
                  <a:schemeClr val="tx2">
                    <a:lumMod val="75000"/>
                  </a:schemeClr>
                </a:solidFill>
                <a:latin typeface="Arial" charset="0"/>
              </a:rPr>
              <a:t>O</a:t>
            </a:r>
            <a:r>
              <a:rPr lang="en-US" dirty="0">
                <a:latin typeface="Arial" charset="0"/>
              </a:rPr>
              <a:t>pen-Ended Questions</a:t>
            </a:r>
          </a:p>
          <a:p>
            <a:pPr marL="857250" lvl="1" indent="-228600" eaLnBrk="1" hangingPunct="1">
              <a:lnSpc>
                <a:spcPct val="90000"/>
              </a:lnSpc>
              <a:buFont typeface="Wingdings" charset="0"/>
              <a:buChar char=""/>
              <a:defRPr/>
            </a:pPr>
            <a:r>
              <a:rPr lang="en-US" sz="3200" dirty="0">
                <a:solidFill>
                  <a:schemeClr val="tx2">
                    <a:lumMod val="75000"/>
                  </a:schemeClr>
                </a:solidFill>
                <a:latin typeface="Arial" charset="0"/>
              </a:rPr>
              <a:t>A</a:t>
            </a:r>
            <a:r>
              <a:rPr lang="en-US" dirty="0">
                <a:latin typeface="Arial" charset="0"/>
              </a:rPr>
              <a:t>ffirming</a:t>
            </a:r>
          </a:p>
          <a:p>
            <a:pPr marL="857250" lvl="1" indent="-228600" eaLnBrk="1" hangingPunct="1">
              <a:lnSpc>
                <a:spcPct val="90000"/>
              </a:lnSpc>
              <a:buFont typeface="Wingdings" charset="0"/>
              <a:buChar char=""/>
              <a:defRPr/>
            </a:pPr>
            <a:r>
              <a:rPr lang="en-US" sz="3200" dirty="0">
                <a:solidFill>
                  <a:schemeClr val="tx2">
                    <a:lumMod val="75000"/>
                  </a:schemeClr>
                </a:solidFill>
                <a:latin typeface="Arial" charset="0"/>
              </a:rPr>
              <a:t>R</a:t>
            </a:r>
            <a:r>
              <a:rPr lang="en-US" dirty="0">
                <a:latin typeface="Arial" charset="0"/>
              </a:rPr>
              <a:t>eflective Listening </a:t>
            </a:r>
          </a:p>
          <a:p>
            <a:pPr marL="857250" lvl="1" indent="-228600" eaLnBrk="1" hangingPunct="1">
              <a:lnSpc>
                <a:spcPct val="90000"/>
              </a:lnSpc>
              <a:buFont typeface="Wingdings" charset="0"/>
              <a:buChar char=""/>
              <a:defRPr/>
            </a:pPr>
            <a:r>
              <a:rPr lang="en-US" sz="3200" dirty="0">
                <a:solidFill>
                  <a:schemeClr val="tx2">
                    <a:lumMod val="75000"/>
                  </a:schemeClr>
                </a:solidFill>
                <a:latin typeface="Arial" charset="0"/>
              </a:rPr>
              <a:t>S</a:t>
            </a:r>
            <a:r>
              <a:rPr lang="en-US" dirty="0">
                <a:latin typeface="Arial" charset="0"/>
              </a:rPr>
              <a:t>ummarizing</a:t>
            </a:r>
          </a:p>
          <a:p>
            <a:pPr marL="857250" lvl="1" indent="-228600" eaLnBrk="1" hangingPunct="1">
              <a:lnSpc>
                <a:spcPct val="90000"/>
              </a:lnSpc>
              <a:buClr>
                <a:srgbClr val="FFF8C4"/>
              </a:buClr>
              <a:buFontTx/>
              <a:buNone/>
              <a:defRPr/>
            </a:pPr>
            <a:endParaRPr lang="en-US" dirty="0">
              <a:effectLst>
                <a:outerShdw blurRad="38100" dist="38100" dir="2700000" algn="tl">
                  <a:srgbClr val="000000"/>
                </a:outerShdw>
              </a:effectLst>
            </a:endParaRPr>
          </a:p>
        </p:txBody>
      </p:sp>
      <p:sp>
        <p:nvSpPr>
          <p:cNvPr id="11268" name="Line 4"/>
          <p:cNvSpPr>
            <a:spLocks noChangeShapeType="1"/>
          </p:cNvSpPr>
          <p:nvPr/>
        </p:nvSpPr>
        <p:spPr bwMode="auto">
          <a:xfrm>
            <a:off x="4419600" y="3882736"/>
            <a:ext cx="609600" cy="91440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11269" name="Line 5"/>
          <p:cNvSpPr>
            <a:spLocks noChangeShapeType="1"/>
          </p:cNvSpPr>
          <p:nvPr/>
        </p:nvSpPr>
        <p:spPr bwMode="auto">
          <a:xfrm flipV="1">
            <a:off x="4419600" y="4797136"/>
            <a:ext cx="609600" cy="83820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11270" name="Text Box 6"/>
          <p:cNvSpPr txBox="1">
            <a:spLocks noChangeArrowheads="1"/>
          </p:cNvSpPr>
          <p:nvPr/>
        </p:nvSpPr>
        <p:spPr bwMode="auto">
          <a:xfrm>
            <a:off x="5638800" y="4339936"/>
            <a:ext cx="2514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b="1" dirty="0"/>
              <a:t>Elicit Positive </a:t>
            </a:r>
            <a:r>
              <a:rPr lang="ja-JP" altLang="en-US" sz="2400" b="1" dirty="0"/>
              <a:t>“</a:t>
            </a:r>
            <a:r>
              <a:rPr lang="en-US" altLang="ja-JP" sz="2400" b="1" dirty="0"/>
              <a:t>Change Talk</a:t>
            </a:r>
            <a:r>
              <a:rPr lang="ja-JP" altLang="en-US" sz="2400" b="1" dirty="0"/>
              <a:t>”</a:t>
            </a:r>
            <a:endParaRPr lang="en-US" sz="2400" b="1" dirty="0"/>
          </a:p>
        </p:txBody>
      </p:sp>
      <p:grpSp>
        <p:nvGrpSpPr>
          <p:cNvPr id="3" name="Group 2"/>
          <p:cNvGrpSpPr/>
          <p:nvPr/>
        </p:nvGrpSpPr>
        <p:grpSpPr>
          <a:xfrm>
            <a:off x="5888061" y="2209800"/>
            <a:ext cx="1617639" cy="1295400"/>
            <a:chOff x="6904819" y="2514600"/>
            <a:chExt cx="1617639" cy="1295400"/>
          </a:xfrm>
        </p:grpSpPr>
        <p:pic>
          <p:nvPicPr>
            <p:cNvPr id="4505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904819" y="2514600"/>
              <a:ext cx="1617639" cy="1295400"/>
            </a:xfrm>
            <a:prstGeom prst="rect">
              <a:avLst/>
            </a:prstGeom>
            <a:noFill/>
            <a:ln w="47625">
              <a:solidFill>
                <a:srgbClr val="FFFF00"/>
              </a:solidFill>
              <a:miter lim="800000"/>
              <a:headEnd/>
              <a:tailEnd/>
            </a:ln>
            <a:extLst>
              <a:ext uri="{909E8E84-426E-40dd-AFC4-6F175D3DCCD1}">
                <a14:hiddenFill xmlns:a14="http://schemas.microsoft.com/office/drawing/2010/main" xmlns="">
                  <a:solidFill>
                    <a:schemeClr val="accent1"/>
                  </a:solidFill>
                </a14:hiddenFill>
              </a:ext>
            </a:extLst>
          </p:spPr>
        </p:pic>
        <p:sp>
          <p:nvSpPr>
            <p:cNvPr id="2" name="TextBox 1"/>
            <p:cNvSpPr txBox="1"/>
            <p:nvPr/>
          </p:nvSpPr>
          <p:spPr>
            <a:xfrm>
              <a:off x="7294292" y="3440668"/>
              <a:ext cx="851515" cy="369332"/>
            </a:xfrm>
            <a:prstGeom prst="rect">
              <a:avLst/>
            </a:prstGeom>
            <a:noFill/>
          </p:spPr>
          <p:txBody>
            <a:bodyPr wrap="none" rtlCol="0">
              <a:spAutoFit/>
            </a:bodyPr>
            <a:lstStyle/>
            <a:p>
              <a:r>
                <a:rPr lang="en-US" b="1" dirty="0" smtClean="0">
                  <a:solidFill>
                    <a:schemeClr val="bg1"/>
                  </a:solidFill>
                </a:rPr>
                <a:t>OARS</a:t>
              </a:r>
              <a:endParaRPr lang="en-US" b="1" dirty="0">
                <a:solidFill>
                  <a:schemeClr val="bg1"/>
                </a:solidFill>
              </a:endParaRPr>
            </a:p>
          </p:txBody>
        </p:sp>
      </p:grpSp>
    </p:spTree>
    <p:extLst>
      <p:ext uri="{BB962C8B-B14F-4D97-AF65-F5344CB8AC3E}">
        <p14:creationId xmlns:p14="http://schemas.microsoft.com/office/powerpoint/2010/main" val="32270224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dirty="0" smtClean="0"/>
              <a:t>Identify </a:t>
            </a:r>
            <a:r>
              <a:rPr lang="en-US" dirty="0"/>
              <a:t>core components of each BASICS </a:t>
            </a:r>
            <a:r>
              <a:rPr lang="en-US" dirty="0" smtClean="0"/>
              <a:t>session </a:t>
            </a:r>
          </a:p>
          <a:p>
            <a:pPr>
              <a:buFont typeface="Wingdings" panose="05000000000000000000" pitchFamily="2" charset="2"/>
              <a:buChar char="v"/>
            </a:pPr>
            <a:r>
              <a:rPr lang="en-US" dirty="0"/>
              <a:t>Apply basic MI principles of </a:t>
            </a:r>
            <a:r>
              <a:rPr lang="en-US" dirty="0" smtClean="0"/>
              <a:t>R-U-L-E </a:t>
            </a:r>
            <a:r>
              <a:rPr lang="en-US" dirty="0"/>
              <a:t>in </a:t>
            </a:r>
            <a:r>
              <a:rPr lang="en-US" dirty="0" smtClean="0"/>
              <a:t>conversations</a:t>
            </a:r>
          </a:p>
          <a:p>
            <a:pPr>
              <a:buFont typeface="Wingdings" panose="05000000000000000000" pitchFamily="2" charset="2"/>
              <a:buChar char="v"/>
            </a:pPr>
            <a:r>
              <a:rPr lang="en-US" dirty="0" smtClean="0"/>
              <a:t>Begin </a:t>
            </a:r>
            <a:r>
              <a:rPr lang="en-US" dirty="0"/>
              <a:t>to use OARS </a:t>
            </a:r>
            <a:r>
              <a:rPr lang="en-US" dirty="0" smtClean="0"/>
              <a:t>micro-skills in practice sessions</a:t>
            </a:r>
          </a:p>
          <a:p>
            <a:pPr>
              <a:buFont typeface="Wingdings" panose="05000000000000000000" pitchFamily="2" charset="2"/>
              <a:buChar char="v"/>
            </a:pPr>
            <a:r>
              <a:rPr lang="en-US" dirty="0" smtClean="0"/>
              <a:t>Identify “what next” with MI/BASICS training</a:t>
            </a:r>
          </a:p>
          <a:p>
            <a:pPr>
              <a:buFont typeface="Wingdings" panose="05000000000000000000" pitchFamily="2" charset="2"/>
              <a:buChar char="v"/>
            </a:pPr>
            <a:r>
              <a:rPr lang="en-US" dirty="0" smtClean="0"/>
              <a:t>Self-monitor MI style over the next few weeks. </a:t>
            </a:r>
          </a:p>
          <a:p>
            <a:endParaRPr lang="en-US" dirty="0"/>
          </a:p>
        </p:txBody>
      </p:sp>
    </p:spTree>
    <p:extLst>
      <p:ext uri="{BB962C8B-B14F-4D97-AF65-F5344CB8AC3E}">
        <p14:creationId xmlns:p14="http://schemas.microsoft.com/office/powerpoint/2010/main" val="34540419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OARS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i="1" dirty="0" smtClean="0"/>
              <a:t>Strategic</a:t>
            </a:r>
            <a:r>
              <a:rPr lang="en-US" dirty="0" smtClean="0"/>
              <a:t> use to identify where student is</a:t>
            </a:r>
            <a:br>
              <a:rPr lang="en-US" dirty="0" smtClean="0"/>
            </a:br>
            <a:endParaRPr lang="en-US" dirty="0" smtClean="0"/>
          </a:p>
          <a:p>
            <a:pPr>
              <a:buFont typeface="Arial" panose="020B0604020202020204" pitchFamily="34" charset="0"/>
              <a:buChar char="•"/>
            </a:pPr>
            <a:r>
              <a:rPr lang="en-US" dirty="0" smtClean="0"/>
              <a:t>Foster “change talk”: discrepancy between where they are and where they want to be  (</a:t>
            </a:r>
            <a:r>
              <a:rPr lang="en-US" i="1" dirty="0" smtClean="0"/>
              <a:t>AMBIVALENCE</a:t>
            </a:r>
            <a:r>
              <a:rPr lang="en-US" dirty="0" smtClean="0"/>
              <a:t>)</a:t>
            </a:r>
            <a:endParaRPr lang="en-US" dirty="0"/>
          </a:p>
        </p:txBody>
      </p:sp>
    </p:spTree>
    <p:extLst>
      <p:ext uri="{BB962C8B-B14F-4D97-AF65-F5344CB8AC3E}">
        <p14:creationId xmlns:p14="http://schemas.microsoft.com/office/powerpoint/2010/main" val="14690429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O</a:t>
            </a:r>
            <a:r>
              <a:rPr lang="en-US" dirty="0" smtClean="0"/>
              <a:t>pen ended questions</a:t>
            </a:r>
            <a:endParaRPr lang="en-US" dirty="0"/>
          </a:p>
        </p:txBody>
      </p:sp>
      <p:sp>
        <p:nvSpPr>
          <p:cNvPr id="3" name="Content Placeholder 2"/>
          <p:cNvSpPr>
            <a:spLocks noGrp="1"/>
          </p:cNvSpPr>
          <p:nvPr>
            <p:ph idx="1"/>
          </p:nvPr>
        </p:nvSpPr>
        <p:spPr/>
        <p:txBody>
          <a:bodyPr>
            <a:normAutofit/>
          </a:bodyPr>
          <a:lstStyle/>
          <a:p>
            <a:pPr>
              <a:buClrTx/>
              <a:buFont typeface="Wingdings" charset="0"/>
              <a:buChar char=""/>
            </a:pPr>
            <a:r>
              <a:rPr lang="en-US" sz="2600" i="1" dirty="0">
                <a:latin typeface="Arial" charset="0"/>
              </a:rPr>
              <a:t>How….</a:t>
            </a:r>
          </a:p>
          <a:p>
            <a:pPr>
              <a:buClrTx/>
              <a:buFont typeface="Wingdings" charset="0"/>
              <a:buChar char=""/>
            </a:pPr>
            <a:r>
              <a:rPr lang="en-US" sz="2600" i="1" dirty="0">
                <a:latin typeface="Arial" charset="0"/>
              </a:rPr>
              <a:t>Tell me about…</a:t>
            </a:r>
          </a:p>
          <a:p>
            <a:pPr>
              <a:buClrTx/>
              <a:buFont typeface="Wingdings" charset="0"/>
              <a:buChar char=""/>
            </a:pPr>
            <a:r>
              <a:rPr lang="en-US" sz="2600" i="1" dirty="0">
                <a:latin typeface="Arial" charset="0"/>
              </a:rPr>
              <a:t>What..</a:t>
            </a:r>
          </a:p>
          <a:p>
            <a:pPr>
              <a:buClrTx/>
              <a:buFont typeface="Wingdings" charset="0"/>
              <a:buChar char=""/>
            </a:pPr>
            <a:r>
              <a:rPr lang="en-US" sz="2600" i="1" dirty="0">
                <a:latin typeface="Arial" charset="0"/>
              </a:rPr>
              <a:t>When…</a:t>
            </a:r>
            <a:r>
              <a:rPr lang="en-US" sz="2600" i="1" dirty="0" smtClean="0">
                <a:latin typeface="Arial" charset="0"/>
              </a:rPr>
              <a:t>.</a:t>
            </a:r>
          </a:p>
          <a:p>
            <a:pPr marL="114300" indent="0">
              <a:buClrTx/>
              <a:buNone/>
            </a:pPr>
            <a:endParaRPr lang="en-US" sz="2600" dirty="0">
              <a:latin typeface="Arial" charset="0"/>
            </a:endParaRPr>
          </a:p>
          <a:p>
            <a:pPr lvl="1">
              <a:buFont typeface="Wingdings" charset="0"/>
              <a:buChar char="Ø"/>
            </a:pPr>
            <a:r>
              <a:rPr lang="en-US" sz="2600" dirty="0">
                <a:latin typeface="Arial" charset="0"/>
              </a:rPr>
              <a:t>NOT  </a:t>
            </a:r>
            <a:r>
              <a:rPr lang="en-US" sz="2600" i="1" dirty="0" smtClean="0">
                <a:latin typeface="Arial" charset="0"/>
              </a:rPr>
              <a:t>Why</a:t>
            </a:r>
          </a:p>
          <a:p>
            <a:pPr lvl="1">
              <a:buFont typeface="Wingdings" charset="0"/>
              <a:buChar char="Ø"/>
            </a:pPr>
            <a:r>
              <a:rPr lang="en-US" sz="2600" i="1" dirty="0" smtClean="0">
                <a:latin typeface="Arial" charset="0"/>
              </a:rPr>
              <a:t>NOT leading questions</a:t>
            </a:r>
            <a:endParaRPr lang="en-US" sz="2600" i="1" dirty="0">
              <a:latin typeface="Arial" charset="0"/>
            </a:endParaRPr>
          </a:p>
        </p:txBody>
      </p:sp>
    </p:spTree>
    <p:extLst>
      <p:ext uri="{BB962C8B-B14F-4D97-AF65-F5344CB8AC3E}">
        <p14:creationId xmlns:p14="http://schemas.microsoft.com/office/powerpoint/2010/main" val="999525891"/>
      </p:ext>
    </p:extLst>
  </p:cSld>
  <p:clrMapOvr>
    <a:masterClrMapping/>
  </p:clrMapOvr>
  <mc:AlternateContent xmlns:mc="http://schemas.openxmlformats.org/markup-compatibility/2006" xmlns:p14="http://schemas.microsoft.com/office/powerpoint/2010/main">
    <mc:Choice Requires="p14">
      <p:transition spd="slow" p14:dur="2000" advTm="64192"/>
    </mc:Choice>
    <mc:Fallback xmlns="">
      <p:transition spd="slow" advTm="64192"/>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Date Placeholder 3"/>
          <p:cNvSpPr txBox="1">
            <a:spLocks noGrp="1"/>
          </p:cNvSpPr>
          <p:nvPr/>
        </p:nvSpPr>
        <p:spPr bwMode="auto">
          <a:xfrm>
            <a:off x="2667000" y="6248400"/>
            <a:ext cx="5181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800" dirty="0">
                <a:solidFill>
                  <a:schemeClr val="tx2"/>
                </a:solidFill>
              </a:rPr>
              <a:t>Adapted from </a:t>
            </a:r>
            <a:r>
              <a:rPr lang="en-US" sz="800" i="1" dirty="0">
                <a:solidFill>
                  <a:schemeClr val="tx2"/>
                </a:solidFill>
              </a:rPr>
              <a:t>Talking with College Students about Alcohol: Motivational Strategies for</a:t>
            </a:r>
            <a:r>
              <a:rPr lang="en-US" sz="800" dirty="0">
                <a:solidFill>
                  <a:schemeClr val="tx2"/>
                </a:solidFill>
              </a:rPr>
              <a:t> </a:t>
            </a:r>
            <a:r>
              <a:rPr lang="en-US" sz="800" i="1" dirty="0">
                <a:solidFill>
                  <a:schemeClr val="tx2"/>
                </a:solidFill>
              </a:rPr>
              <a:t>Reducing Abuse</a:t>
            </a:r>
            <a:r>
              <a:rPr lang="en-US" sz="800" dirty="0">
                <a:solidFill>
                  <a:schemeClr val="tx2"/>
                </a:solidFill>
              </a:rPr>
              <a:t> by Scott T. Walters and John S. Baer. </a:t>
            </a:r>
            <a:br>
              <a:rPr lang="en-US" sz="800" dirty="0">
                <a:solidFill>
                  <a:schemeClr val="tx2"/>
                </a:solidFill>
              </a:rPr>
            </a:br>
            <a:r>
              <a:rPr lang="en-US" sz="800" dirty="0">
                <a:solidFill>
                  <a:schemeClr val="tx2"/>
                </a:solidFill>
              </a:rPr>
              <a:t>© 2006 The Guilford Press. Permission to display this slide is granted to purchasers of this book for personal use only. All rights reserved.</a:t>
            </a:r>
          </a:p>
        </p:txBody>
      </p:sp>
      <p:sp>
        <p:nvSpPr>
          <p:cNvPr id="90115" name="Rectangle 2"/>
          <p:cNvSpPr>
            <a:spLocks noGrp="1" noChangeArrowheads="1"/>
          </p:cNvSpPr>
          <p:nvPr>
            <p:ph type="title" idx="4294967295"/>
          </p:nvPr>
        </p:nvSpPr>
        <p:spPr>
          <a:xfrm>
            <a:off x="1371600" y="762000"/>
            <a:ext cx="7772400" cy="1143000"/>
          </a:xfrm>
        </p:spPr>
        <p:txBody>
          <a:bodyPr>
            <a:normAutofit/>
          </a:bodyPr>
          <a:lstStyle/>
          <a:p>
            <a:pPr eaLnBrk="1" hangingPunct="1"/>
            <a:r>
              <a:rPr lang="en-US" dirty="0">
                <a:latin typeface="Arial" charset="0"/>
              </a:rPr>
              <a:t>Ask </a:t>
            </a:r>
            <a:r>
              <a:rPr lang="en-US" sz="6000" dirty="0">
                <a:solidFill>
                  <a:srgbClr val="00B050"/>
                </a:solidFill>
                <a:latin typeface="Arial" charset="0"/>
              </a:rPr>
              <a:t>O</a:t>
            </a:r>
            <a:r>
              <a:rPr lang="en-US" dirty="0">
                <a:latin typeface="Arial" charset="0"/>
              </a:rPr>
              <a:t>pen-Ended Questions</a:t>
            </a:r>
          </a:p>
        </p:txBody>
      </p:sp>
      <p:sp>
        <p:nvSpPr>
          <p:cNvPr id="90117" name="Rectangle 4"/>
          <p:cNvSpPr>
            <a:spLocks noChangeArrowheads="1"/>
          </p:cNvSpPr>
          <p:nvPr/>
        </p:nvSpPr>
        <p:spPr bwMode="auto">
          <a:xfrm>
            <a:off x="457200" y="2438400"/>
            <a:ext cx="77724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457200" indent="-457200" eaLnBrk="0" hangingPunct="0">
              <a:lnSpc>
                <a:spcPct val="95000"/>
              </a:lnSpc>
              <a:spcBef>
                <a:spcPct val="20000"/>
              </a:spcBef>
              <a:buClr>
                <a:schemeClr val="tx1"/>
              </a:buClr>
              <a:buFont typeface="Arial"/>
              <a:buChar char="•"/>
            </a:pPr>
            <a:r>
              <a:rPr lang="en-US" sz="2800" dirty="0" smtClean="0"/>
              <a:t>Encourage drawing out of concerns</a:t>
            </a:r>
          </a:p>
          <a:p>
            <a:pPr marL="457200" indent="-457200" eaLnBrk="0" hangingPunct="0">
              <a:lnSpc>
                <a:spcPct val="95000"/>
              </a:lnSpc>
              <a:spcBef>
                <a:spcPct val="20000"/>
              </a:spcBef>
              <a:buClr>
                <a:schemeClr val="tx1"/>
              </a:buClr>
              <a:buFont typeface="Arial"/>
              <a:buChar char="•"/>
            </a:pPr>
            <a:r>
              <a:rPr lang="en-US" sz="2800" dirty="0" smtClean="0"/>
              <a:t>Keeps student talking</a:t>
            </a:r>
          </a:p>
          <a:p>
            <a:pPr marL="457200" indent="-457200" eaLnBrk="0" hangingPunct="0">
              <a:lnSpc>
                <a:spcPct val="95000"/>
              </a:lnSpc>
              <a:spcBef>
                <a:spcPct val="20000"/>
              </a:spcBef>
              <a:buClr>
                <a:schemeClr val="tx1"/>
              </a:buClr>
              <a:buFont typeface="Arial"/>
              <a:buChar char="•"/>
            </a:pPr>
            <a:r>
              <a:rPr lang="en-US" sz="2800" dirty="0" smtClean="0"/>
              <a:t>Prevent simply confirming the interviewer.</a:t>
            </a:r>
          </a:p>
          <a:p>
            <a:pPr marL="457200" indent="-457200" eaLnBrk="0" hangingPunct="0">
              <a:lnSpc>
                <a:spcPct val="95000"/>
              </a:lnSpc>
              <a:spcBef>
                <a:spcPct val="20000"/>
              </a:spcBef>
              <a:buClr>
                <a:schemeClr val="tx1"/>
              </a:buClr>
              <a:buFont typeface="Arial"/>
              <a:buChar char="•"/>
            </a:pPr>
            <a:r>
              <a:rPr lang="en-US" sz="2800" dirty="0" smtClean="0"/>
              <a:t>Facilitates analytical thinking</a:t>
            </a:r>
          </a:p>
          <a:p>
            <a:pPr indent="3175" eaLnBrk="0" hangingPunct="0">
              <a:lnSpc>
                <a:spcPct val="95000"/>
              </a:lnSpc>
              <a:spcBef>
                <a:spcPct val="20000"/>
              </a:spcBef>
              <a:buClr>
                <a:schemeClr val="tx1"/>
              </a:buClr>
            </a:pPr>
            <a:endParaRPr lang="en-US" sz="2800" dirty="0"/>
          </a:p>
        </p:txBody>
      </p:sp>
    </p:spTree>
    <p:extLst>
      <p:ext uri="{BB962C8B-B14F-4D97-AF65-F5344CB8AC3E}">
        <p14:creationId xmlns:p14="http://schemas.microsoft.com/office/powerpoint/2010/main" val="19693765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pPr eaLnBrk="1" hangingPunct="1"/>
            <a:r>
              <a:rPr lang="en-US" altLang="en-US" b="1" smtClean="0">
                <a:solidFill>
                  <a:srgbClr val="00B050"/>
                </a:solidFill>
              </a:rPr>
              <a:t>O</a:t>
            </a:r>
            <a:r>
              <a:rPr lang="en-US" altLang="en-US" smtClean="0"/>
              <a:t>pen-Ended</a:t>
            </a:r>
          </a:p>
        </p:txBody>
      </p:sp>
      <p:sp>
        <p:nvSpPr>
          <p:cNvPr id="114690" name="Content Placeholder 2"/>
          <p:cNvSpPr>
            <a:spLocks noGrp="1"/>
          </p:cNvSpPr>
          <p:nvPr>
            <p:ph idx="1"/>
          </p:nvPr>
        </p:nvSpPr>
        <p:spPr>
          <a:xfrm>
            <a:off x="426085" y="2133600"/>
            <a:ext cx="7940675" cy="4022725"/>
          </a:xfrm>
        </p:spPr>
        <p:txBody>
          <a:bodyPr/>
          <a:lstStyle/>
          <a:p>
            <a:pPr eaLnBrk="1" hangingPunct="1"/>
            <a:r>
              <a:rPr lang="en-US" altLang="en-US" i="1" dirty="0" smtClean="0"/>
              <a:t>“</a:t>
            </a:r>
            <a:r>
              <a:rPr lang="en-US" altLang="en-US" sz="2400" i="1" dirty="0" smtClean="0"/>
              <a:t>Did you stop drinking since the incident?”</a:t>
            </a:r>
          </a:p>
          <a:p>
            <a:pPr eaLnBrk="1" hangingPunct="1"/>
            <a:r>
              <a:rPr lang="en-US" altLang="en-US" sz="2400" i="1" dirty="0" smtClean="0"/>
              <a:t>“Were your parents upset about you getting in trouble?”</a:t>
            </a:r>
          </a:p>
          <a:p>
            <a:pPr eaLnBrk="1" hangingPunct="1"/>
            <a:r>
              <a:rPr lang="en-US" altLang="en-US" sz="2400" i="1" dirty="0" smtClean="0"/>
              <a:t>“Isn’t college supposed to be about learning, not partying?”</a:t>
            </a:r>
          </a:p>
          <a:p>
            <a:pPr eaLnBrk="1" hangingPunct="1"/>
            <a:r>
              <a:rPr lang="en-US" altLang="en-US" sz="2400" i="1" dirty="0" smtClean="0"/>
              <a:t>“Didn’t you hear what was said during orientation about the conduct policies?”</a:t>
            </a:r>
            <a:r>
              <a:rPr lang="en-US" altLang="en-US" sz="2400" dirty="0" smtClean="0"/>
              <a:t> </a:t>
            </a:r>
          </a:p>
          <a:p>
            <a:pPr eaLnBrk="1" hangingPunct="1"/>
            <a:r>
              <a:rPr lang="en-US" altLang="en-US" sz="2400" i="1" dirty="0" smtClean="0"/>
              <a:t>“What kind of problems do you have with studying?”</a:t>
            </a:r>
          </a:p>
        </p:txBody>
      </p:sp>
    </p:spTree>
    <p:extLst>
      <p:ext uri="{BB962C8B-B14F-4D97-AF65-F5344CB8AC3E}">
        <p14:creationId xmlns:p14="http://schemas.microsoft.com/office/powerpoint/2010/main" val="1354267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6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469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469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469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469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PRACTICE: </a:t>
            </a:r>
            <a:br>
              <a:rPr lang="en-US" dirty="0" smtClean="0"/>
            </a:br>
            <a:r>
              <a:rPr lang="en-US" dirty="0" smtClean="0"/>
              <a:t>Scripting OARS                   Pg. 2 </a:t>
            </a:r>
            <a:endParaRPr lang="en-US" dirty="0"/>
          </a:p>
        </p:txBody>
      </p:sp>
      <p:sp>
        <p:nvSpPr>
          <p:cNvPr id="3" name="Content Placeholder 2"/>
          <p:cNvSpPr>
            <a:spLocks noGrp="1"/>
          </p:cNvSpPr>
          <p:nvPr>
            <p:ph idx="1"/>
          </p:nvPr>
        </p:nvSpPr>
        <p:spPr/>
        <p:txBody>
          <a:bodyPr>
            <a:normAutofit fontScale="85000" lnSpcReduction="20000"/>
          </a:bodyPr>
          <a:lstStyle/>
          <a:p>
            <a:pPr>
              <a:buFont typeface="Courier New" panose="02070309020205020404" pitchFamily="49" charset="0"/>
              <a:buChar char="o"/>
            </a:pPr>
            <a:r>
              <a:rPr lang="en-US" dirty="0" smtClean="0"/>
              <a:t>General health/medications</a:t>
            </a:r>
          </a:p>
          <a:p>
            <a:pPr>
              <a:buFont typeface="Courier New" panose="02070309020205020404" pitchFamily="49" charset="0"/>
              <a:buChar char="o"/>
            </a:pPr>
            <a:r>
              <a:rPr lang="en-US" dirty="0" smtClean="0"/>
              <a:t>Nutrition</a:t>
            </a:r>
          </a:p>
          <a:p>
            <a:pPr>
              <a:buFont typeface="Courier New" panose="02070309020205020404" pitchFamily="49" charset="0"/>
              <a:buChar char="o"/>
            </a:pPr>
            <a:r>
              <a:rPr lang="en-US" dirty="0" smtClean="0"/>
              <a:t>Sleep</a:t>
            </a:r>
          </a:p>
          <a:p>
            <a:pPr>
              <a:buFont typeface="Courier New" panose="02070309020205020404" pitchFamily="49" charset="0"/>
              <a:buChar char="o"/>
            </a:pPr>
            <a:r>
              <a:rPr lang="en-US" dirty="0" smtClean="0"/>
              <a:t>Exercise/activity</a:t>
            </a:r>
          </a:p>
          <a:p>
            <a:pPr>
              <a:buFont typeface="Courier New" panose="02070309020205020404" pitchFamily="49" charset="0"/>
              <a:buChar char="o"/>
            </a:pPr>
            <a:r>
              <a:rPr lang="en-US" dirty="0" smtClean="0"/>
              <a:t>Stress levels</a:t>
            </a:r>
          </a:p>
          <a:p>
            <a:pPr>
              <a:buFont typeface="Courier New" panose="02070309020205020404" pitchFamily="49" charset="0"/>
              <a:buChar char="o"/>
            </a:pPr>
            <a:r>
              <a:rPr lang="en-US" dirty="0" smtClean="0"/>
              <a:t>Social supports</a:t>
            </a:r>
          </a:p>
          <a:p>
            <a:pPr>
              <a:buFont typeface="Courier New" panose="02070309020205020404" pitchFamily="49" charset="0"/>
              <a:buChar char="o"/>
            </a:pPr>
            <a:r>
              <a:rPr lang="en-US" dirty="0" smtClean="0"/>
              <a:t>Mental health</a:t>
            </a:r>
          </a:p>
          <a:p>
            <a:pPr>
              <a:buFont typeface="Courier New" panose="02070309020205020404" pitchFamily="49" charset="0"/>
              <a:buChar char="o"/>
            </a:pPr>
            <a:r>
              <a:rPr lang="en-US" dirty="0" smtClean="0"/>
              <a:t>Academics</a:t>
            </a:r>
          </a:p>
          <a:p>
            <a:pPr>
              <a:buFont typeface="Courier New" panose="02070309020205020404" pitchFamily="49" charset="0"/>
              <a:buChar char="o"/>
            </a:pPr>
            <a:r>
              <a:rPr lang="en-US" dirty="0" smtClean="0"/>
              <a:t>Family history of addiction</a:t>
            </a:r>
          </a:p>
          <a:p>
            <a:pPr>
              <a:buFont typeface="Courier New" panose="02070309020205020404" pitchFamily="49" charset="0"/>
              <a:buChar char="o"/>
            </a:pPr>
            <a:r>
              <a:rPr lang="en-US" dirty="0" smtClean="0"/>
              <a:t>Strengths</a:t>
            </a:r>
            <a:endParaRPr lang="en-US" dirty="0"/>
          </a:p>
        </p:txBody>
      </p:sp>
      <p:pic>
        <p:nvPicPr>
          <p:cNvPr id="5" name="Picture 4"/>
          <p:cNvPicPr>
            <a:picLocks noChangeAspect="1"/>
          </p:cNvPicPr>
          <p:nvPr/>
        </p:nvPicPr>
        <p:blipFill>
          <a:blip r:embed="rId3"/>
          <a:stretch>
            <a:fillRect/>
          </a:stretch>
        </p:blipFill>
        <p:spPr>
          <a:xfrm>
            <a:off x="5968340" y="3412533"/>
            <a:ext cx="2032000" cy="1600200"/>
          </a:xfrm>
          <a:prstGeom prst="rect">
            <a:avLst/>
          </a:prstGeom>
          <a:ln w="34925">
            <a:solidFill>
              <a:schemeClr val="bg1">
                <a:lumMod val="50000"/>
              </a:schemeClr>
            </a:solidFill>
          </a:ln>
        </p:spPr>
      </p:pic>
    </p:spTree>
    <p:extLst>
      <p:ext uri="{BB962C8B-B14F-4D97-AF65-F5344CB8AC3E}">
        <p14:creationId xmlns:p14="http://schemas.microsoft.com/office/powerpoint/2010/main" val="25719998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a:off x="1350963" y="457200"/>
            <a:ext cx="7793037" cy="1462088"/>
          </a:xfrm>
        </p:spPr>
        <p:txBody>
          <a:bodyPr/>
          <a:lstStyle/>
          <a:p>
            <a:pPr eaLnBrk="1" hangingPunct="1"/>
            <a:r>
              <a:rPr lang="en-US" b="1" dirty="0">
                <a:solidFill>
                  <a:srgbClr val="00B050"/>
                </a:solidFill>
                <a:latin typeface="Arial" charset="0"/>
              </a:rPr>
              <a:t>R</a:t>
            </a:r>
            <a:r>
              <a:rPr lang="en-US" dirty="0">
                <a:latin typeface="Arial" charset="0"/>
              </a:rPr>
              <a:t>EFLECTIVE LISTENING</a:t>
            </a:r>
          </a:p>
        </p:txBody>
      </p:sp>
      <p:sp>
        <p:nvSpPr>
          <p:cNvPr id="22531" name="Rectangle 3"/>
          <p:cNvSpPr>
            <a:spLocks noGrp="1" noChangeArrowheads="1"/>
          </p:cNvSpPr>
          <p:nvPr>
            <p:ph sz="quarter" idx="4294967295"/>
          </p:nvPr>
        </p:nvSpPr>
        <p:spPr>
          <a:xfrm>
            <a:off x="685800" y="2209800"/>
            <a:ext cx="7769225" cy="3962400"/>
          </a:xfrm>
        </p:spPr>
        <p:txBody>
          <a:bodyPr/>
          <a:lstStyle/>
          <a:p>
            <a:pPr marL="609600" indent="-609600" eaLnBrk="1" hangingPunct="1">
              <a:lnSpc>
                <a:spcPct val="70000"/>
              </a:lnSpc>
              <a:spcAft>
                <a:spcPct val="50000"/>
              </a:spcAft>
              <a:buFont typeface="Times" charset="0"/>
              <a:buAutoNum type="arabicPeriod"/>
            </a:pPr>
            <a:r>
              <a:rPr lang="en-US" sz="2600" dirty="0">
                <a:latin typeface="Arial" charset="0"/>
              </a:rPr>
              <a:t>Listen carefully : Especially </a:t>
            </a:r>
            <a:r>
              <a:rPr lang="en-US" sz="2600" u="sng" dirty="0">
                <a:latin typeface="Arial" charset="0"/>
              </a:rPr>
              <a:t>complaints, criticisms, objections</a:t>
            </a:r>
            <a:r>
              <a:rPr lang="en-US" sz="2600" dirty="0">
                <a:latin typeface="Arial" charset="0"/>
              </a:rPr>
              <a:t>.</a:t>
            </a:r>
          </a:p>
          <a:p>
            <a:pPr marL="609600" indent="-609600" eaLnBrk="1" hangingPunct="1">
              <a:lnSpc>
                <a:spcPct val="70000"/>
              </a:lnSpc>
              <a:spcAft>
                <a:spcPct val="50000"/>
              </a:spcAft>
              <a:buFont typeface="Times" charset="0"/>
              <a:buAutoNum type="arabicPeriod"/>
            </a:pPr>
            <a:r>
              <a:rPr lang="en-US" sz="2600" dirty="0">
                <a:latin typeface="Arial" charset="0"/>
              </a:rPr>
              <a:t>Ask yourself: </a:t>
            </a:r>
            <a:r>
              <a:rPr lang="en-US" sz="2600" i="1" dirty="0">
                <a:latin typeface="Arial" charset="0"/>
              </a:rPr>
              <a:t>What is the meaning</a:t>
            </a:r>
            <a:endParaRPr lang="en-US" sz="2600" dirty="0">
              <a:latin typeface="Arial" charset="0"/>
            </a:endParaRPr>
          </a:p>
          <a:p>
            <a:pPr marL="609600" indent="-609600" eaLnBrk="1" hangingPunct="1">
              <a:lnSpc>
                <a:spcPct val="70000"/>
              </a:lnSpc>
              <a:spcAft>
                <a:spcPct val="50000"/>
              </a:spcAft>
              <a:buFont typeface="Times" charset="0"/>
              <a:buAutoNum type="arabicPeriod"/>
            </a:pPr>
            <a:r>
              <a:rPr lang="en-US" sz="2600" dirty="0">
                <a:latin typeface="Arial" charset="0"/>
              </a:rPr>
              <a:t>Reflect your understanding of the meaning back to the student, with </a:t>
            </a:r>
            <a:r>
              <a:rPr lang="en-US" sz="2600" u="sng" dirty="0">
                <a:latin typeface="Arial" charset="0"/>
              </a:rPr>
              <a:t>acceptance and empathy.</a:t>
            </a:r>
          </a:p>
          <a:p>
            <a:pPr marL="609600" indent="-609600" eaLnBrk="1" hangingPunct="1">
              <a:lnSpc>
                <a:spcPct val="70000"/>
              </a:lnSpc>
              <a:spcAft>
                <a:spcPct val="50000"/>
              </a:spcAft>
              <a:buFont typeface="Times" charset="0"/>
              <a:buAutoNum type="arabicPeriod"/>
            </a:pPr>
            <a:r>
              <a:rPr lang="en-US" sz="2600" dirty="0">
                <a:latin typeface="Arial" charset="0"/>
              </a:rPr>
              <a:t>Check the accuracy of your understanding</a:t>
            </a:r>
          </a:p>
        </p:txBody>
      </p:sp>
    </p:spTree>
    <p:extLst>
      <p:ext uri="{BB962C8B-B14F-4D97-AF65-F5344CB8AC3E}">
        <p14:creationId xmlns:p14="http://schemas.microsoft.com/office/powerpoint/2010/main" val="2195757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dissolve">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dissolve">
                                      <p:cBhvr>
                                        <p:cTn id="12" dur="500"/>
                                        <p:tgtEl>
                                          <p:spTgt spid="225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dissolve">
                                      <p:cBhvr>
                                        <p:cTn id="17" dur="500"/>
                                        <p:tgtEl>
                                          <p:spTgt spid="225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531">
                                            <p:txEl>
                                              <p:pRg st="3" end="3"/>
                                            </p:txEl>
                                          </p:spTgt>
                                        </p:tgtEl>
                                        <p:attrNameLst>
                                          <p:attrName>style.visibility</p:attrName>
                                        </p:attrNameLst>
                                      </p:cBhvr>
                                      <p:to>
                                        <p:strVal val="visible"/>
                                      </p:to>
                                    </p:set>
                                    <p:animEffect transition="in" filter="dissolve">
                                      <p:cBhvr>
                                        <p:cTn id="22" dur="500"/>
                                        <p:tgtEl>
                                          <p:spTgt spid="225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Date Placeholder 3"/>
          <p:cNvSpPr txBox="1">
            <a:spLocks noGrp="1"/>
          </p:cNvSpPr>
          <p:nvPr/>
        </p:nvSpPr>
        <p:spPr bwMode="auto">
          <a:xfrm>
            <a:off x="3657600" y="6248400"/>
            <a:ext cx="51054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800" dirty="0">
                <a:solidFill>
                  <a:schemeClr val="tx2"/>
                </a:solidFill>
              </a:rPr>
              <a:t>Adapted from </a:t>
            </a:r>
            <a:r>
              <a:rPr lang="en-US" sz="800" i="1" dirty="0">
                <a:solidFill>
                  <a:schemeClr val="tx2"/>
                </a:solidFill>
              </a:rPr>
              <a:t>Talking with College Students about Alcohol: Motivational Strategies for</a:t>
            </a:r>
            <a:r>
              <a:rPr lang="en-US" sz="800" dirty="0">
                <a:solidFill>
                  <a:schemeClr val="tx2"/>
                </a:solidFill>
              </a:rPr>
              <a:t> </a:t>
            </a:r>
            <a:r>
              <a:rPr lang="en-US" sz="800" i="1" dirty="0">
                <a:solidFill>
                  <a:schemeClr val="tx2"/>
                </a:solidFill>
              </a:rPr>
              <a:t>Reducing Abuse</a:t>
            </a:r>
            <a:r>
              <a:rPr lang="en-US" sz="800" dirty="0">
                <a:solidFill>
                  <a:schemeClr val="tx2"/>
                </a:solidFill>
              </a:rPr>
              <a:t> by Scott T. Walters and John S. Baer. </a:t>
            </a:r>
            <a:br>
              <a:rPr lang="en-US" sz="800" dirty="0">
                <a:solidFill>
                  <a:schemeClr val="tx2"/>
                </a:solidFill>
              </a:rPr>
            </a:br>
            <a:r>
              <a:rPr lang="en-US" sz="800" dirty="0">
                <a:solidFill>
                  <a:schemeClr val="tx2"/>
                </a:solidFill>
              </a:rPr>
              <a:t>© 2006 The Guilford Press. Permission to display this slide is granted to purchasers of this book for personal use only. All rights reserved.</a:t>
            </a:r>
          </a:p>
        </p:txBody>
      </p:sp>
      <p:sp>
        <p:nvSpPr>
          <p:cNvPr id="136195" name="Rectangle 2"/>
          <p:cNvSpPr>
            <a:spLocks noGrp="1" noChangeArrowheads="1"/>
          </p:cNvSpPr>
          <p:nvPr>
            <p:ph type="title" idx="4294967295"/>
          </p:nvPr>
        </p:nvSpPr>
        <p:spPr>
          <a:xfrm>
            <a:off x="990600" y="914400"/>
            <a:ext cx="8153400" cy="990600"/>
          </a:xfrm>
        </p:spPr>
        <p:txBody>
          <a:bodyPr rtlCol="0">
            <a:normAutofit/>
          </a:bodyPr>
          <a:lstStyle/>
          <a:p>
            <a:pPr eaLnBrk="1" fontAlgn="auto" hangingPunct="1">
              <a:spcAft>
                <a:spcPts val="0"/>
              </a:spcAft>
              <a:defRPr/>
            </a:pPr>
            <a:r>
              <a:rPr lang="en-US" dirty="0">
                <a:latin typeface="Arial"/>
                <a:ea typeface="+mj-ea"/>
                <a:cs typeface="+mj-cs"/>
              </a:rPr>
              <a:t>Listen </a:t>
            </a:r>
            <a:r>
              <a:rPr lang="en-US" sz="6000" dirty="0">
                <a:solidFill>
                  <a:srgbClr val="00B050"/>
                </a:solidFill>
                <a:latin typeface="Arial"/>
                <a:ea typeface="+mj-ea"/>
                <a:cs typeface="+mj-cs"/>
              </a:rPr>
              <a:t>R</a:t>
            </a:r>
            <a:r>
              <a:rPr lang="en-US" dirty="0">
                <a:latin typeface="Arial"/>
                <a:ea typeface="+mj-ea"/>
                <a:cs typeface="+mj-cs"/>
              </a:rPr>
              <a:t>eflectively</a:t>
            </a:r>
          </a:p>
        </p:txBody>
      </p:sp>
      <p:sp>
        <p:nvSpPr>
          <p:cNvPr id="92164" name="Rectangle 3"/>
          <p:cNvSpPr>
            <a:spLocks noGrp="1" noChangeArrowheads="1"/>
          </p:cNvSpPr>
          <p:nvPr>
            <p:ph type="body" idx="4294967295"/>
          </p:nvPr>
        </p:nvSpPr>
        <p:spPr>
          <a:xfrm>
            <a:off x="381000" y="2057400"/>
            <a:ext cx="7772400" cy="3581400"/>
          </a:xfrm>
        </p:spPr>
        <p:txBody>
          <a:bodyPr>
            <a:noAutofit/>
          </a:bodyPr>
          <a:lstStyle/>
          <a:p>
            <a:pPr eaLnBrk="1" hangingPunct="1">
              <a:lnSpc>
                <a:spcPct val="95000"/>
              </a:lnSpc>
              <a:buFont typeface="Wingdings" charset="0"/>
              <a:buChar char=""/>
            </a:pPr>
            <a:r>
              <a:rPr lang="en-US" sz="2400" dirty="0" smtClean="0">
                <a:latin typeface="Arial" charset="0"/>
              </a:rPr>
              <a:t>To UNDERSTAND, UNDERSCORE, DIFFUSE hostile emotions.</a:t>
            </a:r>
            <a:br>
              <a:rPr lang="en-US" sz="2400" dirty="0" smtClean="0">
                <a:latin typeface="Arial" charset="0"/>
              </a:rPr>
            </a:br>
            <a:endParaRPr lang="en-US" sz="2400" dirty="0">
              <a:latin typeface="Arial" charset="0"/>
            </a:endParaRPr>
          </a:p>
          <a:p>
            <a:pPr eaLnBrk="1" hangingPunct="1">
              <a:lnSpc>
                <a:spcPct val="90000"/>
              </a:lnSpc>
              <a:buFont typeface="Wingdings" charset="0"/>
              <a:buChar char=""/>
            </a:pPr>
            <a:r>
              <a:rPr lang="en-US" sz="2400" dirty="0">
                <a:latin typeface="Arial" charset="0"/>
              </a:rPr>
              <a:t>Initiate conversation with an open question and reflect the response</a:t>
            </a:r>
            <a:r>
              <a:rPr lang="en-US" sz="2400" dirty="0" smtClean="0">
                <a:latin typeface="Arial" charset="0"/>
              </a:rPr>
              <a:t>.</a:t>
            </a:r>
            <a:br>
              <a:rPr lang="en-US" sz="2400" dirty="0" smtClean="0">
                <a:latin typeface="Arial" charset="0"/>
              </a:rPr>
            </a:br>
            <a:endParaRPr lang="en-US" sz="2400" dirty="0" smtClean="0">
              <a:latin typeface="Arial" charset="0"/>
            </a:endParaRPr>
          </a:p>
          <a:p>
            <a:pPr eaLnBrk="1" hangingPunct="1">
              <a:lnSpc>
                <a:spcPct val="90000"/>
              </a:lnSpc>
              <a:buFont typeface="Wingdings" charset="0"/>
              <a:buChar char=""/>
            </a:pPr>
            <a:r>
              <a:rPr lang="en-US" sz="2400" dirty="0">
                <a:latin typeface="Arial" charset="0"/>
              </a:rPr>
              <a:t>Listen </a:t>
            </a:r>
            <a:r>
              <a:rPr lang="en-US" sz="2400" dirty="0" smtClean="0">
                <a:latin typeface="Arial" charset="0"/>
              </a:rPr>
              <a:t>and </a:t>
            </a:r>
            <a:r>
              <a:rPr lang="en-US" sz="2400" dirty="0">
                <a:latin typeface="Arial" charset="0"/>
              </a:rPr>
              <a:t>reflect back what </a:t>
            </a:r>
            <a:r>
              <a:rPr lang="en-US" sz="2400" dirty="0" smtClean="0">
                <a:latin typeface="Arial" charset="0"/>
              </a:rPr>
              <a:t>they said</a:t>
            </a:r>
            <a:r>
              <a:rPr lang="en-US" sz="2400" dirty="0">
                <a:latin typeface="Arial" charset="0"/>
              </a:rPr>
              <a:t>, verbally and nonverbally.</a:t>
            </a:r>
          </a:p>
          <a:p>
            <a:pPr eaLnBrk="1" hangingPunct="1">
              <a:lnSpc>
                <a:spcPct val="90000"/>
              </a:lnSpc>
              <a:buFont typeface="Wingdings" charset="0"/>
              <a:buChar char=""/>
            </a:pPr>
            <a:endParaRPr lang="en-US" sz="2400" dirty="0">
              <a:latin typeface="Arial" charset="0"/>
            </a:endParaRPr>
          </a:p>
          <a:p>
            <a:pPr eaLnBrk="1" hangingPunct="1">
              <a:lnSpc>
                <a:spcPct val="90000"/>
              </a:lnSpc>
              <a:buFont typeface="Wingdings" charset="0"/>
              <a:buChar char=""/>
            </a:pPr>
            <a:r>
              <a:rPr lang="en-US" sz="2400" dirty="0">
                <a:latin typeface="Arial" charset="0"/>
              </a:rPr>
              <a:t>Try to </a:t>
            </a:r>
            <a:r>
              <a:rPr lang="en-US" sz="2400" b="1" dirty="0">
                <a:latin typeface="Arial" charset="0"/>
              </a:rPr>
              <a:t>use more reflections than questions</a:t>
            </a:r>
            <a:r>
              <a:rPr lang="en-US" sz="2400" dirty="0">
                <a:latin typeface="Arial" charset="0"/>
              </a:rPr>
              <a:t>.</a:t>
            </a:r>
          </a:p>
        </p:txBody>
      </p:sp>
    </p:spTree>
    <p:extLst>
      <p:ext uri="{BB962C8B-B14F-4D97-AF65-F5344CB8AC3E}">
        <p14:creationId xmlns:p14="http://schemas.microsoft.com/office/powerpoint/2010/main" val="22912645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Reflections say-</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v"/>
            </a:pPr>
            <a:r>
              <a:rPr lang="en-US" i="1" dirty="0" smtClean="0"/>
              <a:t>I am listening</a:t>
            </a:r>
          </a:p>
          <a:p>
            <a:pPr>
              <a:buFont typeface="Wingdings" panose="05000000000000000000" pitchFamily="2" charset="2"/>
              <a:buChar char="v"/>
            </a:pPr>
            <a:r>
              <a:rPr lang="en-US" i="1" dirty="0" smtClean="0"/>
              <a:t>I am interested</a:t>
            </a:r>
          </a:p>
          <a:p>
            <a:pPr>
              <a:buFont typeface="Wingdings" panose="05000000000000000000" pitchFamily="2" charset="2"/>
              <a:buChar char="v"/>
            </a:pPr>
            <a:r>
              <a:rPr lang="en-US" i="1" dirty="0" smtClean="0"/>
              <a:t>Tell me more</a:t>
            </a:r>
          </a:p>
          <a:p>
            <a:pPr>
              <a:buFont typeface="Wingdings" panose="05000000000000000000" pitchFamily="2" charset="2"/>
              <a:buChar char="v"/>
            </a:pPr>
            <a:r>
              <a:rPr lang="en-US" i="1" dirty="0" smtClean="0"/>
              <a:t>No judgment</a:t>
            </a:r>
          </a:p>
        </p:txBody>
      </p:sp>
    </p:spTree>
    <p:extLst>
      <p:ext uri="{BB962C8B-B14F-4D97-AF65-F5344CB8AC3E}">
        <p14:creationId xmlns:p14="http://schemas.microsoft.com/office/powerpoint/2010/main" val="7747712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AutoShape 2"/>
          <p:cNvSpPr>
            <a:spLocks noGrp="1" noChangeArrowheads="1"/>
          </p:cNvSpPr>
          <p:nvPr>
            <p:ph type="title"/>
          </p:nvPr>
        </p:nvSpPr>
        <p:spPr>
          <a:xfrm>
            <a:off x="762000" y="762000"/>
            <a:ext cx="7924800" cy="1068388"/>
          </a:xfrm>
        </p:spPr>
        <p:txBody>
          <a:bodyPr/>
          <a:lstStyle/>
          <a:p>
            <a:pPr eaLnBrk="1" hangingPunct="1"/>
            <a:r>
              <a:rPr lang="en-US">
                <a:latin typeface="Arial" charset="0"/>
              </a:rPr>
              <a:t>Levels of Reflection</a:t>
            </a:r>
          </a:p>
        </p:txBody>
      </p:sp>
      <p:sp>
        <p:nvSpPr>
          <p:cNvPr id="96259" name="Rectangle 3"/>
          <p:cNvSpPr>
            <a:spLocks noGrp="1" noChangeArrowheads="1"/>
          </p:cNvSpPr>
          <p:nvPr>
            <p:ph idx="1"/>
          </p:nvPr>
        </p:nvSpPr>
        <p:spPr>
          <a:xfrm>
            <a:off x="914400" y="2362200"/>
            <a:ext cx="7772400" cy="4191000"/>
          </a:xfrm>
        </p:spPr>
        <p:txBody>
          <a:bodyPr/>
          <a:lstStyle/>
          <a:p>
            <a:pPr eaLnBrk="1" hangingPunct="1">
              <a:buFont typeface="Wingdings" charset="0"/>
              <a:buNone/>
            </a:pPr>
            <a:r>
              <a:rPr lang="en-US" sz="2400" dirty="0">
                <a:latin typeface="Arial" charset="0"/>
              </a:rPr>
              <a:t>Sustained Reflective Listening</a:t>
            </a:r>
          </a:p>
          <a:p>
            <a:pPr marL="857250" lvl="1" indent="-400050" eaLnBrk="1" hangingPunct="1"/>
            <a:r>
              <a:rPr lang="en-US" dirty="0">
                <a:latin typeface="Arial" charset="0"/>
              </a:rPr>
              <a:t>Repeating – Repeats what patient says</a:t>
            </a:r>
          </a:p>
          <a:p>
            <a:pPr marL="857250" lvl="1" indent="-400050" eaLnBrk="1" hangingPunct="1"/>
            <a:r>
              <a:rPr lang="en-US" dirty="0">
                <a:latin typeface="Arial" charset="0"/>
              </a:rPr>
              <a:t>Rephrasing – Begins to add new meaning</a:t>
            </a:r>
          </a:p>
          <a:p>
            <a:pPr marL="857250" lvl="1" indent="-400050" eaLnBrk="1" hangingPunct="1"/>
            <a:r>
              <a:rPr lang="en-US" dirty="0">
                <a:latin typeface="Arial" charset="0"/>
              </a:rPr>
              <a:t>Paraphrasing – Extends what patient is saying </a:t>
            </a:r>
          </a:p>
          <a:p>
            <a:pPr marL="857250" lvl="1" indent="-400050" eaLnBrk="1" hangingPunct="1"/>
            <a:r>
              <a:rPr lang="en-US" dirty="0">
                <a:latin typeface="Arial" charset="0"/>
              </a:rPr>
              <a:t>Reflecting Feeling – Reflects a deeper </a:t>
            </a:r>
            <a:r>
              <a:rPr lang="en-US" dirty="0" smtClean="0">
                <a:latin typeface="Arial" charset="0"/>
              </a:rPr>
              <a:t>level/emotions</a:t>
            </a:r>
            <a:endParaRPr lang="en-US" dirty="0">
              <a:latin typeface="Arial" charset="0"/>
            </a:endParaRPr>
          </a:p>
          <a:p>
            <a:pPr marL="1200150" lvl="2" eaLnBrk="1" hangingPunct="1">
              <a:lnSpc>
                <a:spcPct val="50000"/>
              </a:lnSpc>
              <a:buFont typeface="Wingdings" charset="0"/>
              <a:buNone/>
            </a:pPr>
            <a:endParaRPr lang="en-US" sz="2400" dirty="0">
              <a:latin typeface="Arial" charset="0"/>
            </a:endParaRPr>
          </a:p>
          <a:p>
            <a:pPr eaLnBrk="1" hangingPunct="1">
              <a:buFont typeface="Wingdings" charset="2"/>
              <a:buChar char="Ø"/>
            </a:pPr>
            <a:r>
              <a:rPr lang="en-US" sz="2400" dirty="0">
                <a:latin typeface="Arial" charset="0"/>
              </a:rPr>
              <a:t>	Begin with simpler reflections and delve into deeper reflections as understanding </a:t>
            </a:r>
            <a:r>
              <a:rPr lang="en-US" sz="2600" dirty="0">
                <a:latin typeface="Arial" charset="0"/>
              </a:rPr>
              <a:t>increases.</a:t>
            </a:r>
            <a:r>
              <a:rPr lang="en-US" sz="2600" dirty="0">
                <a:solidFill>
                  <a:srgbClr val="D60093"/>
                </a:solidFill>
                <a:latin typeface="Arial" charset="0"/>
              </a:rPr>
              <a:t> </a:t>
            </a:r>
          </a:p>
        </p:txBody>
      </p:sp>
    </p:spTree>
    <p:extLst>
      <p:ext uri="{BB962C8B-B14F-4D97-AF65-F5344CB8AC3E}">
        <p14:creationId xmlns:p14="http://schemas.microsoft.com/office/powerpoint/2010/main" val="8587485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381000"/>
            <a:ext cx="7543800" cy="1450757"/>
          </a:xfrm>
        </p:spPr>
        <p:txBody>
          <a:bodyPr>
            <a:normAutofit fontScale="90000"/>
          </a:bodyPr>
          <a:lstStyle/>
          <a:p>
            <a:r>
              <a:rPr lang="en-US" sz="3100" dirty="0" smtClean="0"/>
              <a:t/>
            </a:r>
            <a:br>
              <a:rPr lang="en-US" sz="3100" dirty="0" smtClean="0"/>
            </a:br>
            <a:r>
              <a:rPr lang="en-US" sz="3100" dirty="0" smtClean="0"/>
              <a:t/>
            </a:r>
            <a:br>
              <a:rPr lang="en-US" sz="3100" dirty="0" smtClean="0"/>
            </a:br>
            <a:r>
              <a:rPr lang="en-US" sz="3100" dirty="0"/>
              <a:t/>
            </a:r>
            <a:br>
              <a:rPr lang="en-US" sz="3100" dirty="0"/>
            </a:br>
            <a:r>
              <a:rPr lang="en-US" sz="3100" dirty="0" smtClean="0"/>
              <a:t/>
            </a:r>
            <a:br>
              <a:rPr lang="en-US" sz="3100" dirty="0" smtClean="0"/>
            </a:br>
            <a:r>
              <a:rPr lang="en-US" sz="3100" dirty="0"/>
              <a:t/>
            </a:r>
            <a:br>
              <a:rPr lang="en-US" sz="3100" dirty="0"/>
            </a:br>
            <a:r>
              <a:rPr lang="en-US" sz="3100" dirty="0" smtClean="0"/>
              <a:t/>
            </a:r>
            <a:br>
              <a:rPr lang="en-US" sz="3100" dirty="0" smtClean="0"/>
            </a:br>
            <a:r>
              <a:rPr lang="en-US" sz="3100" dirty="0" smtClean="0"/>
              <a:t>Levels of Reflection:</a:t>
            </a:r>
            <a:r>
              <a:rPr lang="en-US" dirty="0" smtClean="0"/>
              <a:t/>
            </a:r>
            <a:br>
              <a:rPr lang="en-US" dirty="0" smtClean="0"/>
            </a:br>
            <a:r>
              <a:rPr lang="en-US" dirty="0" smtClean="0"/>
              <a:t/>
            </a:r>
            <a:br>
              <a:rPr lang="en-US" dirty="0" smtClean="0"/>
            </a:br>
            <a:r>
              <a:rPr lang="en-US" sz="4000" dirty="0" smtClean="0"/>
              <a:t>“</a:t>
            </a:r>
            <a:r>
              <a:rPr lang="en-US" sz="4000" i="1" dirty="0" smtClean="0"/>
              <a:t>I probably should quit smoking”</a:t>
            </a:r>
            <a:endParaRPr lang="en-US" sz="4000" i="1" dirty="0"/>
          </a:p>
        </p:txBody>
      </p:sp>
      <p:sp>
        <p:nvSpPr>
          <p:cNvPr id="3" name="Content Placeholder 2"/>
          <p:cNvSpPr>
            <a:spLocks noGrp="1"/>
          </p:cNvSpPr>
          <p:nvPr>
            <p:ph idx="1"/>
          </p:nvPr>
        </p:nvSpPr>
        <p:spPr>
          <a:xfrm>
            <a:off x="1176864" y="2490135"/>
            <a:ext cx="7052735" cy="3444997"/>
          </a:xfrm>
        </p:spPr>
        <p:txBody>
          <a:bodyPr/>
          <a:lstStyle/>
          <a:p>
            <a:pPr>
              <a:buFont typeface="Courier New" panose="02070309020205020404" pitchFamily="49" charset="0"/>
              <a:buChar char="o"/>
            </a:pPr>
            <a:r>
              <a:rPr lang="en-US" dirty="0" smtClean="0"/>
              <a:t>Repeat </a:t>
            </a:r>
          </a:p>
          <a:p>
            <a:pPr>
              <a:buFont typeface="Courier New" panose="02070309020205020404" pitchFamily="49" charset="0"/>
              <a:buChar char="o"/>
            </a:pPr>
            <a:r>
              <a:rPr lang="en-US" dirty="0" smtClean="0"/>
              <a:t>Rephrase</a:t>
            </a:r>
          </a:p>
          <a:p>
            <a:pPr>
              <a:buFont typeface="Courier New" panose="02070309020205020404" pitchFamily="49" charset="0"/>
              <a:buChar char="o"/>
            </a:pPr>
            <a:r>
              <a:rPr lang="en-US" dirty="0" smtClean="0"/>
              <a:t>Paraphrase</a:t>
            </a:r>
          </a:p>
          <a:p>
            <a:pPr>
              <a:buFont typeface="Courier New" panose="02070309020205020404" pitchFamily="49" charset="0"/>
              <a:buChar char="o"/>
            </a:pPr>
            <a:r>
              <a:rPr lang="en-US" dirty="0" smtClean="0"/>
              <a:t>Reflect Feeling</a:t>
            </a:r>
          </a:p>
          <a:p>
            <a:endParaRPr lang="en-US" dirty="0" smtClean="0"/>
          </a:p>
          <a:p>
            <a:endParaRPr lang="en-US" dirty="0" smtClean="0"/>
          </a:p>
          <a:p>
            <a:endParaRPr lang="en-US" dirty="0"/>
          </a:p>
        </p:txBody>
      </p:sp>
    </p:spTree>
    <p:extLst>
      <p:ext uri="{BB962C8B-B14F-4D97-AF65-F5344CB8AC3E}">
        <p14:creationId xmlns:p14="http://schemas.microsoft.com/office/powerpoint/2010/main" val="3948546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609600" y="1737361"/>
            <a:ext cx="3356263" cy="4343400"/>
          </a:xfr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94860" y="1737361"/>
            <a:ext cx="3356264" cy="4343400"/>
          </a:xfrm>
          <a:prstGeom prst="rect">
            <a:avLst/>
          </a:prstGeom>
        </p:spPr>
      </p:pic>
    </p:spTree>
    <p:extLst>
      <p:ext uri="{BB962C8B-B14F-4D97-AF65-F5344CB8AC3E}">
        <p14:creationId xmlns:p14="http://schemas.microsoft.com/office/powerpoint/2010/main" val="11644081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a:t>
            </a:r>
            <a:r>
              <a:rPr lang="en-US" dirty="0">
                <a:hlinkClick r:id="rId4"/>
              </a:rPr>
              <a:t>Puppet Master</a:t>
            </a:r>
            <a:r>
              <a:rPr lang="en-US" dirty="0"/>
              <a:t/>
            </a:r>
            <a:br>
              <a:rPr lang="en-US" dirty="0"/>
            </a:br>
            <a:endParaRPr lang="en-US" dirty="0"/>
          </a:p>
        </p:txBody>
      </p:sp>
      <p:pic>
        <p:nvPicPr>
          <p:cNvPr id="4" name="SZ-IH-V7oJ4"/>
          <p:cNvPicPr>
            <a:picLocks noGrp="1" noRot="1" noChangeAspect="1"/>
          </p:cNvPicPr>
          <p:nvPr>
            <p:ph idx="1"/>
            <a:videoFile r:link="rId1"/>
          </p:nvPr>
        </p:nvPicPr>
        <p:blipFill>
          <a:blip r:embed="rId5"/>
          <a:stretch>
            <a:fillRect/>
          </a:stretch>
        </p:blipFill>
        <p:spPr>
          <a:xfrm>
            <a:off x="1800860" y="2209800"/>
            <a:ext cx="5588000" cy="3143250"/>
          </a:xfrm>
          <a:prstGeom prst="rect">
            <a:avLst/>
          </a:prstGeom>
        </p:spPr>
      </p:pic>
    </p:spTree>
    <p:extLst>
      <p:ext uri="{BB962C8B-B14F-4D97-AF65-F5344CB8AC3E}">
        <p14:creationId xmlns:p14="http://schemas.microsoft.com/office/powerpoint/2010/main" val="1344666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Reflections </a:t>
            </a:r>
            <a:endParaRPr lang="en-US" dirty="0"/>
          </a:p>
        </p:txBody>
      </p:sp>
      <p:sp>
        <p:nvSpPr>
          <p:cNvPr id="3" name="Content Placeholder 2"/>
          <p:cNvSpPr>
            <a:spLocks noGrp="1"/>
          </p:cNvSpPr>
          <p:nvPr>
            <p:ph idx="1"/>
          </p:nvPr>
        </p:nvSpPr>
        <p:spPr/>
        <p:txBody>
          <a:bodyPr>
            <a:normAutofit/>
          </a:bodyPr>
          <a:lstStyle/>
          <a:p>
            <a:r>
              <a:rPr lang="en-US" dirty="0" smtClean="0">
                <a:solidFill>
                  <a:schemeClr val="tx2">
                    <a:lumMod val="90000"/>
                  </a:schemeClr>
                </a:solidFill>
              </a:rPr>
              <a:t>“</a:t>
            </a:r>
            <a:r>
              <a:rPr lang="en-US" i="1" dirty="0">
                <a:solidFill>
                  <a:schemeClr val="tx2">
                    <a:lumMod val="90000"/>
                  </a:schemeClr>
                </a:solidFill>
              </a:rPr>
              <a:t>My stress levels are very high when I have a lot of school work and during exam weeks.” </a:t>
            </a:r>
            <a:endParaRPr lang="en-US" dirty="0">
              <a:solidFill>
                <a:schemeClr val="tx2">
                  <a:lumMod val="90000"/>
                </a:schemeClr>
              </a:solidFill>
            </a:endParaRPr>
          </a:p>
          <a:p>
            <a:r>
              <a:rPr lang="en-US" i="1" dirty="0"/>
              <a:t> “I felt better in the summer when I was running 5 times a week.  Now I feel sluggish</a:t>
            </a:r>
            <a:r>
              <a:rPr lang="en-US" i="1" dirty="0" smtClean="0"/>
              <a:t>”</a:t>
            </a:r>
            <a:endParaRPr lang="en-US" dirty="0"/>
          </a:p>
          <a:p>
            <a:r>
              <a:rPr lang="en-US" i="1" dirty="0" smtClean="0">
                <a:solidFill>
                  <a:schemeClr val="tx2">
                    <a:lumMod val="90000"/>
                  </a:schemeClr>
                </a:solidFill>
              </a:rPr>
              <a:t>“</a:t>
            </a:r>
            <a:r>
              <a:rPr lang="en-US" i="1" dirty="0">
                <a:solidFill>
                  <a:schemeClr val="tx2">
                    <a:lumMod val="90000"/>
                  </a:schemeClr>
                </a:solidFill>
              </a:rPr>
              <a:t>I try to work out at least 3 times a week” </a:t>
            </a:r>
            <a:endParaRPr lang="en-US" i="1" dirty="0" smtClean="0">
              <a:solidFill>
                <a:schemeClr val="tx2">
                  <a:lumMod val="90000"/>
                </a:schemeClr>
              </a:solidFill>
            </a:endParaRPr>
          </a:p>
          <a:p>
            <a:r>
              <a:rPr lang="en-US" i="1" dirty="0"/>
              <a:t>“I probably don’t eat as well as I should</a:t>
            </a:r>
            <a:r>
              <a:rPr lang="en-US" i="1" dirty="0" smtClean="0"/>
              <a:t>”</a:t>
            </a:r>
          </a:p>
          <a:p>
            <a:r>
              <a:rPr lang="en-US" i="1" dirty="0"/>
              <a:t>“I probably wear my seatbelt about 85% of the time.”</a:t>
            </a:r>
          </a:p>
          <a:p>
            <a:endParaRPr lang="en-US" i="1" dirty="0"/>
          </a:p>
        </p:txBody>
      </p:sp>
    </p:spTree>
    <p:extLst>
      <p:ext uri="{BB962C8B-B14F-4D97-AF65-F5344CB8AC3E}">
        <p14:creationId xmlns:p14="http://schemas.microsoft.com/office/powerpoint/2010/main" val="207999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Reflections </a:t>
            </a:r>
            <a:r>
              <a:rPr lang="en-US" dirty="0" smtClean="0"/>
              <a:t>…..open ended</a:t>
            </a:r>
            <a:endParaRPr lang="en-US" dirty="0"/>
          </a:p>
        </p:txBody>
      </p:sp>
      <p:sp>
        <p:nvSpPr>
          <p:cNvPr id="3" name="Content Placeholder 2"/>
          <p:cNvSpPr>
            <a:spLocks noGrp="1"/>
          </p:cNvSpPr>
          <p:nvPr>
            <p:ph idx="1"/>
          </p:nvPr>
        </p:nvSpPr>
        <p:spPr/>
        <p:txBody>
          <a:bodyPr/>
          <a:lstStyle/>
          <a:p>
            <a:r>
              <a:rPr lang="en-US" i="1" dirty="0" smtClean="0"/>
              <a:t>“I don’t really smoke”</a:t>
            </a:r>
          </a:p>
          <a:p>
            <a:r>
              <a:rPr lang="en-US" i="1" dirty="0" smtClean="0">
                <a:solidFill>
                  <a:schemeClr val="tx1"/>
                </a:solidFill>
              </a:rPr>
              <a:t>“I am trying to wear my seatbelt, but I figure I am a safe driver”.</a:t>
            </a:r>
          </a:p>
          <a:p>
            <a:r>
              <a:rPr lang="en-US" i="1" dirty="0" smtClean="0"/>
              <a:t>“I </a:t>
            </a:r>
            <a:r>
              <a:rPr lang="en-US" i="1" dirty="0"/>
              <a:t>had a low spell in high school and my mom sent me to </a:t>
            </a:r>
            <a:r>
              <a:rPr lang="en-US" i="1" dirty="0" smtClean="0"/>
              <a:t>counseling”.</a:t>
            </a:r>
            <a:endParaRPr lang="en-US" i="1" dirty="0"/>
          </a:p>
          <a:p>
            <a:pPr marL="0" indent="0">
              <a:buNone/>
            </a:pPr>
            <a:endParaRPr lang="en-US" i="1" dirty="0"/>
          </a:p>
        </p:txBody>
      </p:sp>
    </p:spTree>
    <p:extLst>
      <p:ext uri="{BB962C8B-B14F-4D97-AF65-F5344CB8AC3E}">
        <p14:creationId xmlns:p14="http://schemas.microsoft.com/office/powerpoint/2010/main" val="139272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r>
              <a:rPr lang="en-US" altLang="en-US" dirty="0" smtClean="0"/>
              <a:t>PRACTICE </a:t>
            </a:r>
            <a:r>
              <a:rPr lang="en-US" altLang="en-US" dirty="0">
                <a:hlinkClick r:id="rId4"/>
              </a:rPr>
              <a:t>Pageant Material</a:t>
            </a:r>
            <a:r>
              <a:rPr lang="en-US" altLang="en-US" dirty="0"/>
              <a:t/>
            </a:r>
            <a:br>
              <a:rPr lang="en-US" altLang="en-US" dirty="0"/>
            </a:br>
            <a:endParaRPr lang="en-US" altLang="en-US" dirty="0"/>
          </a:p>
        </p:txBody>
      </p:sp>
      <p:sp>
        <p:nvSpPr>
          <p:cNvPr id="102402" name="Content Placeholder 2"/>
          <p:cNvSpPr>
            <a:spLocks noGrp="1"/>
          </p:cNvSpPr>
          <p:nvPr>
            <p:ph idx="1"/>
          </p:nvPr>
        </p:nvSpPr>
        <p:spPr/>
        <p:txBody>
          <a:bodyPr/>
          <a:lstStyle/>
          <a:p>
            <a:pPr eaLnBrk="1" hangingPunct="1"/>
            <a:endParaRPr lang="en-US" altLang="en-US" dirty="0"/>
          </a:p>
          <a:p>
            <a:pPr eaLnBrk="1" hangingPunct="1"/>
            <a:endParaRPr lang="en-US" altLang="en-US" dirty="0"/>
          </a:p>
        </p:txBody>
      </p:sp>
      <p:pic>
        <p:nvPicPr>
          <p:cNvPr id="3" name="ymyHkvwqh0s"/>
          <p:cNvPicPr>
            <a:picLocks noRot="1" noChangeAspect="1"/>
          </p:cNvPicPr>
          <p:nvPr>
            <a:videoFile r:link="rId1"/>
          </p:nvPr>
        </p:nvPicPr>
        <p:blipFill>
          <a:blip r:embed="rId5"/>
          <a:stretch>
            <a:fillRect/>
          </a:stretch>
        </p:blipFill>
        <p:spPr>
          <a:xfrm>
            <a:off x="2286000" y="2143125"/>
            <a:ext cx="4572000" cy="2571750"/>
          </a:xfrm>
          <a:prstGeom prst="rect">
            <a:avLst/>
          </a:prstGeom>
        </p:spPr>
      </p:pic>
    </p:spTree>
    <p:extLst>
      <p:ext uri="{BB962C8B-B14F-4D97-AF65-F5344CB8AC3E}">
        <p14:creationId xmlns:p14="http://schemas.microsoft.com/office/powerpoint/2010/main" val="9134099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3"/>
          <p:cNvSpPr>
            <a:spLocks noChangeArrowheads="1"/>
          </p:cNvSpPr>
          <p:nvPr/>
        </p:nvSpPr>
        <p:spPr bwMode="auto">
          <a:xfrm>
            <a:off x="1676400" y="838200"/>
            <a:ext cx="3291286"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p>
            <a:pPr eaLnBrk="0" hangingPunct="0"/>
            <a:r>
              <a:rPr lang="en-US" sz="6000" dirty="0">
                <a:solidFill>
                  <a:srgbClr val="00B050"/>
                </a:solidFill>
                <a:cs typeface="Times New Roman" charset="0"/>
              </a:rPr>
              <a:t>S</a:t>
            </a:r>
            <a:r>
              <a:rPr lang="en-US" sz="4600" dirty="0">
                <a:solidFill>
                  <a:schemeClr val="tx2"/>
                </a:solidFill>
                <a:cs typeface="Times New Roman" charset="0"/>
              </a:rPr>
              <a:t>ummarize</a:t>
            </a:r>
          </a:p>
        </p:txBody>
      </p:sp>
      <p:sp>
        <p:nvSpPr>
          <p:cNvPr id="97285" name="Rectangle 4"/>
          <p:cNvSpPr>
            <a:spLocks noChangeArrowheads="1"/>
          </p:cNvSpPr>
          <p:nvPr/>
        </p:nvSpPr>
        <p:spPr bwMode="auto">
          <a:xfrm>
            <a:off x="609600" y="1981200"/>
            <a:ext cx="77724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457200" indent="-457200" eaLnBrk="0" hangingPunct="0">
              <a:buClr>
                <a:schemeClr val="tx1"/>
              </a:buClr>
              <a:buFont typeface="Arial"/>
              <a:buChar char="•"/>
            </a:pPr>
            <a:r>
              <a:rPr lang="en-US" sz="2600" dirty="0" smtClean="0"/>
              <a:t>Are larger reflections that underscore several comments .</a:t>
            </a:r>
            <a:br>
              <a:rPr lang="en-US" sz="2600" dirty="0" smtClean="0"/>
            </a:br>
            <a:endParaRPr lang="en-US" sz="2600" dirty="0" smtClean="0"/>
          </a:p>
          <a:p>
            <a:pPr marL="457200" indent="-457200" eaLnBrk="0" hangingPunct="0">
              <a:buClr>
                <a:schemeClr val="tx1"/>
              </a:buClr>
              <a:buFont typeface="Arial"/>
              <a:buChar char="•"/>
            </a:pPr>
            <a:r>
              <a:rPr lang="en-US" sz="2600" dirty="0" smtClean="0"/>
              <a:t>Indicate listening</a:t>
            </a:r>
            <a:br>
              <a:rPr lang="en-US" sz="2600" dirty="0" smtClean="0"/>
            </a:br>
            <a:endParaRPr lang="en-US" sz="2600" dirty="0" smtClean="0"/>
          </a:p>
          <a:p>
            <a:pPr marL="457200" indent="-457200" eaLnBrk="0" hangingPunct="0">
              <a:buClr>
                <a:schemeClr val="tx1"/>
              </a:buClr>
              <a:buFont typeface="Arial"/>
              <a:buChar char="•"/>
            </a:pPr>
            <a:r>
              <a:rPr lang="en-US" sz="2600" dirty="0" smtClean="0"/>
              <a:t>Point out a theme </a:t>
            </a:r>
            <a:br>
              <a:rPr lang="en-US" sz="2600" dirty="0" smtClean="0"/>
            </a:br>
            <a:endParaRPr lang="en-US" sz="2600" dirty="0" smtClean="0"/>
          </a:p>
          <a:p>
            <a:pPr marL="457200" indent="-457200" eaLnBrk="0" hangingPunct="0">
              <a:buClr>
                <a:schemeClr val="tx1"/>
              </a:buClr>
              <a:buFont typeface="Arial"/>
              <a:buChar char="•"/>
            </a:pPr>
            <a:r>
              <a:rPr lang="en-US" sz="2600" dirty="0" smtClean="0"/>
              <a:t>Encourage further elaboration</a:t>
            </a:r>
            <a:br>
              <a:rPr lang="en-US" sz="2600" dirty="0" smtClean="0"/>
            </a:br>
            <a:endParaRPr lang="en-US" sz="2600" dirty="0" smtClean="0"/>
          </a:p>
          <a:p>
            <a:pPr marL="457200" indent="-457200" eaLnBrk="0" hangingPunct="0">
              <a:buClr>
                <a:schemeClr val="tx1"/>
              </a:buClr>
              <a:buFont typeface="Arial"/>
              <a:buChar char="•"/>
            </a:pPr>
            <a:r>
              <a:rPr lang="en-US" sz="2600" dirty="0" smtClean="0"/>
              <a:t>Good way to transition from one topic to another</a:t>
            </a:r>
          </a:p>
          <a:p>
            <a:pPr indent="3175" eaLnBrk="0" hangingPunct="0">
              <a:buClr>
                <a:schemeClr val="bg1"/>
              </a:buClr>
            </a:pPr>
            <a:endParaRPr lang="en-US" sz="2600" dirty="0"/>
          </a:p>
        </p:txBody>
      </p:sp>
    </p:spTree>
    <p:extLst>
      <p:ext uri="{BB962C8B-B14F-4D97-AF65-F5344CB8AC3E}">
        <p14:creationId xmlns:p14="http://schemas.microsoft.com/office/powerpoint/2010/main" val="8096776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ate Placeholder 1"/>
          <p:cNvSpPr txBox="1">
            <a:spLocks noGrp="1"/>
          </p:cNvSpPr>
          <p:nvPr/>
        </p:nvSpPr>
        <p:spPr bwMode="auto">
          <a:xfrm>
            <a:off x="3733800" y="6248400"/>
            <a:ext cx="50292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800" dirty="0">
                <a:solidFill>
                  <a:schemeClr val="tx2"/>
                </a:solidFill>
              </a:rPr>
              <a:t>Adapted from </a:t>
            </a:r>
            <a:r>
              <a:rPr lang="en-US" sz="800" i="1" dirty="0">
                <a:solidFill>
                  <a:schemeClr val="tx2"/>
                </a:solidFill>
              </a:rPr>
              <a:t>Talking with College Students about Alcohol: Motivational Strategies for</a:t>
            </a:r>
            <a:r>
              <a:rPr lang="en-US" sz="800" dirty="0">
                <a:solidFill>
                  <a:schemeClr val="tx2"/>
                </a:solidFill>
              </a:rPr>
              <a:t> </a:t>
            </a:r>
            <a:r>
              <a:rPr lang="en-US" sz="800" i="1" dirty="0">
                <a:solidFill>
                  <a:schemeClr val="tx2"/>
                </a:solidFill>
              </a:rPr>
              <a:t>Reducing Abuse</a:t>
            </a:r>
            <a:r>
              <a:rPr lang="en-US" sz="800" dirty="0">
                <a:solidFill>
                  <a:schemeClr val="tx2"/>
                </a:solidFill>
              </a:rPr>
              <a:t> by Scott T. Walters and John S. Baer. </a:t>
            </a:r>
            <a:br>
              <a:rPr lang="en-US" sz="800" dirty="0">
                <a:solidFill>
                  <a:schemeClr val="tx2"/>
                </a:solidFill>
              </a:rPr>
            </a:br>
            <a:r>
              <a:rPr lang="en-US" sz="800" dirty="0">
                <a:solidFill>
                  <a:schemeClr val="tx2"/>
                </a:solidFill>
              </a:rPr>
              <a:t>© 2006 The Guilford Press. Permission to display this slide is granted to purchasers of this book for personal use only. All rights reserved.</a:t>
            </a:r>
          </a:p>
        </p:txBody>
      </p:sp>
      <p:sp>
        <p:nvSpPr>
          <p:cNvPr id="97283" name="Rectangle 2"/>
          <p:cNvSpPr>
            <a:spLocks noChangeArrowheads="1"/>
          </p:cNvSpPr>
          <p:nvPr/>
        </p:nvSpPr>
        <p:spPr bwMode="auto">
          <a:xfrm>
            <a:off x="304800" y="2536817"/>
            <a:ext cx="7924800" cy="4321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eaLnBrk="0" hangingPunct="0">
              <a:tabLst>
                <a:tab pos="520700" algn="l"/>
              </a:tabLst>
            </a:pPr>
            <a:endParaRPr lang="en-US" sz="2600" dirty="0">
              <a:cs typeface="Times New Roman" charset="0"/>
            </a:endParaRPr>
          </a:p>
          <a:p>
            <a:pPr marL="520700" lvl="1" indent="-406400" eaLnBrk="0" hangingPunct="0">
              <a:lnSpc>
                <a:spcPct val="150000"/>
              </a:lnSpc>
              <a:buFontTx/>
              <a:buChar char="•"/>
              <a:tabLst>
                <a:tab pos="520700" algn="l"/>
              </a:tabLst>
            </a:pPr>
            <a:r>
              <a:rPr lang="ja-JP" altLang="en-US" sz="2400" i="1" dirty="0"/>
              <a:t>“</a:t>
            </a:r>
            <a:r>
              <a:rPr lang="en-US" altLang="ja-JP" sz="2400" i="1" dirty="0"/>
              <a:t>Let me pull together what </a:t>
            </a:r>
            <a:r>
              <a:rPr lang="en-US" altLang="ja-JP" sz="2400" i="1" dirty="0" smtClean="0"/>
              <a:t>you’ve </a:t>
            </a:r>
            <a:r>
              <a:rPr lang="en-US" altLang="ja-JP" sz="2400" i="1" dirty="0"/>
              <a:t>said and you can tell me if </a:t>
            </a:r>
            <a:r>
              <a:rPr lang="en-US" altLang="ja-JP" sz="2400" i="1" dirty="0" smtClean="0"/>
              <a:t>I’ve </a:t>
            </a:r>
            <a:r>
              <a:rPr lang="en-US" altLang="ja-JP" sz="2400" i="1" dirty="0"/>
              <a:t>missed anything.</a:t>
            </a:r>
            <a:r>
              <a:rPr lang="ja-JP" altLang="en-US" sz="2400" i="1" dirty="0"/>
              <a:t>”</a:t>
            </a:r>
            <a:r>
              <a:rPr lang="en-US" altLang="ja-JP" sz="2400" i="1" dirty="0"/>
              <a:t> </a:t>
            </a:r>
          </a:p>
          <a:p>
            <a:pPr marL="520700" lvl="1" indent="-406400" eaLnBrk="0" hangingPunct="0">
              <a:lnSpc>
                <a:spcPct val="150000"/>
              </a:lnSpc>
              <a:buFontTx/>
              <a:buChar char="•"/>
              <a:tabLst>
                <a:tab pos="520700" algn="l"/>
              </a:tabLst>
            </a:pPr>
            <a:r>
              <a:rPr lang="ja-JP" altLang="en-US" sz="2400" i="1" dirty="0">
                <a:cs typeface="Times New Roman" charset="0"/>
              </a:rPr>
              <a:t>“</a:t>
            </a:r>
            <a:r>
              <a:rPr lang="en-US" altLang="ja-JP" sz="2400" i="1" dirty="0">
                <a:cs typeface="Times New Roman" charset="0"/>
              </a:rPr>
              <a:t>What I </a:t>
            </a:r>
            <a:r>
              <a:rPr lang="en-US" altLang="ja-JP" sz="2400" i="1" dirty="0" smtClean="0">
                <a:cs typeface="Times New Roman" charset="0"/>
              </a:rPr>
              <a:t>get so </a:t>
            </a:r>
            <a:r>
              <a:rPr lang="en-US" altLang="ja-JP" sz="2400" i="1" dirty="0">
                <a:cs typeface="Times New Roman" charset="0"/>
              </a:rPr>
              <a:t>far is that . . .</a:t>
            </a:r>
            <a:r>
              <a:rPr lang="ja-JP" altLang="en-US" sz="2400" i="1" dirty="0">
                <a:cs typeface="Times New Roman" charset="0"/>
              </a:rPr>
              <a:t>”</a:t>
            </a:r>
            <a:endParaRPr lang="en-US" altLang="ja-JP" sz="2400" i="1" dirty="0">
              <a:cs typeface="Times New Roman" charset="0"/>
            </a:endParaRPr>
          </a:p>
          <a:p>
            <a:pPr marL="520700" lvl="1" indent="-406400" eaLnBrk="0" hangingPunct="0">
              <a:lnSpc>
                <a:spcPct val="150000"/>
              </a:lnSpc>
              <a:buFontTx/>
              <a:buChar char="•"/>
              <a:tabLst>
                <a:tab pos="520700" algn="l"/>
              </a:tabLst>
            </a:pPr>
            <a:r>
              <a:rPr lang="ja-JP" altLang="en-US" sz="2400" i="1" dirty="0" smtClean="0"/>
              <a:t>“</a:t>
            </a:r>
            <a:r>
              <a:rPr lang="en-US" altLang="ja-JP" sz="2400" i="1" dirty="0"/>
              <a:t>You said . . .</a:t>
            </a:r>
            <a:r>
              <a:rPr lang="ja-JP" altLang="en-US" sz="2400" i="1" dirty="0"/>
              <a:t>”</a:t>
            </a:r>
            <a:r>
              <a:rPr lang="en-US" altLang="ja-JP" sz="2400" i="1" dirty="0"/>
              <a:t> </a:t>
            </a:r>
            <a:r>
              <a:rPr lang="ja-JP" altLang="en-US" sz="2400" i="1" dirty="0"/>
              <a:t>“</a:t>
            </a:r>
            <a:r>
              <a:rPr lang="en-US" altLang="ja-JP" sz="2400" i="1" dirty="0"/>
              <a:t>You thought that . . .</a:t>
            </a:r>
            <a:r>
              <a:rPr lang="ja-JP" altLang="en-US" sz="2400" i="1" dirty="0"/>
              <a:t>”</a:t>
            </a:r>
            <a:r>
              <a:rPr lang="en-US" altLang="ja-JP" sz="2400" i="1" dirty="0"/>
              <a:t> </a:t>
            </a:r>
          </a:p>
          <a:p>
            <a:pPr marL="520700" lvl="1" indent="-406400" eaLnBrk="0" hangingPunct="0">
              <a:lnSpc>
                <a:spcPct val="150000"/>
              </a:lnSpc>
              <a:spcBef>
                <a:spcPct val="20000"/>
              </a:spcBef>
              <a:buFontTx/>
              <a:buChar char="•"/>
              <a:tabLst>
                <a:tab pos="520700" algn="l"/>
              </a:tabLst>
            </a:pPr>
            <a:r>
              <a:rPr lang="ja-JP" altLang="en-US" sz="2400" i="1" dirty="0" smtClean="0"/>
              <a:t>“</a:t>
            </a:r>
            <a:r>
              <a:rPr lang="en-US" altLang="ja-JP" sz="2400" i="1" dirty="0" smtClean="0"/>
              <a:t>How accurate was that summary? What else?</a:t>
            </a:r>
            <a:r>
              <a:rPr lang="ja-JP" altLang="en-US" sz="2400" i="1" dirty="0" smtClean="0"/>
              <a:t>”</a:t>
            </a:r>
            <a:r>
              <a:rPr lang="en-US" altLang="ja-JP" sz="2400" i="1" dirty="0" smtClean="0">
                <a:cs typeface="Times New Roman" charset="0"/>
              </a:rPr>
              <a:t>  </a:t>
            </a:r>
            <a:endParaRPr lang="en-US" altLang="ja-JP" sz="2400" i="1" dirty="0">
              <a:cs typeface="Times New Roman" charset="0"/>
            </a:endParaRPr>
          </a:p>
          <a:p>
            <a:pPr marL="520700" lvl="1" indent="-406400" eaLnBrk="0" hangingPunct="0">
              <a:lnSpc>
                <a:spcPct val="150000"/>
              </a:lnSpc>
              <a:buFontTx/>
              <a:buChar char="•"/>
              <a:tabLst>
                <a:tab pos="520700" algn="l"/>
              </a:tabLst>
            </a:pPr>
            <a:r>
              <a:rPr lang="ja-JP" altLang="en-US" sz="2400" i="1" dirty="0">
                <a:cs typeface="Times New Roman" charset="0"/>
              </a:rPr>
              <a:t>“</a:t>
            </a:r>
            <a:r>
              <a:rPr lang="en-US" altLang="ja-JP" sz="2400" i="1" dirty="0" smtClean="0">
                <a:cs typeface="Times New Roman" charset="0"/>
              </a:rPr>
              <a:t>We’ve </a:t>
            </a:r>
            <a:r>
              <a:rPr lang="en-US" altLang="ja-JP" sz="2400" i="1" dirty="0">
                <a:cs typeface="Times New Roman" charset="0"/>
              </a:rPr>
              <a:t>talked about . . .</a:t>
            </a:r>
            <a:r>
              <a:rPr lang="ja-JP" altLang="en-US" sz="2400" i="1" dirty="0">
                <a:cs typeface="Times New Roman" charset="0"/>
              </a:rPr>
              <a:t>”</a:t>
            </a:r>
            <a:endParaRPr lang="en-US" altLang="ja-JP" sz="2400" i="1" dirty="0">
              <a:cs typeface="Times New Roman" charset="0"/>
            </a:endParaRPr>
          </a:p>
          <a:p>
            <a:pPr eaLnBrk="0" hangingPunct="0">
              <a:tabLst>
                <a:tab pos="520700" algn="l"/>
              </a:tabLst>
            </a:pPr>
            <a:endParaRPr lang="en-US" sz="2800" dirty="0"/>
          </a:p>
        </p:txBody>
      </p:sp>
      <p:sp>
        <p:nvSpPr>
          <p:cNvPr id="97284" name="Rectangle 3"/>
          <p:cNvSpPr>
            <a:spLocks noChangeArrowheads="1"/>
          </p:cNvSpPr>
          <p:nvPr/>
        </p:nvSpPr>
        <p:spPr bwMode="auto">
          <a:xfrm>
            <a:off x="1676400" y="838200"/>
            <a:ext cx="3291286"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p>
            <a:pPr eaLnBrk="0" hangingPunct="0"/>
            <a:r>
              <a:rPr lang="en-US" sz="6000" dirty="0">
                <a:solidFill>
                  <a:srgbClr val="00B050"/>
                </a:solidFill>
                <a:cs typeface="Times New Roman" charset="0"/>
              </a:rPr>
              <a:t>S</a:t>
            </a:r>
            <a:r>
              <a:rPr lang="en-US" sz="4600" dirty="0">
                <a:solidFill>
                  <a:schemeClr val="tx2"/>
                </a:solidFill>
                <a:cs typeface="Times New Roman" charset="0"/>
              </a:rPr>
              <a:t>ummarize</a:t>
            </a:r>
          </a:p>
        </p:txBody>
      </p:sp>
      <p:sp>
        <p:nvSpPr>
          <p:cNvPr id="97285" name="Rectangle 4"/>
          <p:cNvSpPr>
            <a:spLocks noChangeArrowheads="1"/>
          </p:cNvSpPr>
          <p:nvPr/>
        </p:nvSpPr>
        <p:spPr bwMode="auto">
          <a:xfrm>
            <a:off x="685800" y="1853863"/>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indent="3175" eaLnBrk="0" hangingPunct="0">
              <a:buClr>
                <a:schemeClr val="bg1"/>
              </a:buClr>
            </a:pPr>
            <a:r>
              <a:rPr lang="en-US" sz="2600" dirty="0"/>
              <a:t>Feed back information to </a:t>
            </a:r>
            <a:r>
              <a:rPr lang="en-US" sz="2600" dirty="0" smtClean="0"/>
              <a:t>let student hear what they said and your understanding.</a:t>
            </a:r>
            <a:endParaRPr lang="en-US" sz="2600" dirty="0"/>
          </a:p>
        </p:txBody>
      </p:sp>
    </p:spTree>
    <p:extLst>
      <p:ext uri="{BB962C8B-B14F-4D97-AF65-F5344CB8AC3E}">
        <p14:creationId xmlns:p14="http://schemas.microsoft.com/office/powerpoint/2010/main" val="41068066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 Practice: Lifestyle</a:t>
            </a:r>
            <a:endParaRPr lang="en-US" dirty="0"/>
          </a:p>
        </p:txBody>
      </p:sp>
      <p:sp>
        <p:nvSpPr>
          <p:cNvPr id="3" name="Content Placeholder 2"/>
          <p:cNvSpPr>
            <a:spLocks noGrp="1"/>
          </p:cNvSpPr>
          <p:nvPr>
            <p:ph idx="1"/>
          </p:nvPr>
        </p:nvSpPr>
        <p:spPr/>
        <p:txBody>
          <a:bodyPr/>
          <a:lstStyle/>
          <a:p>
            <a:pPr marL="0" marR="0" lvl="1" indent="0" defTabSz="914400" eaLnBrk="1" fontAlgn="auto" latinLnBrk="0" hangingPunct="1">
              <a:lnSpc>
                <a:spcPct val="100000"/>
              </a:lnSpc>
              <a:spcBef>
                <a:spcPts val="0"/>
              </a:spcBef>
              <a:spcAft>
                <a:spcPts val="0"/>
              </a:spcAft>
              <a:buClrTx/>
              <a:buSzTx/>
              <a:buFontTx/>
              <a:buNone/>
              <a:tabLst/>
              <a:defRPr/>
            </a:pPr>
            <a:r>
              <a:rPr lang="en-US" b="1" dirty="0" smtClean="0"/>
              <a:t>SPEAKER:</a:t>
            </a:r>
            <a:r>
              <a:rPr lang="en-US" dirty="0" smtClean="0"/>
              <a:t> </a:t>
            </a:r>
          </a:p>
          <a:p>
            <a:pPr marL="0" marR="0" lvl="1" indent="0" defTabSz="914400" eaLnBrk="1" fontAlgn="auto" latinLnBrk="0" hangingPunct="1">
              <a:lnSpc>
                <a:spcPct val="100000"/>
              </a:lnSpc>
              <a:spcBef>
                <a:spcPts val="0"/>
              </a:spcBef>
              <a:spcAft>
                <a:spcPts val="0"/>
              </a:spcAft>
              <a:buClrTx/>
              <a:buSzTx/>
              <a:buFontTx/>
              <a:buNone/>
              <a:tabLst/>
              <a:defRPr/>
            </a:pPr>
            <a:r>
              <a:rPr lang="en-US" dirty="0"/>
              <a:t>U</a:t>
            </a:r>
            <a:r>
              <a:rPr lang="en-US" dirty="0" smtClean="0"/>
              <a:t>se real responses if comfortable.  Do not overshare </a:t>
            </a:r>
            <a:r>
              <a:rPr lang="en-US" dirty="0" smtClean="0">
                <a:sym typeface="Wingdings"/>
              </a:rPr>
              <a:t></a:t>
            </a:r>
          </a:p>
          <a:p>
            <a:pPr marL="0" marR="0" lvl="1" indent="0" defTabSz="914400" eaLnBrk="1" fontAlgn="auto" latinLnBrk="0" hangingPunct="1">
              <a:lnSpc>
                <a:spcPct val="100000"/>
              </a:lnSpc>
              <a:spcBef>
                <a:spcPts val="0"/>
              </a:spcBef>
              <a:spcAft>
                <a:spcPts val="0"/>
              </a:spcAft>
              <a:buClrTx/>
              <a:buSzTx/>
              <a:buFontTx/>
              <a:buNone/>
              <a:tabLst/>
              <a:defRPr/>
            </a:pPr>
            <a:endParaRPr lang="en-US" dirty="0">
              <a:sym typeface="Wingdings"/>
            </a:endParaRPr>
          </a:p>
          <a:p>
            <a:pPr marL="0" marR="0" lvl="1" indent="0" defTabSz="914400" eaLnBrk="1" fontAlgn="auto" latinLnBrk="0" hangingPunct="1">
              <a:lnSpc>
                <a:spcPct val="100000"/>
              </a:lnSpc>
              <a:spcBef>
                <a:spcPts val="0"/>
              </a:spcBef>
              <a:spcAft>
                <a:spcPts val="0"/>
              </a:spcAft>
              <a:buClrTx/>
              <a:buSzTx/>
              <a:buFontTx/>
              <a:buNone/>
              <a:tabLst/>
              <a:defRPr/>
            </a:pPr>
            <a:r>
              <a:rPr lang="en-US" b="1" dirty="0" smtClean="0">
                <a:sym typeface="Wingdings"/>
              </a:rPr>
              <a:t>FACILITATOR: </a:t>
            </a:r>
          </a:p>
          <a:p>
            <a:pPr marL="342900" marR="0" lvl="1"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dirty="0" smtClean="0">
                <a:sym typeface="Wingdings"/>
              </a:rPr>
              <a:t>Open ended questions from your toolkit</a:t>
            </a:r>
          </a:p>
          <a:p>
            <a:pPr marL="342900" marR="0" lvl="1"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dirty="0" smtClean="0">
                <a:sym typeface="Wingdings"/>
              </a:rPr>
              <a:t>Reflect on positives and possible areas of ambivalence</a:t>
            </a:r>
          </a:p>
          <a:p>
            <a:pPr marL="342900" marR="0" lvl="1"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dirty="0" smtClean="0">
                <a:sym typeface="Wingdings"/>
              </a:rPr>
              <a:t>Summarize at the end</a:t>
            </a:r>
            <a:endParaRPr lang="en-US" dirty="0"/>
          </a:p>
        </p:txBody>
      </p:sp>
      <p:pic>
        <p:nvPicPr>
          <p:cNvPr id="3074" name="Picture 2" descr="Image result for part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114800"/>
            <a:ext cx="1940129" cy="194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6029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Summarize and Transition</a:t>
            </a:r>
            <a:endParaRPr lang="en-US" dirty="0"/>
          </a:p>
        </p:txBody>
      </p:sp>
      <p:sp>
        <p:nvSpPr>
          <p:cNvPr id="3" name="Content Placeholder 2"/>
          <p:cNvSpPr>
            <a:spLocks noGrp="1"/>
          </p:cNvSpPr>
          <p:nvPr>
            <p:ph idx="1"/>
          </p:nvPr>
        </p:nvSpPr>
        <p:spPr/>
        <p:txBody>
          <a:bodyPr/>
          <a:lstStyle/>
          <a:p>
            <a:r>
              <a:rPr lang="en-US" dirty="0" smtClean="0"/>
              <a:t>Craft a transition to shift from discussing academics and lifestyle to the reason for the referral</a:t>
            </a:r>
            <a:endParaRPr lang="en-US" dirty="0"/>
          </a:p>
        </p:txBody>
      </p:sp>
    </p:spTree>
    <p:extLst>
      <p:ext uri="{BB962C8B-B14F-4D97-AF65-F5344CB8AC3E}">
        <p14:creationId xmlns:p14="http://schemas.microsoft.com/office/powerpoint/2010/main" val="6987216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 for referral</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dirty="0" smtClean="0"/>
              <a:t>Start with positives/strengths</a:t>
            </a:r>
          </a:p>
          <a:p>
            <a:pPr eaLnBrk="1" hangingPunct="1">
              <a:buFont typeface="Wingdings 2" charset="0"/>
              <a:buChar char="¡"/>
              <a:defRPr/>
            </a:pPr>
            <a:r>
              <a:rPr lang="en-US" dirty="0" smtClean="0"/>
              <a:t>Debrief </a:t>
            </a:r>
            <a:r>
              <a:rPr lang="en-US" dirty="0"/>
              <a:t>referral </a:t>
            </a:r>
            <a:r>
              <a:rPr lang="en-US" dirty="0" smtClean="0"/>
              <a:t>reason-student view of situation</a:t>
            </a:r>
            <a:endParaRPr lang="en-US" dirty="0"/>
          </a:p>
          <a:p>
            <a:pPr eaLnBrk="1" hangingPunct="1">
              <a:buFont typeface="Wingdings 2" charset="0"/>
              <a:buChar char="¡"/>
              <a:defRPr/>
            </a:pPr>
            <a:r>
              <a:rPr lang="en-US" dirty="0"/>
              <a:t>Typical drinking pattern, and atypical or episodic for past 30 days</a:t>
            </a:r>
          </a:p>
          <a:p>
            <a:pPr eaLnBrk="1" hangingPunct="1">
              <a:buFont typeface="Wingdings 2" charset="0"/>
              <a:buChar char="¡"/>
              <a:defRPr/>
            </a:pPr>
            <a:r>
              <a:rPr lang="en-US" dirty="0"/>
              <a:t>Symptoms of </a:t>
            </a:r>
            <a:r>
              <a:rPr lang="en-US" dirty="0" smtClean="0"/>
              <a:t>dependence</a:t>
            </a:r>
          </a:p>
          <a:p>
            <a:pPr eaLnBrk="1" hangingPunct="1">
              <a:buFont typeface="Wingdings 2" charset="0"/>
              <a:buChar char="¡"/>
              <a:defRPr/>
            </a:pPr>
            <a:r>
              <a:rPr lang="en-US" dirty="0" smtClean="0"/>
              <a:t>Changes since incident</a:t>
            </a:r>
          </a:p>
          <a:p>
            <a:pPr eaLnBrk="1" hangingPunct="1">
              <a:buFont typeface="Wingdings 2" charset="0"/>
              <a:buChar char="¡"/>
              <a:defRPr/>
            </a:pPr>
            <a:r>
              <a:rPr lang="en-US" dirty="0" smtClean="0"/>
              <a:t>Importance of change</a:t>
            </a:r>
            <a:endParaRPr lang="en-US" dirty="0"/>
          </a:p>
          <a:p>
            <a:endParaRPr lang="en-US" dirty="0" smtClean="0"/>
          </a:p>
          <a:p>
            <a:endParaRPr lang="en-US" dirty="0"/>
          </a:p>
        </p:txBody>
      </p:sp>
    </p:spTree>
    <p:extLst>
      <p:ext uri="{BB962C8B-B14F-4D97-AF65-F5344CB8AC3E}">
        <p14:creationId xmlns:p14="http://schemas.microsoft.com/office/powerpoint/2010/main" val="27577850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Video: Debrief of </a:t>
            </a:r>
            <a:r>
              <a:rPr lang="en-US" dirty="0" smtClean="0"/>
              <a:t>incident</a:t>
            </a:r>
            <a:br>
              <a:rPr lang="en-US" dirty="0" smtClean="0"/>
            </a:br>
            <a:r>
              <a:rPr lang="en-US" dirty="0" smtClean="0"/>
              <a:t> </a:t>
            </a:r>
            <a:r>
              <a:rPr lang="en-US" sz="2000" dirty="0" smtClean="0"/>
              <a:t>Jonathan</a:t>
            </a:r>
            <a:r>
              <a:rPr lang="en-US" dirty="0" smtClean="0"/>
              <a:t> </a:t>
            </a:r>
            <a:r>
              <a:rPr lang="en-US" sz="2000" dirty="0" smtClean="0"/>
              <a:t>7 minutes</a:t>
            </a:r>
            <a:r>
              <a:rPr lang="en-US" dirty="0"/>
              <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3500437" y="2357437"/>
            <a:ext cx="2143125" cy="2143125"/>
          </a:xfrm>
          <a:prstGeom prst="rect">
            <a:avLst/>
          </a:prstGeom>
        </p:spPr>
      </p:pic>
    </p:spTree>
    <p:extLst>
      <p:ext uri="{BB962C8B-B14F-4D97-AF65-F5344CB8AC3E}">
        <p14:creationId xmlns:p14="http://schemas.microsoft.com/office/powerpoint/2010/main" val="32714541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28246" y="708434"/>
            <a:ext cx="8839200" cy="971169"/>
          </a:xfrm>
        </p:spPr>
        <p:txBody>
          <a:bodyPr>
            <a:noAutofit/>
          </a:bodyPr>
          <a:lstStyle/>
          <a:p>
            <a:r>
              <a:rPr lang="en-US" sz="4000" b="1" i="1" dirty="0" smtClean="0"/>
              <a:t>“I have already been trained </a:t>
            </a:r>
            <a:r>
              <a:rPr lang="en-US" sz="4000" b="1" i="1" dirty="0"/>
              <a:t>in </a:t>
            </a:r>
            <a:r>
              <a:rPr lang="en-US" sz="4000" b="1" i="1" dirty="0" smtClean="0"/>
              <a:t>MI/BASICS!”</a:t>
            </a:r>
            <a:endParaRPr lang="en-US" sz="4000" b="1" i="1" dirty="0"/>
          </a:p>
        </p:txBody>
      </p:sp>
      <p:sp>
        <p:nvSpPr>
          <p:cNvPr id="22531" name="Rectangle 3"/>
          <p:cNvSpPr>
            <a:spLocks noGrp="1" noChangeArrowheads="1"/>
          </p:cNvSpPr>
          <p:nvPr>
            <p:ph idx="1"/>
          </p:nvPr>
        </p:nvSpPr>
        <p:spPr>
          <a:xfrm>
            <a:off x="713162" y="1898025"/>
            <a:ext cx="8430837" cy="4648200"/>
          </a:xfrm>
        </p:spPr>
        <p:txBody>
          <a:bodyPr>
            <a:normAutofit/>
          </a:bodyPr>
          <a:lstStyle/>
          <a:p>
            <a:pPr>
              <a:spcAft>
                <a:spcPct val="30000"/>
              </a:spcAft>
              <a:buSzPct val="125000"/>
              <a:buFont typeface="Arial" panose="020B0604020202020204" pitchFamily="34" charset="0"/>
              <a:buChar char="•"/>
            </a:pPr>
            <a:r>
              <a:rPr lang="en-US" dirty="0">
                <a:solidFill>
                  <a:schemeClr val="tx1"/>
                </a:solidFill>
              </a:rPr>
              <a:t>Most trained clinicians do not use MI appropriately, effectively or </a:t>
            </a:r>
            <a:r>
              <a:rPr lang="en-US" dirty="0" smtClean="0">
                <a:solidFill>
                  <a:schemeClr val="tx1"/>
                </a:solidFill>
              </a:rPr>
              <a:t>consistently after one day of training</a:t>
            </a:r>
            <a:endParaRPr lang="en-US" dirty="0">
              <a:solidFill>
                <a:schemeClr val="tx1"/>
              </a:solidFill>
            </a:endParaRPr>
          </a:p>
          <a:p>
            <a:pPr>
              <a:spcAft>
                <a:spcPct val="30000"/>
              </a:spcAft>
              <a:buSzPct val="125000"/>
              <a:buFont typeface="Arial" panose="020B0604020202020204" pitchFamily="34" charset="0"/>
              <a:buChar char="•"/>
            </a:pPr>
            <a:r>
              <a:rPr lang="en-US" dirty="0">
                <a:solidFill>
                  <a:schemeClr val="tx1"/>
                </a:solidFill>
              </a:rPr>
              <a:t>MI is more difficult than clinicians </a:t>
            </a:r>
            <a:r>
              <a:rPr lang="en-US" dirty="0" smtClean="0">
                <a:solidFill>
                  <a:schemeClr val="tx1"/>
                </a:solidFill>
              </a:rPr>
              <a:t>expect</a:t>
            </a:r>
          </a:p>
          <a:p>
            <a:pPr>
              <a:spcAft>
                <a:spcPct val="30000"/>
              </a:spcAft>
              <a:buSzPct val="125000"/>
              <a:buFont typeface="Arial" panose="020B0604020202020204" pitchFamily="34" charset="0"/>
              <a:buChar char="•"/>
            </a:pPr>
            <a:r>
              <a:rPr lang="en-US" dirty="0"/>
              <a:t>Clinician self-report of </a:t>
            </a:r>
            <a:r>
              <a:rPr lang="en-US" dirty="0" smtClean="0"/>
              <a:t>MI/EBT </a:t>
            </a:r>
            <a:r>
              <a:rPr lang="en-US" dirty="0"/>
              <a:t>is overly favorable…believe they are using </a:t>
            </a:r>
            <a:r>
              <a:rPr lang="en-US" dirty="0" smtClean="0"/>
              <a:t>MI </a:t>
            </a:r>
            <a:r>
              <a:rPr lang="en-US" dirty="0"/>
              <a:t>when they are </a:t>
            </a:r>
            <a:r>
              <a:rPr lang="en-US" dirty="0" smtClean="0"/>
              <a:t>not</a:t>
            </a:r>
          </a:p>
          <a:p>
            <a:pPr>
              <a:spcAft>
                <a:spcPct val="30000"/>
              </a:spcAft>
              <a:buSzPct val="125000"/>
              <a:buFont typeface="Arial" panose="020B0604020202020204" pitchFamily="34" charset="0"/>
              <a:buChar char="•"/>
            </a:pPr>
            <a:r>
              <a:rPr lang="en-US" dirty="0" smtClean="0">
                <a:solidFill>
                  <a:schemeClr val="tx1"/>
                </a:solidFill>
              </a:rPr>
              <a:t>High confidence. Low competence.</a:t>
            </a:r>
          </a:p>
          <a:p>
            <a:pPr>
              <a:spcAft>
                <a:spcPct val="30000"/>
              </a:spcAft>
              <a:buSzPct val="125000"/>
              <a:buFont typeface="Arial" panose="020B0604020202020204" pitchFamily="34" charset="0"/>
              <a:buChar char="•"/>
            </a:pPr>
            <a:r>
              <a:rPr lang="en-US" dirty="0" smtClean="0"/>
              <a:t>Need for ongoing supervision/audio recordings and coding.</a:t>
            </a:r>
            <a:endParaRPr lang="en-US" dirty="0" smtClean="0">
              <a:solidFill>
                <a:schemeClr val="tx1"/>
              </a:solidFill>
            </a:endParaRPr>
          </a:p>
        </p:txBody>
      </p:sp>
      <p:sp>
        <p:nvSpPr>
          <p:cNvPr id="4" name="Date Placeholder 3"/>
          <p:cNvSpPr>
            <a:spLocks noGrp="1"/>
          </p:cNvSpPr>
          <p:nvPr>
            <p:ph type="dt" sz="half" idx="10"/>
          </p:nvPr>
        </p:nvSpPr>
        <p:spPr>
          <a:xfrm>
            <a:off x="6248400" y="6399522"/>
            <a:ext cx="2133600" cy="365125"/>
          </a:xfrm>
        </p:spPr>
        <p:txBody>
          <a:bodyPr/>
          <a:lstStyle/>
          <a:p>
            <a:r>
              <a:rPr lang="en-US" dirty="0"/>
              <a:t>NIDA-SAMHSA Blending Initiative </a:t>
            </a:r>
          </a:p>
        </p:txBody>
      </p:sp>
      <p:sp>
        <p:nvSpPr>
          <p:cNvPr id="5" name="Slide Number Placeholder 5"/>
          <p:cNvSpPr>
            <a:spLocks noGrp="1"/>
          </p:cNvSpPr>
          <p:nvPr>
            <p:ph type="sldNum" sz="quarter" idx="12"/>
          </p:nvPr>
        </p:nvSpPr>
        <p:spPr/>
        <p:txBody>
          <a:bodyPr/>
          <a:lstStyle/>
          <a:p>
            <a:fld id="{911E1CF5-7F01-264E-9A29-C88E9967C940}" type="slidenum">
              <a:rPr lang="en-US"/>
              <a:pPr/>
              <a:t>8</a:t>
            </a:fld>
            <a:endParaRPr lang="en-US" dirty="0"/>
          </a:p>
        </p:txBody>
      </p:sp>
    </p:spTree>
    <p:extLst>
      <p:ext uri="{BB962C8B-B14F-4D97-AF65-F5344CB8AC3E}">
        <p14:creationId xmlns:p14="http://schemas.microsoft.com/office/powerpoint/2010/main" val="1483520605"/>
      </p:ext>
    </p:extLst>
  </p:cSld>
  <p:clrMapOvr>
    <a:masterClrMapping/>
  </p:clrMapOvr>
  <mc:AlternateContent xmlns:mc="http://schemas.openxmlformats.org/markup-compatibility/2006" xmlns:p14="http://schemas.microsoft.com/office/powerpoint/2010/main">
    <mc:Choice Requires="p14">
      <p:transition spd="slow" p14:dur="2000" advTm="80839"/>
    </mc:Choice>
    <mc:Fallback xmlns="">
      <p:transition spd="slow" advTm="80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3000"/>
                                  </p:stCondLst>
                                  <p:childTnLst>
                                    <p:set>
                                      <p:cBhvr>
                                        <p:cTn id="9" dur="1" fill="hold">
                                          <p:stCondLst>
                                            <p:cond delay="0"/>
                                          </p:stCondLst>
                                        </p:cTn>
                                        <p:tgtEl>
                                          <p:spTgt spid="22531">
                                            <p:txEl>
                                              <p:pRg st="1" end="1"/>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3000"/>
                                  </p:stCondLst>
                                  <p:childTnLst>
                                    <p:set>
                                      <p:cBhvr>
                                        <p:cTn id="12" dur="1" fill="hold">
                                          <p:stCondLst>
                                            <p:cond delay="0"/>
                                          </p:stCondLst>
                                        </p:cTn>
                                        <p:tgtEl>
                                          <p:spTgt spid="22531">
                                            <p:txEl>
                                              <p:pRg st="2" end="2"/>
                                            </p:txEl>
                                          </p:spTgt>
                                        </p:tgtEl>
                                        <p:attrNameLst>
                                          <p:attrName>style.visibility</p:attrName>
                                        </p:attrNameLst>
                                      </p:cBhvr>
                                      <p:to>
                                        <p:strVal val="visible"/>
                                      </p:to>
                                    </p:set>
                                  </p:childTnLst>
                                </p:cTn>
                              </p:par>
                            </p:childTnLst>
                          </p:cTn>
                        </p:par>
                        <p:par>
                          <p:cTn id="13" fill="hold">
                            <p:stCondLst>
                              <p:cond delay="7000"/>
                            </p:stCondLst>
                            <p:childTnLst>
                              <p:par>
                                <p:cTn id="14" presetID="1" presetClass="entr" presetSubtype="0" fill="hold" nodeType="afterEffect">
                                  <p:stCondLst>
                                    <p:cond delay="3000"/>
                                  </p:stCondLst>
                                  <p:childTnLst>
                                    <p:set>
                                      <p:cBhvr>
                                        <p:cTn id="15" dur="1" fill="hold">
                                          <p:stCondLst>
                                            <p:cond delay="0"/>
                                          </p:stCondLst>
                                        </p:cTn>
                                        <p:tgtEl>
                                          <p:spTgt spid="22531">
                                            <p:txEl>
                                              <p:pRg st="3" end="3"/>
                                            </p:txEl>
                                          </p:spTgt>
                                        </p:tgtEl>
                                        <p:attrNameLst>
                                          <p:attrName>style.visibility</p:attrName>
                                        </p:attrNameLst>
                                      </p:cBhvr>
                                      <p:to>
                                        <p:strVal val="visible"/>
                                      </p:to>
                                    </p:set>
                                  </p:childTnLst>
                                </p:cTn>
                              </p:par>
                            </p:childTnLst>
                          </p:cTn>
                        </p:par>
                        <p:par>
                          <p:cTn id="16" fill="hold">
                            <p:stCondLst>
                              <p:cond delay="10000"/>
                            </p:stCondLst>
                            <p:childTnLst>
                              <p:par>
                                <p:cTn id="17" presetID="1" presetClass="entr" presetSubtype="0" fill="hold" nodeType="afterEffect">
                                  <p:stCondLst>
                                    <p:cond delay="3000"/>
                                  </p:stCondLst>
                                  <p:childTnLst>
                                    <p:set>
                                      <p:cBhvr>
                                        <p:cTn id="18"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Simple Reflections</a:t>
            </a:r>
            <a:endParaRPr lang="en-US" dirty="0">
              <a:solidFill>
                <a:schemeClr val="tx1"/>
              </a:solidFill>
            </a:endParaRPr>
          </a:p>
        </p:txBody>
      </p:sp>
      <p:sp>
        <p:nvSpPr>
          <p:cNvPr id="3" name="Content Placeholder 2"/>
          <p:cNvSpPr>
            <a:spLocks noGrp="1"/>
          </p:cNvSpPr>
          <p:nvPr>
            <p:ph idx="1"/>
          </p:nvPr>
        </p:nvSpPr>
        <p:spPr/>
        <p:txBody>
          <a:bodyPr>
            <a:normAutofit/>
          </a:bodyPr>
          <a:lstStyle/>
          <a:p>
            <a:r>
              <a:rPr lang="en-US" i="1" dirty="0" smtClean="0">
                <a:solidFill>
                  <a:schemeClr val="tx1"/>
                </a:solidFill>
              </a:rPr>
              <a:t>“</a:t>
            </a:r>
            <a:r>
              <a:rPr lang="en-US" i="1" dirty="0">
                <a:solidFill>
                  <a:schemeClr val="tx1"/>
                </a:solidFill>
              </a:rPr>
              <a:t>I drank most weekends in high school. I am from a small town, and there is nothing else to do.”</a:t>
            </a:r>
            <a:endParaRPr lang="en-US" dirty="0">
              <a:solidFill>
                <a:schemeClr val="tx1"/>
              </a:solidFill>
            </a:endParaRPr>
          </a:p>
          <a:p>
            <a:r>
              <a:rPr lang="en-US" i="1" dirty="0">
                <a:solidFill>
                  <a:schemeClr val="tx1"/>
                </a:solidFill>
              </a:rPr>
              <a:t>“I never drank in high school.  I was on the soccer team. Once I came to college it seemed to be time to try it out.</a:t>
            </a:r>
            <a:r>
              <a:rPr lang="en-US" i="1" dirty="0" smtClean="0">
                <a:solidFill>
                  <a:schemeClr val="tx1"/>
                </a:solidFill>
              </a:rPr>
              <a:t>”</a:t>
            </a:r>
          </a:p>
          <a:p>
            <a:r>
              <a:rPr lang="en-US" i="1" dirty="0">
                <a:solidFill>
                  <a:schemeClr val="tx1"/>
                </a:solidFill>
              </a:rPr>
              <a:t>I hardly drank in high school</a:t>
            </a:r>
          </a:p>
          <a:p>
            <a:r>
              <a:rPr lang="en-US" i="1" dirty="0">
                <a:solidFill>
                  <a:schemeClr val="tx1"/>
                </a:solidFill>
              </a:rPr>
              <a:t>I only drink on weekends</a:t>
            </a:r>
          </a:p>
          <a:p>
            <a:endParaRPr lang="en-US" dirty="0"/>
          </a:p>
          <a:p>
            <a:endParaRPr lang="en-US" dirty="0"/>
          </a:p>
        </p:txBody>
      </p:sp>
    </p:spTree>
    <p:extLst>
      <p:ext uri="{BB962C8B-B14F-4D97-AF65-F5344CB8AC3E}">
        <p14:creationId xmlns:p14="http://schemas.microsoft.com/office/powerpoint/2010/main" val="117136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Reflections/Affirmations</a:t>
            </a:r>
            <a:endParaRPr lang="en-US" dirty="0"/>
          </a:p>
        </p:txBody>
      </p:sp>
      <p:sp>
        <p:nvSpPr>
          <p:cNvPr id="3" name="Content Placeholder 2"/>
          <p:cNvSpPr>
            <a:spLocks noGrp="1"/>
          </p:cNvSpPr>
          <p:nvPr>
            <p:ph idx="1"/>
          </p:nvPr>
        </p:nvSpPr>
        <p:spPr/>
        <p:txBody>
          <a:bodyPr>
            <a:normAutofit/>
          </a:bodyPr>
          <a:lstStyle/>
          <a:p>
            <a:pPr marL="0" indent="0">
              <a:buNone/>
            </a:pPr>
            <a:endParaRPr lang="en-US" i="1" dirty="0"/>
          </a:p>
          <a:p>
            <a:r>
              <a:rPr lang="en-US" i="1" dirty="0"/>
              <a:t>“I do not drink on Thursdays because I have a class at 9AM on Fridays”.</a:t>
            </a:r>
            <a:br>
              <a:rPr lang="en-US" i="1" dirty="0"/>
            </a:br>
            <a:endParaRPr lang="en-US" i="1" dirty="0"/>
          </a:p>
          <a:p>
            <a:r>
              <a:rPr lang="en-US" i="1" dirty="0"/>
              <a:t>“I got arrested last weekend, and my parents wanted me to talk with you. I have not heard from judicial affairs yet”.</a:t>
            </a:r>
            <a:br>
              <a:rPr lang="en-US" i="1" dirty="0"/>
            </a:br>
            <a:endParaRPr lang="en-US" dirty="0"/>
          </a:p>
          <a:p>
            <a:r>
              <a:rPr lang="en-US" i="1" dirty="0"/>
              <a:t>“I used to have blackouts at least twice a month, but I have not had one in a few months.  I have started to pace myself</a:t>
            </a:r>
            <a:endParaRPr lang="en-US" dirty="0"/>
          </a:p>
        </p:txBody>
      </p:sp>
    </p:spTree>
    <p:extLst>
      <p:ext uri="{BB962C8B-B14F-4D97-AF65-F5344CB8AC3E}">
        <p14:creationId xmlns:p14="http://schemas.microsoft.com/office/powerpoint/2010/main" val="14596791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i="1" dirty="0" smtClean="0"/>
              <a:t>I spent time </a:t>
            </a:r>
            <a:r>
              <a:rPr lang="en-US" i="1" dirty="0"/>
              <a:t>in Iraq and I do not understand why I have to be in trouble with the school because I got arrested for being drunk”. (diffuse hostile emotion</a:t>
            </a:r>
            <a:r>
              <a:rPr lang="en-US" i="1" dirty="0" smtClean="0"/>
              <a:t>)</a:t>
            </a:r>
            <a:br>
              <a:rPr lang="en-US" i="1" dirty="0" smtClean="0"/>
            </a:br>
            <a:endParaRPr lang="en-US" i="1" dirty="0"/>
          </a:p>
          <a:p>
            <a:r>
              <a:rPr lang="en-US" i="1" dirty="0"/>
              <a:t>“Everyone drinks like I do.  I am not going to stop partying”.  (</a:t>
            </a:r>
            <a:r>
              <a:rPr lang="en-US" dirty="0"/>
              <a:t>Try a “rolling with resistance” response to this</a:t>
            </a:r>
            <a:r>
              <a:rPr lang="en-US" dirty="0" smtClean="0"/>
              <a:t>)</a:t>
            </a:r>
            <a:br>
              <a:rPr lang="en-US" dirty="0" smtClean="0"/>
            </a:br>
            <a:endParaRPr lang="en-US" dirty="0"/>
          </a:p>
          <a:p>
            <a:r>
              <a:rPr lang="en-US" i="1" dirty="0"/>
              <a:t>“Those cops are always sneaking up on their bikes. Don’t they have anything more serious to deal with”? (diffuse hostile emotion)</a:t>
            </a:r>
            <a:endParaRPr lang="en-US" dirty="0"/>
          </a:p>
          <a:p>
            <a:endParaRPr lang="en-US" dirty="0"/>
          </a:p>
        </p:txBody>
      </p:sp>
    </p:spTree>
    <p:extLst>
      <p:ext uri="{BB962C8B-B14F-4D97-AF65-F5344CB8AC3E}">
        <p14:creationId xmlns:p14="http://schemas.microsoft.com/office/powerpoint/2010/main" val="19606611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1"/>
          <p:cNvSpPr>
            <a:spLocks noGrp="1"/>
          </p:cNvSpPr>
          <p:nvPr>
            <p:ph type="dt" sz="half" idx="10"/>
          </p:nvPr>
        </p:nvSpPr>
        <p:spPr>
          <a:xfrm>
            <a:off x="6604000" y="6204858"/>
            <a:ext cx="2130274" cy="474550"/>
          </a:xfrm>
        </p:spPr>
        <p:txBody>
          <a:bodyPr/>
          <a:lstStyle/>
          <a:p>
            <a:pPr>
              <a:defRPr/>
            </a:pPr>
            <a:r>
              <a:rPr lang="en-US" dirty="0" smtClean="0"/>
              <a:t>Walters &amp; Baer.</a:t>
            </a:r>
            <a:endParaRPr lang="en-US" dirty="0"/>
          </a:p>
        </p:txBody>
      </p:sp>
      <p:sp>
        <p:nvSpPr>
          <p:cNvPr id="25602" name="Rectangle 2"/>
          <p:cNvSpPr>
            <a:spLocks noChangeArrowheads="1"/>
          </p:cNvSpPr>
          <p:nvPr/>
        </p:nvSpPr>
        <p:spPr bwMode="auto">
          <a:xfrm>
            <a:off x="653143" y="571500"/>
            <a:ext cx="797681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gn="ctr"/>
            <a:r>
              <a:rPr lang="en-US" sz="3200" dirty="0" smtClean="0">
                <a:latin typeface="Calibri" charset="0"/>
                <a:ea typeface="Calibri" charset="0"/>
                <a:cs typeface="Calibri" charset="0"/>
              </a:rPr>
              <a:t>Decisional balance</a:t>
            </a:r>
            <a:br>
              <a:rPr lang="en-US" sz="3200" dirty="0" smtClean="0">
                <a:latin typeface="Calibri" charset="0"/>
                <a:ea typeface="Calibri" charset="0"/>
                <a:cs typeface="Calibri" charset="0"/>
              </a:rPr>
            </a:br>
            <a:r>
              <a:rPr lang="en-US" sz="3200" dirty="0" smtClean="0">
                <a:latin typeface="Calibri" charset="0"/>
                <a:ea typeface="Calibri" charset="0"/>
                <a:cs typeface="Calibri" charset="0"/>
              </a:rPr>
              <a:t>Good/Not-So-Good </a:t>
            </a:r>
            <a:r>
              <a:rPr lang="en-US" sz="3200" dirty="0">
                <a:latin typeface="Calibri" charset="0"/>
                <a:ea typeface="Calibri" charset="0"/>
                <a:cs typeface="Calibri" charset="0"/>
              </a:rPr>
              <a:t>Things</a:t>
            </a:r>
          </a:p>
        </p:txBody>
      </p:sp>
      <p:sp>
        <p:nvSpPr>
          <p:cNvPr id="25603" name="Rectangle 3"/>
          <p:cNvSpPr>
            <a:spLocks noChangeArrowheads="1"/>
          </p:cNvSpPr>
          <p:nvPr/>
        </p:nvSpPr>
        <p:spPr bwMode="auto">
          <a:xfrm>
            <a:off x="653143" y="2367643"/>
            <a:ext cx="390978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457200" indent="-457200" algn="l">
              <a:spcBef>
                <a:spcPct val="20000"/>
              </a:spcBef>
              <a:buClr>
                <a:schemeClr val="tx1"/>
              </a:buClr>
              <a:buFont typeface="Wingdings" charset="0"/>
              <a:buChar char="u"/>
            </a:pPr>
            <a:r>
              <a:rPr lang="en-US" sz="2800"/>
              <a:t>Good Things/things you like?</a:t>
            </a:r>
          </a:p>
        </p:txBody>
      </p:sp>
      <p:sp>
        <p:nvSpPr>
          <p:cNvPr id="25604" name="Rectangle 4"/>
          <p:cNvSpPr>
            <a:spLocks noChangeArrowheads="1"/>
          </p:cNvSpPr>
          <p:nvPr/>
        </p:nvSpPr>
        <p:spPr bwMode="auto">
          <a:xfrm>
            <a:off x="4572000" y="2367644"/>
            <a:ext cx="3909786" cy="4114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457200" indent="-457200" algn="l" eaLnBrk="0" hangingPunct="0">
              <a:spcBef>
                <a:spcPct val="20000"/>
              </a:spcBef>
              <a:buFont typeface="Wingdings" charset="0"/>
              <a:buChar char="u"/>
            </a:pPr>
            <a:r>
              <a:rPr lang="en-US" sz="2800"/>
              <a:t>Less good things/things you don’t like?</a:t>
            </a:r>
          </a:p>
        </p:txBody>
      </p:sp>
    </p:spTree>
    <p:extLst>
      <p:ext uri="{BB962C8B-B14F-4D97-AF65-F5344CB8AC3E}">
        <p14:creationId xmlns:p14="http://schemas.microsoft.com/office/powerpoint/2010/main" val="11610170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Video: Decisional Balance</a:t>
            </a:r>
            <a:endParaRPr lang="en-US" dirty="0">
              <a:solidFill>
                <a:schemeClr val="tx1"/>
              </a:solidFill>
            </a:endParaRPr>
          </a:p>
        </p:txBody>
      </p:sp>
      <p:sp>
        <p:nvSpPr>
          <p:cNvPr id="3" name="Content Placeholder 2"/>
          <p:cNvSpPr>
            <a:spLocks noGrp="1"/>
          </p:cNvSpPr>
          <p:nvPr>
            <p:ph idx="1"/>
          </p:nvPr>
        </p:nvSpPr>
        <p:spPr/>
        <p:txBody>
          <a:bodyPr/>
          <a:lstStyle/>
          <a:p>
            <a:r>
              <a:rPr lang="en-US" dirty="0" smtClean="0"/>
              <a:t>Scott Walters: Eric  3:50</a:t>
            </a:r>
          </a:p>
        </p:txBody>
      </p:sp>
      <p:pic>
        <p:nvPicPr>
          <p:cNvPr id="4" name="Picture 3"/>
          <p:cNvPicPr>
            <a:picLocks noChangeAspect="1"/>
          </p:cNvPicPr>
          <p:nvPr/>
        </p:nvPicPr>
        <p:blipFill>
          <a:blip r:embed="rId3"/>
          <a:stretch>
            <a:fillRect/>
          </a:stretch>
        </p:blipFill>
        <p:spPr>
          <a:xfrm>
            <a:off x="3500437" y="2357437"/>
            <a:ext cx="2143125" cy="2143125"/>
          </a:xfrm>
          <a:prstGeom prst="rect">
            <a:avLst/>
          </a:prstGeom>
        </p:spPr>
      </p:pic>
    </p:spTree>
    <p:extLst>
      <p:ext uri="{BB962C8B-B14F-4D97-AF65-F5344CB8AC3E}">
        <p14:creationId xmlns:p14="http://schemas.microsoft.com/office/powerpoint/2010/main" val="37375763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Readiness to Change</a:t>
            </a:r>
            <a:endParaRPr lang="en-US" dirty="0"/>
          </a:p>
        </p:txBody>
      </p:sp>
      <p:sp>
        <p:nvSpPr>
          <p:cNvPr id="3" name="Content Placeholder 2"/>
          <p:cNvSpPr>
            <a:spLocks noGrp="1"/>
          </p:cNvSpPr>
          <p:nvPr>
            <p:ph idx="1"/>
          </p:nvPr>
        </p:nvSpPr>
        <p:spPr/>
        <p:txBody>
          <a:bodyPr/>
          <a:lstStyle/>
          <a:p>
            <a:r>
              <a:rPr lang="en-US" dirty="0" smtClean="0"/>
              <a:t>Where is the student ?</a:t>
            </a:r>
            <a:endParaRPr lang="en-US" sz="9600" b="1" dirty="0" smtClean="0">
              <a:solidFill>
                <a:srgbClr val="FFFF00"/>
              </a:solidFill>
            </a:endParaRPr>
          </a:p>
          <a:p>
            <a:pPr marL="0" indent="0">
              <a:buNone/>
            </a:pPr>
            <a:endParaRPr lang="en-US" dirty="0"/>
          </a:p>
        </p:txBody>
      </p:sp>
      <p:pic>
        <p:nvPicPr>
          <p:cNvPr id="4301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38800" y="3429000"/>
            <a:ext cx="1937075" cy="23574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4521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talk</a:t>
            </a:r>
            <a:endParaRPr lang="en-US" dirty="0"/>
          </a:p>
        </p:txBody>
      </p:sp>
      <p:sp>
        <p:nvSpPr>
          <p:cNvPr id="3" name="Content Placeholder 2"/>
          <p:cNvSpPr>
            <a:spLocks noGrp="1"/>
          </p:cNvSpPr>
          <p:nvPr>
            <p:ph idx="1"/>
          </p:nvPr>
        </p:nvSpPr>
        <p:spPr/>
        <p:txBody>
          <a:bodyPr/>
          <a:lstStyle/>
          <a:p>
            <a:r>
              <a:rPr lang="en-US" dirty="0" smtClean="0"/>
              <a:t>Scaling: importance, interest, readiness</a:t>
            </a:r>
            <a:br>
              <a:rPr lang="en-US" dirty="0" smtClean="0"/>
            </a:br>
            <a:endParaRPr lang="en-US" dirty="0" smtClean="0"/>
          </a:p>
          <a:p>
            <a:endParaRPr lang="en-US" dirty="0" smtClean="0"/>
          </a:p>
          <a:p>
            <a:endParaRPr lang="en-US" dirty="0"/>
          </a:p>
          <a:p>
            <a:endParaRPr lang="en-US" dirty="0" smtClean="0"/>
          </a:p>
        </p:txBody>
      </p:sp>
      <p:pic>
        <p:nvPicPr>
          <p:cNvPr id="6" name="Picture 5"/>
          <p:cNvPicPr>
            <a:picLocks noChangeAspect="1"/>
          </p:cNvPicPr>
          <p:nvPr/>
        </p:nvPicPr>
        <p:blipFill>
          <a:blip r:embed="rId3"/>
          <a:stretch>
            <a:fillRect/>
          </a:stretch>
        </p:blipFill>
        <p:spPr>
          <a:xfrm>
            <a:off x="215071" y="3238670"/>
            <a:ext cx="8713858" cy="2199455"/>
          </a:xfrm>
          <a:prstGeom prst="rect">
            <a:avLst/>
          </a:prstGeom>
          <a:ln w="28575">
            <a:solidFill>
              <a:schemeClr val="accent5">
                <a:lumMod val="60000"/>
                <a:lumOff val="40000"/>
              </a:schemeClr>
            </a:solidFill>
          </a:ln>
        </p:spPr>
      </p:pic>
    </p:spTree>
    <p:extLst>
      <p:ext uri="{BB962C8B-B14F-4D97-AF65-F5344CB8AC3E}">
        <p14:creationId xmlns:p14="http://schemas.microsoft.com/office/powerpoint/2010/main" val="111666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Video: Change Ruler</a:t>
            </a:r>
            <a:endParaRPr lang="en-US" dirty="0">
              <a:solidFill>
                <a:schemeClr val="tx1"/>
              </a:solidFill>
            </a:endParaRPr>
          </a:p>
        </p:txBody>
      </p:sp>
      <p:sp>
        <p:nvSpPr>
          <p:cNvPr id="3" name="Content Placeholder 2"/>
          <p:cNvSpPr>
            <a:spLocks noGrp="1"/>
          </p:cNvSpPr>
          <p:nvPr>
            <p:ph idx="1"/>
          </p:nvPr>
        </p:nvSpPr>
        <p:spPr/>
        <p:txBody>
          <a:bodyPr/>
          <a:lstStyle/>
          <a:p>
            <a:r>
              <a:rPr lang="en-US" dirty="0" smtClean="0"/>
              <a:t>Scott Walters: Eric  then Travis</a:t>
            </a:r>
          </a:p>
        </p:txBody>
      </p:sp>
      <p:pic>
        <p:nvPicPr>
          <p:cNvPr id="4" name="Picture 3"/>
          <p:cNvPicPr>
            <a:picLocks noChangeAspect="1"/>
          </p:cNvPicPr>
          <p:nvPr/>
        </p:nvPicPr>
        <p:blipFill>
          <a:blip r:embed="rId3"/>
          <a:stretch>
            <a:fillRect/>
          </a:stretch>
        </p:blipFill>
        <p:spPr>
          <a:xfrm>
            <a:off x="3500437" y="2357437"/>
            <a:ext cx="2143125" cy="2143125"/>
          </a:xfrm>
          <a:prstGeom prst="rect">
            <a:avLst/>
          </a:prstGeom>
        </p:spPr>
      </p:pic>
    </p:spTree>
    <p:extLst>
      <p:ext uri="{BB962C8B-B14F-4D97-AF65-F5344CB8AC3E}">
        <p14:creationId xmlns:p14="http://schemas.microsoft.com/office/powerpoint/2010/main" val="41222728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p:txBody>
          <a:bodyPr>
            <a:noAutofit/>
          </a:bodyPr>
          <a:lstStyle/>
          <a:p>
            <a:pPr eaLnBrk="1" hangingPunct="1">
              <a:defRPr/>
            </a:pPr>
            <a:r>
              <a:rPr lang="en-US" b="0" dirty="0"/>
              <a:t>Talking about Change</a:t>
            </a:r>
          </a:p>
        </p:txBody>
      </p:sp>
      <p:sp>
        <p:nvSpPr>
          <p:cNvPr id="64516" name="Rectangle 3"/>
          <p:cNvSpPr>
            <a:spLocks noGrp="1" noChangeArrowheads="1"/>
          </p:cNvSpPr>
          <p:nvPr>
            <p:ph idx="1"/>
          </p:nvPr>
        </p:nvSpPr>
        <p:spPr>
          <a:xfrm>
            <a:off x="870857" y="2423773"/>
            <a:ext cx="7771190" cy="4420620"/>
          </a:xfrm>
        </p:spPr>
        <p:txBody>
          <a:bodyPr>
            <a:normAutofit/>
          </a:bodyPr>
          <a:lstStyle/>
          <a:p>
            <a:pPr eaLnBrk="1" hangingPunct="1">
              <a:buFont typeface="Wingdings 2" charset="0"/>
              <a:buChar char="¡"/>
              <a:defRPr/>
            </a:pPr>
            <a:r>
              <a:rPr lang="en-US" dirty="0"/>
              <a:t>Look for signs of readiness.</a:t>
            </a:r>
          </a:p>
          <a:p>
            <a:pPr eaLnBrk="1" hangingPunct="1">
              <a:buFont typeface="Wingdings 2" charset="0"/>
              <a:buChar char="¡"/>
              <a:defRPr/>
            </a:pPr>
            <a:r>
              <a:rPr lang="en-US" dirty="0"/>
              <a:t>Test the waters.</a:t>
            </a:r>
          </a:p>
          <a:p>
            <a:pPr lvl="1" eaLnBrk="1" hangingPunct="1">
              <a:buClr>
                <a:srgbClr val="7F4D00"/>
              </a:buClr>
              <a:buFont typeface="Wingdings 2" charset="0"/>
              <a:buChar char="¡"/>
              <a:defRPr/>
            </a:pPr>
            <a:r>
              <a:rPr lang="ja-JP" altLang="en-US" sz="2400" i="1" dirty="0"/>
              <a:t>“</a:t>
            </a:r>
            <a:r>
              <a:rPr lang="en-US" altLang="ja-JP" sz="2400" i="1" dirty="0"/>
              <a:t>What are you thinking </a:t>
            </a:r>
            <a:r>
              <a:rPr lang="en-US" altLang="ja-JP" sz="2400" i="1" dirty="0" smtClean="0"/>
              <a:t>you’d </a:t>
            </a:r>
            <a:r>
              <a:rPr lang="en-US" altLang="ja-JP" sz="2400" i="1" dirty="0"/>
              <a:t>like to do about this?</a:t>
            </a:r>
            <a:r>
              <a:rPr lang="ja-JP" altLang="en-US" sz="2400" i="1" dirty="0"/>
              <a:t>”</a:t>
            </a:r>
            <a:endParaRPr lang="en-US" altLang="ja-JP" sz="2400" i="1" dirty="0"/>
          </a:p>
          <a:p>
            <a:pPr lvl="1" eaLnBrk="1" hangingPunct="1">
              <a:buClr>
                <a:srgbClr val="7F4D00"/>
              </a:buClr>
              <a:buFont typeface="Wingdings 2" charset="0"/>
              <a:buChar char="¡"/>
              <a:defRPr/>
            </a:pPr>
            <a:r>
              <a:rPr lang="ja-JP" altLang="en-US" sz="2400" i="1" dirty="0"/>
              <a:t>“</a:t>
            </a:r>
            <a:r>
              <a:rPr lang="en-US" altLang="ja-JP" sz="2400" i="1" dirty="0"/>
              <a:t>Where does this leave you in terms of your drinking?</a:t>
            </a:r>
            <a:r>
              <a:rPr lang="ja-JP" altLang="en-US" sz="2400" i="1" dirty="0"/>
              <a:t>”</a:t>
            </a:r>
            <a:endParaRPr lang="en-US" altLang="ja-JP" sz="2400" i="1" dirty="0"/>
          </a:p>
          <a:p>
            <a:pPr eaLnBrk="1" hangingPunct="1">
              <a:buFont typeface="Wingdings 2" charset="0"/>
              <a:buChar char="¡"/>
              <a:defRPr/>
            </a:pPr>
            <a:r>
              <a:rPr lang="en-US" dirty="0"/>
              <a:t>Leave the responsibility for change with the student.</a:t>
            </a:r>
          </a:p>
        </p:txBody>
      </p:sp>
      <p:sp>
        <p:nvSpPr>
          <p:cNvPr id="64514" name="Date Placeholder 3"/>
          <p:cNvSpPr>
            <a:spLocks noGrp="1"/>
          </p:cNvSpPr>
          <p:nvPr>
            <p:ph type="dt" sz="half" idx="10"/>
          </p:nvPr>
        </p:nvSpPr>
        <p:spPr>
          <a:xfrm>
            <a:off x="6894286" y="6123215"/>
            <a:ext cx="2130274" cy="474550"/>
          </a:xfrm>
        </p:spPr>
        <p:txBody>
          <a:bodyPr/>
          <a:lstStyle/>
          <a:p>
            <a:pPr>
              <a:defRPr/>
            </a:pPr>
            <a:r>
              <a:rPr lang="en-US" dirty="0" smtClean="0"/>
              <a:t>Walters &amp; Baer</a:t>
            </a:r>
            <a:endParaRPr lang="en-US" dirty="0"/>
          </a:p>
        </p:txBody>
      </p:sp>
    </p:spTree>
    <p:extLst>
      <p:ext uri="{BB962C8B-B14F-4D97-AF65-F5344CB8AC3E}">
        <p14:creationId xmlns:p14="http://schemas.microsoft.com/office/powerpoint/2010/main" val="149497532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532" y="228600"/>
            <a:ext cx="7354359" cy="1303867"/>
          </a:xfrm>
        </p:spPr>
        <p:txBody>
          <a:bodyPr>
            <a:normAutofit/>
          </a:bodyPr>
          <a:lstStyle/>
          <a:p>
            <a:r>
              <a:rPr lang="en-US" sz="2400" dirty="0" smtClean="0">
                <a:solidFill>
                  <a:schemeClr val="tx1"/>
                </a:solidFill>
              </a:rPr>
              <a:t>Reflections/Change Talk</a:t>
            </a:r>
            <a:r>
              <a:rPr lang="en-US" sz="2400" dirty="0">
                <a:solidFill>
                  <a:schemeClr val="tx1"/>
                </a:solidFill>
              </a:rPr>
              <a:t/>
            </a:r>
            <a:br>
              <a:rPr lang="en-US" sz="2400" dirty="0">
                <a:solidFill>
                  <a:schemeClr val="tx1"/>
                </a:solidFill>
              </a:rPr>
            </a:br>
            <a:r>
              <a:rPr lang="en-US" sz="2400" dirty="0">
                <a:solidFill>
                  <a:schemeClr val="tx1"/>
                </a:solidFill>
              </a:rPr>
              <a:t>Double Sided Reflection: highlights </a:t>
            </a:r>
            <a:r>
              <a:rPr lang="en-US" sz="2400" dirty="0" smtClean="0">
                <a:solidFill>
                  <a:schemeClr val="tx1"/>
                </a:solidFill>
              </a:rPr>
              <a:t>ambivalence</a:t>
            </a:r>
            <a:endParaRPr lang="en-US" sz="2400" dirty="0">
              <a:solidFill>
                <a:schemeClr val="tx1"/>
              </a:solidFill>
            </a:endParaRPr>
          </a:p>
        </p:txBody>
      </p:sp>
      <p:sp>
        <p:nvSpPr>
          <p:cNvPr id="3" name="Content Placeholder 2"/>
          <p:cNvSpPr>
            <a:spLocks noGrp="1"/>
          </p:cNvSpPr>
          <p:nvPr>
            <p:ph idx="1"/>
          </p:nvPr>
        </p:nvSpPr>
        <p:spPr>
          <a:xfrm>
            <a:off x="838198" y="2057400"/>
            <a:ext cx="7693025" cy="3724275"/>
          </a:xfrm>
        </p:spPr>
        <p:txBody>
          <a:bodyPr/>
          <a:lstStyle/>
          <a:p>
            <a:pPr marL="0" indent="0">
              <a:buNone/>
            </a:pPr>
            <a:endParaRPr lang="en-US" sz="1800" i="1" dirty="0" smtClean="0"/>
          </a:p>
          <a:p>
            <a:r>
              <a:rPr lang="en-US" i="1" dirty="0" smtClean="0">
                <a:solidFill>
                  <a:schemeClr val="tx1"/>
                </a:solidFill>
              </a:rPr>
              <a:t>“I </a:t>
            </a:r>
            <a:r>
              <a:rPr lang="en-US" i="1" dirty="0">
                <a:solidFill>
                  <a:schemeClr val="tx1"/>
                </a:solidFill>
              </a:rPr>
              <a:t>like to be with my friends, but I don’t like having blackouts. I hear about things the next day from my friends.”  </a:t>
            </a:r>
            <a:r>
              <a:rPr lang="en-US" sz="1800" dirty="0">
                <a:solidFill>
                  <a:schemeClr val="tx1"/>
                </a:solidFill>
              </a:rPr>
              <a:t>(KEY: USE THE WORD “AND” TO JOIN THESE REFLECTIONS</a:t>
            </a:r>
            <a:r>
              <a:rPr lang="en-US" sz="1800" dirty="0" smtClean="0">
                <a:solidFill>
                  <a:schemeClr val="tx1"/>
                </a:solidFill>
              </a:rPr>
              <a:t>).</a:t>
            </a:r>
          </a:p>
          <a:p>
            <a:endParaRPr lang="en-US" dirty="0">
              <a:solidFill>
                <a:schemeClr val="tx1"/>
              </a:solidFill>
            </a:endParaRPr>
          </a:p>
        </p:txBody>
      </p:sp>
    </p:spTree>
    <p:extLst>
      <p:ext uri="{BB962C8B-B14F-4D97-AF65-F5344CB8AC3E}">
        <p14:creationId xmlns:p14="http://schemas.microsoft.com/office/powerpoint/2010/main" val="85200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rtlCol="0">
            <a:normAutofit/>
          </a:bodyPr>
          <a:lstStyle/>
          <a:p>
            <a:pPr eaLnBrk="1" fontAlgn="auto" hangingPunct="1">
              <a:spcAft>
                <a:spcPts val="0"/>
              </a:spcAft>
              <a:defRPr/>
            </a:pPr>
            <a:r>
              <a:rPr lang="en-US" altLang="en-US" dirty="0">
                <a:latin typeface="Tahoma" charset="0"/>
                <a:ea typeface="ＭＳ Ｐゴシック" charset="-128"/>
              </a:rPr>
              <a:t>College Alcohol </a:t>
            </a:r>
            <a:r>
              <a:rPr lang="en-US" altLang="en-US" dirty="0" smtClean="0">
                <a:latin typeface="Tahoma" charset="0"/>
                <a:ea typeface="ＭＳ Ｐゴシック" charset="-128"/>
              </a:rPr>
              <a:t>Use: Consequences</a:t>
            </a:r>
            <a:endParaRPr lang="en-US" altLang="en-US" dirty="0">
              <a:latin typeface="Tahoma" charset="0"/>
              <a:ea typeface="ＭＳ Ｐゴシック" charset="-128"/>
            </a:endParaRPr>
          </a:p>
        </p:txBody>
      </p:sp>
      <p:pic>
        <p:nvPicPr>
          <p:cNvPr id="21507" name="Picture 2"/>
          <p:cNvPicPr>
            <a:picLocks noChangeAspect="1"/>
          </p:cNvPicPr>
          <p:nvPr/>
        </p:nvPicPr>
        <p:blipFill>
          <a:blip r:embed="rId3"/>
          <a:srcRect/>
          <a:stretch>
            <a:fillRect/>
          </a:stretch>
        </p:blipFill>
        <p:spPr bwMode="auto">
          <a:xfrm>
            <a:off x="971550" y="2281238"/>
            <a:ext cx="2949575" cy="1965325"/>
          </a:xfrm>
          <a:prstGeom prst="rect">
            <a:avLst/>
          </a:prstGeom>
          <a:noFill/>
          <a:ln>
            <a:noFill/>
          </a:ln>
          <a:effectLst>
            <a:glow rad="114300">
              <a:schemeClr val="accent5">
                <a:satMod val="175000"/>
                <a:alpha val="40000"/>
              </a:schemeClr>
            </a:glow>
            <a:outerShdw blurRad="50800" dist="38100" algn="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3"/>
          <p:cNvSpPr txBox="1">
            <a:spLocks noChangeArrowheads="1"/>
          </p:cNvSpPr>
          <p:nvPr/>
        </p:nvSpPr>
        <p:spPr bwMode="auto">
          <a:xfrm>
            <a:off x="563563" y="4265613"/>
            <a:ext cx="2103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r>
              <a:rPr lang="en-US" altLang="en-US">
                <a:hlinkClick r:id="rId4"/>
              </a:rPr>
              <a:t>West Chester Riots</a:t>
            </a:r>
            <a:endParaRPr lang="en-US" altLang="en-US"/>
          </a:p>
        </p:txBody>
      </p:sp>
      <p:pic>
        <p:nvPicPr>
          <p:cNvPr id="2" name="Picture 1"/>
          <p:cNvPicPr>
            <a:picLocks noChangeAspect="1"/>
          </p:cNvPicPr>
          <p:nvPr/>
        </p:nvPicPr>
        <p:blipFill>
          <a:blip r:embed="rId5"/>
          <a:stretch>
            <a:fillRect/>
          </a:stretch>
        </p:blipFill>
        <p:spPr>
          <a:xfrm>
            <a:off x="5334000" y="2559050"/>
            <a:ext cx="2730500" cy="2971800"/>
          </a:xfrm>
          <a:prstGeom prst="rect">
            <a:avLst/>
          </a:prstGeom>
          <a:effectLst>
            <a:glow rad="101600">
              <a:schemeClr val="accent5">
                <a:satMod val="175000"/>
                <a:alpha val="40000"/>
              </a:schemeClr>
            </a:glow>
            <a:outerShdw blurRad="63500" sx="102000" sy="102000" algn="ctr" rotWithShape="0">
              <a:prstClr val="black">
                <a:alpha val="40000"/>
              </a:prstClr>
            </a:outerShdw>
          </a:effectLst>
          <a:scene3d>
            <a:camera prst="orthographicFront"/>
            <a:lightRig rig="threePt" dir="t"/>
          </a:scene3d>
          <a:sp3d>
            <a:bevelB w="127000" h="120650" prst="angle"/>
          </a:sp3d>
        </p:spPr>
      </p:pic>
      <p:sp>
        <p:nvSpPr>
          <p:cNvPr id="25606" name="TextBox 2"/>
          <p:cNvSpPr txBox="1">
            <a:spLocks noChangeArrowheads="1"/>
          </p:cNvSpPr>
          <p:nvPr/>
        </p:nvSpPr>
        <p:spPr bwMode="auto">
          <a:xfrm>
            <a:off x="1371600" y="5257800"/>
            <a:ext cx="2479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r>
              <a:rPr lang="en-US" altLang="en-US">
                <a:hlinkClick r:id="rId6"/>
              </a:rPr>
              <a:t>Images college parties</a:t>
            </a:r>
            <a:endParaRPr lang="en-US" altLang="en-US"/>
          </a:p>
        </p:txBody>
      </p:sp>
    </p:spTree>
    <p:extLst>
      <p:ext uri="{BB962C8B-B14F-4D97-AF65-F5344CB8AC3E}">
        <p14:creationId xmlns:p14="http://schemas.microsoft.com/office/powerpoint/2010/main" val="5246524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Preparatory Change Talk</a:t>
            </a:r>
            <a:br>
              <a:rPr lang="en-US" dirty="0"/>
            </a:br>
            <a:r>
              <a:rPr lang="en-US" dirty="0" smtClean="0"/>
              <a:t>- use OARS to explore</a:t>
            </a:r>
            <a:endParaRPr lang="en-US" dirty="0"/>
          </a:p>
        </p:txBody>
      </p:sp>
      <p:sp>
        <p:nvSpPr>
          <p:cNvPr id="3" name="Content Placeholder 2"/>
          <p:cNvSpPr>
            <a:spLocks noGrp="1"/>
          </p:cNvSpPr>
          <p:nvPr>
            <p:ph idx="1"/>
          </p:nvPr>
        </p:nvSpPr>
        <p:spPr/>
        <p:txBody>
          <a:bodyPr/>
          <a:lstStyle/>
          <a:p>
            <a:r>
              <a:rPr lang="en-US" b="1" dirty="0" smtClean="0">
                <a:solidFill>
                  <a:srgbClr val="FF6600"/>
                </a:solidFill>
              </a:rPr>
              <a:t>D</a:t>
            </a:r>
            <a:r>
              <a:rPr lang="en-US" b="1" dirty="0" smtClean="0"/>
              <a:t>esire </a:t>
            </a:r>
            <a:r>
              <a:rPr lang="en-US" dirty="0"/>
              <a:t>(I want to change</a:t>
            </a:r>
            <a:r>
              <a:rPr lang="en-US" dirty="0" smtClean="0"/>
              <a:t>)</a:t>
            </a:r>
          </a:p>
          <a:p>
            <a:r>
              <a:rPr lang="en-US" b="1" dirty="0" smtClean="0">
                <a:solidFill>
                  <a:srgbClr val="FF6600"/>
                </a:solidFill>
              </a:rPr>
              <a:t>A</a:t>
            </a:r>
            <a:r>
              <a:rPr lang="en-US" b="1" dirty="0" smtClean="0"/>
              <a:t>bility </a:t>
            </a:r>
            <a:r>
              <a:rPr lang="en-US" dirty="0"/>
              <a:t>(I can change</a:t>
            </a:r>
            <a:r>
              <a:rPr lang="en-US" dirty="0" smtClean="0"/>
              <a:t>)</a:t>
            </a:r>
          </a:p>
          <a:p>
            <a:r>
              <a:rPr lang="en-US" b="1" dirty="0" smtClean="0">
                <a:solidFill>
                  <a:srgbClr val="FF6600"/>
                </a:solidFill>
              </a:rPr>
              <a:t>R</a:t>
            </a:r>
            <a:r>
              <a:rPr lang="en-US" b="1" dirty="0" smtClean="0"/>
              <a:t>eason </a:t>
            </a:r>
            <a:r>
              <a:rPr lang="en-US" dirty="0"/>
              <a:t>(It’s important to change) </a:t>
            </a:r>
            <a:endParaRPr lang="en-US" dirty="0" smtClean="0"/>
          </a:p>
          <a:p>
            <a:r>
              <a:rPr lang="en-US" b="1" dirty="0" smtClean="0">
                <a:solidFill>
                  <a:srgbClr val="FF6600"/>
                </a:solidFill>
              </a:rPr>
              <a:t>N</a:t>
            </a:r>
            <a:r>
              <a:rPr lang="en-US" b="1" dirty="0" smtClean="0"/>
              <a:t>eed </a:t>
            </a:r>
            <a:r>
              <a:rPr lang="en-US" dirty="0"/>
              <a:t>(I should change</a:t>
            </a:r>
            <a:r>
              <a:rPr lang="en-US" dirty="0" smtClean="0"/>
              <a:t>)</a:t>
            </a:r>
          </a:p>
          <a:p>
            <a:r>
              <a:rPr lang="en-US" b="1" dirty="0">
                <a:solidFill>
                  <a:srgbClr val="FF6600"/>
                </a:solidFill>
              </a:rPr>
              <a:t>S</a:t>
            </a:r>
            <a:r>
              <a:rPr lang="en-US" dirty="0" smtClean="0"/>
              <a:t>elf Efficacy: confidence</a:t>
            </a:r>
            <a:endParaRPr lang="en-US" dirty="0"/>
          </a:p>
          <a:p>
            <a:pPr marL="0" indent="0">
              <a:buNone/>
            </a:pPr>
            <a:endParaRPr lang="en-US" dirty="0"/>
          </a:p>
        </p:txBody>
      </p:sp>
      <p:grpSp>
        <p:nvGrpSpPr>
          <p:cNvPr id="4" name="Group 3"/>
          <p:cNvGrpSpPr/>
          <p:nvPr/>
        </p:nvGrpSpPr>
        <p:grpSpPr>
          <a:xfrm>
            <a:off x="6904819" y="2514600"/>
            <a:ext cx="1617639" cy="1295400"/>
            <a:chOff x="6904819" y="2514600"/>
            <a:chExt cx="1617639" cy="1295400"/>
          </a:xfrm>
        </p:grpSpPr>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904819" y="2514600"/>
              <a:ext cx="1617639" cy="1295400"/>
            </a:xfrm>
            <a:prstGeom prst="rect">
              <a:avLst/>
            </a:prstGeom>
            <a:noFill/>
            <a:ln w="47625">
              <a:solidFill>
                <a:srgbClr val="FFFF00"/>
              </a:solidFill>
              <a:miter lim="800000"/>
              <a:headEnd/>
              <a:tailEnd/>
            </a:ln>
            <a:extLst>
              <a:ext uri="{909E8E84-426E-40dd-AFC4-6F175D3DCCD1}">
                <a14:hiddenFill xmlns:a14="http://schemas.microsoft.com/office/drawing/2010/main" xmlns="">
                  <a:solidFill>
                    <a:schemeClr val="accent1"/>
                  </a:solidFill>
                </a14:hiddenFill>
              </a:ext>
            </a:extLst>
          </p:spPr>
        </p:pic>
        <p:sp>
          <p:nvSpPr>
            <p:cNvPr id="6" name="TextBox 5"/>
            <p:cNvSpPr txBox="1"/>
            <p:nvPr/>
          </p:nvSpPr>
          <p:spPr>
            <a:xfrm>
              <a:off x="7294292" y="3440668"/>
              <a:ext cx="851515" cy="369332"/>
            </a:xfrm>
            <a:prstGeom prst="rect">
              <a:avLst/>
            </a:prstGeom>
            <a:noFill/>
          </p:spPr>
          <p:txBody>
            <a:bodyPr wrap="none" rtlCol="0">
              <a:spAutoFit/>
            </a:bodyPr>
            <a:lstStyle/>
            <a:p>
              <a:r>
                <a:rPr lang="en-US" b="1" dirty="0" smtClean="0">
                  <a:solidFill>
                    <a:schemeClr val="bg1"/>
                  </a:solidFill>
                </a:rPr>
                <a:t>OARS</a:t>
              </a:r>
              <a:endParaRPr lang="en-US" b="1" dirty="0">
                <a:solidFill>
                  <a:schemeClr val="bg1"/>
                </a:solidFill>
              </a:endParaRPr>
            </a:p>
          </p:txBody>
        </p:sp>
      </p:grpSp>
    </p:spTree>
    <p:extLst>
      <p:ext uri="{BB962C8B-B14F-4D97-AF65-F5344CB8AC3E}">
        <p14:creationId xmlns:p14="http://schemas.microsoft.com/office/powerpoint/2010/main" val="4434737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or Sustain?</a:t>
            </a:r>
            <a:endParaRPr lang="en-US" dirty="0"/>
          </a:p>
        </p:txBody>
      </p:sp>
      <p:sp>
        <p:nvSpPr>
          <p:cNvPr id="3" name="Content Placeholder 2"/>
          <p:cNvSpPr>
            <a:spLocks noGrp="1"/>
          </p:cNvSpPr>
          <p:nvPr>
            <p:ph idx="1"/>
          </p:nvPr>
        </p:nvSpPr>
        <p:spPr/>
        <p:txBody>
          <a:bodyPr/>
          <a:lstStyle/>
          <a:p>
            <a:r>
              <a:rPr lang="en-US" i="1" dirty="0" smtClean="0"/>
              <a:t>I might get better grades if I smoked less</a:t>
            </a:r>
          </a:p>
          <a:p>
            <a:r>
              <a:rPr lang="en-US" i="1" dirty="0" smtClean="0"/>
              <a:t>I did well with classes last fall even with smoking 3 times a week.</a:t>
            </a:r>
          </a:p>
          <a:p>
            <a:r>
              <a:rPr lang="en-US" i="1" dirty="0" smtClean="0"/>
              <a:t>I only smoke 3-4 times a week. It helps me relax and forget things for a while.</a:t>
            </a:r>
          </a:p>
          <a:p>
            <a:r>
              <a:rPr lang="en-US" i="1" dirty="0" smtClean="0"/>
              <a:t>I don’t like being that guy who is stumbling</a:t>
            </a:r>
            <a:endParaRPr lang="en-US" i="1" dirty="0"/>
          </a:p>
        </p:txBody>
      </p:sp>
    </p:spTree>
    <p:extLst>
      <p:ext uri="{BB962C8B-B14F-4D97-AF65-F5344CB8AC3E}">
        <p14:creationId xmlns:p14="http://schemas.microsoft.com/office/powerpoint/2010/main" val="34250242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762000" y="457200"/>
            <a:ext cx="7924800" cy="1143000"/>
          </a:xfrm>
        </p:spPr>
        <p:txBody>
          <a:bodyPr/>
          <a:lstStyle/>
          <a:p>
            <a:pPr eaLnBrk="1" hangingPunct="1"/>
            <a:r>
              <a:rPr lang="en-US" dirty="0">
                <a:latin typeface="Cambria" charset="0"/>
              </a:rPr>
              <a:t>Pre-contemplative </a:t>
            </a:r>
            <a:r>
              <a:rPr lang="en-US" dirty="0" smtClean="0">
                <a:latin typeface="Cambria" charset="0"/>
              </a:rPr>
              <a:t>Traits</a:t>
            </a:r>
            <a:endParaRPr lang="en-US" dirty="0">
              <a:latin typeface="Cambria" charset="0"/>
            </a:endParaRPr>
          </a:p>
        </p:txBody>
      </p:sp>
      <p:sp>
        <p:nvSpPr>
          <p:cNvPr id="50179" name="Rectangle 3"/>
          <p:cNvSpPr>
            <a:spLocks noGrp="1" noChangeArrowheads="1"/>
          </p:cNvSpPr>
          <p:nvPr>
            <p:ph type="body" idx="1"/>
          </p:nvPr>
        </p:nvSpPr>
        <p:spPr>
          <a:xfrm>
            <a:off x="533400" y="2286000"/>
            <a:ext cx="7543801" cy="4023360"/>
          </a:xfrm>
        </p:spPr>
        <p:txBody>
          <a:bodyPr/>
          <a:lstStyle/>
          <a:p>
            <a:pPr marL="609600" indent="-609600" eaLnBrk="1" hangingPunct="1">
              <a:spcBef>
                <a:spcPts val="600"/>
              </a:spcBef>
              <a:spcAft>
                <a:spcPts val="600"/>
              </a:spcAft>
            </a:pPr>
            <a:r>
              <a:rPr lang="en-US" dirty="0">
                <a:latin typeface="Calibri" charset="0"/>
              </a:rPr>
              <a:t>Reluctant</a:t>
            </a:r>
          </a:p>
          <a:p>
            <a:pPr marL="609600" indent="-609600" eaLnBrk="1" hangingPunct="1">
              <a:spcBef>
                <a:spcPts val="600"/>
              </a:spcBef>
              <a:spcAft>
                <a:spcPts val="600"/>
              </a:spcAft>
            </a:pPr>
            <a:r>
              <a:rPr lang="en-US" dirty="0">
                <a:latin typeface="Calibri" charset="0"/>
              </a:rPr>
              <a:t>Resigned</a:t>
            </a:r>
          </a:p>
          <a:p>
            <a:pPr marL="609600" indent="-609600" eaLnBrk="1" hangingPunct="1">
              <a:spcBef>
                <a:spcPts val="600"/>
              </a:spcBef>
              <a:spcAft>
                <a:spcPts val="600"/>
              </a:spcAft>
            </a:pPr>
            <a:r>
              <a:rPr lang="en-US" dirty="0">
                <a:latin typeface="Calibri" charset="0"/>
              </a:rPr>
              <a:t>Rationalizing</a:t>
            </a:r>
          </a:p>
          <a:p>
            <a:pPr marL="609600" indent="-609600" eaLnBrk="1" hangingPunct="1">
              <a:spcBef>
                <a:spcPts val="600"/>
              </a:spcBef>
              <a:spcAft>
                <a:spcPts val="600"/>
              </a:spcAft>
            </a:pPr>
            <a:r>
              <a:rPr lang="en-US" dirty="0">
                <a:latin typeface="Calibri" charset="0"/>
              </a:rPr>
              <a:t>Rebellious</a:t>
            </a:r>
          </a:p>
          <a:p>
            <a:pPr marL="609600" indent="-609600" eaLnBrk="1" hangingPunct="1">
              <a:spcBef>
                <a:spcPts val="600"/>
              </a:spcBef>
              <a:spcAft>
                <a:spcPts val="600"/>
              </a:spcAft>
            </a:pPr>
            <a:r>
              <a:rPr lang="en-US" dirty="0" smtClean="0">
                <a:latin typeface="Calibri" charset="0"/>
              </a:rPr>
              <a:t>Reveling</a:t>
            </a:r>
          </a:p>
          <a:p>
            <a:pPr eaLnBrk="1" hangingPunct="1">
              <a:spcBef>
                <a:spcPts val="600"/>
              </a:spcBef>
              <a:spcAft>
                <a:spcPts val="600"/>
              </a:spcAft>
              <a:buFont typeface="Wingdings" charset="2"/>
              <a:buChar char="Ø"/>
            </a:pPr>
            <a:r>
              <a:rPr lang="en-US" dirty="0" smtClean="0">
                <a:solidFill>
                  <a:srgbClr val="00B050"/>
                </a:solidFill>
                <a:latin typeface="Helvetica" charset="0"/>
              </a:rPr>
              <a:t>OARS to </a:t>
            </a:r>
            <a:r>
              <a:rPr lang="en-US" dirty="0">
                <a:solidFill>
                  <a:srgbClr val="00B050"/>
                </a:solidFill>
                <a:latin typeface="Helvetica" charset="0"/>
              </a:rPr>
              <a:t>increase awareness of the ways in which </a:t>
            </a:r>
            <a:r>
              <a:rPr lang="en-US" dirty="0" smtClean="0">
                <a:solidFill>
                  <a:srgbClr val="00B050"/>
                </a:solidFill>
                <a:latin typeface="Helvetica" charset="0"/>
              </a:rPr>
              <a:t>alcohol use or other behavior </a:t>
            </a:r>
            <a:r>
              <a:rPr lang="en-US" dirty="0">
                <a:solidFill>
                  <a:srgbClr val="00B050"/>
                </a:solidFill>
                <a:latin typeface="Helvetica" charset="0"/>
              </a:rPr>
              <a:t>may be hazardous and/or problematic</a:t>
            </a:r>
            <a:r>
              <a:rPr lang="en-US" dirty="0" smtClean="0">
                <a:solidFill>
                  <a:srgbClr val="00B050"/>
                </a:solidFill>
                <a:latin typeface="Helvetica" charset="0"/>
              </a:rPr>
              <a:t>. OR what could be positive about a change.</a:t>
            </a:r>
            <a:endParaRPr lang="en-US" dirty="0">
              <a:solidFill>
                <a:srgbClr val="00B050"/>
              </a:solidFill>
              <a:latin typeface="Helvetica" charset="0"/>
            </a:endParaRPr>
          </a:p>
          <a:p>
            <a:pPr marL="609600" indent="-609600" eaLnBrk="1" hangingPunct="1">
              <a:spcBef>
                <a:spcPts val="600"/>
              </a:spcBef>
              <a:spcAft>
                <a:spcPts val="600"/>
              </a:spcAft>
            </a:pPr>
            <a:endParaRPr lang="en-US" dirty="0">
              <a:latin typeface="Calibri" charset="0"/>
            </a:endParaRPr>
          </a:p>
          <a:p>
            <a:pPr marL="609600" indent="-609600" eaLnBrk="1" hangingPunct="1"/>
            <a:endParaRPr lang="en-US" dirty="0">
              <a:latin typeface="Calibri" charset="0"/>
            </a:endParaRPr>
          </a:p>
        </p:txBody>
      </p:sp>
      <p:sp>
        <p:nvSpPr>
          <p:cNvPr id="4" name="Text Box 3"/>
          <p:cNvSpPr txBox="1">
            <a:spLocks noChangeArrowheads="1"/>
          </p:cNvSpPr>
          <p:nvPr/>
        </p:nvSpPr>
        <p:spPr bwMode="auto">
          <a:xfrm>
            <a:off x="990600" y="1714919"/>
            <a:ext cx="746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ja-JP" altLang="en-US" sz="2800" i="1" dirty="0">
                <a:latin typeface="Times New Roman" charset="0"/>
              </a:rPr>
              <a:t>“</a:t>
            </a:r>
            <a:r>
              <a:rPr lang="en-US" sz="2800" i="1" dirty="0">
                <a:latin typeface="Times New Roman" charset="0"/>
              </a:rPr>
              <a:t>I don</a:t>
            </a:r>
            <a:r>
              <a:rPr lang="ja-JP" altLang="en-US" sz="2800" i="1" dirty="0">
                <a:latin typeface="Times New Roman" charset="0"/>
              </a:rPr>
              <a:t>’</a:t>
            </a:r>
            <a:r>
              <a:rPr lang="en-US" sz="2800" i="1" dirty="0">
                <a:latin typeface="Times New Roman" charset="0"/>
              </a:rPr>
              <a:t>t have any problems with _________</a:t>
            </a:r>
            <a:r>
              <a:rPr lang="ja-JP" altLang="en-US" sz="2800" i="1" dirty="0">
                <a:latin typeface="Times New Roman" charset="0"/>
              </a:rPr>
              <a:t>”</a:t>
            </a:r>
            <a:endParaRPr lang="en-US" sz="2800" i="1" dirty="0">
              <a:latin typeface="Times New Roman" charset="0"/>
            </a:endParaRPr>
          </a:p>
        </p:txBody>
      </p:sp>
    </p:spTree>
    <p:extLst>
      <p:ext uri="{BB962C8B-B14F-4D97-AF65-F5344CB8AC3E}">
        <p14:creationId xmlns:p14="http://schemas.microsoft.com/office/powerpoint/2010/main" val="17395929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46112" y="762000"/>
            <a:ext cx="7924800" cy="1143000"/>
          </a:xfrm>
        </p:spPr>
        <p:txBody>
          <a:bodyPr>
            <a:normAutofit fontScale="90000"/>
          </a:bodyPr>
          <a:lstStyle/>
          <a:p>
            <a:pPr eaLnBrk="1" hangingPunct="1"/>
            <a:r>
              <a:rPr lang="en-US" dirty="0"/>
              <a:t>Contemplative </a:t>
            </a:r>
            <a:r>
              <a:rPr lang="en-US" dirty="0" smtClean="0"/>
              <a:t>Traits--</a:t>
            </a:r>
            <a:r>
              <a:rPr lang="en-US" sz="3200" i="1" dirty="0" smtClean="0"/>
              <a:t>Maybe</a:t>
            </a:r>
            <a:r>
              <a:rPr lang="en-US" sz="3200" dirty="0" smtClean="0"/>
              <a:t> </a:t>
            </a:r>
            <a:r>
              <a:rPr lang="en-US" sz="2800" dirty="0" smtClean="0"/>
              <a:t>(more aware of benefits and acutely aware of costs)</a:t>
            </a:r>
            <a:r>
              <a:rPr lang="en-US" sz="2800" dirty="0" smtClean="0">
                <a:latin typeface="Calibri" charset="0"/>
              </a:rPr>
              <a:t/>
            </a:r>
            <a:br>
              <a:rPr lang="en-US" sz="2800" dirty="0" smtClean="0">
                <a:latin typeface="Calibri" charset="0"/>
              </a:rPr>
            </a:br>
            <a:endParaRPr lang="en-US" sz="2800" dirty="0">
              <a:latin typeface="Cambria" charset="0"/>
            </a:endParaRPr>
          </a:p>
        </p:txBody>
      </p:sp>
      <p:sp>
        <p:nvSpPr>
          <p:cNvPr id="51203" name="Rectangle 3"/>
          <p:cNvSpPr>
            <a:spLocks noGrp="1" noChangeArrowheads="1"/>
          </p:cNvSpPr>
          <p:nvPr>
            <p:ph type="body" idx="1"/>
          </p:nvPr>
        </p:nvSpPr>
        <p:spPr>
          <a:xfrm>
            <a:off x="457200" y="2057400"/>
            <a:ext cx="7693025" cy="3724275"/>
          </a:xfrm>
        </p:spPr>
        <p:txBody>
          <a:bodyPr/>
          <a:lstStyle/>
          <a:p>
            <a:pPr marL="609600" indent="-609600" eaLnBrk="1" hangingPunct="1">
              <a:spcBef>
                <a:spcPts val="600"/>
              </a:spcBef>
              <a:spcAft>
                <a:spcPts val="600"/>
              </a:spcAft>
            </a:pPr>
            <a:r>
              <a:rPr lang="en-US" dirty="0">
                <a:solidFill>
                  <a:schemeClr val="tx1"/>
                </a:solidFill>
                <a:latin typeface="Calibri" charset="0"/>
              </a:rPr>
              <a:t>Increased problem recognition</a:t>
            </a:r>
          </a:p>
          <a:p>
            <a:pPr marL="609600" indent="-609600" eaLnBrk="1" hangingPunct="1">
              <a:spcBef>
                <a:spcPts val="600"/>
              </a:spcBef>
              <a:spcAft>
                <a:spcPts val="600"/>
              </a:spcAft>
            </a:pPr>
            <a:r>
              <a:rPr lang="en-US" dirty="0">
                <a:solidFill>
                  <a:schemeClr val="tx1"/>
                </a:solidFill>
                <a:latin typeface="Calibri" charset="0"/>
              </a:rPr>
              <a:t>More distressed or troubled about drinking</a:t>
            </a:r>
          </a:p>
          <a:p>
            <a:pPr marL="609600" indent="-609600" eaLnBrk="1" hangingPunct="1">
              <a:spcBef>
                <a:spcPts val="600"/>
              </a:spcBef>
              <a:spcAft>
                <a:spcPts val="600"/>
              </a:spcAft>
            </a:pPr>
            <a:r>
              <a:rPr lang="en-US" dirty="0">
                <a:solidFill>
                  <a:schemeClr val="tx1"/>
                </a:solidFill>
                <a:latin typeface="Calibri" charset="0"/>
              </a:rPr>
              <a:t>Ambivalent about changing drinking habits</a:t>
            </a:r>
          </a:p>
          <a:p>
            <a:pPr marL="609600" indent="-609600" eaLnBrk="1" hangingPunct="1">
              <a:spcBef>
                <a:spcPts val="600"/>
              </a:spcBef>
              <a:spcAft>
                <a:spcPts val="600"/>
              </a:spcAft>
            </a:pPr>
            <a:r>
              <a:rPr lang="en-US" dirty="0">
                <a:solidFill>
                  <a:schemeClr val="tx1"/>
                </a:solidFill>
                <a:latin typeface="Calibri" charset="0"/>
              </a:rPr>
              <a:t>Weighing the Pros and Cons of </a:t>
            </a:r>
            <a:r>
              <a:rPr lang="en-US" dirty="0" smtClean="0">
                <a:solidFill>
                  <a:schemeClr val="tx1"/>
                </a:solidFill>
                <a:latin typeface="Calibri" charset="0"/>
              </a:rPr>
              <a:t>change</a:t>
            </a:r>
          </a:p>
          <a:p>
            <a:pPr eaLnBrk="1" hangingPunct="1">
              <a:spcBef>
                <a:spcPts val="600"/>
              </a:spcBef>
              <a:spcAft>
                <a:spcPts val="600"/>
              </a:spcAft>
              <a:buFont typeface="Wingdings" charset="2"/>
              <a:buChar char="Ø"/>
            </a:pPr>
            <a:r>
              <a:rPr lang="en-US" b="1" dirty="0" smtClean="0">
                <a:solidFill>
                  <a:srgbClr val="00B050"/>
                </a:solidFill>
              </a:rPr>
              <a:t>Guide to looking at change vs no change.</a:t>
            </a:r>
          </a:p>
          <a:p>
            <a:pPr>
              <a:spcBef>
                <a:spcPts val="600"/>
              </a:spcBef>
              <a:spcAft>
                <a:spcPts val="600"/>
              </a:spcAft>
              <a:buFont typeface="Wingdings" charset="2"/>
              <a:buChar char="Ø"/>
            </a:pPr>
            <a:r>
              <a:rPr lang="en-US" b="1" dirty="0">
                <a:solidFill>
                  <a:srgbClr val="00B050"/>
                </a:solidFill>
              </a:rPr>
              <a:t> </a:t>
            </a:r>
            <a:r>
              <a:rPr lang="ja-JP" altLang="en-US" b="1" dirty="0">
                <a:solidFill>
                  <a:srgbClr val="00B050"/>
                </a:solidFill>
              </a:rPr>
              <a:t>“</a:t>
            </a:r>
            <a:r>
              <a:rPr lang="en-US" altLang="ja-JP" b="1" dirty="0">
                <a:solidFill>
                  <a:srgbClr val="00B050"/>
                </a:solidFill>
              </a:rPr>
              <a:t>If you did decide to make one change, what would it be?</a:t>
            </a:r>
            <a:r>
              <a:rPr lang="ja-JP" altLang="en-US" b="1" dirty="0">
                <a:solidFill>
                  <a:srgbClr val="00B050"/>
                </a:solidFill>
              </a:rPr>
              <a:t>”</a:t>
            </a:r>
            <a:endParaRPr lang="en-US" b="1" dirty="0">
              <a:solidFill>
                <a:srgbClr val="00B050"/>
              </a:solidFill>
            </a:endParaRPr>
          </a:p>
        </p:txBody>
      </p:sp>
    </p:spTree>
    <p:extLst>
      <p:ext uri="{BB962C8B-B14F-4D97-AF65-F5344CB8AC3E}">
        <p14:creationId xmlns:p14="http://schemas.microsoft.com/office/powerpoint/2010/main" val="213867382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dirty="0">
                <a:latin typeface="Cambria" charset="0"/>
              </a:rPr>
              <a:t>Preparation </a:t>
            </a:r>
            <a:r>
              <a:rPr lang="en-US" dirty="0" smtClean="0">
                <a:latin typeface="Cambria" charset="0"/>
              </a:rPr>
              <a:t>Traits </a:t>
            </a:r>
            <a:r>
              <a:rPr lang="en-US" sz="2800" dirty="0" smtClean="0">
                <a:latin typeface="Cambria" charset="0"/>
              </a:rPr>
              <a:t>(Benefits&gt;Costs…..and figuring out how)</a:t>
            </a:r>
            <a:endParaRPr lang="en-US" sz="2800" dirty="0">
              <a:latin typeface="Cambria" charset="0"/>
            </a:endParaRPr>
          </a:p>
        </p:txBody>
      </p:sp>
      <p:sp>
        <p:nvSpPr>
          <p:cNvPr id="52227" name="Rectangle 3"/>
          <p:cNvSpPr>
            <a:spLocks noGrp="1" noChangeArrowheads="1"/>
          </p:cNvSpPr>
          <p:nvPr>
            <p:ph type="body" idx="1"/>
          </p:nvPr>
        </p:nvSpPr>
        <p:spPr/>
        <p:txBody>
          <a:bodyPr/>
          <a:lstStyle/>
          <a:p>
            <a:pPr>
              <a:spcBef>
                <a:spcPts val="600"/>
              </a:spcBef>
              <a:spcAft>
                <a:spcPts val="600"/>
              </a:spcAft>
              <a:buFont typeface="Arial" panose="020B0604020202020204" pitchFamily="34" charset="0"/>
              <a:buChar char="•"/>
            </a:pPr>
            <a:r>
              <a:rPr lang="en-US" dirty="0">
                <a:latin typeface="Calibri" charset="0"/>
              </a:rPr>
              <a:t>Increased commitment</a:t>
            </a:r>
          </a:p>
          <a:p>
            <a:pPr>
              <a:spcBef>
                <a:spcPts val="600"/>
              </a:spcBef>
              <a:spcAft>
                <a:spcPts val="600"/>
              </a:spcAft>
              <a:buFont typeface="Arial" panose="020B0604020202020204" pitchFamily="34" charset="0"/>
              <a:buChar char="•"/>
            </a:pPr>
            <a:r>
              <a:rPr lang="en-US" dirty="0">
                <a:latin typeface="Calibri" charset="0"/>
              </a:rPr>
              <a:t>Ready to make choices</a:t>
            </a:r>
          </a:p>
          <a:p>
            <a:pPr>
              <a:spcBef>
                <a:spcPts val="600"/>
              </a:spcBef>
              <a:spcAft>
                <a:spcPts val="600"/>
              </a:spcAft>
              <a:buFont typeface="Arial" panose="020B0604020202020204" pitchFamily="34" charset="0"/>
              <a:buChar char="•"/>
            </a:pPr>
            <a:r>
              <a:rPr lang="en-US" dirty="0">
                <a:latin typeface="Calibri" charset="0"/>
              </a:rPr>
              <a:t>Sharing plans for change       </a:t>
            </a:r>
          </a:p>
          <a:p>
            <a:pPr>
              <a:spcBef>
                <a:spcPts val="600"/>
              </a:spcBef>
              <a:spcAft>
                <a:spcPts val="600"/>
              </a:spcAft>
              <a:buFont typeface="Arial" panose="020B0604020202020204" pitchFamily="34" charset="0"/>
              <a:buChar char="•"/>
            </a:pPr>
            <a:r>
              <a:rPr lang="en-US" dirty="0">
                <a:latin typeface="Calibri" charset="0"/>
              </a:rPr>
              <a:t>Change becomes a </a:t>
            </a:r>
            <a:r>
              <a:rPr lang="en-US" dirty="0" smtClean="0">
                <a:latin typeface="Calibri" charset="0"/>
              </a:rPr>
              <a:t>priority</a:t>
            </a:r>
          </a:p>
          <a:p>
            <a:pPr>
              <a:spcBef>
                <a:spcPts val="600"/>
              </a:spcBef>
              <a:spcAft>
                <a:spcPts val="600"/>
              </a:spcAft>
              <a:buFont typeface="Arial" panose="020B0604020202020204" pitchFamily="34" charset="0"/>
              <a:buChar char="•"/>
            </a:pPr>
            <a:endParaRPr lang="en-US" dirty="0">
              <a:latin typeface="Calibri" charset="0"/>
            </a:endParaRPr>
          </a:p>
          <a:p>
            <a:pPr>
              <a:spcBef>
                <a:spcPts val="600"/>
              </a:spcBef>
              <a:spcAft>
                <a:spcPts val="600"/>
              </a:spcAft>
              <a:buFont typeface="Wingdings" panose="05000000000000000000" pitchFamily="2" charset="2"/>
              <a:buChar char="Ø"/>
            </a:pPr>
            <a:r>
              <a:rPr lang="en-US" dirty="0" smtClean="0">
                <a:solidFill>
                  <a:srgbClr val="00B050"/>
                </a:solidFill>
                <a:latin typeface="Arial" pitchFamily="34" charset="0"/>
                <a:ea typeface="ＭＳ Ｐゴシック" pitchFamily="34" charset="-128"/>
              </a:rPr>
              <a:t>OARS to guide in </a:t>
            </a:r>
            <a:r>
              <a:rPr lang="en-US" dirty="0">
                <a:solidFill>
                  <a:srgbClr val="00B050"/>
                </a:solidFill>
                <a:latin typeface="Arial" pitchFamily="34" charset="0"/>
                <a:ea typeface="ＭＳ Ｐゴシック" pitchFamily="34" charset="-128"/>
              </a:rPr>
              <a:t>practical problem solving</a:t>
            </a:r>
          </a:p>
          <a:p>
            <a:pPr>
              <a:spcBef>
                <a:spcPts val="600"/>
              </a:spcBef>
              <a:spcAft>
                <a:spcPts val="600"/>
              </a:spcAft>
              <a:buFont typeface="Arial" panose="020B0604020202020204" pitchFamily="34" charset="0"/>
              <a:buChar char="•"/>
            </a:pPr>
            <a:endParaRPr lang="en-US" dirty="0">
              <a:latin typeface="Calibri" charset="0"/>
            </a:endParaRPr>
          </a:p>
          <a:p>
            <a:pPr marL="609600" indent="-609600" eaLnBrk="1" hangingPunct="1">
              <a:buFontTx/>
              <a:buNone/>
            </a:pPr>
            <a:endParaRPr lang="en-US" dirty="0">
              <a:latin typeface="Calibri" charset="0"/>
            </a:endParaRPr>
          </a:p>
        </p:txBody>
      </p:sp>
    </p:spTree>
    <p:extLst>
      <p:ext uri="{BB962C8B-B14F-4D97-AF65-F5344CB8AC3E}">
        <p14:creationId xmlns:p14="http://schemas.microsoft.com/office/powerpoint/2010/main" val="70341572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762000" y="533400"/>
            <a:ext cx="7924800" cy="1143000"/>
          </a:xfrm>
        </p:spPr>
        <p:txBody>
          <a:bodyPr/>
          <a:lstStyle/>
          <a:p>
            <a:pPr eaLnBrk="1" hangingPunct="1"/>
            <a:r>
              <a:rPr lang="en-US" dirty="0">
                <a:latin typeface="Cambria" charset="0"/>
              </a:rPr>
              <a:t>Action Stage </a:t>
            </a:r>
            <a:r>
              <a:rPr lang="en-US" dirty="0" smtClean="0">
                <a:latin typeface="Cambria" charset="0"/>
              </a:rPr>
              <a:t>Traits: </a:t>
            </a:r>
            <a:br>
              <a:rPr lang="en-US" dirty="0" smtClean="0">
                <a:latin typeface="Cambria" charset="0"/>
              </a:rPr>
            </a:br>
            <a:r>
              <a:rPr lang="en-US" sz="2800" dirty="0" smtClean="0">
                <a:latin typeface="Cambria" charset="0"/>
              </a:rPr>
              <a:t>(</a:t>
            </a:r>
            <a:r>
              <a:rPr lang="en-US" sz="2800" i="1" dirty="0" smtClean="0">
                <a:latin typeface="Cambria" charset="0"/>
              </a:rPr>
              <a:t>it is working and I am sticking with it).</a:t>
            </a:r>
            <a:endParaRPr lang="en-US" sz="2800" i="1" dirty="0">
              <a:latin typeface="Cambria" charset="0"/>
            </a:endParaRPr>
          </a:p>
        </p:txBody>
      </p:sp>
      <p:sp>
        <p:nvSpPr>
          <p:cNvPr id="53251" name="Rectangle 3"/>
          <p:cNvSpPr>
            <a:spLocks noGrp="1" noChangeArrowheads="1"/>
          </p:cNvSpPr>
          <p:nvPr>
            <p:ph type="body" idx="1"/>
          </p:nvPr>
        </p:nvSpPr>
        <p:spPr>
          <a:xfrm>
            <a:off x="13447" y="1698812"/>
            <a:ext cx="7693025" cy="3724275"/>
          </a:xfrm>
        </p:spPr>
        <p:txBody>
          <a:bodyPr/>
          <a:lstStyle/>
          <a:p>
            <a:pPr>
              <a:spcBef>
                <a:spcPts val="600"/>
              </a:spcBef>
              <a:spcAft>
                <a:spcPts val="600"/>
              </a:spcAft>
              <a:buFont typeface="Arial" panose="020B0604020202020204" pitchFamily="34" charset="0"/>
              <a:buChar char="•"/>
            </a:pPr>
            <a:r>
              <a:rPr lang="en-US" dirty="0">
                <a:latin typeface="Calibri" charset="0"/>
              </a:rPr>
              <a:t>Change strategies are chosen and pursued</a:t>
            </a:r>
          </a:p>
          <a:p>
            <a:pPr>
              <a:spcBef>
                <a:spcPts val="600"/>
              </a:spcBef>
              <a:spcAft>
                <a:spcPts val="600"/>
              </a:spcAft>
              <a:buFont typeface="Arial" panose="020B0604020202020204" pitchFamily="34" charset="0"/>
              <a:buChar char="•"/>
            </a:pPr>
            <a:r>
              <a:rPr lang="en-US" dirty="0">
                <a:latin typeface="Calibri" charset="0"/>
              </a:rPr>
              <a:t>Active modification of behavior, thoughts, feelings, and the environment</a:t>
            </a:r>
          </a:p>
          <a:p>
            <a:pPr>
              <a:spcBef>
                <a:spcPts val="600"/>
              </a:spcBef>
              <a:spcAft>
                <a:spcPts val="600"/>
              </a:spcAft>
              <a:buFont typeface="Arial" panose="020B0604020202020204" pitchFamily="34" charset="0"/>
              <a:buChar char="•"/>
            </a:pPr>
            <a:r>
              <a:rPr lang="en-US" dirty="0">
                <a:latin typeface="Calibri" charset="0"/>
              </a:rPr>
              <a:t>Treatment and/or self-help</a:t>
            </a:r>
          </a:p>
          <a:p>
            <a:pPr>
              <a:spcBef>
                <a:spcPts val="600"/>
              </a:spcBef>
              <a:spcAft>
                <a:spcPts val="600"/>
              </a:spcAft>
              <a:buFont typeface="Arial" panose="020B0604020202020204" pitchFamily="34" charset="0"/>
              <a:buChar char="•"/>
            </a:pPr>
            <a:r>
              <a:rPr lang="en-US" dirty="0">
                <a:latin typeface="Calibri" charset="0"/>
              </a:rPr>
              <a:t>Persistence and completion or drop out</a:t>
            </a:r>
            <a:r>
              <a:rPr lang="en-US" dirty="0" smtClean="0">
                <a:latin typeface="Calibri" charset="0"/>
              </a:rPr>
              <a:t>?</a:t>
            </a:r>
          </a:p>
          <a:p>
            <a:pPr>
              <a:spcBef>
                <a:spcPts val="600"/>
              </a:spcBef>
              <a:spcAft>
                <a:spcPts val="600"/>
              </a:spcAft>
              <a:buFont typeface="Arial" panose="020B0604020202020204" pitchFamily="34" charset="0"/>
              <a:buChar char="•"/>
            </a:pPr>
            <a:endParaRPr lang="en-US" dirty="0">
              <a:latin typeface="Calibri" charset="0"/>
            </a:endParaRPr>
          </a:p>
          <a:p>
            <a:pPr>
              <a:spcBef>
                <a:spcPts val="600"/>
              </a:spcBef>
              <a:spcAft>
                <a:spcPts val="600"/>
              </a:spcAft>
              <a:buFont typeface="Arial" panose="020B0604020202020204" pitchFamily="34" charset="0"/>
              <a:buChar char="•"/>
            </a:pPr>
            <a:r>
              <a:rPr lang="en-US" b="1" dirty="0" smtClean="0">
                <a:solidFill>
                  <a:srgbClr val="00B050"/>
                </a:solidFill>
                <a:latin typeface="Calibri" charset="0"/>
              </a:rPr>
              <a:t>Affirmations</a:t>
            </a:r>
          </a:p>
          <a:p>
            <a:pPr>
              <a:spcBef>
                <a:spcPts val="600"/>
              </a:spcBef>
              <a:spcAft>
                <a:spcPts val="600"/>
              </a:spcAft>
              <a:buFont typeface="Arial" panose="020B0604020202020204" pitchFamily="34" charset="0"/>
              <a:buChar char="•"/>
            </a:pPr>
            <a:r>
              <a:rPr lang="en-US" b="1" dirty="0" smtClean="0">
                <a:solidFill>
                  <a:srgbClr val="00B050"/>
                </a:solidFill>
                <a:latin typeface="Calibri" charset="0"/>
              </a:rPr>
              <a:t>OARS : coping skills</a:t>
            </a:r>
            <a:endParaRPr lang="en-US" b="1" dirty="0">
              <a:solidFill>
                <a:srgbClr val="00B050"/>
              </a:solidFill>
              <a:latin typeface="Calibri" charset="0"/>
            </a:endParaRPr>
          </a:p>
        </p:txBody>
      </p:sp>
    </p:spTree>
    <p:extLst>
      <p:ext uri="{BB962C8B-B14F-4D97-AF65-F5344CB8AC3E}">
        <p14:creationId xmlns:p14="http://schemas.microsoft.com/office/powerpoint/2010/main" val="34537764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atin typeface="Cambria" charset="0"/>
              </a:rPr>
              <a:t>Maintenance Stage Responses</a:t>
            </a:r>
          </a:p>
        </p:txBody>
      </p:sp>
      <p:sp>
        <p:nvSpPr>
          <p:cNvPr id="54275" name="Rectangle 3"/>
          <p:cNvSpPr>
            <a:spLocks noGrp="1" noChangeArrowheads="1"/>
          </p:cNvSpPr>
          <p:nvPr>
            <p:ph type="body" idx="1"/>
          </p:nvPr>
        </p:nvSpPr>
        <p:spPr/>
        <p:txBody>
          <a:bodyPr>
            <a:normAutofit lnSpcReduction="10000"/>
          </a:bodyPr>
          <a:lstStyle/>
          <a:p>
            <a:pPr eaLnBrk="1" hangingPunct="1">
              <a:spcBef>
                <a:spcPts val="600"/>
              </a:spcBef>
              <a:spcAft>
                <a:spcPts val="600"/>
              </a:spcAft>
              <a:buFont typeface="Arial" panose="020B0604020202020204" pitchFamily="34" charset="0"/>
              <a:buChar char="•"/>
            </a:pPr>
            <a:r>
              <a:rPr lang="en-US" dirty="0">
                <a:latin typeface="Calibri" charset="0"/>
              </a:rPr>
              <a:t>Attempting to sustain new attitudes and habits</a:t>
            </a:r>
          </a:p>
          <a:p>
            <a:pPr eaLnBrk="1" hangingPunct="1">
              <a:spcBef>
                <a:spcPts val="600"/>
              </a:spcBef>
              <a:spcAft>
                <a:spcPts val="600"/>
              </a:spcAft>
              <a:buFont typeface="Arial" panose="020B0604020202020204" pitchFamily="34" charset="0"/>
              <a:buChar char="•"/>
            </a:pPr>
            <a:r>
              <a:rPr lang="en-US" dirty="0">
                <a:latin typeface="Calibri" charset="0"/>
              </a:rPr>
              <a:t>Working to prevent relapse</a:t>
            </a:r>
          </a:p>
          <a:p>
            <a:pPr eaLnBrk="1" hangingPunct="1">
              <a:spcBef>
                <a:spcPts val="600"/>
              </a:spcBef>
              <a:spcAft>
                <a:spcPts val="600"/>
              </a:spcAft>
              <a:buFont typeface="Arial" panose="020B0604020202020204" pitchFamily="34" charset="0"/>
              <a:buChar char="•"/>
            </a:pPr>
            <a:r>
              <a:rPr lang="en-US" dirty="0">
                <a:latin typeface="Calibri" charset="0"/>
              </a:rPr>
              <a:t>Watching out for risky people, places, things, thoughts and feelings</a:t>
            </a:r>
          </a:p>
          <a:p>
            <a:pPr eaLnBrk="1" hangingPunct="1">
              <a:spcBef>
                <a:spcPts val="600"/>
              </a:spcBef>
              <a:spcAft>
                <a:spcPts val="600"/>
              </a:spcAft>
              <a:buFont typeface="Arial" panose="020B0604020202020204" pitchFamily="34" charset="0"/>
              <a:buChar char="•"/>
            </a:pPr>
            <a:r>
              <a:rPr lang="en-US" dirty="0">
                <a:latin typeface="Calibri" charset="0"/>
              </a:rPr>
              <a:t>Taking personal responsibility and credit for changing</a:t>
            </a:r>
          </a:p>
          <a:p>
            <a:pPr eaLnBrk="1" hangingPunct="1">
              <a:spcBef>
                <a:spcPts val="600"/>
              </a:spcBef>
              <a:spcAft>
                <a:spcPts val="600"/>
              </a:spcAft>
              <a:buFont typeface="Arial" panose="020B0604020202020204" pitchFamily="34" charset="0"/>
              <a:buChar char="•"/>
            </a:pPr>
            <a:r>
              <a:rPr lang="en-US" dirty="0">
                <a:latin typeface="Calibri" charset="0"/>
              </a:rPr>
              <a:t>Moving toward a more balanced </a:t>
            </a:r>
            <a:r>
              <a:rPr lang="en-US" dirty="0" smtClean="0">
                <a:latin typeface="Calibri" charset="0"/>
              </a:rPr>
              <a:t>lifestyle</a:t>
            </a:r>
          </a:p>
          <a:p>
            <a:pPr marL="609600" indent="-609600" eaLnBrk="1" hangingPunct="1">
              <a:spcBef>
                <a:spcPts val="600"/>
              </a:spcBef>
              <a:spcAft>
                <a:spcPts val="600"/>
              </a:spcAft>
            </a:pPr>
            <a:endParaRPr lang="en-US" dirty="0">
              <a:latin typeface="Calibri" charset="0"/>
            </a:endParaRPr>
          </a:p>
          <a:p>
            <a:pPr eaLnBrk="1" hangingPunct="1">
              <a:spcBef>
                <a:spcPts val="600"/>
              </a:spcBef>
              <a:spcAft>
                <a:spcPts val="600"/>
              </a:spcAft>
              <a:buFont typeface="Wingdings" panose="05000000000000000000" pitchFamily="2" charset="2"/>
              <a:buChar char="Ø"/>
            </a:pPr>
            <a:r>
              <a:rPr lang="en-US" b="1" dirty="0" smtClean="0">
                <a:solidFill>
                  <a:srgbClr val="00B050"/>
                </a:solidFill>
                <a:latin typeface="Calibri" charset="0"/>
              </a:rPr>
              <a:t>Affirmations</a:t>
            </a:r>
          </a:p>
          <a:p>
            <a:pPr eaLnBrk="1" hangingPunct="1">
              <a:spcBef>
                <a:spcPts val="600"/>
              </a:spcBef>
              <a:spcAft>
                <a:spcPts val="600"/>
              </a:spcAft>
              <a:buFont typeface="Wingdings" panose="05000000000000000000" pitchFamily="2" charset="2"/>
              <a:buChar char="Ø"/>
            </a:pPr>
            <a:r>
              <a:rPr lang="en-US" b="1" dirty="0" smtClean="0">
                <a:solidFill>
                  <a:srgbClr val="00B050"/>
                </a:solidFill>
                <a:latin typeface="Calibri" charset="0"/>
              </a:rPr>
              <a:t>OARS: relapse prevention</a:t>
            </a:r>
            <a:endParaRPr lang="en-US" b="1" dirty="0">
              <a:solidFill>
                <a:srgbClr val="00B050"/>
              </a:solidFill>
              <a:latin typeface="Calibri" charset="0"/>
            </a:endParaRPr>
          </a:p>
        </p:txBody>
      </p:sp>
    </p:spTree>
    <p:extLst>
      <p:ext uri="{BB962C8B-B14F-4D97-AF65-F5344CB8AC3E}">
        <p14:creationId xmlns:p14="http://schemas.microsoft.com/office/powerpoint/2010/main" val="1705424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815183" y="381000"/>
            <a:ext cx="8306405" cy="1143000"/>
          </a:xfrm>
        </p:spPr>
        <p:txBody>
          <a:bodyPr rtlCol="0">
            <a:noAutofit/>
          </a:bodyPr>
          <a:lstStyle/>
          <a:p>
            <a:pPr eaLnBrk="1" fontAlgn="auto" hangingPunct="1">
              <a:spcAft>
                <a:spcPts val="0"/>
              </a:spcAft>
              <a:defRPr/>
            </a:pPr>
            <a:r>
              <a:rPr lang="en-US" sz="2900" dirty="0">
                <a:effectLst>
                  <a:outerShdw blurRad="38100" dist="38100" dir="2700000" algn="tl">
                    <a:srgbClr val="0064E2"/>
                  </a:outerShdw>
                </a:effectLst>
                <a:latin typeface="Corbel" charset="0"/>
                <a:ea typeface="ＭＳ Ｐゴシック" charset="0"/>
              </a:rPr>
              <a:t>Strategies for Motivating College Students in Relapse Stage</a:t>
            </a:r>
            <a:endParaRPr lang="en-US" dirty="0">
              <a:effectLst>
                <a:outerShdw blurRad="38100" dist="38100" dir="2700000" algn="tl">
                  <a:srgbClr val="0064E2"/>
                </a:outerShdw>
              </a:effectLst>
              <a:latin typeface="Corbel" charset="0"/>
              <a:ea typeface="ＭＳ Ｐゴシック" charset="0"/>
            </a:endParaRPr>
          </a:p>
        </p:txBody>
      </p:sp>
      <p:sp>
        <p:nvSpPr>
          <p:cNvPr id="39939" name="Rectangle 3"/>
          <p:cNvSpPr>
            <a:spLocks noGrp="1" noChangeArrowheads="1"/>
          </p:cNvSpPr>
          <p:nvPr>
            <p:ph idx="1"/>
          </p:nvPr>
        </p:nvSpPr>
        <p:spPr>
          <a:xfrm>
            <a:off x="685800" y="2057400"/>
            <a:ext cx="8077200" cy="4218214"/>
          </a:xfrm>
        </p:spPr>
        <p:txBody>
          <a:bodyPr>
            <a:normAutofit/>
          </a:bodyPr>
          <a:lstStyle/>
          <a:p>
            <a:pPr marL="0" indent="0" algn="ctr">
              <a:buNone/>
              <a:defRPr/>
            </a:pPr>
            <a:r>
              <a:rPr lang="en-US" sz="2600" dirty="0" smtClean="0">
                <a:latin typeface="Arial" pitchFamily="34" charset="0"/>
                <a:ea typeface="ＭＳ Ｐゴシック" pitchFamily="34" charset="-128"/>
              </a:rPr>
              <a:t>OARS</a:t>
            </a:r>
          </a:p>
          <a:p>
            <a:pPr>
              <a:buFont typeface="Arial" panose="020B0604020202020204" pitchFamily="34" charset="0"/>
              <a:buChar char="•"/>
              <a:defRPr/>
            </a:pPr>
            <a:r>
              <a:rPr lang="en-US" sz="2600" dirty="0">
                <a:latin typeface="Arial" pitchFamily="34" charset="0"/>
                <a:ea typeface="ＭＳ Ｐゴシック" pitchFamily="34" charset="-128"/>
              </a:rPr>
              <a:t>L</a:t>
            </a:r>
            <a:r>
              <a:rPr lang="en-US" sz="2600" dirty="0" smtClean="0">
                <a:latin typeface="Arial" pitchFamily="34" charset="0"/>
                <a:ea typeface="ＭＳ Ｐゴシック" pitchFamily="34" charset="-128"/>
              </a:rPr>
              <a:t>ook at stage before relapse: what was making it work?</a:t>
            </a:r>
          </a:p>
          <a:p>
            <a:pPr>
              <a:buFont typeface="Arial" panose="020B0604020202020204" pitchFamily="34" charset="0"/>
              <a:buChar char="•"/>
              <a:defRPr/>
            </a:pPr>
            <a:r>
              <a:rPr lang="en-US" sz="2600" dirty="0">
                <a:latin typeface="Arial" pitchFamily="34" charset="0"/>
                <a:ea typeface="ＭＳ Ｐゴシック" pitchFamily="34" charset="-128"/>
              </a:rPr>
              <a:t>D</a:t>
            </a:r>
            <a:r>
              <a:rPr lang="en-US" sz="2600" dirty="0" smtClean="0">
                <a:latin typeface="Arial" pitchFamily="34" charset="0"/>
                <a:ea typeface="ＭＳ Ｐゴシック" pitchFamily="34" charset="-128"/>
              </a:rPr>
              <a:t>ebrief the relapse episode(s) and identify its predictable and controllable causes</a:t>
            </a:r>
          </a:p>
          <a:p>
            <a:pPr>
              <a:buFont typeface="Arial" panose="020B0604020202020204" pitchFamily="34" charset="0"/>
              <a:buChar char="•"/>
              <a:defRPr/>
            </a:pPr>
            <a:r>
              <a:rPr lang="en-US" sz="2600" dirty="0">
                <a:latin typeface="Arial" pitchFamily="34" charset="0"/>
                <a:ea typeface="ＭＳ Ｐゴシック" pitchFamily="34" charset="-128"/>
              </a:rPr>
              <a:t>I</a:t>
            </a:r>
            <a:r>
              <a:rPr lang="en-US" sz="2600" dirty="0" smtClean="0">
                <a:latin typeface="Arial" pitchFamily="34" charset="0"/>
                <a:ea typeface="ＭＳ Ｐゴシック" pitchFamily="34" charset="-128"/>
              </a:rPr>
              <a:t>nterest/readiness to renew the processes of change by starting a new cycle.</a:t>
            </a:r>
          </a:p>
        </p:txBody>
      </p:sp>
    </p:spTree>
    <p:extLst>
      <p:ext uri="{BB962C8B-B14F-4D97-AF65-F5344CB8AC3E}">
        <p14:creationId xmlns:p14="http://schemas.microsoft.com/office/powerpoint/2010/main" val="138255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dissolve">
                                      <p:cBhvr>
                                        <p:cTn id="7" dur="500"/>
                                        <p:tgtEl>
                                          <p:spTgt spid="3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dissolve">
                                      <p:cBhvr>
                                        <p:cTn id="12" dur="500"/>
                                        <p:tgtEl>
                                          <p:spTgt spid="399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dissolve">
                                      <p:cBhvr>
                                        <p:cTn id="17" dur="500"/>
                                        <p:tgtEl>
                                          <p:spTgt spid="399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9939">
                                            <p:txEl>
                                              <p:pRg st="3" end="3"/>
                                            </p:txEl>
                                          </p:spTgt>
                                        </p:tgtEl>
                                        <p:attrNameLst>
                                          <p:attrName>style.visibility</p:attrName>
                                        </p:attrNameLst>
                                      </p:cBhvr>
                                      <p:to>
                                        <p:strVal val="visible"/>
                                      </p:to>
                                    </p:set>
                                    <p:animEffect transition="in" filter="dissolve">
                                      <p:cBhvr>
                                        <p:cTn id="22" dur="500"/>
                                        <p:tgtEl>
                                          <p:spTgt spid="399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p:nvPr>
        </p:nvSpPr>
        <p:spPr>
          <a:xfrm>
            <a:off x="730801" y="838200"/>
            <a:ext cx="7707690" cy="991621"/>
          </a:xfrm>
        </p:spPr>
        <p:txBody>
          <a:bodyPr>
            <a:noAutofit/>
          </a:bodyPr>
          <a:lstStyle/>
          <a:p>
            <a:pPr eaLnBrk="1" hangingPunct="1">
              <a:defRPr/>
            </a:pPr>
            <a:r>
              <a:rPr lang="en-US" sz="4000" dirty="0" smtClean="0">
                <a:latin typeface="Corbel" pitchFamily="34" charset="0"/>
                <a:ea typeface="ＭＳ Ｐゴシック" pitchFamily="34" charset="-128"/>
              </a:rPr>
              <a:t>Assess for Alcohol Dependence</a:t>
            </a:r>
          </a:p>
        </p:txBody>
      </p:sp>
      <p:sp>
        <p:nvSpPr>
          <p:cNvPr id="39939" name="Rectangle 3"/>
          <p:cNvSpPr>
            <a:spLocks noGrp="1"/>
          </p:cNvSpPr>
          <p:nvPr>
            <p:ph idx="1"/>
          </p:nvPr>
        </p:nvSpPr>
        <p:spPr>
          <a:xfrm>
            <a:off x="762000" y="2331925"/>
            <a:ext cx="7706179" cy="4526075"/>
          </a:xfrm>
        </p:spPr>
        <p:txBody>
          <a:bodyPr>
            <a:normAutofit/>
          </a:bodyPr>
          <a:lstStyle/>
          <a:p>
            <a:pPr eaLnBrk="1" hangingPunct="1">
              <a:buFont typeface="Wingdings 2" pitchFamily="18" charset="2"/>
              <a:buChar char="¡"/>
              <a:defRPr/>
            </a:pPr>
            <a:r>
              <a:rPr lang="en-US" dirty="0" smtClean="0"/>
              <a:t>Loss of control</a:t>
            </a:r>
          </a:p>
          <a:p>
            <a:pPr eaLnBrk="1" hangingPunct="1">
              <a:buFont typeface="Wingdings 2" pitchFamily="18" charset="2"/>
              <a:buChar char="¡"/>
              <a:defRPr/>
            </a:pPr>
            <a:r>
              <a:rPr lang="en-US" dirty="0" smtClean="0"/>
              <a:t>Preoccupation with use</a:t>
            </a:r>
          </a:p>
          <a:p>
            <a:pPr eaLnBrk="1" hangingPunct="1">
              <a:buFont typeface="Wingdings 2" pitchFamily="18" charset="2"/>
              <a:buChar char="¡"/>
              <a:defRPr/>
            </a:pPr>
            <a:r>
              <a:rPr lang="en-US" dirty="0" smtClean="0"/>
              <a:t>Continued use despite negative consequences</a:t>
            </a:r>
          </a:p>
          <a:p>
            <a:pPr eaLnBrk="1" hangingPunct="1">
              <a:buFont typeface="Wingdings 2" pitchFamily="18" charset="2"/>
              <a:buChar char="¡"/>
              <a:defRPr/>
            </a:pPr>
            <a:r>
              <a:rPr lang="en-US" dirty="0" smtClean="0"/>
              <a:t>Tolerance or morning withdrawal</a:t>
            </a:r>
          </a:p>
          <a:p>
            <a:pPr eaLnBrk="1" hangingPunct="1">
              <a:buFont typeface="Wingdings 2" pitchFamily="18" charset="2"/>
              <a:buChar char="¡"/>
              <a:defRPr/>
            </a:pPr>
            <a:r>
              <a:rPr lang="en-US" dirty="0" smtClean="0"/>
              <a:t>Making rules to control drinking</a:t>
            </a:r>
          </a:p>
          <a:p>
            <a:pPr eaLnBrk="1" hangingPunct="1">
              <a:buFont typeface="Wingdings 2" pitchFamily="18" charset="2"/>
              <a:buChar char="¡"/>
              <a:defRPr/>
            </a:pPr>
            <a:r>
              <a:rPr lang="en-US" dirty="0" smtClean="0"/>
              <a:t>Compulsive use</a:t>
            </a:r>
          </a:p>
        </p:txBody>
      </p:sp>
      <p:pic>
        <p:nvPicPr>
          <p:cNvPr id="4" name="Picture 4">
            <a:hlinkClick r:id="rId3"/>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00800" y="5181600"/>
            <a:ext cx="18288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562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725715" y="653143"/>
            <a:ext cx="7771190" cy="1143000"/>
          </a:xfrm>
        </p:spPr>
        <p:txBody>
          <a:bodyPr>
            <a:noAutofit/>
          </a:bodyPr>
          <a:lstStyle/>
          <a:p>
            <a:pPr eaLnBrk="1" hangingPunct="1">
              <a:defRPr/>
            </a:pPr>
            <a:r>
              <a:rPr lang="en-US" dirty="0" smtClean="0">
                <a:latin typeface="Corbel" pitchFamily="34" charset="0"/>
                <a:ea typeface="ＭＳ Ｐゴシック" pitchFamily="34" charset="-128"/>
              </a:rPr>
              <a:t>The Last Few Minutes</a:t>
            </a:r>
          </a:p>
        </p:txBody>
      </p:sp>
      <p:sp>
        <p:nvSpPr>
          <p:cNvPr id="63492" name="Rectangle 3"/>
          <p:cNvSpPr>
            <a:spLocks noGrp="1" noChangeArrowheads="1"/>
          </p:cNvSpPr>
          <p:nvPr>
            <p:ph idx="1"/>
          </p:nvPr>
        </p:nvSpPr>
        <p:spPr>
          <a:xfrm>
            <a:off x="457200" y="1796143"/>
            <a:ext cx="7772703" cy="5447960"/>
          </a:xfrm>
        </p:spPr>
        <p:txBody>
          <a:bodyPr>
            <a:normAutofit/>
          </a:bodyPr>
          <a:lstStyle/>
          <a:p>
            <a:pPr eaLnBrk="1" hangingPunct="1">
              <a:lnSpc>
                <a:spcPct val="90000"/>
              </a:lnSpc>
              <a:buFont typeface="Wingdings 2" pitchFamily="18" charset="2"/>
              <a:buChar char="¡"/>
              <a:defRPr/>
            </a:pPr>
            <a:r>
              <a:rPr lang="en-US" sz="2200" dirty="0" smtClean="0">
                <a:latin typeface="Corbel" pitchFamily="34" charset="0"/>
                <a:ea typeface="ＭＳ Ｐゴシック" pitchFamily="34" charset="-128"/>
              </a:rPr>
              <a:t>Offer a brief summary.</a:t>
            </a:r>
          </a:p>
          <a:p>
            <a:pPr eaLnBrk="1" hangingPunct="1">
              <a:lnSpc>
                <a:spcPct val="90000"/>
              </a:lnSpc>
              <a:buFont typeface="Wingdings 2" pitchFamily="18" charset="2"/>
              <a:buChar char="¡"/>
              <a:defRPr/>
            </a:pPr>
            <a:r>
              <a:rPr lang="en-US" sz="2200" b="1" dirty="0" smtClean="0">
                <a:latin typeface="Corbel" pitchFamily="34" charset="0"/>
                <a:ea typeface="ＭＳ Ｐゴシック" pitchFamily="34" charset="-128"/>
              </a:rPr>
              <a:t>Affirm desire or plans to change.</a:t>
            </a:r>
          </a:p>
          <a:p>
            <a:pPr eaLnBrk="1" hangingPunct="1">
              <a:lnSpc>
                <a:spcPct val="90000"/>
              </a:lnSpc>
              <a:buFont typeface="Wingdings 2" pitchFamily="18" charset="2"/>
              <a:buChar char="¡"/>
              <a:defRPr/>
            </a:pPr>
            <a:r>
              <a:rPr lang="en-US" sz="2200" dirty="0" smtClean="0">
                <a:latin typeface="Corbel" pitchFamily="34" charset="0"/>
                <a:ea typeface="ＭＳ Ｐゴシック" pitchFamily="34" charset="-128"/>
              </a:rPr>
              <a:t>Self Monitoring: End on a positive note!</a:t>
            </a:r>
          </a:p>
          <a:p>
            <a:pPr lvl="1" eaLnBrk="1" hangingPunct="1">
              <a:lnSpc>
                <a:spcPct val="90000"/>
              </a:lnSpc>
              <a:buClr>
                <a:srgbClr val="7F4D00"/>
              </a:buClr>
              <a:buFont typeface="Wingdings 2" pitchFamily="18" charset="2"/>
              <a:buChar char="¡"/>
              <a:defRPr/>
            </a:pPr>
            <a:r>
              <a:rPr lang="ja-JP" altLang="en-US" sz="2700" i="1" dirty="0" smtClean="0">
                <a:latin typeface="Corbel" pitchFamily="34" charset="0"/>
                <a:ea typeface="ＭＳ Ｐゴシック" pitchFamily="34" charset="-128"/>
              </a:rPr>
              <a:t>“</a:t>
            </a:r>
            <a:r>
              <a:rPr lang="en-US" altLang="ja-JP" sz="2300" i="1" dirty="0" smtClean="0">
                <a:latin typeface="Corbel" pitchFamily="34" charset="0"/>
                <a:ea typeface="ＭＳ Ｐゴシック" pitchFamily="34" charset="-128"/>
              </a:rPr>
              <a:t>Thanks for talking with me. You came up with a number of really good ideas.</a:t>
            </a:r>
            <a:r>
              <a:rPr lang="ja-JP" altLang="en-US" sz="2300" i="1" dirty="0" smtClean="0">
                <a:latin typeface="Corbel" pitchFamily="34" charset="0"/>
                <a:ea typeface="ＭＳ Ｐゴシック" pitchFamily="34" charset="-128"/>
              </a:rPr>
              <a:t>”</a:t>
            </a:r>
            <a:endParaRPr lang="en-US" altLang="ja-JP" sz="2300" i="1" dirty="0" smtClean="0">
              <a:latin typeface="Corbel" pitchFamily="34" charset="0"/>
              <a:ea typeface="ＭＳ Ｐゴシック" pitchFamily="34" charset="-128"/>
            </a:endParaRPr>
          </a:p>
          <a:p>
            <a:pPr lvl="1" eaLnBrk="1" hangingPunct="1">
              <a:lnSpc>
                <a:spcPct val="90000"/>
              </a:lnSpc>
              <a:buClr>
                <a:srgbClr val="7F4D00"/>
              </a:buClr>
              <a:buFont typeface="Wingdings 2" pitchFamily="18" charset="2"/>
              <a:buChar char="¡"/>
              <a:defRPr/>
            </a:pPr>
            <a:r>
              <a:rPr lang="ja-JP" altLang="en-US" sz="2300" i="1" dirty="0" smtClean="0">
                <a:latin typeface="Corbel" pitchFamily="34" charset="0"/>
                <a:ea typeface="ＭＳ Ｐゴシック" pitchFamily="34" charset="-128"/>
              </a:rPr>
              <a:t>“</a:t>
            </a:r>
            <a:r>
              <a:rPr lang="en-US" altLang="ja-JP" sz="2300" i="1" dirty="0" smtClean="0">
                <a:latin typeface="Corbel" pitchFamily="34" charset="0"/>
                <a:ea typeface="ＭＳ Ｐゴシック" pitchFamily="34" charset="-128"/>
              </a:rPr>
              <a:t>It seems to you that things are okay</a:t>
            </a:r>
            <a:r>
              <a:rPr lang="en-US" altLang="ja-JP" sz="2300" i="1" dirty="0">
                <a:latin typeface="Corbel" pitchFamily="34" charset="0"/>
                <a:ea typeface="ＭＳ Ｐゴシック" pitchFamily="34" charset="-128"/>
              </a:rPr>
              <a:t>.</a:t>
            </a:r>
            <a:r>
              <a:rPr lang="en-US" altLang="ja-JP" sz="2300" i="1" dirty="0" smtClean="0">
                <a:latin typeface="Corbel" pitchFamily="34" charset="0"/>
                <a:ea typeface="ＭＳ Ｐゴシック" pitchFamily="34" charset="-128"/>
              </a:rPr>
              <a:t> I do have some concerns about . . .</a:t>
            </a:r>
            <a:r>
              <a:rPr lang="ja-JP" altLang="en-US" sz="2300" i="1" dirty="0" smtClean="0">
                <a:latin typeface="Corbel" pitchFamily="34" charset="0"/>
                <a:ea typeface="ＭＳ Ｐゴシック" pitchFamily="34" charset="-128"/>
              </a:rPr>
              <a:t>”</a:t>
            </a:r>
            <a:endParaRPr lang="en-US" altLang="ja-JP" sz="2300" dirty="0" smtClean="0">
              <a:latin typeface="Corbel" pitchFamily="34" charset="0"/>
              <a:ea typeface="ＭＳ Ｐゴシック" pitchFamily="34" charset="-128"/>
            </a:endParaRPr>
          </a:p>
          <a:p>
            <a:pPr lvl="1" eaLnBrk="1" hangingPunct="1">
              <a:lnSpc>
                <a:spcPct val="90000"/>
              </a:lnSpc>
              <a:buClr>
                <a:srgbClr val="7F4D00"/>
              </a:buClr>
              <a:buFont typeface="Wingdings 2" pitchFamily="18" charset="2"/>
              <a:buChar char="¡"/>
              <a:defRPr/>
            </a:pPr>
            <a:r>
              <a:rPr lang="ja-JP" altLang="en-US" sz="2300" i="1" dirty="0" smtClean="0">
                <a:latin typeface="Corbel" pitchFamily="34" charset="0"/>
                <a:ea typeface="ＭＳ Ｐゴシック" pitchFamily="34" charset="-128"/>
              </a:rPr>
              <a:t>“</a:t>
            </a:r>
            <a:r>
              <a:rPr lang="en-US" altLang="ja-JP" sz="2300" i="1" dirty="0" smtClean="0">
                <a:latin typeface="Corbel" pitchFamily="34" charset="0"/>
                <a:ea typeface="ＭＳ Ｐゴシック" pitchFamily="34" charset="-128"/>
              </a:rPr>
              <a:t>Thanks for thinking about this. </a:t>
            </a:r>
            <a:endParaRPr lang="en-US" sz="2300" i="1" dirty="0" smtClean="0">
              <a:latin typeface="Corbel" pitchFamily="34" charset="0"/>
              <a:ea typeface="ＭＳ Ｐゴシック" pitchFamily="34" charset="-128"/>
              <a:cs typeface="ＭＳ Ｐゴシック" charset="0"/>
            </a:endParaRPr>
          </a:p>
          <a:p>
            <a:pPr lvl="1" eaLnBrk="1" hangingPunct="1">
              <a:lnSpc>
                <a:spcPct val="90000"/>
              </a:lnSpc>
              <a:buClr>
                <a:srgbClr val="7F4D00"/>
              </a:buClr>
              <a:buFont typeface="Wingdings" panose="05000000000000000000" pitchFamily="2" charset="2"/>
              <a:buChar char="v"/>
              <a:defRPr/>
            </a:pPr>
            <a:r>
              <a:rPr lang="en-US" sz="2200" dirty="0" smtClean="0">
                <a:latin typeface="Corbel" pitchFamily="34" charset="0"/>
                <a:ea typeface="ＭＳ Ｐゴシック" pitchFamily="34" charset="-128"/>
                <a:cs typeface="ＭＳ Ｐゴシック" charset="0"/>
              </a:rPr>
              <a:t>Referral</a:t>
            </a:r>
            <a:r>
              <a:rPr lang="en-US" sz="2200" dirty="0">
                <a:latin typeface="Corbel" pitchFamily="34" charset="0"/>
                <a:ea typeface="ＭＳ Ｐゴシック" pitchFamily="34" charset="-128"/>
                <a:cs typeface="ＭＳ Ｐゴシック" charset="0"/>
              </a:rPr>
              <a:t>, if indicated</a:t>
            </a:r>
          </a:p>
          <a:p>
            <a:pPr lvl="1" eaLnBrk="1" hangingPunct="1">
              <a:lnSpc>
                <a:spcPct val="90000"/>
              </a:lnSpc>
              <a:buClr>
                <a:srgbClr val="7F4D00"/>
              </a:buClr>
              <a:buFont typeface="Wingdings" panose="05000000000000000000" pitchFamily="2" charset="2"/>
              <a:buChar char="v"/>
              <a:defRPr/>
            </a:pPr>
            <a:r>
              <a:rPr lang="en-US" sz="2200" dirty="0">
                <a:latin typeface="Corbel" pitchFamily="34" charset="0"/>
                <a:ea typeface="ＭＳ Ｐゴシック" pitchFamily="34" charset="-128"/>
                <a:cs typeface="ＭＳ Ｐゴシック" charset="0"/>
              </a:rPr>
              <a:t>Recommendation for abstinence</a:t>
            </a:r>
          </a:p>
        </p:txBody>
      </p:sp>
      <p:sp>
        <p:nvSpPr>
          <p:cNvPr id="63490" name="Date Placeholder 3"/>
          <p:cNvSpPr>
            <a:spLocks noGrp="1"/>
          </p:cNvSpPr>
          <p:nvPr>
            <p:ph type="dt" sz="half" idx="10"/>
          </p:nvPr>
        </p:nvSpPr>
        <p:spPr>
          <a:xfrm>
            <a:off x="6749143" y="6492309"/>
            <a:ext cx="2133298" cy="365691"/>
          </a:xfrm>
        </p:spPr>
        <p:txBody>
          <a:bodyPr/>
          <a:lstStyle/>
          <a:p>
            <a:pPr>
              <a:defRPr/>
            </a:pPr>
            <a:r>
              <a:rPr lang="en-US" dirty="0" smtClean="0"/>
              <a:t>Walters &amp; Baer.</a:t>
            </a:r>
            <a:endParaRPr lang="en-US" dirty="0"/>
          </a:p>
        </p:txBody>
      </p:sp>
    </p:spTree>
    <p:extLst>
      <p:ext uri="{BB962C8B-B14F-4D97-AF65-F5344CB8AC3E}">
        <p14:creationId xmlns:p14="http://schemas.microsoft.com/office/powerpoint/2010/main" val="1875630484"/>
      </p:ext>
    </p:ext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8|6.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TIMING" val="|64.2|16.7"/>
</p:tagLst>
</file>

<file path=ppt/tags/tag3.xml><?xml version="1.0" encoding="utf-8"?>
<p:tagLst xmlns:a="http://schemas.openxmlformats.org/drawingml/2006/main" xmlns:r="http://schemas.openxmlformats.org/officeDocument/2006/relationships" xmlns:p="http://schemas.openxmlformats.org/presentationml/2006/main">
  <p:tag name="TIMING" val="|17.1|15.1|4.1|9.3|25.5"/>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Retrospect">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emplate/>
  <TotalTime>8639</TotalTime>
  <Words>6637</Words>
  <Application>Microsoft Office PowerPoint</Application>
  <PresentationFormat>On-screen Show (4:3)</PresentationFormat>
  <Paragraphs>1202</Paragraphs>
  <Slides>146</Slides>
  <Notes>121</Notes>
  <HiddenSlides>0</HiddenSlides>
  <MMClips>4</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146</vt:i4>
      </vt:variant>
    </vt:vector>
  </HeadingPairs>
  <TitlesOfParts>
    <vt:vector size="166" baseType="lpstr">
      <vt:lpstr>Meiryo</vt:lpstr>
      <vt:lpstr>ＭＳ Ｐゴシック</vt:lpstr>
      <vt:lpstr>ＭＳ Ｐゴシック</vt:lpstr>
      <vt:lpstr>Arial</vt:lpstr>
      <vt:lpstr>Arial Black</vt:lpstr>
      <vt:lpstr>Calibri</vt:lpstr>
      <vt:lpstr>Calibri Light</vt:lpstr>
      <vt:lpstr>Cambria</vt:lpstr>
      <vt:lpstr>Century Gothic</vt:lpstr>
      <vt:lpstr>Corbel</vt:lpstr>
      <vt:lpstr>Courier New</vt:lpstr>
      <vt:lpstr>Helvetica</vt:lpstr>
      <vt:lpstr>Tahoma</vt:lpstr>
      <vt:lpstr>Times</vt:lpstr>
      <vt:lpstr>Times New Roman</vt:lpstr>
      <vt:lpstr>Wingdings</vt:lpstr>
      <vt:lpstr>Wingdings 2</vt:lpstr>
      <vt:lpstr>Wingdings 3</vt:lpstr>
      <vt:lpstr>Retrospect</vt:lpstr>
      <vt:lpstr>Clip</vt:lpstr>
      <vt:lpstr>PowerPoint Presentation</vt:lpstr>
      <vt:lpstr>Video-  Modern Family </vt:lpstr>
      <vt:lpstr>Motivational Interviewing</vt:lpstr>
      <vt:lpstr>Practice: MINDFULNESS</vt:lpstr>
      <vt:lpstr>TODAY’S    AGENDA</vt:lpstr>
      <vt:lpstr>Objectives</vt:lpstr>
      <vt:lpstr>PowerPoint Presentation</vt:lpstr>
      <vt:lpstr>“I have already been trained in MI/BASICS!”</vt:lpstr>
      <vt:lpstr>College Alcohol Use: Consequences</vt:lpstr>
      <vt:lpstr>HEAVY DRINKING IS DANGEROUS TO STUDENTS </vt:lpstr>
      <vt:lpstr>What Isn’t Said</vt:lpstr>
      <vt:lpstr>ACADEMICS</vt:lpstr>
      <vt:lpstr>PowerPoint Presentation</vt:lpstr>
      <vt:lpstr>This Does NOT Work </vt:lpstr>
      <vt:lpstr>Tiered Recommendations</vt:lpstr>
      <vt:lpstr>Continuum of risk and change</vt:lpstr>
      <vt:lpstr>How Does Behavior Change?</vt:lpstr>
      <vt:lpstr>Stages of Change</vt:lpstr>
      <vt:lpstr>PRACTICE Identifying Stage of Change </vt:lpstr>
      <vt:lpstr>WHAT MAKES PEOPLE CHANGE?</vt:lpstr>
      <vt:lpstr>CHALLENGES TO CHANGE?</vt:lpstr>
      <vt:lpstr>The Adolescent Brain</vt:lpstr>
      <vt:lpstr>                     +</vt:lpstr>
      <vt:lpstr>PowerPoint Presentation</vt:lpstr>
      <vt:lpstr>Starts with traps</vt:lpstr>
      <vt:lpstr>PowerPoint Presentation</vt:lpstr>
      <vt:lpstr>Miller &amp; Rollnick</vt:lpstr>
      <vt:lpstr>Simply…..</vt:lpstr>
      <vt:lpstr>MI: Early Research-</vt:lpstr>
      <vt:lpstr>Change talk and resistance (sustain talk) </vt:lpstr>
      <vt:lpstr>Stages of Change + MI = Trans-theoretical model</vt:lpstr>
      <vt:lpstr>    PHASING INTERVENTIONS  </vt:lpstr>
      <vt:lpstr>CHANGE</vt:lpstr>
      <vt:lpstr>Resistance</vt:lpstr>
      <vt:lpstr>Motivational Interviewing </vt:lpstr>
      <vt:lpstr>Spirit of MI:  A way of being “with”</vt:lpstr>
      <vt:lpstr>Principles: Person-centered</vt:lpstr>
      <vt:lpstr>R-U-L-E</vt:lpstr>
      <vt:lpstr>A pragmatic MI definition  (Why would I use it?): </vt:lpstr>
      <vt:lpstr>Doing it RIGHT</vt:lpstr>
      <vt:lpstr>BASICS Development </vt:lpstr>
      <vt:lpstr>BASICS RESEARCH Summary</vt:lpstr>
      <vt:lpstr>BASICS Characteristics</vt:lpstr>
      <vt:lpstr>Ingredients of Brief Interventions (MET)</vt:lpstr>
      <vt:lpstr>Brief Interventions Goals</vt:lpstr>
      <vt:lpstr>Research</vt:lpstr>
      <vt:lpstr>References: SBIRT</vt:lpstr>
      <vt:lpstr>BASICS Structure </vt:lpstr>
      <vt:lpstr>Focus on Alcohol--</vt:lpstr>
      <vt:lpstr>BASICS Live</vt:lpstr>
      <vt:lpstr>      BASICS Overview</vt:lpstr>
      <vt:lpstr>First Few Minutes: Rapport</vt:lpstr>
      <vt:lpstr>Session One</vt:lpstr>
      <vt:lpstr>Talking about (possibility of) Change</vt:lpstr>
      <vt:lpstr>Change Talk vs Sustain Talk</vt:lpstr>
      <vt:lpstr>Personal Took-Kit</vt:lpstr>
      <vt:lpstr>Setting the Tone: Session 1</vt:lpstr>
      <vt:lpstr>Establishing Rapport  (Pg. 1)</vt:lpstr>
      <vt:lpstr>Core MI Strategies </vt:lpstr>
      <vt:lpstr>OARS</vt:lpstr>
      <vt:lpstr>Open ended questions</vt:lpstr>
      <vt:lpstr>Ask Open-Ended Questions</vt:lpstr>
      <vt:lpstr>Open-Ended</vt:lpstr>
      <vt:lpstr>PRACTICE:  Scripting OARS                   Pg. 2 </vt:lpstr>
      <vt:lpstr>REFLECTIVE LISTENING</vt:lpstr>
      <vt:lpstr>Listen Reflectively</vt:lpstr>
      <vt:lpstr>Reflections say-</vt:lpstr>
      <vt:lpstr>Levels of Reflection</vt:lpstr>
      <vt:lpstr>      Levels of Reflection:  “I probably should quit smoking”</vt:lpstr>
      <vt:lpstr>Video-Puppet Master </vt:lpstr>
      <vt:lpstr>Reflections </vt:lpstr>
      <vt:lpstr>Reflections …..open ended</vt:lpstr>
      <vt:lpstr>PRACTICE Pageant Material </vt:lpstr>
      <vt:lpstr>PowerPoint Presentation</vt:lpstr>
      <vt:lpstr>PowerPoint Presentation</vt:lpstr>
      <vt:lpstr>Partner Practice: Lifestyle</vt:lpstr>
      <vt:lpstr>Summarize and Transition</vt:lpstr>
      <vt:lpstr>Reason for referral</vt:lpstr>
      <vt:lpstr>Video: Debrief of incident  Jonathan 7 minutes </vt:lpstr>
      <vt:lpstr>Simple Reflections</vt:lpstr>
      <vt:lpstr>Reflections/Affirmations</vt:lpstr>
      <vt:lpstr>PowerPoint Presentation</vt:lpstr>
      <vt:lpstr>PowerPoint Presentation</vt:lpstr>
      <vt:lpstr>Video: Decisional Balance</vt:lpstr>
      <vt:lpstr>Readiness to Change</vt:lpstr>
      <vt:lpstr>Change talk</vt:lpstr>
      <vt:lpstr>Video: Change Ruler</vt:lpstr>
      <vt:lpstr>Talking about Change</vt:lpstr>
      <vt:lpstr>Reflections/Change Talk Double Sided Reflection: highlights ambivalence</vt:lpstr>
      <vt:lpstr>Preparatory Change Talk - use OARS to explore</vt:lpstr>
      <vt:lpstr>Change or Sustain?</vt:lpstr>
      <vt:lpstr>Pre-contemplative Traits</vt:lpstr>
      <vt:lpstr>Contemplative Traits--Maybe (more aware of benefits and acutely aware of costs) </vt:lpstr>
      <vt:lpstr>Preparation Traits (Benefits&gt;Costs…..and figuring out how)</vt:lpstr>
      <vt:lpstr>Action Stage Traits:  (it is working and I am sticking with it).</vt:lpstr>
      <vt:lpstr>Maintenance Stage Responses</vt:lpstr>
      <vt:lpstr>Strategies for Motivating College Students in Relapse Stage</vt:lpstr>
      <vt:lpstr>Assess for Alcohol Dependence</vt:lpstr>
      <vt:lpstr>The Last Few Minutes</vt:lpstr>
      <vt:lpstr>Special Considerations</vt:lpstr>
      <vt:lpstr>Partner Practice: Lifestyle</vt:lpstr>
      <vt:lpstr>Brain and BAL</vt:lpstr>
      <vt:lpstr>PowerPoint Presentation</vt:lpstr>
      <vt:lpstr>PowerPoint Presentation</vt:lpstr>
      <vt:lpstr>BASICS SESSION 2  FEEDBACK SESSION GOALS </vt:lpstr>
      <vt:lpstr>Brief Interventions Goals</vt:lpstr>
      <vt:lpstr>Session 2</vt:lpstr>
      <vt:lpstr>Self-Monitoring Cards (2nd visit)</vt:lpstr>
      <vt:lpstr>PowerPoint Presentation</vt:lpstr>
      <vt:lpstr>PowerPoint Presentation</vt:lpstr>
      <vt:lpstr>Presenting Feedback</vt:lpstr>
      <vt:lpstr>Motivational Feedback</vt:lpstr>
      <vt:lpstr>PowerPoint Presentation</vt:lpstr>
      <vt:lpstr>BASICS FEEDBACK SESSION: GUIDELINES GIVING FEEDBACK</vt:lpstr>
      <vt:lpstr>Reflections</vt:lpstr>
      <vt:lpstr>“PHASING” INTERVENTIONS BY STAGE OF CHANGE</vt:lpstr>
      <vt:lpstr>VIDEO: Feedback Clip</vt:lpstr>
      <vt:lpstr>ASSUMPTIONS</vt:lpstr>
      <vt:lpstr>VIDEO</vt:lpstr>
      <vt:lpstr>Resistance</vt:lpstr>
      <vt:lpstr>Beyond OARS</vt:lpstr>
      <vt:lpstr>Pearls</vt:lpstr>
      <vt:lpstr>Broaching the Subject</vt:lpstr>
      <vt:lpstr>Giving Advice and Suggestions</vt:lpstr>
      <vt:lpstr> Asking Evocative Questions</vt:lpstr>
      <vt:lpstr>Change in the abstract</vt:lpstr>
      <vt:lpstr>Exploring Change in the Abstract</vt:lpstr>
      <vt:lpstr>Video- Jill: HTN, alcohol </vt:lpstr>
      <vt:lpstr>CHANGE TALK: WHAT TO LOOK FOR</vt:lpstr>
      <vt:lpstr>Doing it RIGHT</vt:lpstr>
      <vt:lpstr>Video-</vt:lpstr>
      <vt:lpstr>Resources</vt:lpstr>
      <vt:lpstr>Alcohol Physiology</vt:lpstr>
      <vt:lpstr>Alcohol 101</vt:lpstr>
      <vt:lpstr>Alcohol 101</vt:lpstr>
      <vt:lpstr>Sex (biologic) Differences</vt:lpstr>
      <vt:lpstr>What is a drink?</vt:lpstr>
      <vt:lpstr>HOW IS ALCOHOL ABSORBED?</vt:lpstr>
      <vt:lpstr>High Fat and High Protein Foods</vt:lpstr>
      <vt:lpstr>Carbonation</vt:lpstr>
      <vt:lpstr>Which Absorbs Fastest?</vt:lpstr>
      <vt:lpstr>Alcohol Effects and Medication</vt:lpstr>
      <vt:lpstr>BAL</vt:lpstr>
      <vt:lpstr>Sobering Up </vt:lpstr>
      <vt:lpstr>Tolerance</vt:lpstr>
      <vt:lpstr>Sleep Alertness</vt:lpstr>
    </vt:vector>
  </TitlesOfParts>
  <Company>West Chester University of Pennsylvania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West Chester University</dc:creator>
  <cp:lastModifiedBy>Rogan, Mary Jane</cp:lastModifiedBy>
  <cp:revision>740</cp:revision>
  <cp:lastPrinted>1601-01-01T00:00:00Z</cp:lastPrinted>
  <dcterms:created xsi:type="dcterms:W3CDTF">2011-06-21T20:29:06Z</dcterms:created>
  <dcterms:modified xsi:type="dcterms:W3CDTF">2016-09-19T13:28:45Z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TC102037801033</vt:lpwstr>
  </property>
</Properties>
</file>