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80" r:id="rId2"/>
    <p:sldId id="293" r:id="rId3"/>
    <p:sldId id="292" r:id="rId4"/>
    <p:sldId id="269" r:id="rId5"/>
    <p:sldId id="270" r:id="rId6"/>
    <p:sldId id="274" r:id="rId7"/>
    <p:sldId id="276" r:id="rId8"/>
    <p:sldId id="271" r:id="rId9"/>
    <p:sldId id="278" r:id="rId10"/>
    <p:sldId id="290" r:id="rId11"/>
    <p:sldId id="289" r:id="rId12"/>
    <p:sldId id="295" r:id="rId13"/>
    <p:sldId id="28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573D"/>
    <a:srgbClr val="B150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93632"/>
  </p:normalViewPr>
  <p:slideViewPr>
    <p:cSldViewPr>
      <p:cViewPr>
        <p:scale>
          <a:sx n="90" d="100"/>
          <a:sy n="90" d="100"/>
        </p:scale>
        <p:origin x="-3192" y="-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77482C-B62F-DD4F-BF64-9A4C89E66AA3}" type="doc">
      <dgm:prSet loTypeId="urn:microsoft.com/office/officeart/2005/8/layout/arrow5" loCatId="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6A8DDC8-D905-E245-AA8A-61E06A4CA545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Common Core </a:t>
          </a:r>
          <a:endParaRPr lang="en-US" dirty="0">
            <a:latin typeface="+mj-lt"/>
          </a:endParaRPr>
        </a:p>
      </dgm:t>
    </dgm:pt>
    <dgm:pt modelId="{E229CC00-8BF0-5946-B3C2-9BBFF50BAFAF}" type="parTrans" cxnId="{205BEBA7-7987-8B4C-A6EC-89B70DEAE5BB}">
      <dgm:prSet/>
      <dgm:spPr/>
      <dgm:t>
        <a:bodyPr/>
        <a:lstStyle/>
        <a:p>
          <a:endParaRPr lang="en-US"/>
        </a:p>
      </dgm:t>
    </dgm:pt>
    <dgm:pt modelId="{1E33F286-D208-1F4A-8575-BDFCA6B62B3C}" type="sibTrans" cxnId="{205BEBA7-7987-8B4C-A6EC-89B70DEAE5BB}">
      <dgm:prSet/>
      <dgm:spPr/>
      <dgm:t>
        <a:bodyPr/>
        <a:lstStyle/>
        <a:p>
          <a:endParaRPr lang="en-US"/>
        </a:p>
      </dgm:t>
    </dgm:pt>
    <dgm:pt modelId="{B6FCDAF5-EE3E-C24C-A72B-A627473E0E43}">
      <dgm:prSet phldrT="[Text]"/>
      <dgm:spPr/>
      <dgm:t>
        <a:bodyPr/>
        <a:lstStyle/>
        <a:p>
          <a:r>
            <a:rPr lang="en-US" dirty="0" smtClean="0">
              <a:latin typeface="+mj-lt"/>
            </a:rPr>
            <a:t>Focus Areas</a:t>
          </a:r>
          <a:endParaRPr lang="en-US" dirty="0">
            <a:latin typeface="+mj-lt"/>
          </a:endParaRPr>
        </a:p>
      </dgm:t>
    </dgm:pt>
    <dgm:pt modelId="{F1983AE7-D618-8747-96F3-81BB5F0AC98F}" type="parTrans" cxnId="{03BC128B-FE99-1146-906D-86E644011DF2}">
      <dgm:prSet/>
      <dgm:spPr/>
      <dgm:t>
        <a:bodyPr/>
        <a:lstStyle/>
        <a:p>
          <a:endParaRPr lang="en-US"/>
        </a:p>
      </dgm:t>
    </dgm:pt>
    <dgm:pt modelId="{E6229D2D-F8FE-484E-85CC-33A0EA23F03C}" type="sibTrans" cxnId="{03BC128B-FE99-1146-906D-86E644011DF2}">
      <dgm:prSet/>
      <dgm:spPr/>
      <dgm:t>
        <a:bodyPr/>
        <a:lstStyle/>
        <a:p>
          <a:endParaRPr lang="en-US"/>
        </a:p>
      </dgm:t>
    </dgm:pt>
    <dgm:pt modelId="{A026C6A0-522F-DE48-AB6A-D1B19641443A}" type="pres">
      <dgm:prSet presAssocID="{E177482C-B62F-DD4F-BF64-9A4C89E66AA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EE453F-1708-F547-B6EB-600FB5893AB9}" type="pres">
      <dgm:prSet presAssocID="{26A8DDC8-D905-E245-AA8A-61E06A4CA545}" presName="arrow" presStyleLbl="node1" presStyleIdx="0" presStyleCnt="2" custScaleY="1001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E59C00-601D-0E43-A1BE-A27B74FEB452}" type="pres">
      <dgm:prSet presAssocID="{B6FCDAF5-EE3E-C24C-A72B-A627473E0E43}" presName="arrow" presStyleLbl="node1" presStyleIdx="1" presStyleCnt="2" custScaleY="1001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BC128B-FE99-1146-906D-86E644011DF2}" srcId="{E177482C-B62F-DD4F-BF64-9A4C89E66AA3}" destId="{B6FCDAF5-EE3E-C24C-A72B-A627473E0E43}" srcOrd="1" destOrd="0" parTransId="{F1983AE7-D618-8747-96F3-81BB5F0AC98F}" sibTransId="{E6229D2D-F8FE-484E-85CC-33A0EA23F03C}"/>
    <dgm:cxn modelId="{9FD85C49-7DA1-654E-AB62-E0C9E5403661}" type="presOf" srcId="{26A8DDC8-D905-E245-AA8A-61E06A4CA545}" destId="{CCEE453F-1708-F547-B6EB-600FB5893AB9}" srcOrd="0" destOrd="0" presId="urn:microsoft.com/office/officeart/2005/8/layout/arrow5"/>
    <dgm:cxn modelId="{AAEF85A8-397E-FF40-99C5-36DEA10BFBB5}" type="presOf" srcId="{E177482C-B62F-DD4F-BF64-9A4C89E66AA3}" destId="{A026C6A0-522F-DE48-AB6A-D1B19641443A}" srcOrd="0" destOrd="0" presId="urn:microsoft.com/office/officeart/2005/8/layout/arrow5"/>
    <dgm:cxn modelId="{205BEBA7-7987-8B4C-A6EC-89B70DEAE5BB}" srcId="{E177482C-B62F-DD4F-BF64-9A4C89E66AA3}" destId="{26A8DDC8-D905-E245-AA8A-61E06A4CA545}" srcOrd="0" destOrd="0" parTransId="{E229CC00-8BF0-5946-B3C2-9BBFF50BAFAF}" sibTransId="{1E33F286-D208-1F4A-8575-BDFCA6B62B3C}"/>
    <dgm:cxn modelId="{367E0E0F-F91E-2442-A9CB-E2302EB52678}" type="presOf" srcId="{B6FCDAF5-EE3E-C24C-A72B-A627473E0E43}" destId="{ECE59C00-601D-0E43-A1BE-A27B74FEB452}" srcOrd="0" destOrd="0" presId="urn:microsoft.com/office/officeart/2005/8/layout/arrow5"/>
    <dgm:cxn modelId="{7CC5E647-7412-BA4F-82DD-D093C96B2697}" type="presParOf" srcId="{A026C6A0-522F-DE48-AB6A-D1B19641443A}" destId="{CCEE453F-1708-F547-B6EB-600FB5893AB9}" srcOrd="0" destOrd="0" presId="urn:microsoft.com/office/officeart/2005/8/layout/arrow5"/>
    <dgm:cxn modelId="{2AA645F4-C589-004E-AA9B-C22665EB3142}" type="presParOf" srcId="{A026C6A0-522F-DE48-AB6A-D1B19641443A}" destId="{ECE59C00-601D-0E43-A1BE-A27B74FEB452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EE453F-1708-F547-B6EB-600FB5893AB9}">
      <dsp:nvSpPr>
        <dsp:cNvPr id="0" name=""/>
        <dsp:cNvSpPr/>
      </dsp:nvSpPr>
      <dsp:spPr>
        <a:xfrm rot="16200000">
          <a:off x="1850" y="387"/>
          <a:ext cx="1320822" cy="1322591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+mj-lt"/>
            </a:rPr>
            <a:t>Common Core </a:t>
          </a:r>
          <a:endParaRPr lang="en-US" sz="1500" kern="1200" dirty="0">
            <a:latin typeface="+mj-lt"/>
          </a:endParaRPr>
        </a:p>
      </dsp:txBody>
      <dsp:txXfrm rot="5400000">
        <a:off x="966" y="331476"/>
        <a:ext cx="1091447" cy="660411"/>
      </dsp:txXfrm>
    </dsp:sp>
    <dsp:sp modelId="{ECE59C00-601D-0E43-A1BE-A27B74FEB452}">
      <dsp:nvSpPr>
        <dsp:cNvPr id="0" name=""/>
        <dsp:cNvSpPr/>
      </dsp:nvSpPr>
      <dsp:spPr>
        <a:xfrm rot="5400000">
          <a:off x="3981334" y="387"/>
          <a:ext cx="1320822" cy="1322591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latin typeface="+mj-lt"/>
            </a:rPr>
            <a:t>Focus Areas</a:t>
          </a:r>
          <a:endParaRPr lang="en-US" sz="1500" kern="1200" dirty="0">
            <a:latin typeface="+mj-lt"/>
          </a:endParaRPr>
        </a:p>
      </dsp:txBody>
      <dsp:txXfrm rot="-5400000">
        <a:off x="4211594" y="331478"/>
        <a:ext cx="1091447" cy="6604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D2DD9-36EB-094B-957C-75505664CD2A}" type="datetimeFigureOut">
              <a:rPr lang="en-US" smtClean="0"/>
              <a:t>9/7/17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6FE45-C4E5-7445-B290-7C6221AF8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E72A708-54A5-4102-88C3-31A1403E517C}" type="datetimeFigureOut">
              <a:rPr lang="en-US" smtClean="0"/>
              <a:t>9/7/17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ECBCD8-D094-45FE-8472-ECCA8851E30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2A708-54A5-4102-88C3-31A1403E517C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CD8-D094-45FE-8472-ECCA8851E3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2A708-54A5-4102-88C3-31A1403E517C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ECBCD8-D094-45FE-8472-ECCA8851E3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2A708-54A5-4102-88C3-31A1403E517C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CD8-D094-45FE-8472-ECCA8851E30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72A708-54A5-4102-88C3-31A1403E517C}" type="datetimeFigureOut">
              <a:rPr lang="en-US" smtClean="0"/>
              <a:t>9/7/17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ECBCD8-D094-45FE-8472-ECCA8851E30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2A708-54A5-4102-88C3-31A1403E517C}" type="datetimeFigureOut">
              <a:rPr lang="en-US" smtClean="0"/>
              <a:t>9/7/17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CD8-D094-45FE-8472-ECCA8851E30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2A708-54A5-4102-88C3-31A1403E517C}" type="datetimeFigureOut">
              <a:rPr lang="en-US" smtClean="0"/>
              <a:t>9/7/17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CD8-D094-45FE-8472-ECCA8851E30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2A708-54A5-4102-88C3-31A1403E517C}" type="datetimeFigureOut">
              <a:rPr lang="en-US" smtClean="0"/>
              <a:t>9/7/17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CD8-D094-45FE-8472-ECCA8851E30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2A708-54A5-4102-88C3-31A1403E517C}" type="datetimeFigureOut">
              <a:rPr lang="en-US" smtClean="0"/>
              <a:t>9/7/17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CD8-D094-45FE-8472-ECCA8851E3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2A708-54A5-4102-88C3-31A1403E517C}" type="datetimeFigureOut">
              <a:rPr lang="en-US" smtClean="0"/>
              <a:t>9/7/17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ECBCD8-D094-45FE-8472-ECCA8851E30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2A708-54A5-4102-88C3-31A1403E517C}" type="datetimeFigureOut">
              <a:rPr lang="en-US" smtClean="0"/>
              <a:t>9/7/17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CD8-D094-45FE-8472-ECCA8851E30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E72A708-54A5-4102-88C3-31A1403E517C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4ECBCD8-D094-45FE-8472-ECCA8851E30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cupa.edu/viceProvost/capc/genEd.asp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General education reform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646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6825272" y="1105908"/>
            <a:ext cx="1737502" cy="1553229"/>
          </a:xfrm>
          <a:prstGeom prst="ellipse">
            <a:avLst/>
          </a:prstGeom>
          <a:solidFill>
            <a:schemeClr val="bg2">
              <a:lumMod val="5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>
                <a:solidFill>
                  <a:schemeClr val="tx1"/>
                </a:solidFill>
              </a:rPr>
              <a:t>Science distributive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677538" y="2590800"/>
            <a:ext cx="1815705" cy="1600200"/>
          </a:xfrm>
          <a:prstGeom prst="ellipse">
            <a:avLst/>
          </a:prstGeom>
          <a:solidFill>
            <a:schemeClr val="accent2">
              <a:lumMod val="5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>
                <a:solidFill>
                  <a:schemeClr val="tx1"/>
                </a:solidFill>
              </a:rPr>
              <a:t>FYE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761157" y="738030"/>
            <a:ext cx="1732086" cy="1632131"/>
          </a:xfrm>
          <a:prstGeom prst="ellipse">
            <a:avLst/>
          </a:prstGeom>
          <a:solidFill>
            <a:srgbClr val="7030A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>
                <a:solidFill>
                  <a:schemeClr val="tx1"/>
                </a:solidFill>
              </a:rPr>
              <a:t>Arts distributive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52401" y="4713412"/>
            <a:ext cx="3276600" cy="1918981"/>
          </a:xfrm>
          <a:prstGeom prst="ellipse">
            <a:avLst/>
          </a:prstGeom>
          <a:solidFill>
            <a:srgbClr val="FFD579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The President’s Toolkit &amp;</a:t>
            </a:r>
          </a:p>
          <a:p>
            <a:pPr algn="ctr"/>
            <a:r>
              <a:rPr lang="en-US" sz="1350" dirty="0" smtClean="0">
                <a:solidFill>
                  <a:schemeClr val="tx1"/>
                </a:solidFill>
              </a:rPr>
              <a:t>General Education</a:t>
            </a:r>
          </a:p>
          <a:p>
            <a:pPr marL="557213" lvl="1" indent="-214313">
              <a:buFont typeface="Arial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Civic </a:t>
            </a:r>
            <a:r>
              <a:rPr lang="en-US" sz="1200" dirty="0">
                <a:solidFill>
                  <a:schemeClr val="tx1"/>
                </a:solidFill>
              </a:rPr>
              <a:t>discourse</a:t>
            </a:r>
          </a:p>
          <a:p>
            <a:pPr marL="557213" lvl="1" indent="-214313">
              <a:buFont typeface="Arial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Diverse communities</a:t>
            </a:r>
          </a:p>
          <a:p>
            <a:pPr marL="557213" lvl="1" indent="-214313">
              <a:buFont typeface="Arial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Writing emphasis</a:t>
            </a:r>
          </a:p>
          <a:p>
            <a:pPr marL="557213" lvl="1" indent="-214313">
              <a:buFont typeface="Arial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Global awareness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Co-curricular transcript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 idx="4294967295"/>
          </p:nvPr>
        </p:nvSpPr>
        <p:spPr>
          <a:xfrm>
            <a:off x="381000" y="192348"/>
            <a:ext cx="6732687" cy="746522"/>
          </a:xfrm>
        </p:spPr>
        <p:txBody>
          <a:bodyPr>
            <a:normAutofit/>
          </a:bodyPr>
          <a:lstStyle/>
          <a:p>
            <a:r>
              <a:rPr lang="en-US" dirty="0" err="1" smtClean="0"/>
              <a:t>CERtificate</a:t>
            </a:r>
            <a:r>
              <a:rPr lang="en-US" dirty="0" smtClean="0"/>
              <a:t> pathways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6567000" y="3341635"/>
            <a:ext cx="1974246" cy="1698729"/>
          </a:xfrm>
          <a:prstGeom prst="ellipse">
            <a:avLst/>
          </a:prstGeom>
          <a:solidFill>
            <a:schemeClr val="accent6">
              <a:lumMod val="75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>
                <a:solidFill>
                  <a:schemeClr val="tx1"/>
                </a:solidFill>
              </a:rPr>
              <a:t>Diverse Communities course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592104" y="3125219"/>
            <a:ext cx="1847756" cy="180740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>
                <a:solidFill>
                  <a:schemeClr val="tx1"/>
                </a:solidFill>
              </a:rPr>
              <a:t>Humanities distributive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2669951" y="1123391"/>
            <a:ext cx="2020342" cy="1820123"/>
          </a:xfrm>
          <a:prstGeom prst="ellipse">
            <a:avLst/>
          </a:prstGeom>
          <a:solidFill>
            <a:srgbClr val="FF000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smtClean="0">
                <a:solidFill>
                  <a:schemeClr val="tx1"/>
                </a:solidFill>
              </a:rPr>
              <a:t>Interdisciplinary course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4677538" y="4481179"/>
            <a:ext cx="2089871" cy="1663553"/>
          </a:xfrm>
          <a:prstGeom prst="ellipse">
            <a:avLst/>
          </a:prstGeom>
          <a:solidFill>
            <a:srgbClr val="9290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lang="en-US" sz="1350" dirty="0" smtClean="0">
                <a:solidFill>
                  <a:schemeClr val="tx1"/>
                </a:solidFill>
              </a:rPr>
              <a:t>Behavioral/Social Science distributive </a:t>
            </a:r>
            <a:endParaRPr lang="en-US" sz="1350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583585" y="2078414"/>
            <a:ext cx="43615" cy="78022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886201" y="1999538"/>
            <a:ext cx="1309875" cy="159274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983823" y="4261235"/>
            <a:ext cx="1065293" cy="69176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3173766" y="5475577"/>
            <a:ext cx="1699142" cy="14637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056399" y="2237267"/>
            <a:ext cx="1129041" cy="87891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7762147" y="2468654"/>
            <a:ext cx="15896" cy="126514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6440835" y="4652193"/>
            <a:ext cx="744605" cy="38817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3203699" y="5672902"/>
            <a:ext cx="1699142" cy="14637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09575" y="1999538"/>
            <a:ext cx="1859752" cy="175432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All courses in a pathway address the goals of that pathway, but from </a:t>
            </a:r>
            <a:r>
              <a:rPr lang="en-US" smtClean="0">
                <a:solidFill>
                  <a:srgbClr val="FF0000"/>
                </a:solidFill>
              </a:rPr>
              <a:t>different perspectives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733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891540"/>
          </a:xfrm>
        </p:spPr>
        <p:txBody>
          <a:bodyPr/>
          <a:lstStyle/>
          <a:p>
            <a:r>
              <a:rPr lang="en-US" dirty="0"/>
              <a:t>Planning for </a:t>
            </a:r>
            <a:r>
              <a:rPr lang="en-US" dirty="0" smtClean="0"/>
              <a:t>this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924" y="1828800"/>
            <a:ext cx="8220075" cy="4495800"/>
          </a:xfrm>
        </p:spPr>
        <p:txBody>
          <a:bodyPr>
            <a:noAutofit/>
          </a:bodyPr>
          <a:lstStyle/>
          <a:p>
            <a:r>
              <a:rPr lang="en-US" sz="2200" dirty="0" smtClean="0"/>
              <a:t>Review and approval of Gen Ed distributive courses</a:t>
            </a:r>
            <a:endParaRPr lang="en-US" sz="2200" dirty="0"/>
          </a:p>
          <a:p>
            <a:pPr lvl="1"/>
            <a:r>
              <a:rPr lang="en-US" sz="2200" dirty="0"/>
              <a:t>R</a:t>
            </a:r>
            <a:r>
              <a:rPr lang="en-US" sz="2200" dirty="0" smtClean="0"/>
              <a:t>equired </a:t>
            </a:r>
            <a:r>
              <a:rPr lang="en-US" sz="2200" dirty="0"/>
              <a:t>information is on CAPC </a:t>
            </a:r>
            <a:r>
              <a:rPr lang="en-US" sz="2200" dirty="0" smtClean="0"/>
              <a:t>Gen Ed </a:t>
            </a:r>
            <a:r>
              <a:rPr lang="en-US" sz="2200" dirty="0"/>
              <a:t>page</a:t>
            </a:r>
          </a:p>
          <a:p>
            <a:pPr lvl="1"/>
            <a:r>
              <a:rPr lang="en-US" sz="2200" dirty="0" smtClean="0"/>
              <a:t>Courses must address goals </a:t>
            </a:r>
            <a:r>
              <a:rPr lang="en-US" sz="2200" dirty="0"/>
              <a:t>1-2; 3-6 apply to distributive </a:t>
            </a:r>
            <a:r>
              <a:rPr lang="en-US" sz="2200" dirty="0" smtClean="0"/>
              <a:t>areas</a:t>
            </a:r>
          </a:p>
          <a:p>
            <a:pPr lvl="1"/>
            <a:r>
              <a:rPr lang="en-US" sz="2200" b="1" dirty="0" smtClean="0"/>
              <a:t>Identify SLOs and how they are measured</a:t>
            </a:r>
          </a:p>
          <a:p>
            <a:pPr lvl="1"/>
            <a:endParaRPr lang="en-US" sz="2200" dirty="0"/>
          </a:p>
          <a:p>
            <a:r>
              <a:rPr lang="en-US" sz="2200" dirty="0" smtClean="0"/>
              <a:t>FYE courses</a:t>
            </a:r>
          </a:p>
          <a:p>
            <a:pPr lvl="1"/>
            <a:r>
              <a:rPr lang="en-US" sz="2200" dirty="0"/>
              <a:t>D</a:t>
            </a:r>
            <a:r>
              <a:rPr lang="en-US" sz="2200" dirty="0" smtClean="0"/>
              <a:t>evelopment </a:t>
            </a:r>
            <a:r>
              <a:rPr lang="en-US" sz="2200" dirty="0"/>
              <a:t>of </a:t>
            </a:r>
            <a:r>
              <a:rPr lang="en-US" sz="2200" dirty="0" smtClean="0"/>
              <a:t>meta-disciplinary, </a:t>
            </a:r>
            <a:r>
              <a:rPr lang="en-US" sz="2200" dirty="0"/>
              <a:t>team-taught </a:t>
            </a:r>
            <a:r>
              <a:rPr lang="en-US" sz="2200" dirty="0" smtClean="0"/>
              <a:t>sections</a:t>
            </a:r>
          </a:p>
          <a:p>
            <a:pPr lvl="1"/>
            <a:r>
              <a:rPr lang="en-US" sz="2200" dirty="0" smtClean="0"/>
              <a:t>Large lecture format with small break-out sections</a:t>
            </a:r>
          </a:p>
          <a:p>
            <a:pPr lvl="1"/>
            <a:endParaRPr lang="en-US" sz="2200" dirty="0"/>
          </a:p>
          <a:p>
            <a:r>
              <a:rPr lang="en-US" sz="2200" dirty="0" smtClean="0"/>
              <a:t>Certificate pathways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38254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891540"/>
          </a:xfrm>
        </p:spPr>
        <p:txBody>
          <a:bodyPr/>
          <a:lstStyle/>
          <a:p>
            <a:r>
              <a:rPr lang="en-US" dirty="0"/>
              <a:t>Planning for </a:t>
            </a:r>
            <a:r>
              <a:rPr lang="en-US" dirty="0" smtClean="0"/>
              <a:t>the next years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924" y="1828800"/>
            <a:ext cx="8220075" cy="4495800"/>
          </a:xfrm>
        </p:spPr>
        <p:txBody>
          <a:bodyPr>
            <a:noAutofit/>
          </a:bodyPr>
          <a:lstStyle/>
          <a:p>
            <a:r>
              <a:rPr lang="en-US" sz="2200" dirty="0" smtClean="0"/>
              <a:t>Review and approval of other Gen Ed components</a:t>
            </a:r>
            <a:endParaRPr lang="en-US" sz="2200" dirty="0"/>
          </a:p>
          <a:p>
            <a:pPr lvl="1"/>
            <a:r>
              <a:rPr lang="en-US" sz="2200" dirty="0" smtClean="0"/>
              <a:t>Capstones with capstone assignments</a:t>
            </a:r>
            <a:endParaRPr lang="en-US" sz="2200" dirty="0"/>
          </a:p>
          <a:p>
            <a:pPr lvl="1"/>
            <a:r>
              <a:rPr lang="en-US" sz="2200" dirty="0" smtClean="0"/>
              <a:t>I, J, &amp; W courses</a:t>
            </a:r>
          </a:p>
          <a:p>
            <a:pPr lvl="1"/>
            <a:r>
              <a:rPr lang="en-US" sz="2200" dirty="0" smtClean="0"/>
              <a:t>Academic foundation courses</a:t>
            </a:r>
          </a:p>
          <a:p>
            <a:endParaRPr lang="en-US" sz="2400" dirty="0" smtClean="0"/>
          </a:p>
          <a:p>
            <a:r>
              <a:rPr lang="en-US" sz="2400" dirty="0" smtClean="0"/>
              <a:t>Certificate pathways</a:t>
            </a:r>
          </a:p>
          <a:p>
            <a:endParaRPr lang="en-US" sz="2400" dirty="0" smtClean="0"/>
          </a:p>
          <a:p>
            <a:r>
              <a:rPr lang="en-US" sz="2400" dirty="0" smtClean="0"/>
              <a:t>Electronic portfolios</a:t>
            </a:r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08045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891540"/>
          </a:xfrm>
        </p:spPr>
        <p:txBody>
          <a:bodyPr/>
          <a:lstStyle/>
          <a:p>
            <a:r>
              <a:rPr lang="en-US" dirty="0" smtClean="0"/>
              <a:t>Role of CAPC members in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0075" cy="4495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Liaisons to constituents</a:t>
            </a:r>
          </a:p>
          <a:p>
            <a:endParaRPr lang="en-US" sz="2400" dirty="0"/>
          </a:p>
          <a:p>
            <a:r>
              <a:rPr lang="en-US" sz="2400" dirty="0" smtClean="0"/>
              <a:t>Gen Ed distributive courses</a:t>
            </a:r>
          </a:p>
          <a:p>
            <a:pPr lvl="1"/>
            <a:endParaRPr lang="en-US" sz="2400" dirty="0"/>
          </a:p>
          <a:p>
            <a:r>
              <a:rPr lang="en-US" sz="2400" dirty="0" smtClean="0"/>
              <a:t>Feedback on FYE courses</a:t>
            </a:r>
          </a:p>
          <a:p>
            <a:pPr lvl="1"/>
            <a:endParaRPr lang="en-US" sz="2400" dirty="0"/>
          </a:p>
          <a:p>
            <a:r>
              <a:rPr lang="en-US" sz="2400" dirty="0" smtClean="0"/>
              <a:t>Capstones &amp; Electronic portfolios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3909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 Ed Reform</a:t>
            </a:r>
          </a:p>
        </p:txBody>
      </p:sp>
      <p:pic>
        <p:nvPicPr>
          <p:cNvPr id="5" name="Picture 2" descr="mage result for are we there y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752600"/>
            <a:ext cx="4038600" cy="297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" y="5071984"/>
            <a:ext cx="66779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revised General Education program launches Fall 2018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90525" y="5599009"/>
            <a:ext cx="70730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This year we have to:	1) Build First Year Experience courses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	2) Review all Distributive courses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31989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 Ed Reform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Approved by CAPC 12/15/16</a:t>
            </a:r>
          </a:p>
          <a:p>
            <a:endParaRPr lang="en-US" sz="2400" dirty="0" smtClean="0"/>
          </a:p>
          <a:p>
            <a:r>
              <a:rPr lang="en-US" sz="2400" dirty="0" smtClean="0"/>
              <a:t>Four Significant Parts</a:t>
            </a:r>
          </a:p>
          <a:p>
            <a:pPr lvl="1"/>
            <a:r>
              <a:rPr lang="en-US" sz="2400" dirty="0" smtClean="0"/>
              <a:t>First‐year </a:t>
            </a:r>
            <a:r>
              <a:rPr lang="en-US" sz="2400" dirty="0"/>
              <a:t>course, with </a:t>
            </a:r>
            <a:r>
              <a:rPr lang="en-US" sz="2400" dirty="0" smtClean="0"/>
              <a:t>shared content</a:t>
            </a:r>
            <a:endParaRPr lang="en-US" sz="2400" dirty="0"/>
          </a:p>
          <a:p>
            <a:pPr lvl="1"/>
            <a:r>
              <a:rPr lang="en-US" sz="2400" dirty="0" smtClean="0"/>
              <a:t>Electronic Portfolios</a:t>
            </a:r>
          </a:p>
          <a:p>
            <a:pPr lvl="1"/>
            <a:r>
              <a:rPr lang="en-US" sz="2400" dirty="0" smtClean="0"/>
              <a:t>Certificate pathways </a:t>
            </a:r>
            <a:r>
              <a:rPr lang="en-US" sz="2400" dirty="0"/>
              <a:t>utilizing </a:t>
            </a:r>
            <a:r>
              <a:rPr lang="en-US" sz="2400" dirty="0" smtClean="0"/>
              <a:t>Gen </a:t>
            </a:r>
            <a:r>
              <a:rPr lang="en-US" sz="2400" dirty="0"/>
              <a:t>Ed </a:t>
            </a:r>
            <a:r>
              <a:rPr lang="en-US" sz="2400" dirty="0" smtClean="0"/>
              <a:t>distributive requirements</a:t>
            </a:r>
          </a:p>
          <a:p>
            <a:pPr lvl="1"/>
            <a:r>
              <a:rPr lang="en-US" sz="2400" dirty="0"/>
              <a:t>Universal implementation of capstone courses and culminating reflective synthesis of </a:t>
            </a:r>
            <a:r>
              <a:rPr lang="en-US" sz="2400" dirty="0" smtClean="0"/>
              <a:t>GE and major/minor programs</a:t>
            </a:r>
          </a:p>
          <a:p>
            <a:pPr lvl="1"/>
            <a:endParaRPr lang="en-US" sz="2400" dirty="0" smtClean="0"/>
          </a:p>
          <a:p>
            <a:pPr marL="171450" lvl="1"/>
            <a:r>
              <a:rPr lang="en-US" sz="2400" dirty="0" smtClean="0">
                <a:hlinkClick r:id="rId2"/>
              </a:rPr>
              <a:t>Proposal is on the CAPC Webpage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4305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title" idx="4294967295"/>
          </p:nvPr>
        </p:nvSpPr>
        <p:spPr>
          <a:xfrm>
            <a:off x="838200" y="381000"/>
            <a:ext cx="7736626" cy="7465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REVISED General education PROGRAM</a:t>
            </a:r>
            <a:endParaRPr lang="en-US" dirty="0"/>
          </a:p>
        </p:txBody>
      </p:sp>
      <p:pic>
        <p:nvPicPr>
          <p:cNvPr id="3" name="Picture 2" descr="Screen Shot 2017-08-01 at 11.44.4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19200"/>
            <a:ext cx="6729572" cy="532105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 rot="3912334">
            <a:off x="7159729" y="3209927"/>
            <a:ext cx="1569660" cy="1896384"/>
          </a:xfrm>
          <a:prstGeom prst="rect">
            <a:avLst/>
          </a:prstGeom>
          <a:noFill/>
          <a:effectLst>
            <a:outerShdw blurRad="50800" dist="50800" dir="5400000" algn="ctr" rotWithShape="0">
              <a:srgbClr val="FFFF00"/>
            </a:outerShdw>
          </a:effectLst>
        </p:spPr>
        <p:txBody>
          <a:bodyPr vert="vert270" wrap="square" rtlCol="0">
            <a:spAutoFit/>
          </a:bodyPr>
          <a:lstStyle/>
          <a:p>
            <a:r>
              <a:rPr lang="en-US" dirty="0" smtClean="0"/>
              <a:t>NOW WITH ELECTRONIC PORTFOLIOS FOR INTEGRATIVE LEARNING!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2776100" y="1374712"/>
            <a:ext cx="2010055" cy="1375750"/>
          </a:xfrm>
          <a:prstGeom prst="ellipse">
            <a:avLst/>
          </a:prstGeom>
          <a:solidFill>
            <a:schemeClr val="bg2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FYE – Integrative Health</a:t>
            </a:r>
          </a:p>
        </p:txBody>
      </p:sp>
      <p:sp>
        <p:nvSpPr>
          <p:cNvPr id="16" name="Oval 15"/>
          <p:cNvSpPr/>
          <p:nvPr/>
        </p:nvSpPr>
        <p:spPr>
          <a:xfrm>
            <a:off x="4928039" y="1374712"/>
            <a:ext cx="2010055" cy="1281262"/>
          </a:xfrm>
          <a:prstGeom prst="ellipse">
            <a:avLst/>
          </a:prstGeom>
          <a:solidFill>
            <a:schemeClr val="accent2">
              <a:lumMod val="50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FYE – 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STEM</a:t>
            </a:r>
          </a:p>
        </p:txBody>
      </p:sp>
      <p:sp>
        <p:nvSpPr>
          <p:cNvPr id="17" name="Oval 16"/>
          <p:cNvSpPr/>
          <p:nvPr/>
        </p:nvSpPr>
        <p:spPr>
          <a:xfrm>
            <a:off x="1011172" y="2400798"/>
            <a:ext cx="2010055" cy="1331079"/>
          </a:xfrm>
          <a:prstGeom prst="ellipse">
            <a:avLst/>
          </a:prstGeom>
          <a:solidFill>
            <a:schemeClr val="accent6">
              <a:lumMod val="75000"/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FYE – 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Social Sciences</a:t>
            </a:r>
          </a:p>
        </p:txBody>
      </p:sp>
      <p:sp>
        <p:nvSpPr>
          <p:cNvPr id="18" name="Oval 17"/>
          <p:cNvSpPr/>
          <p:nvPr/>
        </p:nvSpPr>
        <p:spPr>
          <a:xfrm>
            <a:off x="6705600" y="2327110"/>
            <a:ext cx="2010055" cy="1276160"/>
          </a:xfrm>
          <a:prstGeom prst="ellipse">
            <a:avLst/>
          </a:prstGeom>
          <a:solidFill>
            <a:schemeClr val="accent3"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FYE – 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Business</a:t>
            </a:r>
          </a:p>
        </p:txBody>
      </p:sp>
      <p:sp>
        <p:nvSpPr>
          <p:cNvPr id="19" name="Oval 18"/>
          <p:cNvSpPr/>
          <p:nvPr/>
        </p:nvSpPr>
        <p:spPr>
          <a:xfrm>
            <a:off x="6224954" y="3767675"/>
            <a:ext cx="2010055" cy="1323211"/>
          </a:xfrm>
          <a:prstGeom prst="ellipse">
            <a:avLst/>
          </a:prstGeom>
          <a:solidFill>
            <a:srgbClr val="9290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FYE –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Culture and Communications</a:t>
            </a:r>
          </a:p>
        </p:txBody>
      </p:sp>
      <p:sp>
        <p:nvSpPr>
          <p:cNvPr id="20" name="Oval 19"/>
          <p:cNvSpPr/>
          <p:nvPr/>
        </p:nvSpPr>
        <p:spPr>
          <a:xfrm>
            <a:off x="4854665" y="4980123"/>
            <a:ext cx="2010055" cy="1311667"/>
          </a:xfrm>
          <a:prstGeom prst="ellipse">
            <a:avLst/>
          </a:prstGeom>
          <a:solidFill>
            <a:srgbClr val="605DA5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FYE – 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Education</a:t>
            </a:r>
          </a:p>
        </p:txBody>
      </p:sp>
      <p:sp>
        <p:nvSpPr>
          <p:cNvPr id="21" name="Oval 20"/>
          <p:cNvSpPr/>
          <p:nvPr/>
        </p:nvSpPr>
        <p:spPr>
          <a:xfrm>
            <a:off x="882691" y="3963965"/>
            <a:ext cx="2010055" cy="1372060"/>
          </a:xfrm>
          <a:prstGeom prst="ellipse">
            <a:avLst/>
          </a:prstGeom>
          <a:solidFill>
            <a:srgbClr val="FFD579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FYE – Humanities</a:t>
            </a:r>
          </a:p>
        </p:txBody>
      </p:sp>
      <p:sp>
        <p:nvSpPr>
          <p:cNvPr id="22" name="Oval 21"/>
          <p:cNvSpPr/>
          <p:nvPr/>
        </p:nvSpPr>
        <p:spPr>
          <a:xfrm>
            <a:off x="2548795" y="4953395"/>
            <a:ext cx="2010055" cy="1348445"/>
          </a:xfrm>
          <a:prstGeom prst="ellipse">
            <a:avLst/>
          </a:prstGeom>
          <a:solidFill>
            <a:srgbClr val="DDA1FF">
              <a:alpha val="6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FYE –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Arts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 idx="4294967295"/>
          </p:nvPr>
        </p:nvSpPr>
        <p:spPr>
          <a:xfrm>
            <a:off x="799039" y="446232"/>
            <a:ext cx="7736626" cy="7465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First Year experience Focus Areas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505200" y="2971800"/>
            <a:ext cx="2427867" cy="1699107"/>
          </a:xfrm>
          <a:prstGeom prst="ellipse">
            <a:avLst/>
          </a:prstGeom>
          <a:solidFill>
            <a:srgbClr val="0000FF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West Chester University</a:t>
            </a:r>
          </a:p>
        </p:txBody>
      </p:sp>
    </p:spTree>
    <p:extLst>
      <p:ext uri="{BB962C8B-B14F-4D97-AF65-F5344CB8AC3E}">
        <p14:creationId xmlns:p14="http://schemas.microsoft.com/office/powerpoint/2010/main" val="87906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title" idx="4294967295"/>
          </p:nvPr>
        </p:nvSpPr>
        <p:spPr>
          <a:xfrm>
            <a:off x="637980" y="901303"/>
            <a:ext cx="8506021" cy="746522"/>
          </a:xfrm>
        </p:spPr>
        <p:txBody>
          <a:bodyPr>
            <a:noAutofit/>
          </a:bodyPr>
          <a:lstStyle/>
          <a:p>
            <a:r>
              <a:rPr lang="en-US" sz="2700" dirty="0"/>
              <a:t>Development of First-Year Courses 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1974715" y="1596660"/>
            <a:ext cx="5479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/>
          <p:cNvGraphicFramePr/>
          <p:nvPr>
            <p:extLst/>
          </p:nvPr>
        </p:nvGraphicFramePr>
        <p:xfrm>
          <a:off x="2062264" y="1789315"/>
          <a:ext cx="5304007" cy="1323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582515" y="2057400"/>
            <a:ext cx="2308191" cy="2758197"/>
          </a:xfrm>
          <a:prstGeom prst="roundRect">
            <a:avLst/>
          </a:prstGeom>
          <a:solidFill>
            <a:schemeClr val="accent6">
              <a:alpha val="77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u="sng" dirty="0">
                <a:latin typeface="+mj-lt"/>
              </a:rPr>
              <a:t>First Year Courses</a:t>
            </a:r>
          </a:p>
          <a:p>
            <a:pPr marL="214313" indent="-214313">
              <a:buFont typeface="Arial" charset="0"/>
              <a:buChar char="•"/>
            </a:pPr>
            <a:r>
              <a:rPr lang="en-US" sz="1350" dirty="0">
                <a:latin typeface="+mj-lt"/>
              </a:rPr>
              <a:t>Integrative Health</a:t>
            </a:r>
          </a:p>
          <a:p>
            <a:pPr marL="214313" indent="-214313">
              <a:buFont typeface="Arial" charset="0"/>
              <a:buChar char="•"/>
            </a:pPr>
            <a:r>
              <a:rPr lang="en-US" sz="1350" dirty="0">
                <a:latin typeface="+mj-lt"/>
              </a:rPr>
              <a:t>STEM</a:t>
            </a:r>
          </a:p>
          <a:p>
            <a:pPr marL="214313" indent="-214313">
              <a:buFont typeface="Arial" charset="0"/>
              <a:buChar char="•"/>
            </a:pPr>
            <a:r>
              <a:rPr lang="en-US" sz="1350" dirty="0">
                <a:latin typeface="+mj-lt"/>
              </a:rPr>
              <a:t>Social Sciences</a:t>
            </a:r>
          </a:p>
          <a:p>
            <a:pPr marL="214313" indent="-214313">
              <a:buFont typeface="Arial" charset="0"/>
              <a:buChar char="•"/>
            </a:pPr>
            <a:r>
              <a:rPr lang="en-US" sz="1350" dirty="0">
                <a:latin typeface="+mj-lt"/>
              </a:rPr>
              <a:t>Humanities</a:t>
            </a:r>
          </a:p>
          <a:p>
            <a:pPr marL="214313" indent="-214313">
              <a:buFont typeface="Arial" charset="0"/>
              <a:buChar char="•"/>
            </a:pPr>
            <a:r>
              <a:rPr lang="en-US" sz="1350" dirty="0">
                <a:latin typeface="+mj-lt"/>
              </a:rPr>
              <a:t>Arts</a:t>
            </a:r>
          </a:p>
          <a:p>
            <a:pPr marL="214313" indent="-214313">
              <a:buFont typeface="Arial" charset="0"/>
              <a:buChar char="•"/>
            </a:pPr>
            <a:r>
              <a:rPr lang="en-US" sz="1350" dirty="0">
                <a:latin typeface="+mj-lt"/>
              </a:rPr>
              <a:t>Business</a:t>
            </a:r>
          </a:p>
          <a:p>
            <a:pPr marL="214313" indent="-214313">
              <a:buFont typeface="Arial" charset="0"/>
              <a:buChar char="•"/>
            </a:pPr>
            <a:r>
              <a:rPr lang="en-US" sz="1350" dirty="0">
                <a:latin typeface="+mj-lt"/>
              </a:rPr>
              <a:t>Education</a:t>
            </a:r>
          </a:p>
          <a:p>
            <a:pPr marL="214313" indent="-214313">
              <a:buFont typeface="Arial" charset="0"/>
              <a:buChar char="•"/>
            </a:pPr>
            <a:r>
              <a:rPr lang="en-US" sz="1350" dirty="0">
                <a:latin typeface="+mj-lt"/>
              </a:rPr>
              <a:t>Culture </a:t>
            </a:r>
            <a:r>
              <a:rPr lang="en-US" sz="1350" dirty="0" smtClean="0">
                <a:latin typeface="+mj-lt"/>
              </a:rPr>
              <a:t>&amp; Communication </a:t>
            </a:r>
            <a:endParaRPr lang="en-US" sz="1350" dirty="0">
              <a:latin typeface="+mj-lt"/>
            </a:endParaRPr>
          </a:p>
          <a:p>
            <a:pPr marL="214313" indent="-214313" algn="ctr">
              <a:buFont typeface="Arial" charset="0"/>
              <a:buChar char="•"/>
            </a:pPr>
            <a:endParaRPr lang="en-US" sz="1350" dirty="0"/>
          </a:p>
        </p:txBody>
      </p:sp>
      <p:sp>
        <p:nvSpPr>
          <p:cNvPr id="5" name="TextBox 4"/>
          <p:cNvSpPr txBox="1"/>
          <p:nvPr/>
        </p:nvSpPr>
        <p:spPr>
          <a:xfrm>
            <a:off x="6201687" y="3112682"/>
            <a:ext cx="161965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8588" indent="-128588">
              <a:buFont typeface="Arial" charset="0"/>
              <a:buChar char="•"/>
            </a:pPr>
            <a:r>
              <a:rPr lang="en-US" sz="1200" dirty="0">
                <a:latin typeface="+mj-lt"/>
              </a:rPr>
              <a:t>8 Focus Area teams</a:t>
            </a:r>
          </a:p>
          <a:p>
            <a:pPr marL="128588" indent="-128588">
              <a:buFont typeface="Arial" charset="0"/>
              <a:buChar char="•"/>
            </a:pPr>
            <a:r>
              <a:rPr lang="en-US" sz="1200" dirty="0">
                <a:latin typeface="+mj-lt"/>
              </a:rPr>
              <a:t>Develop FY focus area course SLOs</a:t>
            </a:r>
          </a:p>
          <a:p>
            <a:pPr marL="128588" indent="-128588">
              <a:buFont typeface="Arial" charset="0"/>
              <a:buChar char="•"/>
            </a:pPr>
            <a:r>
              <a:rPr lang="en-US" sz="1200" dirty="0">
                <a:latin typeface="+mj-lt"/>
              </a:rPr>
              <a:t>Develop FY focus area common content</a:t>
            </a:r>
          </a:p>
          <a:p>
            <a:pPr marL="128588" indent="-128588">
              <a:buFont typeface="Arial" charset="0"/>
              <a:buChar char="•"/>
            </a:pPr>
            <a:r>
              <a:rPr lang="en-US" sz="1200" dirty="0">
                <a:latin typeface="+mj-lt"/>
              </a:rPr>
              <a:t>Develop common content assessment plan</a:t>
            </a:r>
          </a:p>
          <a:p>
            <a:pPr marL="128588" indent="-128588">
              <a:buFont typeface="Arial" charset="0"/>
              <a:buChar char="•"/>
            </a:pPr>
            <a:r>
              <a:rPr lang="en-US" sz="1200" dirty="0">
                <a:latin typeface="+mj-lt"/>
              </a:rPr>
              <a:t>Individual team members develop recitation section content with their department </a:t>
            </a:r>
          </a:p>
          <a:p>
            <a:pPr marL="128588" indent="-128588">
              <a:buFont typeface="Arial" charset="0"/>
              <a:buChar char="•"/>
            </a:pPr>
            <a:endParaRPr lang="en-US" sz="900" dirty="0"/>
          </a:p>
          <a:p>
            <a:endParaRPr lang="en-US" sz="900" dirty="0"/>
          </a:p>
        </p:txBody>
      </p:sp>
      <p:sp>
        <p:nvSpPr>
          <p:cNvPr id="13" name="TextBox 12"/>
          <p:cNvSpPr txBox="1"/>
          <p:nvPr/>
        </p:nvSpPr>
        <p:spPr>
          <a:xfrm>
            <a:off x="1918174" y="3112682"/>
            <a:ext cx="1520251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8588" indent="-128588">
              <a:buFont typeface="Arial" charset="0"/>
              <a:buChar char="•"/>
            </a:pPr>
            <a:r>
              <a:rPr lang="en-US" sz="1200" dirty="0">
                <a:latin typeface="+mj-lt"/>
              </a:rPr>
              <a:t>Define components of common core </a:t>
            </a:r>
          </a:p>
          <a:p>
            <a:pPr marL="128588" indent="-128588">
              <a:buFont typeface="Arial" charset="0"/>
              <a:buChar char="•"/>
            </a:pPr>
            <a:r>
              <a:rPr lang="en-US" sz="1200" dirty="0">
                <a:latin typeface="+mj-lt"/>
              </a:rPr>
              <a:t>Develop FY common core SLOs</a:t>
            </a:r>
          </a:p>
          <a:p>
            <a:pPr marL="128588" indent="-128588">
              <a:buFont typeface="Arial" charset="0"/>
              <a:buChar char="•"/>
            </a:pPr>
            <a:r>
              <a:rPr lang="en-US" sz="1200" dirty="0">
                <a:latin typeface="+mj-lt"/>
              </a:rPr>
              <a:t>Develop FY common core content</a:t>
            </a:r>
          </a:p>
          <a:p>
            <a:pPr marL="128588" indent="-128588">
              <a:buFont typeface="Arial" charset="0"/>
              <a:buChar char="•"/>
            </a:pPr>
            <a:r>
              <a:rPr lang="en-US" sz="1200" dirty="0">
                <a:latin typeface="+mj-lt"/>
              </a:rPr>
              <a:t>Develop common core assessment plan </a:t>
            </a:r>
            <a:endParaRPr lang="en-US" sz="900" dirty="0">
              <a:latin typeface="+mj-lt"/>
            </a:endParaRPr>
          </a:p>
          <a:p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017608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891540"/>
          </a:xfrm>
        </p:spPr>
        <p:txBody>
          <a:bodyPr/>
          <a:lstStyle/>
          <a:p>
            <a:r>
              <a:rPr lang="en-US" dirty="0" smtClean="0"/>
              <a:t>Sample FYE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924" y="1828800"/>
            <a:ext cx="8220075" cy="4495800"/>
          </a:xfrm>
        </p:spPr>
        <p:txBody>
          <a:bodyPr>
            <a:noAutofit/>
          </a:bodyPr>
          <a:lstStyle/>
          <a:p>
            <a:r>
              <a:rPr lang="en-US" sz="2200" dirty="0" smtClean="0"/>
              <a:t>Common content</a:t>
            </a:r>
          </a:p>
          <a:p>
            <a:endParaRPr lang="en-US" sz="2200" dirty="0"/>
          </a:p>
          <a:p>
            <a:r>
              <a:rPr lang="en-US" sz="2200" dirty="0" smtClean="0"/>
              <a:t>Metadisciplinary content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22799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6342328" y="2970933"/>
            <a:ext cx="2288087" cy="1694946"/>
          </a:xfrm>
          <a:prstGeom prst="ellipse">
            <a:avLst/>
          </a:prstGeom>
          <a:solidFill>
            <a:schemeClr val="bg2">
              <a:lumMod val="5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Social Justice (SJ)</a:t>
            </a:r>
          </a:p>
        </p:txBody>
      </p:sp>
      <p:sp>
        <p:nvSpPr>
          <p:cNvPr id="16" name="Oval 15"/>
          <p:cNvSpPr/>
          <p:nvPr/>
        </p:nvSpPr>
        <p:spPr>
          <a:xfrm>
            <a:off x="3565668" y="1281893"/>
            <a:ext cx="2288087" cy="1578535"/>
          </a:xfrm>
          <a:prstGeom prst="ellipse">
            <a:avLst/>
          </a:prstGeom>
          <a:solidFill>
            <a:schemeClr val="accent2">
              <a:lumMod val="5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Global Engagement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(GE)</a:t>
            </a:r>
          </a:p>
        </p:txBody>
      </p:sp>
      <p:sp>
        <p:nvSpPr>
          <p:cNvPr id="17" name="Oval 16"/>
          <p:cNvSpPr/>
          <p:nvPr/>
        </p:nvSpPr>
        <p:spPr>
          <a:xfrm>
            <a:off x="531378" y="2843699"/>
            <a:ext cx="2288087" cy="1639910"/>
          </a:xfrm>
          <a:prstGeom prst="ellipse">
            <a:avLst/>
          </a:prstGeom>
          <a:solidFill>
            <a:schemeClr val="accent6">
              <a:lumMod val="75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Digital Literacy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(DL)</a:t>
            </a:r>
          </a:p>
        </p:txBody>
      </p:sp>
      <p:sp>
        <p:nvSpPr>
          <p:cNvPr id="19" name="Oval 18"/>
          <p:cNvSpPr/>
          <p:nvPr/>
        </p:nvSpPr>
        <p:spPr>
          <a:xfrm>
            <a:off x="4778153" y="4665879"/>
            <a:ext cx="2288087" cy="1630216"/>
          </a:xfrm>
          <a:prstGeom prst="ellipse">
            <a:avLst/>
          </a:prstGeom>
          <a:solidFill>
            <a:srgbClr val="9290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Sustainability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(S)</a:t>
            </a:r>
          </a:p>
        </p:txBody>
      </p:sp>
      <p:sp>
        <p:nvSpPr>
          <p:cNvPr id="20" name="Oval 19"/>
          <p:cNvSpPr/>
          <p:nvPr/>
        </p:nvSpPr>
        <p:spPr>
          <a:xfrm>
            <a:off x="1901253" y="4568181"/>
            <a:ext cx="2288087" cy="1615994"/>
          </a:xfrm>
          <a:prstGeom prst="ellipse">
            <a:avLst/>
          </a:prstGeom>
          <a:solidFill>
            <a:srgbClr val="605DA5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Community Engagement (CE)</a:t>
            </a:r>
          </a:p>
        </p:txBody>
      </p:sp>
      <p:sp>
        <p:nvSpPr>
          <p:cNvPr id="21" name="Oval 20"/>
          <p:cNvSpPr/>
          <p:nvPr/>
        </p:nvSpPr>
        <p:spPr>
          <a:xfrm>
            <a:off x="2514600" y="2667000"/>
            <a:ext cx="4169770" cy="2302812"/>
          </a:xfrm>
          <a:prstGeom prst="ellipse">
            <a:avLst/>
          </a:prstGeom>
          <a:solidFill>
            <a:srgbClr val="FFD579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The Toolkit and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General Education</a:t>
            </a:r>
          </a:p>
          <a:p>
            <a:pPr marL="557213" lvl="1" indent="-214313">
              <a:buFont typeface="Arial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Civic discourse</a:t>
            </a:r>
          </a:p>
          <a:p>
            <a:pPr marL="557213" lvl="1" indent="-214313">
              <a:buFont typeface="Arial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Diverse communities</a:t>
            </a:r>
          </a:p>
          <a:p>
            <a:pPr marL="557213" lvl="1" indent="-214313">
              <a:buFont typeface="Arial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Writing emphasis</a:t>
            </a:r>
          </a:p>
          <a:p>
            <a:pPr marL="557213" lvl="1" indent="-214313">
              <a:buFont typeface="Arial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Global awareness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Co-curricular transcript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 idx="4294967295"/>
          </p:nvPr>
        </p:nvSpPr>
        <p:spPr>
          <a:xfrm>
            <a:off x="1304988" y="312140"/>
            <a:ext cx="6732687" cy="746522"/>
          </a:xfrm>
        </p:spPr>
        <p:txBody>
          <a:bodyPr>
            <a:normAutofit/>
          </a:bodyPr>
          <a:lstStyle/>
          <a:p>
            <a:r>
              <a:rPr lang="en-US" dirty="0" err="1" smtClean="0"/>
              <a:t>CERtificate</a:t>
            </a:r>
            <a:r>
              <a:rPr lang="en-US" dirty="0" smtClean="0"/>
              <a:t> pathways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3347989" y="4573594"/>
            <a:ext cx="2860328" cy="20640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69094" y="1710748"/>
            <a:ext cx="26251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Each of these is a 12-credit undergrad certificate, the attribute overlays the course based on learning outcomes</a:t>
            </a:r>
          </a:p>
        </p:txBody>
      </p:sp>
      <p:sp>
        <p:nvSpPr>
          <p:cNvPr id="9" name="Right Arrow 8"/>
          <p:cNvSpPr/>
          <p:nvPr/>
        </p:nvSpPr>
        <p:spPr>
          <a:xfrm>
            <a:off x="3172269" y="1941151"/>
            <a:ext cx="786798" cy="1653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Right Arrow 12"/>
          <p:cNvSpPr/>
          <p:nvPr/>
        </p:nvSpPr>
        <p:spPr>
          <a:xfrm rot="5400000">
            <a:off x="451265" y="2876737"/>
            <a:ext cx="786798" cy="1653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122103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title" idx="4294967295"/>
          </p:nvPr>
        </p:nvSpPr>
        <p:spPr>
          <a:xfrm>
            <a:off x="727154" y="320200"/>
            <a:ext cx="7880396" cy="746522"/>
          </a:xfrm>
        </p:spPr>
        <p:txBody>
          <a:bodyPr>
            <a:normAutofit fontScale="90000"/>
          </a:bodyPr>
          <a:lstStyle/>
          <a:p>
            <a:r>
              <a:rPr lang="en-US" sz="3000" dirty="0"/>
              <a:t>Overlay of Certificates to </a:t>
            </a:r>
            <a:r>
              <a:rPr lang="en-US" sz="3000" dirty="0" smtClean="0"/>
              <a:t>FYE </a:t>
            </a:r>
            <a:r>
              <a:rPr lang="en-US" sz="3000" dirty="0"/>
              <a:t>Course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1846" y="1413076"/>
            <a:ext cx="196706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First-year courses (and other courses) get the designation, such as Social Justice (SJ), based on learning outcomes </a:t>
            </a:r>
          </a:p>
        </p:txBody>
      </p:sp>
      <p:sp>
        <p:nvSpPr>
          <p:cNvPr id="14" name="Oval 13"/>
          <p:cNvSpPr/>
          <p:nvPr/>
        </p:nvSpPr>
        <p:spPr>
          <a:xfrm>
            <a:off x="2952852" y="1762835"/>
            <a:ext cx="1714500" cy="1308350"/>
          </a:xfrm>
          <a:prstGeom prst="ellipse">
            <a:avLst/>
          </a:prstGeom>
          <a:solidFill>
            <a:schemeClr val="bg2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FYE – Integrative Health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(SJ, CE)</a:t>
            </a:r>
          </a:p>
        </p:txBody>
      </p:sp>
      <p:sp>
        <p:nvSpPr>
          <p:cNvPr id="15" name="Oval 14"/>
          <p:cNvSpPr/>
          <p:nvPr/>
        </p:nvSpPr>
        <p:spPr>
          <a:xfrm>
            <a:off x="4726920" y="1744856"/>
            <a:ext cx="1714500" cy="1218491"/>
          </a:xfrm>
          <a:prstGeom prst="ellipse">
            <a:avLst/>
          </a:prstGeom>
          <a:solidFill>
            <a:schemeClr val="accent2">
              <a:lumMod val="50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FYE – 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STEM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(S, GE)</a:t>
            </a:r>
          </a:p>
        </p:txBody>
      </p:sp>
      <p:sp>
        <p:nvSpPr>
          <p:cNvPr id="24" name="Oval 23"/>
          <p:cNvSpPr/>
          <p:nvPr/>
        </p:nvSpPr>
        <p:spPr>
          <a:xfrm>
            <a:off x="1645308" y="2626160"/>
            <a:ext cx="1714500" cy="1265867"/>
          </a:xfrm>
          <a:prstGeom prst="ellipse">
            <a:avLst/>
          </a:prstGeom>
          <a:solidFill>
            <a:schemeClr val="accent6">
              <a:lumMod val="75000"/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FYE – 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Social Sciences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(GE, SJ)</a:t>
            </a:r>
          </a:p>
        </p:txBody>
      </p:sp>
      <p:sp>
        <p:nvSpPr>
          <p:cNvPr id="26" name="Oval 25"/>
          <p:cNvSpPr/>
          <p:nvPr/>
        </p:nvSpPr>
        <p:spPr>
          <a:xfrm>
            <a:off x="5940382" y="2675072"/>
            <a:ext cx="1714500" cy="1213638"/>
          </a:xfrm>
          <a:prstGeom prst="ellipse">
            <a:avLst/>
          </a:prstGeom>
          <a:solidFill>
            <a:schemeClr val="accent3"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FYE – 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Business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(GE, S)</a:t>
            </a:r>
          </a:p>
        </p:txBody>
      </p:sp>
      <p:sp>
        <p:nvSpPr>
          <p:cNvPr id="27" name="Oval 26"/>
          <p:cNvSpPr/>
          <p:nvPr/>
        </p:nvSpPr>
        <p:spPr>
          <a:xfrm>
            <a:off x="6074949" y="3888711"/>
            <a:ext cx="1714500" cy="1258384"/>
          </a:xfrm>
          <a:prstGeom prst="ellipse">
            <a:avLst/>
          </a:prstGeom>
          <a:solidFill>
            <a:srgbClr val="9290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FYE –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Culture and Communications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(GE, DL)</a:t>
            </a:r>
          </a:p>
        </p:txBody>
      </p:sp>
      <p:sp>
        <p:nvSpPr>
          <p:cNvPr id="28" name="Oval 27"/>
          <p:cNvSpPr/>
          <p:nvPr/>
        </p:nvSpPr>
        <p:spPr>
          <a:xfrm>
            <a:off x="4797758" y="4772636"/>
            <a:ext cx="1714500" cy="1247406"/>
          </a:xfrm>
          <a:prstGeom prst="ellipse">
            <a:avLst/>
          </a:prstGeom>
          <a:solidFill>
            <a:srgbClr val="605DA5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FYE – 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Education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(DL, CE)</a:t>
            </a:r>
          </a:p>
        </p:txBody>
      </p:sp>
      <p:sp>
        <p:nvSpPr>
          <p:cNvPr id="29" name="Oval 28"/>
          <p:cNvSpPr/>
          <p:nvPr/>
        </p:nvSpPr>
        <p:spPr>
          <a:xfrm>
            <a:off x="1645308" y="3897051"/>
            <a:ext cx="1714500" cy="1304840"/>
          </a:xfrm>
          <a:prstGeom prst="ellipse">
            <a:avLst/>
          </a:prstGeom>
          <a:solidFill>
            <a:srgbClr val="FFD579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FYE – Humanities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(SJ, GE)</a:t>
            </a:r>
          </a:p>
        </p:txBody>
      </p:sp>
      <p:sp>
        <p:nvSpPr>
          <p:cNvPr id="31" name="Oval 30"/>
          <p:cNvSpPr/>
          <p:nvPr/>
        </p:nvSpPr>
        <p:spPr>
          <a:xfrm>
            <a:off x="3691481" y="3066122"/>
            <a:ext cx="2070878" cy="1615864"/>
          </a:xfrm>
          <a:prstGeom prst="ellipse">
            <a:avLst/>
          </a:prstGeom>
          <a:solidFill>
            <a:srgbClr val="0000FF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West Chester University</a:t>
            </a:r>
          </a:p>
        </p:txBody>
      </p:sp>
      <p:sp>
        <p:nvSpPr>
          <p:cNvPr id="32" name="Oval 31"/>
          <p:cNvSpPr/>
          <p:nvPr/>
        </p:nvSpPr>
        <p:spPr>
          <a:xfrm>
            <a:off x="3012420" y="4772635"/>
            <a:ext cx="1714500" cy="1282382"/>
          </a:xfrm>
          <a:prstGeom prst="ellipse">
            <a:avLst/>
          </a:prstGeom>
          <a:solidFill>
            <a:srgbClr val="DDA1FF">
              <a:alpha val="6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FYE –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Arts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(CE, DL)</a:t>
            </a:r>
          </a:p>
        </p:txBody>
      </p:sp>
    </p:spTree>
    <p:extLst>
      <p:ext uri="{BB962C8B-B14F-4D97-AF65-F5344CB8AC3E}">
        <p14:creationId xmlns:p14="http://schemas.microsoft.com/office/powerpoint/2010/main" val="1877969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462</TotalTime>
  <Words>539</Words>
  <Application>Microsoft Macintosh PowerPoint</Application>
  <PresentationFormat>On-screen Show (4:3)</PresentationFormat>
  <Paragraphs>144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Grid</vt:lpstr>
      <vt:lpstr>General education reform</vt:lpstr>
      <vt:lpstr>Gen Ed Reform</vt:lpstr>
      <vt:lpstr>Gen Ed Reform</vt:lpstr>
      <vt:lpstr>REVISED General education PROGRAM</vt:lpstr>
      <vt:lpstr>First Year experience Focus Areas</vt:lpstr>
      <vt:lpstr>Development of First-Year Courses </vt:lpstr>
      <vt:lpstr>Sample FYE course</vt:lpstr>
      <vt:lpstr>CERtificate pathways</vt:lpstr>
      <vt:lpstr>Overlay of Certificates to FYE Course </vt:lpstr>
      <vt:lpstr>CERtificate pathways</vt:lpstr>
      <vt:lpstr>Planning for this year</vt:lpstr>
      <vt:lpstr>Planning for the next years</vt:lpstr>
      <vt:lpstr>Role of CAPC members in process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CAPC Works</dc:title>
  <dc:creator>wcu</dc:creator>
  <cp:lastModifiedBy>Josh Auld</cp:lastModifiedBy>
  <cp:revision>43</cp:revision>
  <dcterms:created xsi:type="dcterms:W3CDTF">2011-09-14T22:11:52Z</dcterms:created>
  <dcterms:modified xsi:type="dcterms:W3CDTF">2017-09-07T17:19:20Z</dcterms:modified>
</cp:coreProperties>
</file>