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20" r:id="rId1"/>
  </p:sldMasterIdLst>
  <p:sldIdLst>
    <p:sldId id="256" r:id="rId2"/>
    <p:sldId id="257" r:id="rId3"/>
    <p:sldId id="259" r:id="rId4"/>
    <p:sldId id="260" r:id="rId5"/>
    <p:sldId id="261" r:id="rId6"/>
    <p:sldId id="270" r:id="rId7"/>
    <p:sldId id="258" r:id="rId8"/>
    <p:sldId id="271" r:id="rId9"/>
    <p:sldId id="262" r:id="rId10"/>
    <p:sldId id="263" r:id="rId11"/>
    <p:sldId id="264" r:id="rId12"/>
    <p:sldId id="266" r:id="rId13"/>
    <p:sldId id="267" r:id="rId14"/>
    <p:sldId id="268" r:id="rId15"/>
    <p:sldId id="269" r:id="rId16"/>
    <p:sldId id="265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FFE"/>
    <a:srgbClr val="D6FF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31"/>
  </p:normalViewPr>
  <p:slideViewPr>
    <p:cSldViewPr snapToGrid="0" snapToObjects="1">
      <p:cViewPr>
        <p:scale>
          <a:sx n="110" d="100"/>
          <a:sy n="110" d="100"/>
        </p:scale>
        <p:origin x="40" y="-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B1011-D3FF-A44F-8E21-5B5788AA739A}" type="datetimeFigureOut">
              <a:rPr lang="en-US" smtClean="0"/>
              <a:t>12/18/17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171E-AB27-8A45-AC18-2F6B4312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6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B1011-D3FF-A44F-8E21-5B5788AA739A}" type="datetimeFigureOut">
              <a:rPr lang="en-US" smtClean="0"/>
              <a:t>12/18/17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171E-AB27-8A45-AC18-2F6B4312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5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B1011-D3FF-A44F-8E21-5B5788AA739A}" type="datetimeFigureOut">
              <a:rPr lang="en-US" smtClean="0"/>
              <a:t>12/18/17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171E-AB27-8A45-AC18-2F6B4312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39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B1011-D3FF-A44F-8E21-5B5788AA739A}" type="datetimeFigureOut">
              <a:rPr lang="en-US" smtClean="0"/>
              <a:t>12/18/17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171E-AB27-8A45-AC18-2F6B4312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8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B1011-D3FF-A44F-8E21-5B5788AA739A}" type="datetimeFigureOut">
              <a:rPr lang="en-US" smtClean="0"/>
              <a:t>12/18/17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171E-AB27-8A45-AC18-2F6B4312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8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B1011-D3FF-A44F-8E21-5B5788AA739A}" type="datetimeFigureOut">
              <a:rPr lang="en-US" smtClean="0"/>
              <a:t>12/18/17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171E-AB27-8A45-AC18-2F6B4312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52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B1011-D3FF-A44F-8E21-5B5788AA739A}" type="datetimeFigureOut">
              <a:rPr lang="en-US" smtClean="0"/>
              <a:t>12/18/17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171E-AB27-8A45-AC18-2F6B4312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52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B1011-D3FF-A44F-8E21-5B5788AA739A}" type="datetimeFigureOut">
              <a:rPr lang="en-US" smtClean="0"/>
              <a:t>12/18/17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171E-AB27-8A45-AC18-2F6B4312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8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B1011-D3FF-A44F-8E21-5B5788AA739A}" type="datetimeFigureOut">
              <a:rPr lang="en-US" smtClean="0"/>
              <a:t>12/18/17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171E-AB27-8A45-AC18-2F6B4312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90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B1011-D3FF-A44F-8E21-5B5788AA739A}" type="datetimeFigureOut">
              <a:rPr lang="en-US" smtClean="0"/>
              <a:t>12/18/17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171E-AB27-8A45-AC18-2F6B4312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75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B1011-D3FF-A44F-8E21-5B5788AA739A}" type="datetimeFigureOut">
              <a:rPr lang="en-US" smtClean="0"/>
              <a:t>12/18/17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171E-AB27-8A45-AC18-2F6B4312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6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65000"/>
            </a:schemeClr>
          </a:fgClr>
          <a:bgClr>
            <a:srgbClr val="EFFFFE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B1011-D3FF-A44F-8E21-5B5788AA739A}" type="datetimeFigureOut">
              <a:rPr lang="en-US" smtClean="0"/>
              <a:t>12/18/17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8171E-AB27-8A45-AC18-2F6B4312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11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learningoutcomeassessment.org/publications.html" TargetMode="External"/><Relationship Id="rId3" Type="http://schemas.openxmlformats.org/officeDocument/2006/relationships/hyperlink" Target="https://www.wcupa.edu/viceProvost/facultyStaff.aspx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FYE Workshop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December 18,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Learning Outcomes for Common 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overview of the Liberal Arts tradition</a:t>
            </a:r>
          </a:p>
          <a:p>
            <a:pPr lvl="1"/>
            <a:r>
              <a:rPr lang="en-US" dirty="0"/>
              <a:t>define ‘the Liberal Arts’</a:t>
            </a:r>
          </a:p>
          <a:p>
            <a:pPr lvl="1"/>
            <a:r>
              <a:rPr lang="en-US" dirty="0"/>
              <a:t>summarize personal, professional, historical, and civic arguments in favor of a liberal arts curriculum</a:t>
            </a:r>
          </a:p>
          <a:p>
            <a:pPr lvl="1"/>
            <a:r>
              <a:rPr lang="en-US" dirty="0"/>
              <a:t>identify the arguments above that most apply to themselves</a:t>
            </a:r>
          </a:p>
          <a:p>
            <a:pPr lvl="1"/>
            <a:r>
              <a:rPr lang="en-US" dirty="0"/>
              <a:t>describe important historical moments in the development of the Liberal Arts tradition</a:t>
            </a:r>
          </a:p>
          <a:p>
            <a:pPr lvl="1"/>
            <a:r>
              <a:rPr lang="en-US" dirty="0"/>
              <a:t>describe two or more critiques of the Liberal Arts tradition from a historical, professional, civic, or personal </a:t>
            </a:r>
            <a:r>
              <a:rPr lang="en-US" dirty="0" smtClean="0"/>
              <a:t>perspective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9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Learning Outcomes for Common 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An overview of the structure of Gen Ed</a:t>
            </a:r>
          </a:p>
          <a:p>
            <a:pPr lvl="1"/>
            <a:r>
              <a:rPr lang="en-US" dirty="0"/>
              <a:t>Identify the Gen Ed goals and the three components of the Gen Ed curriculum (foundations, distributives, I and J)</a:t>
            </a:r>
          </a:p>
          <a:p>
            <a:pPr lvl="1"/>
            <a:r>
              <a:rPr lang="en-US" dirty="0"/>
              <a:t>identify additional University Degree Requirements</a:t>
            </a:r>
          </a:p>
          <a:p>
            <a:pPr lvl="1"/>
            <a:r>
              <a:rPr lang="en-US" dirty="0"/>
              <a:t>Discuss pros and cons of each of the Gen Ed and Degree Requirements</a:t>
            </a:r>
          </a:p>
          <a:p>
            <a:pPr lvl="1"/>
            <a:r>
              <a:rPr lang="en-US" dirty="0"/>
              <a:t>Formulate a four-year plan for fulfilling their Gen Ed and Degree Requirements</a:t>
            </a:r>
          </a:p>
          <a:p>
            <a:pPr lvl="1"/>
            <a:r>
              <a:rPr lang="en-US" dirty="0"/>
              <a:t>In each of the foundational areas, list courses, SLO’s , and applicability to their personal and professional goals</a:t>
            </a:r>
          </a:p>
          <a:p>
            <a:pPr lvl="1"/>
            <a:r>
              <a:rPr lang="en-US" dirty="0"/>
              <a:t>Discuss how different disciplines make arguments, define facts, and create new kinds of knowledge, understanding, perceptions, and </a:t>
            </a:r>
            <a:r>
              <a:rPr lang="en-US" dirty="0" smtClean="0"/>
              <a:t>feelings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1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Learning Outcomes for Common 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An introduction to the e-portfolio and its use across the undergraduate degree</a:t>
            </a:r>
          </a:p>
          <a:p>
            <a:pPr lvl="1"/>
            <a:r>
              <a:rPr lang="en-US" dirty="0"/>
              <a:t>Describe the intended use of the e-portfolio over the course of their undergraduate careers</a:t>
            </a:r>
          </a:p>
          <a:p>
            <a:pPr lvl="1"/>
            <a:r>
              <a:rPr lang="en-US" dirty="0"/>
              <a:t>Construct an e-portfolio with appropriate areas to reflect their major(s), minor(s), Gen Ed, and co-curricular achievements (in addition to any other areas important to them)</a:t>
            </a:r>
          </a:p>
          <a:p>
            <a:pPr lvl="1"/>
            <a:r>
              <a:rPr lang="en-US" dirty="0"/>
              <a:t>Compose a 3-5-minute “Statement of Purpose” video and post it to the e-portfolio</a:t>
            </a:r>
          </a:p>
          <a:p>
            <a:pPr lvl="1"/>
            <a:r>
              <a:rPr lang="en-US" dirty="0"/>
              <a:t>Post the four-year plan (above, B4) to the </a:t>
            </a:r>
            <a:r>
              <a:rPr lang="en-US" dirty="0" smtClean="0"/>
              <a:t>e-portfolio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26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Learning Outcomes for Common 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An overview of Research in the Science of Learning</a:t>
            </a:r>
          </a:p>
          <a:p>
            <a:pPr lvl="1"/>
            <a:r>
              <a:rPr lang="en-US" dirty="0" smtClean="0"/>
              <a:t>Identify </a:t>
            </a:r>
            <a:r>
              <a:rPr lang="en-US" dirty="0"/>
              <a:t>common poor learning strategies that students engage in and reflect on how to avoid </a:t>
            </a:r>
            <a:r>
              <a:rPr lang="en-US" dirty="0" smtClean="0"/>
              <a:t>them</a:t>
            </a:r>
            <a:endParaRPr lang="en-US" dirty="0"/>
          </a:p>
          <a:p>
            <a:pPr lvl="1"/>
            <a:r>
              <a:rPr lang="en-US" dirty="0" smtClean="0"/>
              <a:t>Identify </a:t>
            </a:r>
            <a:r>
              <a:rPr lang="en-US" dirty="0"/>
              <a:t>evidence-supported learning methods and discuss how to apply them to their own studying</a:t>
            </a:r>
          </a:p>
          <a:p>
            <a:pPr lvl="1"/>
            <a:r>
              <a:rPr lang="en-US" dirty="0"/>
              <a:t>Use the Clifton StrengthsFinder to identify and explore strengths and weaknesses, and develop a plan for personal and professional </a:t>
            </a:r>
            <a:r>
              <a:rPr lang="en-US" dirty="0" smtClean="0"/>
              <a:t>growth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76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Learning Outcomes for Common 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An overview and discussions about University Policies, Honor Code, Ethics, Student Life </a:t>
            </a:r>
          </a:p>
          <a:p>
            <a:pPr lvl="1"/>
            <a:r>
              <a:rPr lang="en-US" dirty="0"/>
              <a:t>Locate essential university </a:t>
            </a:r>
            <a:r>
              <a:rPr lang="en-US" dirty="0" smtClean="0"/>
              <a:t>policies* </a:t>
            </a:r>
            <a:r>
              <a:rPr lang="en-US" dirty="0"/>
              <a:t>online</a:t>
            </a:r>
          </a:p>
          <a:p>
            <a:pPr lvl="1"/>
            <a:r>
              <a:rPr lang="en-US" dirty="0"/>
              <a:t>Explain essential university policies as well as the logic behind them</a:t>
            </a:r>
          </a:p>
          <a:p>
            <a:pPr lvl="1"/>
            <a:r>
              <a:rPr lang="en-US" dirty="0"/>
              <a:t>Argue for or against university policies, and propose changes</a:t>
            </a:r>
          </a:p>
          <a:p>
            <a:pPr lvl="1"/>
            <a:r>
              <a:rPr lang="en-US" dirty="0"/>
              <a:t>Identify problems where policy is non-existent or ineffective, and propose steps for solving those problems</a:t>
            </a:r>
          </a:p>
          <a:p>
            <a:pPr lvl="1"/>
            <a:r>
              <a:rPr lang="en-US" dirty="0" smtClean="0"/>
              <a:t>Identify </a:t>
            </a:r>
            <a:r>
              <a:rPr lang="en-US" dirty="0"/>
              <a:t>ethical concepts and challenges associated with university </a:t>
            </a:r>
            <a:r>
              <a:rPr lang="en-US" dirty="0" smtClean="0"/>
              <a:t>policies</a:t>
            </a:r>
          </a:p>
          <a:p>
            <a:pPr marL="457200" lvl="1" indent="0">
              <a:buNone/>
            </a:pPr>
            <a:endParaRPr lang="en-US" sz="1800" i="1" dirty="0" smtClean="0"/>
          </a:p>
          <a:p>
            <a:pPr marL="457200" lvl="1" indent="0">
              <a:buNone/>
            </a:pPr>
            <a:r>
              <a:rPr lang="en-US" sz="1800" i="1" dirty="0" smtClean="0"/>
              <a:t>* For a start, maybe Sexual Misconduct; </a:t>
            </a:r>
            <a:r>
              <a:rPr lang="en-US" sz="1800" i="1" dirty="0"/>
              <a:t>Drop/Add; </a:t>
            </a:r>
            <a:r>
              <a:rPr lang="en-US" sz="1800" i="1" dirty="0" smtClean="0"/>
              <a:t>Scheduling and Advising</a:t>
            </a:r>
            <a:r>
              <a:rPr lang="en-US" sz="1800" i="1" dirty="0"/>
              <a:t>; </a:t>
            </a:r>
            <a:r>
              <a:rPr lang="en-US" sz="1800" i="1" dirty="0" smtClean="0"/>
              <a:t>Disruptive Behavior; Academic Integrity; Grade Appeals; Academic Probation; Academic </a:t>
            </a:r>
            <a:r>
              <a:rPr lang="en-US" sz="1800" i="1" dirty="0"/>
              <a:t>Honor </a:t>
            </a:r>
            <a:r>
              <a:rPr lang="en-US" sz="1800" i="1" dirty="0" smtClean="0"/>
              <a:t>Code</a:t>
            </a:r>
            <a:r>
              <a:rPr lang="is-IS" sz="1800" i="1" dirty="0" smtClean="0"/>
              <a:t>…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16974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Learning Outcomes for Common 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i="1" dirty="0"/>
              <a:t>An Experiential Learning project (either research or service learning)</a:t>
            </a:r>
          </a:p>
          <a:p>
            <a:pPr lvl="1"/>
            <a:r>
              <a:rPr lang="en-US" i="1" dirty="0"/>
              <a:t>Summarize the project.</a:t>
            </a:r>
          </a:p>
          <a:p>
            <a:pPr lvl="1"/>
            <a:r>
              <a:rPr lang="en-US" i="1" dirty="0"/>
              <a:t>Reflect on their experience.</a:t>
            </a:r>
          </a:p>
          <a:p>
            <a:pPr lvl="1"/>
            <a:r>
              <a:rPr lang="en-US" i="1" dirty="0"/>
              <a:t>Evaluate </a:t>
            </a:r>
            <a:r>
              <a:rPr lang="en-US" i="1" dirty="0" smtClean="0"/>
              <a:t>their </a:t>
            </a:r>
            <a:r>
              <a:rPr lang="en-US" i="1" dirty="0" smtClean="0"/>
              <a:t>contribution to the project.</a:t>
            </a:r>
            <a:endParaRPr lang="en-US" i="1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90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 do you want time to discuss in your groups?</a:t>
            </a:r>
          </a:p>
          <a:p>
            <a:r>
              <a:rPr lang="en-US" dirty="0" smtClean="0"/>
              <a:t>Judy Kawamoto up at 11:00.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94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things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-9144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/>
              <a:t>11:30-12:00 	</a:t>
            </a:r>
            <a:r>
              <a:rPr lang="en-US" dirty="0"/>
              <a:t>get lunch, discussion within groups</a:t>
            </a:r>
          </a:p>
          <a:p>
            <a:pPr marL="0" indent="-9144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/>
              <a:t>12:00-12:30 	</a:t>
            </a:r>
            <a:r>
              <a:rPr lang="en-US" dirty="0"/>
              <a:t>e-portfolio (Shannon </a:t>
            </a:r>
            <a:r>
              <a:rPr lang="en-US" dirty="0" err="1"/>
              <a:t>Mrkich</a:t>
            </a:r>
            <a:r>
              <a:rPr lang="en-US" dirty="0"/>
              <a:t>)</a:t>
            </a:r>
          </a:p>
          <a:p>
            <a:pPr marL="0" indent="-9144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/>
              <a:t>12:30-1:00</a:t>
            </a:r>
            <a:r>
              <a:rPr lang="en-US" dirty="0"/>
              <a:t> 	</a:t>
            </a:r>
            <a:r>
              <a:rPr lang="en-US" dirty="0" smtClean="0"/>
              <a:t>	Finish </a:t>
            </a:r>
            <a:r>
              <a:rPr lang="en-US" dirty="0"/>
              <a:t>up lunch, discuss plans for completion of </a:t>
            </a:r>
            <a:r>
              <a:rPr lang="en-US" dirty="0" smtClean="0"/>
              <a:t>				syllabi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00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Next things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-9144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/>
              <a:t>1:00-1:30</a:t>
            </a:r>
            <a:r>
              <a:rPr lang="en-US" dirty="0"/>
              <a:t> 	Community-Engaged/Service Learning (Jodi Roth-Saks and </a:t>
            </a:r>
            <a:r>
              <a:rPr lang="en-US" dirty="0" smtClean="0"/>
              <a:t>		Ashleigh </a:t>
            </a:r>
            <a:r>
              <a:rPr lang="en-US" dirty="0" err="1" smtClean="0"/>
              <a:t>Delshad</a:t>
            </a:r>
            <a:r>
              <a:rPr lang="en-US" dirty="0"/>
              <a:t>)</a:t>
            </a:r>
          </a:p>
          <a:p>
            <a:pPr marL="0" indent="-9144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/>
              <a:t>1:30-2:00</a:t>
            </a:r>
            <a:r>
              <a:rPr lang="en-US" dirty="0"/>
              <a:t> 	Undergraduate Research (Megan Corbin, David Bolton, </a:t>
            </a:r>
            <a:r>
              <a:rPr lang="en-US" dirty="0" smtClean="0"/>
              <a:t>			and </a:t>
            </a:r>
            <a:r>
              <a:rPr lang="en-US" dirty="0"/>
              <a:t>Rachel Joseph)</a:t>
            </a:r>
          </a:p>
          <a:p>
            <a:pPr marL="0" indent="-9144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/>
              <a:t>2:00-3:00 	</a:t>
            </a:r>
            <a:r>
              <a:rPr lang="en-US" dirty="0"/>
              <a:t>Opportunities for follow-up with e-portfolio, Service </a:t>
            </a:r>
            <a:r>
              <a:rPr lang="en-US" dirty="0" smtClean="0"/>
              <a:t>			Learning</a:t>
            </a:r>
            <a:r>
              <a:rPr lang="en-US" dirty="0"/>
              <a:t>, and UG </a:t>
            </a:r>
            <a:r>
              <a:rPr lang="en-US" dirty="0" smtClean="0"/>
              <a:t>research </a:t>
            </a:r>
            <a:r>
              <a:rPr lang="en-US" dirty="0"/>
              <a:t>representatives, or work in </a:t>
            </a:r>
            <a:r>
              <a:rPr lang="en-US" dirty="0" smtClean="0"/>
              <a:t>			meta-disciplinary </a:t>
            </a:r>
            <a:r>
              <a:rPr lang="en-US" dirty="0"/>
              <a:t>groups</a:t>
            </a:r>
          </a:p>
          <a:p>
            <a:pPr marL="0" indent="-9144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/>
              <a:t>3:00 		</a:t>
            </a:r>
            <a:r>
              <a:rPr lang="en-US" dirty="0"/>
              <a:t>adjourn</a:t>
            </a:r>
          </a:p>
        </p:txBody>
      </p:sp>
    </p:spTree>
    <p:extLst>
      <p:ext uri="{BB962C8B-B14F-4D97-AF65-F5344CB8AC3E}">
        <p14:creationId xmlns:p14="http://schemas.microsoft.com/office/powerpoint/2010/main" val="192976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4389"/>
          </a:xfrm>
        </p:spPr>
        <p:txBody>
          <a:bodyPr/>
          <a:lstStyle/>
          <a:p>
            <a:r>
              <a:rPr lang="en-US" dirty="0" smtClean="0"/>
              <a:t>Plans for the 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19514"/>
            <a:ext cx="10515600" cy="4857449"/>
          </a:xfrm>
        </p:spPr>
        <p:txBody>
          <a:bodyPr>
            <a:normAutofit fontScale="77500" lnSpcReduction="20000"/>
          </a:bodyPr>
          <a:lstStyle/>
          <a:p>
            <a:pPr marL="0" indent="-9144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/>
              <a:t>10:00-10:15</a:t>
            </a:r>
            <a:r>
              <a:rPr lang="en-US" dirty="0"/>
              <a:t> </a:t>
            </a:r>
            <a:r>
              <a:rPr lang="en-US" dirty="0" smtClean="0"/>
              <a:t>	organizing </a:t>
            </a:r>
            <a:r>
              <a:rPr lang="en-US" dirty="0"/>
              <a:t>into FYE groups, plans for the </a:t>
            </a:r>
            <a:r>
              <a:rPr lang="en-US" dirty="0" smtClean="0"/>
              <a:t>workshop</a:t>
            </a:r>
            <a:endParaRPr lang="en-US" dirty="0"/>
          </a:p>
          <a:p>
            <a:pPr marL="0" indent="-9144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/>
              <a:t>10:15-11:00</a:t>
            </a:r>
            <a:r>
              <a:rPr lang="en-US" dirty="0"/>
              <a:t> </a:t>
            </a:r>
            <a:r>
              <a:rPr lang="en-US" dirty="0" smtClean="0"/>
              <a:t>	expectations </a:t>
            </a:r>
            <a:r>
              <a:rPr lang="en-US" dirty="0"/>
              <a:t>for January 15 </a:t>
            </a:r>
            <a:r>
              <a:rPr lang="en-US" dirty="0" smtClean="0"/>
              <a:t>submission, overview </a:t>
            </a:r>
            <a:r>
              <a:rPr lang="en-US" dirty="0"/>
              <a:t>of common content and </a:t>
            </a:r>
            <a:r>
              <a:rPr lang="en-US" dirty="0" smtClean="0"/>
              <a:t>		SLO’s</a:t>
            </a:r>
            <a:r>
              <a:rPr lang="en-US" dirty="0"/>
              <a:t>; structure of classes</a:t>
            </a:r>
          </a:p>
          <a:p>
            <a:pPr marL="0" indent="-9144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 smtClean="0"/>
              <a:t>11:00-11:30</a:t>
            </a:r>
            <a:r>
              <a:rPr lang="en-US" dirty="0" smtClean="0"/>
              <a:t> 	FY </a:t>
            </a:r>
            <a:r>
              <a:rPr lang="en-US" dirty="0"/>
              <a:t>Orientation, students’ needs and expectations in </a:t>
            </a:r>
            <a:r>
              <a:rPr lang="en-US" dirty="0" smtClean="0"/>
              <a:t>2018 (Judy 				Kawamoto)</a:t>
            </a:r>
          </a:p>
          <a:p>
            <a:pPr marL="0" indent="-9144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 smtClean="0"/>
              <a:t>11:30-12:00 	</a:t>
            </a:r>
            <a:r>
              <a:rPr lang="en-US" dirty="0" smtClean="0"/>
              <a:t>get </a:t>
            </a:r>
            <a:r>
              <a:rPr lang="en-US" dirty="0"/>
              <a:t>lunch, discussion within groups</a:t>
            </a:r>
          </a:p>
          <a:p>
            <a:pPr marL="0" indent="-9144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/>
              <a:t>12:00-12:30 </a:t>
            </a:r>
            <a:r>
              <a:rPr lang="en-US" b="1" dirty="0" smtClean="0"/>
              <a:t>	</a:t>
            </a:r>
            <a:r>
              <a:rPr lang="en-US" dirty="0" smtClean="0"/>
              <a:t>e-portfolio (</a:t>
            </a:r>
            <a:r>
              <a:rPr lang="en-US" dirty="0"/>
              <a:t>Shannon </a:t>
            </a:r>
            <a:r>
              <a:rPr lang="en-US" dirty="0" err="1" smtClean="0"/>
              <a:t>Mrkich</a:t>
            </a:r>
            <a:r>
              <a:rPr lang="en-US" dirty="0"/>
              <a:t>)</a:t>
            </a:r>
          </a:p>
          <a:p>
            <a:pPr marL="0" indent="-9144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/>
              <a:t>12:30-1:00</a:t>
            </a:r>
            <a:r>
              <a:rPr lang="en-US" dirty="0"/>
              <a:t> </a:t>
            </a:r>
            <a:r>
              <a:rPr lang="en-US" dirty="0" smtClean="0"/>
              <a:t>	Finish </a:t>
            </a:r>
            <a:r>
              <a:rPr lang="en-US" dirty="0"/>
              <a:t>up lunch, discuss plans for completion of syllabi</a:t>
            </a:r>
          </a:p>
          <a:p>
            <a:pPr marL="0" indent="-9144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/>
              <a:t>1:00-1:30</a:t>
            </a:r>
            <a:r>
              <a:rPr lang="en-US" dirty="0"/>
              <a:t> </a:t>
            </a:r>
            <a:r>
              <a:rPr lang="en-US" dirty="0" smtClean="0"/>
              <a:t>	Community-Engaged/Service </a:t>
            </a:r>
            <a:r>
              <a:rPr lang="en-US" dirty="0"/>
              <a:t>Learning (</a:t>
            </a:r>
            <a:r>
              <a:rPr lang="en-US" dirty="0" smtClean="0"/>
              <a:t>Jodi </a:t>
            </a:r>
            <a:r>
              <a:rPr lang="en-US" dirty="0"/>
              <a:t>Roth-Saks and </a:t>
            </a:r>
            <a:r>
              <a:rPr lang="en-US" dirty="0" smtClean="0"/>
              <a:t>Ashlie </a:t>
            </a:r>
            <a:r>
              <a:rPr lang="en-US" dirty="0" smtClean="0"/>
              <a:t>			</a:t>
            </a:r>
            <a:r>
              <a:rPr lang="en-US" dirty="0" err="1" smtClean="0"/>
              <a:t>Delshad</a:t>
            </a:r>
            <a:r>
              <a:rPr lang="en-US" dirty="0" smtClean="0"/>
              <a:t>)</a:t>
            </a:r>
          </a:p>
          <a:p>
            <a:pPr marL="0" indent="-9144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 smtClean="0"/>
              <a:t>1:30-2:00</a:t>
            </a:r>
            <a:r>
              <a:rPr lang="en-US" dirty="0" smtClean="0"/>
              <a:t> 	Undergraduate Research (Megan </a:t>
            </a:r>
            <a:r>
              <a:rPr lang="en-US" dirty="0"/>
              <a:t>Corbin, David Bolton, and Rachel </a:t>
            </a:r>
            <a:r>
              <a:rPr lang="en-US" dirty="0" smtClean="0"/>
              <a:t>Joseph)</a:t>
            </a:r>
            <a:endParaRPr lang="en-US" dirty="0"/>
          </a:p>
          <a:p>
            <a:pPr marL="0" indent="-9144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/>
              <a:t>2:00-3:00 </a:t>
            </a:r>
            <a:r>
              <a:rPr lang="en-US" b="1" dirty="0" smtClean="0"/>
              <a:t>	</a:t>
            </a:r>
            <a:r>
              <a:rPr lang="en-US" dirty="0" smtClean="0"/>
              <a:t>Opportunities </a:t>
            </a:r>
            <a:r>
              <a:rPr lang="en-US" dirty="0"/>
              <a:t>for follow-up with e-portfolio, Service Learning, and UG </a:t>
            </a:r>
            <a:r>
              <a:rPr lang="en-US" dirty="0" smtClean="0"/>
              <a:t>			research </a:t>
            </a:r>
            <a:r>
              <a:rPr lang="en-US" dirty="0"/>
              <a:t>representatives, or work in meta-disciplinary groups</a:t>
            </a:r>
          </a:p>
          <a:p>
            <a:pPr marL="0" indent="-9144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/>
              <a:t>3:00 </a:t>
            </a:r>
            <a:r>
              <a:rPr lang="en-US" b="1" dirty="0" smtClean="0"/>
              <a:t>		</a:t>
            </a:r>
            <a:r>
              <a:rPr lang="en-US" dirty="0" smtClean="0"/>
              <a:t>adjourn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4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655197" cy="1325563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FYE Groups.</a:t>
            </a:r>
            <a:br>
              <a:rPr lang="en-US" sz="4000" b="1" dirty="0" smtClean="0"/>
            </a:br>
            <a:r>
              <a:rPr lang="en-US" sz="4000" b="1" dirty="0" smtClean="0"/>
              <a:t>Choose </a:t>
            </a:r>
            <a:r>
              <a:rPr lang="en-US" sz="4000" b="1" dirty="0"/>
              <a:t>a group. Sign in</a:t>
            </a:r>
            <a:r>
              <a:rPr lang="en-US" sz="4000" b="1" dirty="0" smtClean="0"/>
              <a:t>.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67696"/>
            <a:ext cx="5161308" cy="4209266"/>
          </a:xfrm>
        </p:spPr>
        <p:txBody>
          <a:bodyPr>
            <a:normAutofit/>
          </a:bodyPr>
          <a:lstStyle/>
          <a:p>
            <a:r>
              <a:rPr lang="en-US" dirty="0" smtClean="0"/>
              <a:t>Behavioral and Social Science</a:t>
            </a:r>
          </a:p>
          <a:p>
            <a:r>
              <a:rPr lang="en-US" dirty="0" smtClean="0"/>
              <a:t>Culture and Communications</a:t>
            </a:r>
          </a:p>
          <a:p>
            <a:r>
              <a:rPr lang="en-US" dirty="0" smtClean="0"/>
              <a:t>Education and Social Work</a:t>
            </a:r>
          </a:p>
          <a:p>
            <a:r>
              <a:rPr lang="en-US" dirty="0" smtClean="0"/>
              <a:t>Humanities</a:t>
            </a:r>
          </a:p>
          <a:p>
            <a:r>
              <a:rPr lang="en-US" dirty="0" smtClean="0"/>
              <a:t>Arts</a:t>
            </a:r>
          </a:p>
          <a:p>
            <a:r>
              <a:rPr lang="en-US" dirty="0" smtClean="0"/>
              <a:t>Business </a:t>
            </a:r>
          </a:p>
          <a:p>
            <a:r>
              <a:rPr lang="en-US" dirty="0" smtClean="0"/>
              <a:t>STEM</a:t>
            </a:r>
          </a:p>
          <a:p>
            <a:r>
              <a:rPr lang="en-US" dirty="0" smtClean="0"/>
              <a:t>Integrative Health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9508" y="185195"/>
            <a:ext cx="55173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0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FYE Groups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Intentionally cross-disciplinary</a:t>
            </a:r>
          </a:p>
          <a:p>
            <a:r>
              <a:rPr lang="en-US" dirty="0" smtClean="0"/>
              <a:t>In a number of cases, faculty from </a:t>
            </a:r>
            <a:r>
              <a:rPr lang="en-US" smtClean="0"/>
              <a:t>the same department </a:t>
            </a:r>
            <a:r>
              <a:rPr lang="en-US" dirty="0" smtClean="0"/>
              <a:t>are working in different FYE.</a:t>
            </a:r>
          </a:p>
          <a:p>
            <a:r>
              <a:rPr lang="en-US" dirty="0" smtClean="0"/>
              <a:t>The course proposal will ask you for a course title. These group names are meant more for us than for students.</a:t>
            </a:r>
          </a:p>
          <a:p>
            <a:r>
              <a:rPr lang="en-US" dirty="0" smtClean="0"/>
              <a:t>You can produce more than one proposal, but they all must be collaboratively produced.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2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Color within the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7814" y="2118167"/>
            <a:ext cx="5415986" cy="4058796"/>
          </a:xfrm>
        </p:spPr>
        <p:txBody>
          <a:bodyPr>
            <a:normAutofit/>
          </a:bodyPr>
          <a:lstStyle/>
          <a:p>
            <a:r>
              <a:rPr lang="en-US" dirty="0" smtClean="0"/>
              <a:t>Outside of the basic structure and the common content, and the stuff you need for syllabi generally, a </a:t>
            </a:r>
            <a:r>
              <a:rPr lang="en-US" u="sng" dirty="0" smtClean="0"/>
              <a:t>lot</a:t>
            </a:r>
            <a:r>
              <a:rPr lang="en-US" dirty="0" smtClean="0"/>
              <a:t> of the form and content for the FYE is open for interpretation.</a:t>
            </a:r>
          </a:p>
          <a:p>
            <a:endParaRPr lang="en-US" dirty="0"/>
          </a:p>
          <a:p>
            <a:r>
              <a:rPr lang="en-US" dirty="0" smtClean="0"/>
              <a:t>We’re giving you the outlines, and we’re just asking that you try to color within the lines.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87370"/>
            <a:ext cx="4734046" cy="473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301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5134" y="4085863"/>
            <a:ext cx="3642167" cy="2210765"/>
          </a:xfrm>
        </p:spPr>
        <p:txBody>
          <a:bodyPr anchor="b"/>
          <a:lstStyle/>
          <a:p>
            <a:pPr algn="ctr"/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Structure and schedule of classes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08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CAPC requirements for course </a:t>
            </a:r>
            <a:r>
              <a:rPr lang="en-US" dirty="0" smtClean="0"/>
              <a:t>proposals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 January 15, a digital document (MSWord or PDF) with the following information:</a:t>
            </a:r>
          </a:p>
          <a:p>
            <a:pPr lvl="1"/>
            <a:r>
              <a:rPr lang="en-US" sz="2800" dirty="0" smtClean="0"/>
              <a:t>100-character </a:t>
            </a:r>
            <a:r>
              <a:rPr lang="en-US" sz="2800" dirty="0"/>
              <a:t>course title and 30-character short title </a:t>
            </a:r>
          </a:p>
          <a:p>
            <a:pPr lvl="1"/>
            <a:r>
              <a:rPr lang="en-US" sz="2800" dirty="0"/>
              <a:t>Course Description (specific to your </a:t>
            </a:r>
            <a:r>
              <a:rPr lang="en-US" sz="2800" dirty="0" err="1"/>
              <a:t>metadisciplinary</a:t>
            </a:r>
            <a:r>
              <a:rPr lang="en-US" sz="2800" dirty="0"/>
              <a:t> area)</a:t>
            </a:r>
          </a:p>
          <a:p>
            <a:pPr lvl="1"/>
            <a:r>
              <a:rPr lang="en-US" sz="2800" dirty="0"/>
              <a:t>4 credits (examples on CAPC site are based on 3 cr.) </a:t>
            </a:r>
            <a:endParaRPr lang="en-US" sz="2800" dirty="0" smtClean="0"/>
          </a:p>
          <a:p>
            <a:pPr lvl="1"/>
            <a:r>
              <a:rPr lang="en-US" sz="2800" dirty="0" smtClean="0"/>
              <a:t>Syllabus with schedule</a:t>
            </a:r>
            <a:endParaRPr lang="en-US" sz="2800" dirty="0"/>
          </a:p>
          <a:p>
            <a:pPr lvl="1"/>
            <a:r>
              <a:rPr lang="en-US" sz="2800" dirty="0" smtClean="0"/>
              <a:t>Student </a:t>
            </a:r>
            <a:r>
              <a:rPr lang="en-US" sz="2800" dirty="0"/>
              <a:t>Learning </a:t>
            </a:r>
            <a:r>
              <a:rPr lang="en-US" sz="2800" dirty="0" smtClean="0"/>
              <a:t>Outcomes</a:t>
            </a:r>
          </a:p>
          <a:p>
            <a:pPr lvl="1"/>
            <a:r>
              <a:rPr lang="en-US" sz="2800" dirty="0"/>
              <a:t>Bibliography </a:t>
            </a:r>
            <a:r>
              <a:rPr lang="en-US" sz="2800" dirty="0" smtClean="0"/>
              <a:t>(will post mine on liberal arts topics)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04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CAPC requirements for course </a:t>
            </a:r>
            <a:r>
              <a:rPr lang="en-US" dirty="0" smtClean="0"/>
              <a:t>proposals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Student </a:t>
            </a:r>
            <a:r>
              <a:rPr lang="en-US" dirty="0"/>
              <a:t>Learning Outcomes </a:t>
            </a:r>
            <a:r>
              <a:rPr lang="en-US" dirty="0" smtClean="0"/>
              <a:t>(</a:t>
            </a:r>
            <a:r>
              <a:rPr lang="en-US" dirty="0" smtClean="0">
                <a:hlinkClick r:id="rId2"/>
              </a:rPr>
              <a:t>information on writing them</a:t>
            </a:r>
            <a:r>
              <a:rPr lang="en-US" dirty="0" smtClean="0"/>
              <a:t>)</a:t>
            </a:r>
          </a:p>
          <a:p>
            <a:r>
              <a:rPr lang="en-US" dirty="0" smtClean="0">
                <a:hlinkClick r:id="rId3"/>
              </a:rPr>
              <a:t>Checklist, Templates, and Syllabus Statements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35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Learning Outcomes for Common 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FYE Common Content includes: </a:t>
            </a:r>
          </a:p>
          <a:p>
            <a:pPr lvl="1"/>
            <a:r>
              <a:rPr lang="en-US" dirty="0"/>
              <a:t>An overview of the Liberal Arts tradition</a:t>
            </a:r>
          </a:p>
          <a:p>
            <a:pPr lvl="1"/>
            <a:r>
              <a:rPr lang="en-US" dirty="0"/>
              <a:t>An overview of the structure of Gen Ed </a:t>
            </a:r>
          </a:p>
          <a:p>
            <a:pPr lvl="1"/>
            <a:r>
              <a:rPr lang="en-US" dirty="0"/>
              <a:t>An introduction to the e-portfolio and its use across the undergraduate degree</a:t>
            </a:r>
          </a:p>
          <a:p>
            <a:pPr lvl="1"/>
            <a:r>
              <a:rPr lang="en-US" dirty="0"/>
              <a:t>An overview of Research in the Science of Learning</a:t>
            </a:r>
          </a:p>
          <a:p>
            <a:pPr lvl="1"/>
            <a:r>
              <a:rPr lang="en-US" dirty="0"/>
              <a:t>An overview and discussions about University Policies, Honor Code, Ethics, Student Life </a:t>
            </a:r>
          </a:p>
          <a:p>
            <a:pPr lvl="1"/>
            <a:r>
              <a:rPr lang="en-US" dirty="0"/>
              <a:t>An Experiential Learning project (either research or service learning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02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4361</TotalTime>
  <Words>819</Words>
  <Application>Microsoft Macintosh PowerPoint</Application>
  <PresentationFormat>Widescreen</PresentationFormat>
  <Paragraphs>105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Gill Sans MT</vt:lpstr>
      <vt:lpstr>Arial</vt:lpstr>
      <vt:lpstr>Office Theme</vt:lpstr>
      <vt:lpstr>FYE Workshop</vt:lpstr>
      <vt:lpstr>Plans for the day</vt:lpstr>
      <vt:lpstr>FYE Groups. Choose a group. Sign in.</vt:lpstr>
      <vt:lpstr>FYE Groups</vt:lpstr>
      <vt:lpstr>Color within the lines</vt:lpstr>
      <vt:lpstr>Structure and schedule of classes</vt:lpstr>
      <vt:lpstr>CAPC requirements for course proposals</vt:lpstr>
      <vt:lpstr>CAPC requirements for course proposals</vt:lpstr>
      <vt:lpstr>Student Learning Outcomes for Common Content</vt:lpstr>
      <vt:lpstr>Student Learning Outcomes for Common Content</vt:lpstr>
      <vt:lpstr>Student Learning Outcomes for Common Content</vt:lpstr>
      <vt:lpstr>Student Learning Outcomes for Common Content</vt:lpstr>
      <vt:lpstr>Student Learning Outcomes for Common Content</vt:lpstr>
      <vt:lpstr>Student Learning Outcomes for Common Content</vt:lpstr>
      <vt:lpstr>Student Learning Outcomes for Common Content</vt:lpstr>
      <vt:lpstr>Questions?</vt:lpstr>
      <vt:lpstr>Next things</vt:lpstr>
      <vt:lpstr>Next things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FYE Workshop</dc:title>
  <dc:creator>Rodney Mader</dc:creator>
  <cp:lastModifiedBy>Rodney Mader</cp:lastModifiedBy>
  <cp:revision>30</cp:revision>
  <dcterms:created xsi:type="dcterms:W3CDTF">2017-12-15T19:40:14Z</dcterms:created>
  <dcterms:modified xsi:type="dcterms:W3CDTF">2017-12-18T20:31:06Z</dcterms:modified>
</cp:coreProperties>
</file>