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14"/>
  </p:notesMasterIdLst>
  <p:sldIdLst>
    <p:sldId id="256" r:id="rId2"/>
    <p:sldId id="310" r:id="rId3"/>
    <p:sldId id="309" r:id="rId4"/>
    <p:sldId id="311" r:id="rId5"/>
    <p:sldId id="286" r:id="rId6"/>
    <p:sldId id="283" r:id="rId7"/>
    <p:sldId id="304" r:id="rId8"/>
    <p:sldId id="312" r:id="rId9"/>
    <p:sldId id="307" r:id="rId10"/>
    <p:sldId id="313" r:id="rId11"/>
    <p:sldId id="314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849" autoAdjust="0"/>
  </p:normalViewPr>
  <p:slideViewPr>
    <p:cSldViewPr>
      <p:cViewPr>
        <p:scale>
          <a:sx n="80" d="100"/>
          <a:sy n="80" d="100"/>
        </p:scale>
        <p:origin x="-10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2DDE-E31B-42F4-8E32-671CA48D92B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BD82-6738-4E0A-83E6-0822A0A7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Roth@wcupa.edu" TargetMode="External"/><Relationship Id="rId2" Type="http://schemas.openxmlformats.org/officeDocument/2006/relationships/hyperlink" Target="mailto:Adelshad@wcupa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cupa.edu/volunte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cupa.edu/_services/stu.slv/facultyStarted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7" y="55427"/>
            <a:ext cx="9171697" cy="6878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33400" y="-28798"/>
            <a:ext cx="9906000" cy="2009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73" y="74129"/>
            <a:ext cx="6549527" cy="18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Key Points &amp; Best Practices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partnerships early </a:t>
            </a:r>
          </a:p>
          <a:p>
            <a:r>
              <a:rPr lang="en-US" dirty="0" smtClean="0"/>
              <a:t>Clearly relay expectations to students at the beginning of the semester</a:t>
            </a:r>
          </a:p>
          <a:p>
            <a:r>
              <a:rPr lang="en-US" dirty="0" smtClean="0"/>
              <a:t>Create ample opportunity for reflection that links student service to learning outcomes and </a:t>
            </a:r>
            <a:r>
              <a:rPr lang="en-US" smtClean="0"/>
              <a:t>community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Communication:</a:t>
            </a:r>
            <a:r>
              <a:rPr lang="en-US" dirty="0"/>
              <a:t>  Students will be able to use verbal and/or written </a:t>
            </a:r>
            <a:r>
              <a:rPr lang="en-US" dirty="0" smtClean="0"/>
              <a:t>communication </a:t>
            </a:r>
            <a:r>
              <a:rPr lang="en-US" dirty="0"/>
              <a:t>skills to address community issues and/or advocate for social change. 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Critical </a:t>
            </a:r>
            <a:r>
              <a:rPr lang="en-US" b="1" dirty="0"/>
              <a:t>and Analytical Thinking: </a:t>
            </a:r>
            <a:r>
              <a:rPr lang="en-US" dirty="0"/>
              <a:t>Students will be able to critically reflect on the connections between academic content and community engagement.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err="1" smtClean="0"/>
              <a:t>Interdisciplinarity</a:t>
            </a:r>
            <a:r>
              <a:rPr lang="en-US" b="1" dirty="0"/>
              <a:t>: </a:t>
            </a:r>
            <a:r>
              <a:rPr lang="en-US" dirty="0"/>
              <a:t>Students will demonstrate the ability to use interdisciplinary knowledge to address community problems.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Diversity</a:t>
            </a:r>
            <a:r>
              <a:rPr lang="en-US" b="1" dirty="0"/>
              <a:t>: </a:t>
            </a:r>
            <a:r>
              <a:rPr lang="en-US" dirty="0"/>
              <a:t>Through community engagement students will develop knowledge of and sensitivity to issues of culture, diversity, and/or social justice. 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b="1" dirty="0" smtClean="0"/>
              <a:t>Ethical </a:t>
            </a:r>
            <a:r>
              <a:rPr lang="en-US" b="1" dirty="0"/>
              <a:t>Choices: </a:t>
            </a:r>
            <a:r>
              <a:rPr lang="en-US" dirty="0"/>
              <a:t>Students will utilize ethical decision-making to meet community needs.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Contact Information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572000" cy="45689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200" b="1" i="1" dirty="0" smtClean="0"/>
              <a:t>Ashlie Delshad, </a:t>
            </a:r>
            <a:r>
              <a:rPr lang="en-US" sz="2200" b="1" i="1" dirty="0"/>
              <a:t>Ph.D</a:t>
            </a:r>
            <a:r>
              <a:rPr lang="en-US" sz="2200" b="1" i="1" dirty="0" smtClean="0"/>
              <a:t>.</a:t>
            </a:r>
          </a:p>
          <a:p>
            <a:pPr marL="118872" indent="0">
              <a:buNone/>
            </a:pPr>
            <a:endParaRPr lang="en-US" sz="2200" dirty="0"/>
          </a:p>
          <a:p>
            <a:pPr marL="118872" indent="0">
              <a:buNone/>
            </a:pPr>
            <a:r>
              <a:rPr lang="en-US" sz="2200" dirty="0"/>
              <a:t>Associate Professor, </a:t>
            </a:r>
            <a:r>
              <a:rPr lang="en-US" sz="2200" dirty="0" smtClean="0"/>
              <a:t>Political Science</a:t>
            </a:r>
          </a:p>
          <a:p>
            <a:pPr marL="118872" indent="0">
              <a:buNone/>
            </a:pPr>
            <a:r>
              <a:rPr lang="en-US" sz="2200" dirty="0" smtClean="0"/>
              <a:t>Service-Learning </a:t>
            </a:r>
            <a:r>
              <a:rPr lang="en-US" sz="2200" dirty="0"/>
              <a:t>Faculty Associate</a:t>
            </a:r>
          </a:p>
          <a:p>
            <a:pPr marL="118872" indent="0">
              <a:buNone/>
            </a:pPr>
            <a:r>
              <a:rPr lang="en-US" sz="2200" dirty="0" smtClean="0"/>
              <a:t>Ruby Jones Hall,  Room 206</a:t>
            </a:r>
          </a:p>
          <a:p>
            <a:pPr marL="118872" indent="0">
              <a:buNone/>
            </a:pPr>
            <a:r>
              <a:rPr lang="en-US" sz="2200" dirty="0" smtClean="0"/>
              <a:t>610-738-0580</a:t>
            </a:r>
          </a:p>
          <a:p>
            <a:pPr marL="118872" indent="0">
              <a:buNone/>
            </a:pPr>
            <a:r>
              <a:rPr lang="en-US" sz="2200" dirty="0" smtClean="0">
                <a:hlinkClick r:id="rId2"/>
              </a:rPr>
              <a:t>Adelshad@wcupa.edu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1910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200" b="1" i="1" dirty="0" smtClean="0"/>
              <a:t>Jodi </a:t>
            </a:r>
            <a:r>
              <a:rPr lang="en-US" sz="2200" b="1" i="1" dirty="0"/>
              <a:t>Roth-Saks, </a:t>
            </a:r>
            <a:r>
              <a:rPr lang="en-US" sz="2200" b="1" i="1" dirty="0" smtClean="0"/>
              <a:t>M.A.</a:t>
            </a:r>
            <a:endParaRPr lang="en-US" sz="2200" dirty="0"/>
          </a:p>
          <a:p>
            <a:pPr marL="118872" indent="0">
              <a:buNone/>
            </a:pPr>
            <a:endParaRPr lang="en-US" sz="2200" dirty="0" smtClean="0"/>
          </a:p>
          <a:p>
            <a:pPr marL="118872" indent="0">
              <a:buNone/>
            </a:pPr>
            <a:r>
              <a:rPr lang="en-US" sz="2200" dirty="0" smtClean="0"/>
              <a:t>Director</a:t>
            </a:r>
            <a:r>
              <a:rPr lang="en-US" sz="2200" dirty="0"/>
              <a:t>, Service-Learning and Volunteer Programs</a:t>
            </a:r>
          </a:p>
          <a:p>
            <a:pPr marL="118872" indent="0">
              <a:buNone/>
            </a:pPr>
            <a:r>
              <a:rPr lang="en-US" sz="2200" dirty="0" smtClean="0"/>
              <a:t>Lawrence Center, Room 241</a:t>
            </a:r>
          </a:p>
          <a:p>
            <a:pPr marL="118872" indent="0">
              <a:buNone/>
            </a:pPr>
            <a:r>
              <a:rPr lang="en-US" sz="2200" dirty="0" smtClean="0"/>
              <a:t>610-436-3379 </a:t>
            </a:r>
          </a:p>
          <a:p>
            <a:pPr marL="118872" indent="0">
              <a:buNone/>
            </a:pPr>
            <a:r>
              <a:rPr lang="en-US" sz="2200" u="sng" dirty="0" smtClean="0">
                <a:hlinkClick r:id="rId3"/>
              </a:rPr>
              <a:t>JRoth@wcupa.edu</a:t>
            </a:r>
            <a:r>
              <a:rPr lang="en-US" sz="2200" dirty="0" smtClean="0"/>
              <a:t>  </a:t>
            </a:r>
            <a:endParaRPr lang="en-US" sz="2200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029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ctr">
              <a:buNone/>
            </a:pPr>
            <a:r>
              <a:rPr lang="en-US" sz="3200" u="sng" dirty="0">
                <a:hlinkClick r:id="rId4"/>
              </a:rPr>
              <a:t>www.wcupa.edu/volunteer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Service-Learning is…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3672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a </a:t>
            </a:r>
            <a:r>
              <a:rPr lang="en-US" sz="2800" dirty="0"/>
              <a:t>teaching </a:t>
            </a:r>
            <a:r>
              <a:rPr lang="en-US" sz="2800" dirty="0" smtClean="0"/>
              <a:t>method. </a:t>
            </a:r>
          </a:p>
          <a:p>
            <a:pPr marL="457200" indent="-457200"/>
            <a:r>
              <a:rPr lang="en-US" sz="2800" dirty="0"/>
              <a:t>i</a:t>
            </a:r>
            <a:r>
              <a:rPr lang="en-US" sz="2800" dirty="0" smtClean="0"/>
              <a:t>ncludes community service that addresses a community need.</a:t>
            </a:r>
          </a:p>
          <a:p>
            <a:pPr marL="457200" indent="-457200"/>
            <a:r>
              <a:rPr lang="en-US" sz="2800" dirty="0"/>
              <a:t>e</a:t>
            </a:r>
            <a:r>
              <a:rPr lang="en-US" sz="2800" dirty="0" smtClean="0"/>
              <a:t>nhances curricular goals and meets learning outcomes goals. </a:t>
            </a:r>
          </a:p>
          <a:p>
            <a:pPr marL="457200" indent="-457200"/>
            <a:r>
              <a:rPr lang="en-US" sz="2800" dirty="0"/>
              <a:t>i</a:t>
            </a:r>
            <a:r>
              <a:rPr lang="en-US" sz="2800" dirty="0" smtClean="0"/>
              <a:t>ncludes critical, reflective thinking.</a:t>
            </a:r>
          </a:p>
          <a:p>
            <a:pPr marL="457200" indent="-457200"/>
            <a:r>
              <a:rPr lang="en-US" sz="2800" dirty="0"/>
              <a:t>d</a:t>
            </a:r>
            <a:r>
              <a:rPr lang="en-US" sz="2800" dirty="0" smtClean="0"/>
              <a:t>evelops students sense </a:t>
            </a:r>
            <a:r>
              <a:rPr lang="en-US" sz="2800" dirty="0"/>
              <a:t>of civic </a:t>
            </a:r>
            <a:r>
              <a:rPr lang="en-US" sz="2800" dirty="0" smtClean="0"/>
              <a:t>responsibility </a:t>
            </a:r>
            <a:r>
              <a:rPr lang="en-US" sz="2800" dirty="0"/>
              <a:t>and commitment to the community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5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Faculty Support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Faculty Consultations </a:t>
            </a:r>
          </a:p>
          <a:p>
            <a:pPr lvl="1"/>
            <a:r>
              <a:rPr lang="en-US" dirty="0" smtClean="0"/>
              <a:t>Creating an integrated SL curriculum</a:t>
            </a:r>
          </a:p>
          <a:p>
            <a:pPr lvl="2"/>
            <a:r>
              <a:rPr lang="en-US" dirty="0" smtClean="0"/>
              <a:t>Workbook </a:t>
            </a:r>
          </a:p>
          <a:p>
            <a:pPr lvl="1"/>
            <a:r>
              <a:rPr lang="en-US" dirty="0" smtClean="0"/>
              <a:t>community partnerships</a:t>
            </a:r>
          </a:p>
          <a:p>
            <a:pPr lvl="1"/>
            <a:r>
              <a:rPr lang="en-US" dirty="0" smtClean="0"/>
              <a:t>Finding community partners</a:t>
            </a:r>
          </a:p>
          <a:p>
            <a:pPr lvl="1"/>
            <a:r>
              <a:rPr lang="en-US" dirty="0" smtClean="0"/>
              <a:t>Connecting your teaching to research and scholarship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Service-Learning </a:t>
            </a:r>
            <a:r>
              <a:rPr lang="en-US" dirty="0"/>
              <a:t>Faculty Work Group </a:t>
            </a:r>
            <a:endParaRPr lang="en-US" dirty="0" smtClean="0"/>
          </a:p>
          <a:p>
            <a:pPr lvl="1"/>
            <a:r>
              <a:rPr lang="en-US" dirty="0" smtClean="0"/>
              <a:t>Connect with SL practitioners in your discipline/college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Assistance with: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management </a:t>
            </a:r>
          </a:p>
          <a:p>
            <a:pPr lvl="1"/>
            <a:r>
              <a:rPr lang="en-US" dirty="0"/>
              <a:t>financial needs</a:t>
            </a:r>
          </a:p>
          <a:p>
            <a:pPr lvl="1"/>
            <a:r>
              <a:rPr lang="en-US" dirty="0"/>
              <a:t>recording service-learning hours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Partnerships: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with staff in the Service-Learning &amp; Volunteer Programs department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OSLVP Website</a:t>
            </a:r>
            <a:endParaRPr lang="en-US" dirty="0" smtClean="0"/>
          </a:p>
          <a:p>
            <a:r>
              <a:rPr lang="en-US" dirty="0" smtClean="0"/>
              <a:t>Look for opportunities in the “Service Corner”</a:t>
            </a:r>
          </a:p>
          <a:p>
            <a:r>
              <a:rPr lang="en-US" dirty="0" smtClean="0"/>
              <a:t>Send students to the Volunteer Fair</a:t>
            </a:r>
          </a:p>
          <a:p>
            <a:r>
              <a:rPr lang="en-US" dirty="0" smtClean="0"/>
              <a:t>Partner with on-going programs at WCU</a:t>
            </a:r>
          </a:p>
        </p:txBody>
      </p:sp>
    </p:spTree>
    <p:extLst>
      <p:ext uri="{BB962C8B-B14F-4D97-AF65-F5344CB8AC3E}">
        <p14:creationId xmlns:p14="http://schemas.microsoft.com/office/powerpoint/2010/main" val="300730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57784"/>
            <a:ext cx="8229600" cy="1103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www.wcupa.edu/volunteersearch </a:t>
            </a:r>
            <a:br>
              <a:rPr lang="en-US" sz="48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b="5102"/>
          <a:stretch/>
        </p:blipFill>
        <p:spPr bwMode="auto">
          <a:xfrm>
            <a:off x="1600200" y="1676399"/>
            <a:ext cx="6400800" cy="50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7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Volunteer Fair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648199"/>
          </a:xfrm>
        </p:spPr>
        <p:txBody>
          <a:bodyPr numCol="2"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September &amp; February </a:t>
            </a:r>
          </a:p>
          <a:p>
            <a:r>
              <a:rPr lang="en-US" dirty="0" smtClean="0"/>
              <a:t>11am-2pm </a:t>
            </a:r>
            <a:endParaRPr lang="en-US" dirty="0"/>
          </a:p>
          <a:p>
            <a:r>
              <a:rPr lang="en-US" dirty="0"/>
              <a:t>Sykes </a:t>
            </a:r>
            <a:r>
              <a:rPr lang="en-US" dirty="0" smtClean="0"/>
              <a:t>Ballrooms</a:t>
            </a:r>
          </a:p>
          <a:p>
            <a:pPr marL="118872" indent="0">
              <a:buNone/>
            </a:pPr>
            <a:endParaRPr lang="en-US" sz="1600" dirty="0"/>
          </a:p>
          <a:p>
            <a:pPr marL="118872" indent="0">
              <a:buNone/>
            </a:pPr>
            <a:r>
              <a:rPr lang="en-US" sz="2800" dirty="0" smtClean="0"/>
              <a:t>Meet 55+ non-profit organizations to learn </a:t>
            </a:r>
            <a:br>
              <a:rPr lang="en-US" sz="2800" dirty="0" smtClean="0"/>
            </a:br>
            <a:r>
              <a:rPr lang="en-US" sz="2800" dirty="0" smtClean="0"/>
              <a:t>about volunteer opportunities</a:t>
            </a:r>
            <a:r>
              <a:rPr lang="en-US" dirty="0" smtClean="0"/>
              <a:t>!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2056" name="Picture 8" descr="C:\Users\75JROTH\Pictures\Volunteer Fair 2015\WCU4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133600"/>
            <a:ext cx="530965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Corner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30494"/>
            <a:ext cx="4098668" cy="532750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8759" r="52719" b="4976"/>
          <a:stretch/>
        </p:blipFill>
        <p:spPr bwMode="auto">
          <a:xfrm>
            <a:off x="3800477" y="1530494"/>
            <a:ext cx="5343523" cy="36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229477" y="3733800"/>
            <a:ext cx="17526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48477" y="4495800"/>
            <a:ext cx="6096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410200"/>
            <a:ext cx="309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Sign up for our newsletter!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www.wcupa.edu/volunteer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S</a:t>
            </a:r>
            <a:r>
              <a:rPr lang="en-US" dirty="0" smtClean="0"/>
              <a:t>ent via email bi-weekly!</a:t>
            </a:r>
          </a:p>
        </p:txBody>
      </p:sp>
    </p:spTree>
    <p:extLst>
      <p:ext uri="{BB962C8B-B14F-4D97-AF65-F5344CB8AC3E}">
        <p14:creationId xmlns:p14="http://schemas.microsoft.com/office/powerpoint/2010/main" val="3206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SL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2999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Projects can be:</a:t>
            </a:r>
          </a:p>
          <a:p>
            <a:r>
              <a:rPr lang="en-US" dirty="0" smtClean="0"/>
              <a:t>One-time or multi-part</a:t>
            </a:r>
          </a:p>
          <a:p>
            <a:r>
              <a:rPr lang="en-US" dirty="0" smtClean="0"/>
              <a:t>Individualized or group-project based</a:t>
            </a:r>
          </a:p>
          <a:p>
            <a:r>
              <a:rPr lang="en-US" dirty="0" smtClean="0"/>
              <a:t>During class-time or outside of class time 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Specific Examples:</a:t>
            </a:r>
          </a:p>
          <a:p>
            <a:r>
              <a:rPr lang="en-US" dirty="0" smtClean="0"/>
              <a:t>Launch a voter engagement and registration drive</a:t>
            </a:r>
          </a:p>
          <a:p>
            <a:r>
              <a:rPr lang="en-US" dirty="0" smtClean="0"/>
              <a:t>Create marketing materials for non-profits</a:t>
            </a:r>
          </a:p>
          <a:p>
            <a:r>
              <a:rPr lang="en-US" dirty="0" smtClean="0"/>
              <a:t>Work across generations with seniors</a:t>
            </a:r>
          </a:p>
          <a:p>
            <a:r>
              <a:rPr lang="en-US" dirty="0" smtClean="0"/>
              <a:t>Volunteer at </a:t>
            </a:r>
            <a:r>
              <a:rPr lang="en-US" dirty="0" err="1" smtClean="0"/>
              <a:t>MLK</a:t>
            </a:r>
            <a:r>
              <a:rPr lang="en-US" dirty="0" smtClean="0"/>
              <a:t> Day of Service or during </a:t>
            </a:r>
            <a:r>
              <a:rPr lang="en-US" dirty="0" err="1" smtClean="0"/>
              <a:t>MLK</a:t>
            </a:r>
            <a:r>
              <a:rPr lang="en-US" dirty="0" smtClean="0"/>
              <a:t> Legacy Week</a:t>
            </a:r>
          </a:p>
          <a:p>
            <a:r>
              <a:rPr lang="en-US" dirty="0" smtClean="0"/>
              <a:t>Volunteer at the campus gardens and Gordon Natural Area</a:t>
            </a:r>
          </a:p>
          <a:p>
            <a:r>
              <a:rPr lang="en-US" dirty="0" smtClean="0"/>
              <a:t>Be an </a:t>
            </a:r>
            <a:r>
              <a:rPr lang="en-US" dirty="0" err="1" smtClean="0"/>
              <a:t>ELS</a:t>
            </a:r>
            <a:r>
              <a:rPr lang="en-US" dirty="0" smtClean="0"/>
              <a:t> conversation partner </a:t>
            </a:r>
          </a:p>
          <a:p>
            <a:r>
              <a:rPr lang="en-US" dirty="0" smtClean="0"/>
              <a:t>Use academic content area to solve a community need</a:t>
            </a:r>
          </a:p>
          <a:p>
            <a:pPr lvl="1"/>
            <a:r>
              <a:rPr lang="en-US" dirty="0" smtClean="0"/>
              <a:t>Arts/Geography – Creating a mural or map of the US or globe at a local elementary school</a:t>
            </a:r>
          </a:p>
          <a:p>
            <a:pPr lvl="1"/>
            <a:r>
              <a:rPr lang="en-US" dirty="0" smtClean="0"/>
              <a:t>Education – Literacy night at a local library/community center/school</a:t>
            </a:r>
          </a:p>
          <a:p>
            <a:pPr lvl="1"/>
            <a:r>
              <a:rPr lang="en-US" dirty="0" smtClean="0"/>
              <a:t>STEM – Assist with a science fair for the Girls Scouts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Autofit/>
          </a:bodyPr>
          <a:lstStyle/>
          <a:p>
            <a:r>
              <a:rPr lang="en-US" sz="1600" b="1" dirty="0"/>
              <a:t>Journals: </a:t>
            </a:r>
            <a:r>
              <a:rPr lang="en-US" sz="1600" dirty="0"/>
              <a:t>Writing in journals is widely used by service-learning programs to promote reflection. They're most meaningful when instructors pose key questions for analysis. </a:t>
            </a:r>
            <a:endParaRPr lang="en-US" sz="1600" dirty="0" smtClean="0"/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1600" b="1" dirty="0" smtClean="0"/>
              <a:t>Multimedia </a:t>
            </a:r>
            <a:r>
              <a:rPr lang="en-US" sz="1600" b="1" dirty="0"/>
              <a:t>Class Presentations: </a:t>
            </a:r>
            <a:r>
              <a:rPr lang="en-US" sz="1600" dirty="0"/>
              <a:t>Students create a video or photo documentary on the community experience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1600" b="1" dirty="0" smtClean="0"/>
              <a:t>Theory </a:t>
            </a:r>
            <a:r>
              <a:rPr lang="en-US" sz="1600" b="1" dirty="0"/>
              <a:t>Application Papers: </a:t>
            </a:r>
            <a:r>
              <a:rPr lang="en-US" sz="1600" dirty="0"/>
              <a:t>Students select a major theory covered in the course and analyze its application to the experience in the community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1600" b="1" dirty="0" smtClean="0"/>
              <a:t>Agency </a:t>
            </a:r>
            <a:r>
              <a:rPr lang="en-US" sz="1600" b="1" dirty="0"/>
              <a:t>Analysis Papers: </a:t>
            </a:r>
            <a:r>
              <a:rPr lang="en-US" sz="1600" dirty="0"/>
              <a:t>Students identify organizational structure, culture and mission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1600" b="1" dirty="0" smtClean="0"/>
              <a:t>Presentations </a:t>
            </a:r>
            <a:r>
              <a:rPr lang="en-US" sz="1600" b="1" dirty="0"/>
              <a:t>to Community Organizations: </a:t>
            </a:r>
            <a:r>
              <a:rPr lang="en-US" sz="1600" dirty="0"/>
              <a:t>Students present work to community organization staff, board members, and participants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1600" b="1" dirty="0" smtClean="0"/>
              <a:t>Group </a:t>
            </a:r>
            <a:r>
              <a:rPr lang="en-US" sz="1600" b="1" dirty="0"/>
              <a:t>Discussion: </a:t>
            </a:r>
            <a:r>
              <a:rPr lang="en-US" sz="1600" dirty="0"/>
              <a:t>Through guided discussion questions, have students critically think about their service experiences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Reflective </a:t>
            </a:r>
            <a:r>
              <a:rPr lang="en-US" sz="1600" b="1" dirty="0"/>
              <a:t>Reading: </a:t>
            </a:r>
            <a:r>
              <a:rPr lang="en-US" sz="1600" dirty="0"/>
              <a:t>Find articles, stories, or songs that relate to the service experience and create discussion questions that link the reading to the service-learning. </a:t>
            </a:r>
            <a:endParaRPr lang="en-US" sz="1600" dirty="0" smtClean="0"/>
          </a:p>
          <a:p>
            <a:pPr marL="118872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E-Portfolio: </a:t>
            </a:r>
            <a:r>
              <a:rPr lang="en-US" sz="1600" dirty="0" smtClean="0"/>
              <a:t>Any written assignments or videos could be included in the e-portfolio.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Reflective Assignments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9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1164</TotalTime>
  <Words>594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PowerPoint Presentation</vt:lpstr>
      <vt:lpstr>   Service-Learning is…     </vt:lpstr>
      <vt:lpstr>Faculty Support </vt:lpstr>
      <vt:lpstr>Finding Partnerships:</vt:lpstr>
      <vt:lpstr>www.wcupa.edu/volunteersearch  </vt:lpstr>
      <vt:lpstr>Volunteer Fair</vt:lpstr>
      <vt:lpstr>Service Corner</vt:lpstr>
      <vt:lpstr>Examples of SL Projects</vt:lpstr>
      <vt:lpstr>Reflective Assignments </vt:lpstr>
      <vt:lpstr>Key Points &amp; Best Practices</vt:lpstr>
      <vt:lpstr>Examples of Student Learning Outcomes</vt:lpstr>
      <vt:lpstr>Contact Information</vt:lpstr>
    </vt:vector>
  </TitlesOfParts>
  <Company>West Chester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SerVice-  Learning</dc:title>
  <dc:creator>Tech</dc:creator>
  <cp:lastModifiedBy>Tech</cp:lastModifiedBy>
  <cp:revision>104</cp:revision>
  <dcterms:created xsi:type="dcterms:W3CDTF">2013-08-29T15:56:02Z</dcterms:created>
  <dcterms:modified xsi:type="dcterms:W3CDTF">2018-01-02T18:06:49Z</dcterms:modified>
</cp:coreProperties>
</file>