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3" r:id="rId4"/>
    <p:sldId id="261" r:id="rId5"/>
    <p:sldId id="265" r:id="rId6"/>
    <p:sldId id="262" r:id="rId7"/>
    <p:sldId id="264" r:id="rId8"/>
    <p:sldId id="267" r:id="rId9"/>
    <p:sldId id="270" r:id="rId10"/>
    <p:sldId id="266" r:id="rId11"/>
    <p:sldId id="269" r:id="rId12"/>
    <p:sldId id="258" r:id="rId13"/>
    <p:sldId id="271" r:id="rId14"/>
    <p:sldId id="260" r:id="rId15"/>
    <p:sldId id="259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92"/>
  </p:normalViewPr>
  <p:slideViewPr>
    <p:cSldViewPr snapToGrid="0" snapToObjects="1">
      <p:cViewPr>
        <p:scale>
          <a:sx n="100" d="100"/>
          <a:sy n="100" d="100"/>
        </p:scale>
        <p:origin x="-208" y="-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1975.0</c:v>
                </c:pt>
                <c:pt idx="1">
                  <c:v>2011.0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11.0</c:v>
                </c:pt>
                <c:pt idx="1">
                  <c:v>26.0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1975.0</c:v>
                </c:pt>
                <c:pt idx="1">
                  <c:v>2011.0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1975.0</c:v>
                </c:pt>
                <c:pt idx="1">
                  <c:v>2011.0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22844600"/>
        <c:axId val="2099371528"/>
        <c:axId val="0"/>
      </c:bar3DChart>
      <c:catAx>
        <c:axId val="2122844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9371528"/>
        <c:crosses val="autoZero"/>
        <c:auto val="1"/>
        <c:lblAlgn val="ctr"/>
        <c:lblOffset val="100"/>
        <c:noMultiLvlLbl val="0"/>
      </c:catAx>
      <c:valAx>
        <c:axId val="2099371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2844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4EE40"/>
            </a:solidFill>
          </c:spPr>
          <c:explosion val="25"/>
          <c:dPt>
            <c:idx val="0"/>
            <c:bubble3D val="0"/>
            <c:explosion val="0"/>
            <c:spPr>
              <a:solidFill>
                <a:srgbClr val="F2B228"/>
              </a:solidFill>
            </c:spPr>
          </c:dPt>
          <c:dPt>
            <c:idx val="1"/>
            <c:bubble3D val="0"/>
            <c:explosion val="6"/>
            <c:spPr>
              <a:solidFill>
                <a:srgbClr val="633263"/>
              </a:solidFill>
            </c:spPr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40.0</c:v>
                </c:pt>
                <c:pt idx="1">
                  <c:v>60.0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4EE40"/>
            </a:solidFill>
          </c:spPr>
          <c:explosion val="25"/>
          <c:dPt>
            <c:idx val="0"/>
            <c:bubble3D val="0"/>
            <c:explosion val="0"/>
            <c:spPr>
              <a:solidFill>
                <a:srgbClr val="F2B228"/>
              </a:solidFill>
            </c:spPr>
          </c:dPt>
          <c:dPt>
            <c:idx val="1"/>
            <c:bubble3D val="0"/>
            <c:explosion val="6"/>
            <c:spPr>
              <a:solidFill>
                <a:srgbClr val="633263"/>
              </a:solidFill>
            </c:spPr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50.0</c:v>
                </c:pt>
                <c:pt idx="1">
                  <c:v>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Belonging matters: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engaging transfer students inside and outside the classroom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00064" y="4335024"/>
            <a:ext cx="62918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Jared Brown, Office of New Students </a:t>
            </a:r>
            <a:r>
              <a:rPr lang="en-US" dirty="0" smtClean="0">
                <a:solidFill>
                  <a:schemeClr val="bg1"/>
                </a:solidFill>
              </a:rPr>
              <a:t>Programs, WCU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Lisa Calvano, Management </a:t>
            </a:r>
            <a:r>
              <a:rPr lang="en-US" dirty="0" smtClean="0">
                <a:solidFill>
                  <a:schemeClr val="bg1"/>
                </a:solidFill>
              </a:rPr>
              <a:t>Department, WCU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Kathy </a:t>
            </a:r>
            <a:r>
              <a:rPr lang="en-US" dirty="0" err="1" smtClean="0">
                <a:solidFill>
                  <a:schemeClr val="bg1"/>
                </a:solidFill>
              </a:rPr>
              <a:t>Koval</a:t>
            </a:r>
            <a:r>
              <a:rPr lang="en-US" dirty="0" smtClean="0">
                <a:solidFill>
                  <a:schemeClr val="bg1"/>
                </a:solidFill>
              </a:rPr>
              <a:t>, College of Business &amp; Public </a:t>
            </a:r>
            <a:r>
              <a:rPr lang="en-US" dirty="0" smtClean="0">
                <a:solidFill>
                  <a:schemeClr val="bg1"/>
                </a:solidFill>
              </a:rPr>
              <a:t>Management, WCU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SoTLA</a:t>
            </a:r>
            <a:r>
              <a:rPr lang="en-US" dirty="0" smtClean="0">
                <a:solidFill>
                  <a:schemeClr val="bg1"/>
                </a:solidFill>
              </a:rPr>
              <a:t> Conference, January 2017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058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about it…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“Students in transition need to know not only the campus resources that are available and how to access them, but also that successful students seek out those resources.”</a:t>
            </a:r>
          </a:p>
          <a:p>
            <a:endParaRPr lang="en-US" sz="2400" dirty="0"/>
          </a:p>
          <a:p>
            <a:r>
              <a:rPr lang="en-US" sz="2400" dirty="0" smtClean="0"/>
              <a:t>Make </a:t>
            </a:r>
            <a:r>
              <a:rPr lang="en-US" sz="2400" dirty="0"/>
              <a:t>it easy for </a:t>
            </a:r>
            <a:r>
              <a:rPr lang="en-US" sz="2400" dirty="0" smtClean="0"/>
              <a:t>new students </a:t>
            </a:r>
            <a:r>
              <a:rPr lang="en-US" sz="2400" dirty="0"/>
              <a:t>to find and access the resources </a:t>
            </a:r>
            <a:r>
              <a:rPr lang="en-US" sz="2400" dirty="0" smtClean="0"/>
              <a:t>to assist with their transition.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New Transfer Students should be a priority… not an afterthought.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5024" y="6019301"/>
            <a:ext cx="2471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200" i="1" dirty="0" smtClean="0">
                <a:solidFill>
                  <a:prstClr val="black"/>
                </a:solidFill>
                <a:latin typeface="Calibri"/>
              </a:rPr>
              <a:t>Thriving in Transition, 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Louis, Schreiner, Nelson (2012)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2400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Students Should Matter!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6" y="1680194"/>
            <a:ext cx="11029615" cy="5475667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i="1" dirty="0"/>
              <a:t>“</a:t>
            </a:r>
            <a:r>
              <a:rPr lang="en-US" i="1" dirty="0"/>
              <a:t>Marginality and Mattering” theory (1989), Nancy Schlossberg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9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accent3"/>
                </a:solidFill>
              </a:rPr>
              <a:t>Think about it… According to Schlossberg,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A sense of not fitting in or feelings of marginality often occur when individuals take on new roles.  This is often true for </a:t>
            </a:r>
            <a:r>
              <a:rPr lang="en-US" dirty="0" smtClean="0"/>
              <a:t>transfer students. 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accent3"/>
                </a:solidFill>
              </a:rPr>
              <a:t>They should Matter… According to Schlossberg…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Attention- Do we recognize our </a:t>
            </a:r>
            <a:r>
              <a:rPr lang="en-US" dirty="0" smtClean="0"/>
              <a:t>transfer student population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Importance- Do we show that that we care by highlighting services for them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Ego Extension- If they </a:t>
            </a:r>
            <a:r>
              <a:rPr lang="en-US" dirty="0" smtClean="0"/>
              <a:t>achieve, they are more likely to continue at WCU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Dependence- the feeling of feeling needed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Appreciation- the feeling that ones efforts are appreciated by others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85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How can we help transfer students make better connections?</a:t>
            </a:r>
          </a:p>
          <a:p>
            <a:r>
              <a:rPr lang="en-US" sz="3200" dirty="0" smtClean="0"/>
              <a:t>How do we figure out which transfer students are at-risk?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478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 Students Should Matter!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210" y="3407979"/>
            <a:ext cx="8176228" cy="15872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400" b="1" dirty="0" smtClean="0"/>
              <a:t>This is what we are doing to improve the feeling of “mattering” for new transfer students at </a:t>
            </a:r>
            <a:r>
              <a:rPr lang="en-US" sz="5400" b="1" dirty="0" smtClean="0"/>
              <a:t>WCU</a:t>
            </a:r>
            <a:r>
              <a:rPr lang="is-IS" sz="5400" b="1" dirty="0" smtClean="0"/>
              <a:t>…</a:t>
            </a:r>
            <a:endParaRPr lang="en-US" sz="5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2953" y="2662478"/>
            <a:ext cx="3147855" cy="307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738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Intake questionnaire &amp; proactive advising</a:t>
            </a:r>
          </a:p>
          <a:p>
            <a:r>
              <a:rPr lang="en-US" sz="2800" dirty="0" smtClean="0"/>
              <a:t>Dedicated business tutors</a:t>
            </a:r>
          </a:p>
          <a:p>
            <a:r>
              <a:rPr lang="en-US" sz="2800" dirty="0" smtClean="0"/>
              <a:t>Fall fair</a:t>
            </a:r>
          </a:p>
          <a:p>
            <a:r>
              <a:rPr lang="en-US" sz="2800" dirty="0" smtClean="0"/>
              <a:t>Business counselor participation in New Student Orientation</a:t>
            </a:r>
          </a:p>
          <a:p>
            <a:r>
              <a:rPr lang="en-US" sz="2800" dirty="0" smtClean="0"/>
              <a:t>Transfer focus groups</a:t>
            </a:r>
          </a:p>
          <a:p>
            <a:r>
              <a:rPr lang="en-US" sz="2800" dirty="0" smtClean="0"/>
              <a:t>Dedicated faculty advisor for declared majors</a:t>
            </a:r>
          </a:p>
          <a:p>
            <a:r>
              <a:rPr lang="en-US" sz="2800" dirty="0" smtClean="0"/>
              <a:t>University transfer initiatives – Transfer Concierge, extended orientation, D2L orientation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&amp; 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Partnership of the Management Department, pre-business counselors and the Office of New Student Programs</a:t>
            </a:r>
          </a:p>
          <a:p>
            <a:pPr lvl="1"/>
            <a:r>
              <a:rPr lang="en-US" sz="2400" dirty="0" smtClean="0"/>
              <a:t>Develop connections and increase communication across divisions.  </a:t>
            </a:r>
          </a:p>
          <a:p>
            <a:pPr lvl="1"/>
            <a:r>
              <a:rPr lang="en-US" sz="2400" dirty="0" smtClean="0"/>
              <a:t>Establish more “touch points” that connect transfer students to the university and their colleges and departments</a:t>
            </a:r>
          </a:p>
          <a:p>
            <a:pPr lvl="1"/>
            <a:r>
              <a:rPr lang="en-US" sz="2400" dirty="0" smtClean="0"/>
              <a:t>Create a holding environment where the message is “we care and you matter”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0353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Belonging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"The holding environment idea was developed by British psychoanalyst </a:t>
            </a:r>
            <a:r>
              <a:rPr lang="en-US" sz="2400" dirty="0" smtClean="0"/>
              <a:t>D.W.  </a:t>
            </a:r>
            <a:r>
              <a:rPr lang="en-US" sz="2400" dirty="0" err="1" smtClean="0"/>
              <a:t>Winnicott</a:t>
            </a:r>
            <a:r>
              <a:rPr lang="en-US" sz="2400" dirty="0" smtClean="0"/>
              <a:t> </a:t>
            </a:r>
            <a:r>
              <a:rPr lang="en-US" sz="2400" dirty="0" smtClean="0"/>
              <a:t>(1965)</a:t>
            </a:r>
            <a:r>
              <a:rPr lang="en-US" sz="2400" dirty="0"/>
              <a:t> to describe the nature of effective caregiving relationships between mothers and infants...</a:t>
            </a:r>
            <a:r>
              <a:rPr lang="en-US" sz="2400" dirty="0" err="1" smtClean="0"/>
              <a:t>Winnicott</a:t>
            </a:r>
            <a:r>
              <a:rPr lang="en-US" sz="2400" dirty="0" smtClean="0"/>
              <a:t> </a:t>
            </a:r>
            <a:r>
              <a:rPr lang="en-US" sz="2400" dirty="0"/>
              <a:t>and others further used the concept to describe the analytic setting...This </a:t>
            </a:r>
            <a:r>
              <a:rPr lang="en-US" sz="2400" dirty="0" smtClean="0"/>
              <a:t>dynamic</a:t>
            </a:r>
            <a:r>
              <a:rPr lang="is-IS" sz="2400" dirty="0" smtClean="0"/>
              <a:t>…</a:t>
            </a:r>
            <a:r>
              <a:rPr lang="en-US" sz="2400" dirty="0" smtClean="0"/>
              <a:t>has </a:t>
            </a:r>
            <a:r>
              <a:rPr lang="en-US" sz="2400" dirty="0"/>
              <a:t>been broadened from therapeutic institutions to other sorts of </a:t>
            </a:r>
            <a:r>
              <a:rPr lang="en-US" sz="2400" dirty="0" smtClean="0"/>
              <a:t>organizations</a:t>
            </a:r>
            <a:r>
              <a:rPr lang="is-IS" sz="2400" dirty="0" smtClean="0"/>
              <a:t>…I</a:t>
            </a:r>
            <a:r>
              <a:rPr lang="en-US" sz="2400" dirty="0" smtClean="0"/>
              <a:t>n </a:t>
            </a:r>
            <a:r>
              <a:rPr lang="en-US" sz="2400" dirty="0"/>
              <a:t>their most effective moments such relationships are temporary holding environments in which people floundering in anxiety are caught up and secured by others--calmed, appreciated, understood, helped--until they are able to regain their equilibrium and continue on their way."  (Kahn, 2001, pp.1-2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 algn="r">
              <a:buNone/>
            </a:pPr>
            <a:r>
              <a:rPr lang="en-US" sz="1200" dirty="0"/>
              <a:t>Kahn, W.A. (2005) Holding environments at work.  The Journal of Applied Behavioral Science, 37(3), 260-279.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13790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Introduction </a:t>
            </a:r>
          </a:p>
          <a:p>
            <a:r>
              <a:rPr lang="en-US" sz="3200" dirty="0" smtClean="0"/>
              <a:t>Discussion </a:t>
            </a:r>
          </a:p>
          <a:p>
            <a:r>
              <a:rPr lang="en-US" sz="3200" dirty="0" smtClean="0"/>
              <a:t>Current research &amp; WCU trends</a:t>
            </a:r>
          </a:p>
          <a:p>
            <a:r>
              <a:rPr lang="en-US" sz="3200" dirty="0" smtClean="0"/>
              <a:t>Discussion </a:t>
            </a:r>
          </a:p>
          <a:p>
            <a:r>
              <a:rPr lang="en-US" sz="3200" dirty="0" smtClean="0"/>
              <a:t>Transfer retention initiatives at WCU</a:t>
            </a:r>
          </a:p>
          <a:p>
            <a:r>
              <a:rPr lang="en-US" sz="3200" dirty="0" smtClean="0"/>
              <a:t>Lessons learned &amp; best practices</a:t>
            </a:r>
          </a:p>
          <a:p>
            <a:r>
              <a:rPr lang="en-US" sz="3200" dirty="0" smtClean="0"/>
              <a:t>Q &amp; 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1790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Why do students transfer?</a:t>
            </a:r>
          </a:p>
          <a:p>
            <a:r>
              <a:rPr lang="en-US" sz="3200" dirty="0" smtClean="0"/>
              <a:t>How do transfers differ from first-year students?</a:t>
            </a:r>
          </a:p>
          <a:p>
            <a:r>
              <a:rPr lang="en-US" sz="3200" dirty="0" smtClean="0"/>
              <a:t>What are the top frustrations of transfers students?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95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Students </a:t>
            </a:r>
            <a:endParaRPr lang="en-US" dirty="0"/>
          </a:p>
        </p:txBody>
      </p:sp>
      <p:pic>
        <p:nvPicPr>
          <p:cNvPr id="2050" name="Picture 2" descr="50-State Comparison: Transfer and Articulation Polici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645" y="2061701"/>
            <a:ext cx="4952709" cy="432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19645" y="6384709"/>
            <a:ext cx="14526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Highereducationtoday.org 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373772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Students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975030"/>
              </p:ext>
            </p:extLst>
          </p:nvPr>
        </p:nvGraphicFramePr>
        <p:xfrm>
          <a:off x="2303910" y="2805193"/>
          <a:ext cx="7862978" cy="364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9511" y="1793118"/>
            <a:ext cx="4407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Students Enrolled in 2-year college immediately following high school…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581192" y="6114414"/>
            <a:ext cx="1193369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1000" dirty="0"/>
              <a:t>Jacobs, B. (2008, January) Transfer Orientation. Session presented at Annual National Orientation Directors Association Conference, Boston, MA. </a:t>
            </a:r>
          </a:p>
          <a:p>
            <a:r>
              <a:rPr lang="en-US" sz="1000" dirty="0"/>
              <a:t>National Center for Education Statistics (2007). The condition of education. Washington, DC: Bureau of Postsecondary Education. </a:t>
            </a:r>
          </a:p>
        </p:txBody>
      </p:sp>
    </p:spTree>
    <p:extLst>
      <p:ext uri="{BB962C8B-B14F-4D97-AF65-F5344CB8AC3E}">
        <p14:creationId xmlns:p14="http://schemas.microsoft.com/office/powerpoint/2010/main" val="206430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Students at WCU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834902"/>
              </p:ext>
            </p:extLst>
          </p:nvPr>
        </p:nvGraphicFramePr>
        <p:xfrm>
          <a:off x="864010" y="1518290"/>
          <a:ext cx="2906094" cy="2979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499940183"/>
              </p:ext>
            </p:extLst>
          </p:nvPr>
        </p:nvGraphicFramePr>
        <p:xfrm>
          <a:off x="8442195" y="1518290"/>
          <a:ext cx="3168613" cy="312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075" y="2175187"/>
            <a:ext cx="2345886" cy="2294044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52630" y="4334758"/>
            <a:ext cx="5695622" cy="1423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Wingdings 2" panose="05020102010507070707" pitchFamily="18" charset="2"/>
              <a:buNone/>
            </a:pPr>
            <a:r>
              <a:rPr lang="en-US" sz="2800" b="1" dirty="0" smtClean="0"/>
              <a:t>About 40%+ of WCU’s graduates are transfer students</a:t>
            </a:r>
            <a:endParaRPr lang="en-US" sz="28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245223" y="4334758"/>
            <a:ext cx="4308178" cy="2183646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Wingdings 2" charset="2"/>
              <a:buNone/>
            </a:pPr>
            <a:r>
              <a:rPr lang="en-US" sz="2400" b="1" dirty="0" smtClean="0"/>
              <a:t>About 50% of WCU’s transfer students are coming from a community college &amp; the other 50% are coming from a traditional four year institution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02704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Transfer Students?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180496"/>
            <a:ext cx="2750944" cy="3678303"/>
          </a:xfrm>
        </p:spPr>
        <p:txBody>
          <a:bodyPr/>
          <a:lstStyle/>
          <a:p>
            <a:r>
              <a:rPr lang="en-US" sz="4000" dirty="0"/>
              <a:t>Traditional </a:t>
            </a:r>
          </a:p>
          <a:p>
            <a:r>
              <a:rPr lang="en-US" sz="4000" dirty="0"/>
              <a:t>Lateral</a:t>
            </a:r>
          </a:p>
          <a:p>
            <a:r>
              <a:rPr lang="en-US" sz="4000" dirty="0"/>
              <a:t>Reverse</a:t>
            </a:r>
          </a:p>
          <a:p>
            <a:r>
              <a:rPr lang="en-US" sz="4000" dirty="0"/>
              <a:t>Swirling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1191" y="6320455"/>
            <a:ext cx="74774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Jacobs, B. (2004). </a:t>
            </a:r>
            <a:r>
              <a:rPr lang="en-US" sz="1200" i="1" dirty="0"/>
              <a:t>The college transfer student in America: The forgotten student</a:t>
            </a:r>
            <a:r>
              <a:rPr lang="en-US" sz="1200" dirty="0"/>
              <a:t>. Washington, DC: American Association of Collegiate Registrars and Admissions Officers.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1192" y="5716289"/>
            <a:ext cx="7477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Zino</a:t>
            </a:r>
            <a:r>
              <a:rPr lang="en-US" sz="1000" dirty="0" smtClean="0"/>
              <a:t>, Dominique “New Report on Student Transfer Patterns Reveals Complex Picture of How Students move Between Two-Year and Four-Year Colleges, Sept. 25. 2015 </a:t>
            </a:r>
            <a:endParaRPr lang="en-US" sz="1000" dirty="0"/>
          </a:p>
        </p:txBody>
      </p:sp>
      <p:sp>
        <p:nvSpPr>
          <p:cNvPr id="6" name="Rectangle 5"/>
          <p:cNvSpPr/>
          <p:nvPr/>
        </p:nvSpPr>
        <p:spPr>
          <a:xfrm>
            <a:off x="3466454" y="1990618"/>
            <a:ext cx="86067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Transferring </a:t>
            </a:r>
            <a:r>
              <a:rPr lang="en-US" sz="2400" dirty="0"/>
              <a:t>from a four year to a two year and vice </a:t>
            </a:r>
            <a:r>
              <a:rPr lang="en-US" sz="2400" dirty="0" smtClean="0"/>
              <a:t>versa</a:t>
            </a:r>
          </a:p>
          <a:p>
            <a:endParaRPr lang="en-US" sz="2400" dirty="0" smtClean="0"/>
          </a:p>
          <a:p>
            <a:r>
              <a:rPr lang="en-US" sz="2400" dirty="0" smtClean="0"/>
              <a:t>Transferring </a:t>
            </a:r>
            <a:r>
              <a:rPr lang="en-US" sz="2400" dirty="0"/>
              <a:t>during the sophomore year is most common</a:t>
            </a:r>
          </a:p>
          <a:p>
            <a:endParaRPr lang="en-US" sz="2400" dirty="0" smtClean="0"/>
          </a:p>
          <a:p>
            <a:r>
              <a:rPr lang="en-US" sz="2400" dirty="0" smtClean="0"/>
              <a:t>Out-of-state </a:t>
            </a:r>
            <a:r>
              <a:rPr lang="en-US" sz="2400" dirty="0"/>
              <a:t>– students transfer to another </a:t>
            </a:r>
            <a:r>
              <a:rPr lang="en-US" sz="2400" dirty="0" smtClean="0"/>
              <a:t>state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 “Summer </a:t>
            </a:r>
            <a:r>
              <a:rPr lang="en-US" sz="2400" dirty="0"/>
              <a:t>Swirlers” – enrolled in a four year school, but during the summer take courses at a community college. </a:t>
            </a:r>
          </a:p>
        </p:txBody>
      </p:sp>
    </p:spTree>
    <p:extLst>
      <p:ext uri="{BB962C8B-B14F-4D97-AF65-F5344CB8AC3E}">
        <p14:creationId xmlns:p14="http://schemas.microsoft.com/office/powerpoint/2010/main" val="3299971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at WCU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The Counseling &amp; Psychological Services at WCU has seen an increase of transfer students utilizing counseling services. </a:t>
            </a:r>
            <a:endParaRPr lang="en-US" sz="2400" dirty="0"/>
          </a:p>
          <a:p>
            <a:r>
              <a:rPr lang="en-US" sz="2400" dirty="0" smtClean="0"/>
              <a:t>Dr. Rachel Daltry and Dr. Kristin Mehr conducted a research regarding this increase and found </a:t>
            </a:r>
            <a:r>
              <a:rPr lang="en-US" sz="2400" dirty="0"/>
              <a:t>that transfer students faced unique challenges that were different than the traditional first-year student: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/>
              <a:t>Living away from home for the first time</a:t>
            </a:r>
          </a:p>
          <a:p>
            <a:pPr marL="0" indent="0">
              <a:buNone/>
            </a:pPr>
            <a:r>
              <a:rPr lang="en-US" sz="2400" i="1" dirty="0"/>
              <a:t>		New challenging course work</a:t>
            </a:r>
          </a:p>
          <a:p>
            <a:pPr marL="0" indent="0">
              <a:buNone/>
            </a:pPr>
            <a:r>
              <a:rPr lang="en-US" sz="2400" i="1" dirty="0"/>
              <a:t>		New Social situations and opportunities</a:t>
            </a:r>
          </a:p>
          <a:p>
            <a:pPr marL="0" indent="0">
              <a:buNone/>
            </a:pPr>
            <a:r>
              <a:rPr lang="en-US" sz="2400" i="1" dirty="0"/>
              <a:t>		Transfer students experienced an unsatisfying situation at their previous institution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1202" y="4959457"/>
            <a:ext cx="1569606" cy="153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619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at WCU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974" y="1757686"/>
            <a:ext cx="11362834" cy="367830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August 2016:</a:t>
            </a:r>
          </a:p>
          <a:p>
            <a:pPr marL="0" indent="0"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New Transfer Students who attended a one-day orientation program were asked what has 	been most frustrating up to this point being new to WCU.  These were the top three 	responses:</a:t>
            </a:r>
          </a:p>
          <a:p>
            <a:pPr marL="0" indent="0">
              <a:buNone/>
            </a:pPr>
            <a:r>
              <a:rPr lang="en-US" sz="2400" i="1" dirty="0" smtClean="0"/>
              <a:t>			1.	Scheduling for classes</a:t>
            </a:r>
          </a:p>
          <a:p>
            <a:pPr marL="0" indent="0"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		2.	Transfer credit process</a:t>
            </a:r>
          </a:p>
          <a:p>
            <a:pPr marL="0" indent="0"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		3.	*Meeting new people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1930" y="5353121"/>
            <a:ext cx="1415587" cy="13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875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182</TotalTime>
  <Words>680</Words>
  <Application>Microsoft Macintosh PowerPoint</Application>
  <PresentationFormat>Custom</PresentationFormat>
  <Paragraphs>97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Dividend</vt:lpstr>
      <vt:lpstr>Belonging matters:</vt:lpstr>
      <vt:lpstr>Agenda</vt:lpstr>
      <vt:lpstr>Discussion Questions</vt:lpstr>
      <vt:lpstr>Transfer Students </vt:lpstr>
      <vt:lpstr>Transfer Students </vt:lpstr>
      <vt:lpstr>Transfer Students at WCU </vt:lpstr>
      <vt:lpstr>Who are Transfer Students?</vt:lpstr>
      <vt:lpstr>Research at WCU </vt:lpstr>
      <vt:lpstr>Research at WCU </vt:lpstr>
      <vt:lpstr>Think about it… </vt:lpstr>
      <vt:lpstr>Transfer Students Should Matter! </vt:lpstr>
      <vt:lpstr>Discussion Questions</vt:lpstr>
      <vt:lpstr>Transfer Students Should Matter! </vt:lpstr>
      <vt:lpstr>Transfer initiatives</vt:lpstr>
      <vt:lpstr>Lessons Learned &amp; Best Practices</vt:lpstr>
      <vt:lpstr>Belonging Matters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Belonging matters:</dc:title>
  <dc:creator>Microsoft Office User</dc:creator>
  <cp:lastModifiedBy>lisa calvano</cp:lastModifiedBy>
  <cp:revision>21</cp:revision>
  <dcterms:created xsi:type="dcterms:W3CDTF">2016-12-27T15:34:44Z</dcterms:created>
  <dcterms:modified xsi:type="dcterms:W3CDTF">2017-01-19T13:11:51Z</dcterms:modified>
</cp:coreProperties>
</file>