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62" r:id="rId3"/>
    <p:sldId id="257" r:id="rId4"/>
    <p:sldId id="258" r:id="rId5"/>
    <p:sldId id="259" r:id="rId6"/>
    <p:sldId id="260" r:id="rId7"/>
    <p:sldId id="261" r:id="rId8"/>
    <p:sldId id="266" r:id="rId9"/>
    <p:sldId id="263" r:id="rId10"/>
    <p:sldId id="264"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4" autoAdjust="0"/>
    <p:restoredTop sz="94655" autoAdjust="0"/>
  </p:normalViewPr>
  <p:slideViewPr>
    <p:cSldViewPr snapToGrid="0" snapToObjects="1">
      <p:cViewPr varScale="1">
        <p:scale>
          <a:sx n="80" d="100"/>
          <a:sy n="80" d="100"/>
        </p:scale>
        <p:origin x="-112"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8D2A80-41A9-C841-BD04-DC9CBC02C7F5}" type="datetimeFigureOut">
              <a:rPr lang="en-US" smtClean="0"/>
              <a:t>1/19/17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282D04-3E0F-4049-A939-F6E20D550AFD}" type="slidenum">
              <a:rPr lang="en-US" smtClean="0"/>
              <a:t>‹#›</a:t>
            </a:fld>
            <a:endParaRPr lang="en-US"/>
          </a:p>
        </p:txBody>
      </p:sp>
    </p:spTree>
    <p:extLst>
      <p:ext uri="{BB962C8B-B14F-4D97-AF65-F5344CB8AC3E}">
        <p14:creationId xmlns:p14="http://schemas.microsoft.com/office/powerpoint/2010/main" val="50338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2CF84B-1611-0244-AD82-DC5C1C6C22B7}" type="datetimeFigureOut">
              <a:rPr lang="en-US" smtClean="0"/>
              <a:t>1/19/17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DB8604-6861-1D48-BF10-F9B55D7C0625}" type="slidenum">
              <a:rPr lang="en-US" smtClean="0"/>
              <a:t>‹#›</a:t>
            </a:fld>
            <a:endParaRPr lang="en-US"/>
          </a:p>
        </p:txBody>
      </p:sp>
    </p:spTree>
    <p:extLst>
      <p:ext uri="{BB962C8B-B14F-4D97-AF65-F5344CB8AC3E}">
        <p14:creationId xmlns:p14="http://schemas.microsoft.com/office/powerpoint/2010/main" val="24231486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DB8604-6861-1D48-BF10-F9B55D7C0625}" type="slidenum">
              <a:rPr lang="en-US" smtClean="0"/>
              <a:t>1</a:t>
            </a:fld>
            <a:endParaRPr lang="en-US"/>
          </a:p>
        </p:txBody>
      </p:sp>
    </p:spTree>
    <p:extLst>
      <p:ext uri="{BB962C8B-B14F-4D97-AF65-F5344CB8AC3E}">
        <p14:creationId xmlns:p14="http://schemas.microsoft.com/office/powerpoint/2010/main" val="250644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B49657-0704-5C45-BFE6-7D3A4AC56901}" type="datetimeFigureOut">
              <a:rPr lang="en-US" smtClean="0"/>
              <a:t>1/19/17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B49657-0704-5C45-BFE6-7D3A4AC56901}" type="datetimeFigureOut">
              <a:rPr lang="en-US" smtClean="0"/>
              <a:t>1/19/17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B49657-0704-5C45-BFE6-7D3A4AC56901}" type="datetimeFigureOut">
              <a:rPr lang="en-US" smtClean="0"/>
              <a:t>1/19/17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B49657-0704-5C45-BFE6-7D3A4AC56901}" type="datetimeFigureOut">
              <a:rPr lang="en-US" smtClean="0"/>
              <a:t>1/19/17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B49657-0704-5C45-BFE6-7D3A4AC56901}" type="datetimeFigureOut">
              <a:rPr lang="en-US" smtClean="0"/>
              <a:t>1/19/17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B49657-0704-5C45-BFE6-7D3A4AC56901}" type="datetimeFigureOut">
              <a:rPr lang="en-US" smtClean="0"/>
              <a:t>1/19/17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B49657-0704-5C45-BFE6-7D3A4AC56901}" type="datetimeFigureOut">
              <a:rPr lang="en-US" smtClean="0"/>
              <a:t>1/19/17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B49657-0704-5C45-BFE6-7D3A4AC56901}" type="datetimeFigureOut">
              <a:rPr lang="en-US" smtClean="0"/>
              <a:t>1/19/17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B49657-0704-5C45-BFE6-7D3A4AC56901}" type="datetimeFigureOut">
              <a:rPr lang="en-US" smtClean="0"/>
              <a:t>1/19/17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B49657-0704-5C45-BFE6-7D3A4AC56901}" type="datetimeFigureOut">
              <a:rPr lang="en-US" smtClean="0"/>
              <a:t>1/19/17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B49657-0704-5C45-BFE6-7D3A4AC56901}" type="datetimeFigureOut">
              <a:rPr lang="en-US" smtClean="0"/>
              <a:t>1/19/17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ABBF5-0C42-D445-A2F1-3E1A24A0AB0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49657-0704-5C45-BFE6-7D3A4AC56901}" type="datetimeFigureOut">
              <a:rPr lang="en-US" smtClean="0"/>
              <a:t>1/19/17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ABBF5-0C42-D445-A2F1-3E1A24A0AB0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youtube.com/watch?v=1d5T6D4ZwHw&amp;feature=related" TargetMode="External"/><Relationship Id="rId3" Type="http://schemas.openxmlformats.org/officeDocument/2006/relationships/hyperlink" Target="https://scs.tamu.edu/?q=node/9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fontScale="90000"/>
          </a:bodyPr>
          <a:lstStyle/>
          <a:p>
            <a:r>
              <a:rPr lang="en-US" b="1" dirty="0" smtClean="0"/>
              <a:t/>
            </a:r>
            <a:br>
              <a:rPr lang="en-US" b="1" dirty="0" smtClean="0"/>
            </a:br>
            <a:r>
              <a:rPr lang="en-US" b="1" dirty="0" smtClean="0">
                <a:latin typeface="Arial"/>
                <a:cs typeface="Arial"/>
              </a:rPr>
              <a:t>Using </a:t>
            </a:r>
            <a:r>
              <a:rPr lang="en-US" b="1" dirty="0">
                <a:latin typeface="Arial"/>
                <a:cs typeface="Arial"/>
              </a:rPr>
              <a:t>Self-Designed Points (SDP) to Promote Student Autonomy  </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smtClean="0">
              <a:solidFill>
                <a:schemeClr val="tx1"/>
              </a:solidFill>
            </a:endParaRPr>
          </a:p>
          <a:p>
            <a:r>
              <a:rPr lang="en-US" sz="2400" dirty="0" smtClean="0">
                <a:solidFill>
                  <a:schemeClr val="tx1"/>
                </a:solidFill>
              </a:rPr>
              <a:t>Jeff Sommers, West Chester University</a:t>
            </a:r>
            <a:br>
              <a:rPr lang="en-US" sz="2400" dirty="0" smtClean="0">
                <a:solidFill>
                  <a:schemeClr val="tx1"/>
                </a:solidFill>
              </a:rPr>
            </a:br>
            <a:r>
              <a:rPr lang="en-US" sz="2400" dirty="0" err="1" smtClean="0">
                <a:solidFill>
                  <a:schemeClr val="tx1"/>
                </a:solidFill>
              </a:rPr>
              <a:t>jsommers@wcupa.edu</a:t>
            </a:r>
            <a:endParaRPr lang="en-US" sz="2400" dirty="0" smtClean="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sp>
        <p:nvSpPr>
          <p:cNvPr id="4" name="TextBox 3"/>
          <p:cNvSpPr txBox="1"/>
          <p:nvPr/>
        </p:nvSpPr>
        <p:spPr>
          <a:xfrm>
            <a:off x="685800" y="645103"/>
            <a:ext cx="8324656" cy="4832092"/>
          </a:xfrm>
          <a:prstGeom prst="rect">
            <a:avLst/>
          </a:prstGeom>
          <a:noFill/>
        </p:spPr>
        <p:txBody>
          <a:bodyPr wrap="square" rtlCol="0">
            <a:spAutoFit/>
          </a:bodyPr>
          <a:lstStyle/>
          <a:p>
            <a:r>
              <a:rPr lang="en-US" sz="1400" dirty="0" smtClean="0">
                <a:latin typeface="Arial"/>
                <a:cs typeface="Arial"/>
              </a:rPr>
              <a:t>	But what about the other substantial population of two-year campus students—adults returning to college, students who are not </a:t>
            </a:r>
            <a:r>
              <a:rPr lang="en-US" sz="1400" dirty="0" err="1" smtClean="0">
                <a:latin typeface="Arial"/>
                <a:cs typeface="Arial"/>
              </a:rPr>
              <a:t>millennials</a:t>
            </a:r>
            <a:r>
              <a:rPr lang="en-US" sz="1400" dirty="0" smtClean="0">
                <a:latin typeface="Arial"/>
                <a:cs typeface="Arial"/>
              </a:rPr>
              <a:t>? The research into self-directed learning over the decades may suggest that the SDP approach is well suited for this group of students as well. Self-directed learning has been defined “as any study form in which individuals have primary responsibility for planning, implementing, and even evaluating the effort” (</a:t>
            </a:r>
            <a:r>
              <a:rPr lang="en-US" sz="1400" dirty="0" err="1" smtClean="0">
                <a:latin typeface="Arial"/>
                <a:cs typeface="Arial"/>
              </a:rPr>
              <a:t>Hiemstra</a:t>
            </a:r>
            <a:r>
              <a:rPr lang="en-US" sz="1400" dirty="0" smtClean="0">
                <a:latin typeface="Arial"/>
                <a:cs typeface="Arial"/>
              </a:rPr>
              <a:t>). In the 1970s, Lucy </a:t>
            </a:r>
            <a:r>
              <a:rPr lang="en-US" sz="1400" dirty="0" err="1" smtClean="0">
                <a:latin typeface="Arial"/>
                <a:cs typeface="Arial"/>
              </a:rPr>
              <a:t>Guglielmino’s</a:t>
            </a:r>
            <a:r>
              <a:rPr lang="en-US" sz="1400" dirty="0" smtClean="0">
                <a:latin typeface="Arial"/>
                <a:cs typeface="Arial"/>
              </a:rPr>
              <a:t> oft-cited self-directed learning readiness scale identified eight factors in self-directed learning, one of which was the familiar concept of responsibility: “Informed acceptance of responsibility for one’s own learning,” and another of which was “Initiative and independence in learning.” A decade later, Ron and Susan </a:t>
            </a:r>
            <a:r>
              <a:rPr lang="en-US" sz="1400" dirty="0" err="1" smtClean="0">
                <a:latin typeface="Arial"/>
                <a:cs typeface="Arial"/>
              </a:rPr>
              <a:t>Zemke</a:t>
            </a:r>
            <a:r>
              <a:rPr lang="en-US" sz="1400" dirty="0" smtClean="0">
                <a:latin typeface="Arial"/>
                <a:cs typeface="Arial"/>
              </a:rPr>
              <a:t> argued that “adults prefer self-directed and self-designed learning projects over group-learning experiences led by a professional, they select more than one medium for learning, and they desire to control pace and start/stop time” (11).</a:t>
            </a:r>
          </a:p>
          <a:p>
            <a:r>
              <a:rPr lang="en-US" sz="1400" dirty="0">
                <a:latin typeface="Arial"/>
                <a:cs typeface="Arial"/>
              </a:rPr>
              <a:t>	</a:t>
            </a:r>
            <a:r>
              <a:rPr lang="en-US" sz="1400" dirty="0" smtClean="0">
                <a:latin typeface="Arial"/>
                <a:cs typeface="Arial"/>
              </a:rPr>
              <a:t>In the 1990s, Ralph G. Brockett and Roger </a:t>
            </a:r>
            <a:r>
              <a:rPr lang="en-US" sz="1400" dirty="0" err="1" smtClean="0">
                <a:latin typeface="Arial"/>
                <a:cs typeface="Arial"/>
              </a:rPr>
              <a:t>Hiemstra</a:t>
            </a:r>
            <a:r>
              <a:rPr lang="en-US" sz="1400" dirty="0" smtClean="0">
                <a:latin typeface="Arial"/>
                <a:cs typeface="Arial"/>
              </a:rPr>
              <a:t> made the case that self-direction in learning refers to an instructional approach in which a learner assumes primary responsibility for the learning process, citing the work of Allen Tough in the 1970s. For Brockett and </a:t>
            </a:r>
            <a:r>
              <a:rPr lang="en-US" sz="1400" dirty="0" err="1" smtClean="0">
                <a:latin typeface="Arial"/>
                <a:cs typeface="Arial"/>
              </a:rPr>
              <a:t>Hiemstra</a:t>
            </a:r>
            <a:r>
              <a:rPr lang="en-US" sz="1400" dirty="0" smtClean="0">
                <a:latin typeface="Arial"/>
                <a:cs typeface="Arial"/>
              </a:rPr>
              <a:t>, “the point of departure for understanding self-direction in adult learning . . . is the notion of personal responsibility. By personal responsibility, we mean that individuals assume ownership for their own thoughts and actions.” They suggest that “optimal conditions” for learning result when the students’ level of self-direction is balanced by the degree to which they are offered the possibility for self-directed learning. More recently, Phyllis Blumberg describes the key characteristics of self-directed learning as “the ability to define what needs to be learned, the ability to manage time, the ability to develop strategies for acquiring resources, the ability to seek assistance, and the ability to evaluate the effectiveness of resources” (205).</a:t>
            </a:r>
          </a:p>
          <a:p>
            <a:r>
              <a:rPr lang="en-US" sz="1400" dirty="0" smtClean="0">
                <a:latin typeface="Arial"/>
                <a:cs typeface="Arial"/>
              </a:rPr>
              <a:t>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sp>
        <p:nvSpPr>
          <p:cNvPr id="4" name="TextBox 3"/>
          <p:cNvSpPr txBox="1"/>
          <p:nvPr/>
        </p:nvSpPr>
        <p:spPr>
          <a:xfrm>
            <a:off x="897014" y="2026027"/>
            <a:ext cx="7367610" cy="2246769"/>
          </a:xfrm>
          <a:prstGeom prst="rect">
            <a:avLst/>
          </a:prstGeom>
          <a:noFill/>
        </p:spPr>
        <p:txBody>
          <a:bodyPr wrap="square" rtlCol="0">
            <a:spAutoFit/>
          </a:bodyPr>
          <a:lstStyle/>
          <a:p>
            <a:r>
              <a:rPr lang="en-US" sz="1400" dirty="0">
                <a:latin typeface="Arial"/>
                <a:cs typeface="Arial"/>
              </a:rPr>
              <a:t>My point is that the SDP approach would seem to be an appropriate </a:t>
            </a:r>
            <a:r>
              <a:rPr lang="en-US" sz="1400" dirty="0" smtClean="0">
                <a:latin typeface="Arial"/>
                <a:cs typeface="Arial"/>
              </a:rPr>
              <a:t>teaching</a:t>
            </a:r>
            <a:r>
              <a:rPr lang="en-US" sz="1400" dirty="0">
                <a:latin typeface="Arial"/>
                <a:cs typeface="Arial"/>
              </a:rPr>
              <a:t>/learning strategy for both new students from the millennial generation and older, returning students. Research into both student intellectual development and self-directed learning argues that we find ways to activate student learning by turning over the reins to the students themselves. But I suspect that most teachers do not need this research to assent to the premise that their students should not be passive learners. </a:t>
            </a:r>
            <a:endParaRPr lang="en-US" sz="1400" dirty="0" smtClean="0">
              <a:latin typeface="Arial"/>
              <a:cs typeface="Arial"/>
            </a:endParaRPr>
          </a:p>
          <a:p>
            <a:endParaRPr lang="en-US" sz="1400" dirty="0" smtClean="0">
              <a:latin typeface="Arial"/>
              <a:cs typeface="Arial"/>
            </a:endParaRPr>
          </a:p>
          <a:p>
            <a:r>
              <a:rPr lang="en-US" sz="1400" dirty="0" smtClean="0">
                <a:latin typeface="Arial"/>
                <a:cs typeface="Arial"/>
              </a:rPr>
              <a:t>From </a:t>
            </a:r>
          </a:p>
          <a:p>
            <a:r>
              <a:rPr lang="en-US" sz="1400" b="1" dirty="0" smtClean="0">
                <a:latin typeface="Arial"/>
                <a:cs typeface="Arial"/>
              </a:rPr>
              <a:t>“Self-Designed Points: Turning Responsibility for Learning over to Students.” </a:t>
            </a:r>
          </a:p>
          <a:p>
            <a:r>
              <a:rPr lang="en-US" sz="1400" b="1" dirty="0" smtClean="0">
                <a:latin typeface="Arial"/>
                <a:cs typeface="Arial"/>
              </a:rPr>
              <a:t>Jeff Sommers. </a:t>
            </a:r>
            <a:r>
              <a:rPr lang="en-US" sz="1400" b="1" i="1" dirty="0" smtClean="0">
                <a:latin typeface="Arial"/>
                <a:cs typeface="Arial"/>
              </a:rPr>
              <a:t>Teaching English in the Two-Year College.</a:t>
            </a:r>
            <a:r>
              <a:rPr lang="en-US" sz="1400" b="1" dirty="0" smtClean="0">
                <a:latin typeface="Arial"/>
                <a:cs typeface="Arial"/>
              </a:rPr>
              <a:t> May 2011. 403-413.</a:t>
            </a:r>
            <a:endParaRPr lang="en-US" sz="1400" b="1" i="1"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a:xfrm>
            <a:off x="1186655" y="1146595"/>
            <a:ext cx="6400800" cy="4956253"/>
          </a:xfrm>
        </p:spPr>
        <p:txBody>
          <a:bodyPr>
            <a:normAutofit/>
          </a:bodyPr>
          <a:lstStyle/>
          <a:p>
            <a:pPr algn="just"/>
            <a:r>
              <a:rPr lang="en-US" sz="2400" b="1" dirty="0">
                <a:solidFill>
                  <a:srgbClr val="000000"/>
                </a:solidFill>
              </a:rPr>
              <a:t>Self-</a:t>
            </a:r>
            <a:r>
              <a:rPr lang="en-US" sz="2400" b="1" dirty="0" smtClean="0">
                <a:solidFill>
                  <a:srgbClr val="000000"/>
                </a:solidFill>
              </a:rPr>
              <a:t>Designed Points </a:t>
            </a:r>
            <a:r>
              <a:rPr lang="en-US" sz="2400" b="1" dirty="0">
                <a:solidFill>
                  <a:srgbClr val="000000"/>
                </a:solidFill>
              </a:rPr>
              <a:t>(SDP) </a:t>
            </a:r>
            <a:r>
              <a:rPr lang="en-US" sz="2400" b="1" dirty="0" smtClean="0">
                <a:solidFill>
                  <a:srgbClr val="000000"/>
                </a:solidFill>
              </a:rPr>
              <a:t>(50 of 300 points)</a:t>
            </a:r>
          </a:p>
          <a:p>
            <a:pPr algn="just"/>
            <a:r>
              <a:rPr lang="en-US" sz="2400" b="1" dirty="0" smtClean="0">
                <a:solidFill>
                  <a:srgbClr val="000000"/>
                </a:solidFill>
              </a:rPr>
              <a:t>Instead </a:t>
            </a:r>
            <a:r>
              <a:rPr lang="en-US" sz="2400" b="1" dirty="0">
                <a:solidFill>
                  <a:srgbClr val="000000"/>
                </a:solidFill>
              </a:rPr>
              <a:t>of simply making </a:t>
            </a:r>
            <a:r>
              <a:rPr lang="en-US" sz="2400" b="1" dirty="0" smtClean="0">
                <a:solidFill>
                  <a:srgbClr val="000000"/>
                </a:solidFill>
              </a:rPr>
              <a:t>10 </a:t>
            </a:r>
            <a:r>
              <a:rPr lang="en-US" sz="2400" b="1" dirty="0">
                <a:solidFill>
                  <a:srgbClr val="000000"/>
                </a:solidFill>
              </a:rPr>
              <a:t>additional homework assignments, I’m going to encourage you to exercise independence and to show personal initiative rather than simply following my directions, so these </a:t>
            </a:r>
            <a:r>
              <a:rPr lang="en-US" sz="2400" b="1" dirty="0" smtClean="0">
                <a:solidFill>
                  <a:srgbClr val="000000"/>
                </a:solidFill>
              </a:rPr>
              <a:t>50 points </a:t>
            </a:r>
            <a:r>
              <a:rPr lang="en-US" sz="2400" b="1" dirty="0">
                <a:solidFill>
                  <a:srgbClr val="000000"/>
                </a:solidFill>
              </a:rPr>
              <a:t>are yours to design. You can earn points for exercising personal initiative in a number of ways in the course.</a:t>
            </a:r>
            <a:r>
              <a:rPr lang="en-US" sz="2400" b="1" dirty="0" smtClean="0">
                <a:solidFill>
                  <a:srgbClr val="000000"/>
                </a:solidFill>
              </a:rPr>
              <a:t> Please </a:t>
            </a:r>
            <a:r>
              <a:rPr lang="en-US" sz="2400" b="1" dirty="0">
                <a:solidFill>
                  <a:srgbClr val="000000"/>
                </a:solidFill>
              </a:rPr>
              <a:t>note that this is </a:t>
            </a:r>
            <a:r>
              <a:rPr lang="en-US" sz="2400" b="1" i="1" dirty="0">
                <a:solidFill>
                  <a:srgbClr val="000000"/>
                </a:solidFill>
              </a:rPr>
              <a:t>not</a:t>
            </a:r>
            <a:r>
              <a:rPr lang="en-US" sz="2400" b="1" dirty="0">
                <a:solidFill>
                  <a:srgbClr val="000000"/>
                </a:solidFill>
              </a:rPr>
              <a:t> extra credit</a:t>
            </a:r>
            <a:r>
              <a:rPr lang="en-US" sz="2400" b="1" dirty="0" smtClean="0">
                <a:solidFill>
                  <a:srgbClr val="000000"/>
                </a:solidFill>
              </a:rPr>
              <a:t>.—Excerpted from my syllabus</a:t>
            </a:r>
            <a:endParaRPr lang="en-US" sz="2400" dirty="0" smtClean="0">
              <a:solidFill>
                <a:srgbClr val="000000"/>
              </a:solidFill>
            </a:endParaRPr>
          </a:p>
          <a:p>
            <a:endParaRPr lang="en-US" sz="2400"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pic>
        <p:nvPicPr>
          <p:cNvPr id="4" name="Picture 3" descr="2. Multi-Tasking.pdf"/>
          <p:cNvPicPr>
            <a:picLocks noChangeAspect="1"/>
          </p:cNvPicPr>
          <p:nvPr/>
        </p:nvPicPr>
        <p:blipFill>
          <a:blip r:embed="rId2"/>
          <a:stretch>
            <a:fillRect/>
          </a:stretch>
        </p:blipFill>
        <p:spPr>
          <a:xfrm>
            <a:off x="0" y="1920875"/>
            <a:ext cx="9144000" cy="3930650"/>
          </a:xfrm>
          <a:prstGeom prst="rect">
            <a:avLst/>
          </a:prstGeom>
        </p:spPr>
      </p:pic>
      <p:sp>
        <p:nvSpPr>
          <p:cNvPr id="6" name="TextBox 5"/>
          <p:cNvSpPr txBox="1"/>
          <p:nvPr/>
        </p:nvSpPr>
        <p:spPr>
          <a:xfrm>
            <a:off x="1676837" y="776726"/>
            <a:ext cx="5844269" cy="923330"/>
          </a:xfrm>
          <a:prstGeom prst="rect">
            <a:avLst/>
          </a:prstGeom>
          <a:noFill/>
        </p:spPr>
        <p:txBody>
          <a:bodyPr wrap="square" rtlCol="0">
            <a:spAutoFit/>
          </a:bodyPr>
          <a:lstStyle/>
          <a:p>
            <a:r>
              <a:rPr lang="en-US" b="1" dirty="0" smtClean="0">
                <a:latin typeface="Arial"/>
                <a:cs typeface="Arial"/>
              </a:rPr>
              <a:t>Students read optional selections and write 250-word responses for 5 points.  Some sample readings…</a:t>
            </a:r>
            <a:endParaRPr lang="en-US" b="1"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pic>
        <p:nvPicPr>
          <p:cNvPr id="4" name="Picture 3" descr="3. Email Easy Street.pdf"/>
          <p:cNvPicPr>
            <a:picLocks noChangeAspect="1"/>
          </p:cNvPicPr>
          <p:nvPr/>
        </p:nvPicPr>
        <p:blipFill>
          <a:blip r:embed="rId2"/>
          <a:stretch>
            <a:fillRect/>
          </a:stretch>
        </p:blipFill>
        <p:spPr>
          <a:xfrm>
            <a:off x="2086786" y="171450"/>
            <a:ext cx="5299075" cy="6858001"/>
          </a:xfrm>
          <a:prstGeom prst="rect">
            <a:avLst/>
          </a:prstGeom>
        </p:spPr>
      </p:pic>
      <p:sp>
        <p:nvSpPr>
          <p:cNvPr id="6" name="TextBox 5"/>
          <p:cNvSpPr txBox="1"/>
          <p:nvPr/>
        </p:nvSpPr>
        <p:spPr>
          <a:xfrm>
            <a:off x="2640648" y="675342"/>
            <a:ext cx="3960972" cy="369332"/>
          </a:xfrm>
          <a:prstGeom prst="rect">
            <a:avLst/>
          </a:prstGeom>
          <a:noFill/>
        </p:spPr>
        <p:txBody>
          <a:bodyPr wrap="square" rtlCol="0">
            <a:spAutoFit/>
          </a:bodyPr>
          <a:lstStyle/>
          <a:p>
            <a:r>
              <a:rPr lang="en-US" b="1" dirty="0" smtClean="0"/>
              <a:t>Another sample reading…</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a:xfrm>
            <a:off x="1673082" y="3886200"/>
            <a:ext cx="6400800" cy="1752600"/>
          </a:xfrm>
        </p:spPr>
        <p:txBody>
          <a:bodyPr>
            <a:normAutofit/>
          </a:bodyPr>
          <a:lstStyle/>
          <a:p>
            <a:pPr algn="l"/>
            <a:r>
              <a:rPr lang="en-US" sz="1800" dirty="0">
                <a:solidFill>
                  <a:srgbClr val="000000"/>
                </a:solidFill>
                <a:latin typeface="Arial"/>
                <a:cs typeface="Arial"/>
              </a:rPr>
              <a:t>Check out this video on listening:</a:t>
            </a:r>
            <a:r>
              <a:rPr lang="en-US" sz="1800" dirty="0" smtClean="0">
                <a:solidFill>
                  <a:srgbClr val="000000"/>
                </a:solidFill>
                <a:latin typeface="Arial"/>
                <a:cs typeface="Arial"/>
              </a:rPr>
              <a:t> </a:t>
            </a:r>
          </a:p>
          <a:p>
            <a:pPr algn="l"/>
            <a:endParaRPr lang="en-US" sz="1800" dirty="0" smtClean="0">
              <a:solidFill>
                <a:srgbClr val="000000"/>
              </a:solidFill>
              <a:latin typeface="Arial"/>
              <a:cs typeface="Arial"/>
            </a:endParaRPr>
          </a:p>
          <a:p>
            <a:pPr algn="l"/>
            <a:r>
              <a:rPr lang="en-US" sz="1800" dirty="0" smtClean="0">
                <a:solidFill>
                  <a:srgbClr val="000000"/>
                </a:solidFill>
                <a:latin typeface="Arial"/>
                <a:cs typeface="Arial"/>
                <a:hlinkClick r:id="rId2"/>
              </a:rPr>
              <a:t>http://www.youtube.com/watch?v=1d5T6D4ZwHw&amp;feature=related</a:t>
            </a:r>
            <a:endParaRPr lang="en-US" sz="1800" dirty="0">
              <a:solidFill>
                <a:srgbClr val="000000"/>
              </a:solidFill>
              <a:latin typeface="Arial"/>
              <a:cs typeface="Arial"/>
            </a:endParaRPr>
          </a:p>
        </p:txBody>
      </p:sp>
      <p:sp>
        <p:nvSpPr>
          <p:cNvPr id="5" name="TextBox 4"/>
          <p:cNvSpPr txBox="1"/>
          <p:nvPr/>
        </p:nvSpPr>
        <p:spPr>
          <a:xfrm>
            <a:off x="1673082" y="1467151"/>
            <a:ext cx="6099318" cy="2031325"/>
          </a:xfrm>
          <a:prstGeom prst="rect">
            <a:avLst/>
          </a:prstGeom>
          <a:noFill/>
        </p:spPr>
        <p:txBody>
          <a:bodyPr wrap="square" rtlCol="0">
            <a:spAutoFit/>
          </a:bodyPr>
          <a:lstStyle/>
          <a:p>
            <a:endParaRPr lang="en-US" dirty="0" smtClean="0"/>
          </a:p>
          <a:p>
            <a:endParaRPr lang="en-US" dirty="0" smtClean="0"/>
          </a:p>
          <a:p>
            <a:endParaRPr lang="en-US" dirty="0" smtClean="0"/>
          </a:p>
          <a:p>
            <a:r>
              <a:rPr lang="en-US" dirty="0" smtClean="0"/>
              <a:t>Listening </a:t>
            </a:r>
            <a:r>
              <a:rPr lang="en-US" dirty="0"/>
              <a:t>Skills Texas A&amp;M Counseling Service</a:t>
            </a:r>
          </a:p>
          <a:p>
            <a:r>
              <a:rPr lang="en-US" dirty="0"/>
              <a:t>You can find this reading by clicking on this link</a:t>
            </a:r>
            <a:r>
              <a:rPr lang="en-US" dirty="0" smtClean="0"/>
              <a:t>:</a:t>
            </a:r>
          </a:p>
          <a:p>
            <a:r>
              <a:rPr lang="en-US" dirty="0" smtClean="0">
                <a:hlinkClick r:id="rId3"/>
              </a:rPr>
              <a:t>https://scs.tamu.edu/?q=node/90</a:t>
            </a:r>
            <a:endParaRPr lang="en-US" dirty="0" smtClean="0"/>
          </a:p>
          <a:p>
            <a:endParaRPr lang="en-US" dirty="0"/>
          </a:p>
        </p:txBody>
      </p:sp>
      <p:sp>
        <p:nvSpPr>
          <p:cNvPr id="6" name="TextBox 5"/>
          <p:cNvSpPr txBox="1"/>
          <p:nvPr/>
        </p:nvSpPr>
        <p:spPr>
          <a:xfrm>
            <a:off x="1673082" y="604784"/>
            <a:ext cx="5855789" cy="923330"/>
          </a:xfrm>
          <a:prstGeom prst="rect">
            <a:avLst/>
          </a:prstGeom>
          <a:noFill/>
        </p:spPr>
        <p:txBody>
          <a:bodyPr wrap="square" rtlCol="0">
            <a:spAutoFit/>
          </a:bodyPr>
          <a:lstStyle/>
          <a:p>
            <a:r>
              <a:rPr lang="en-US" b="1" dirty="0" smtClean="0"/>
              <a:t>In this case, students read an online study guide and watch a brief video before writing their 250-word response.</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sp>
        <p:nvSpPr>
          <p:cNvPr id="5" name="TextBox 4"/>
          <p:cNvSpPr txBox="1"/>
          <p:nvPr/>
        </p:nvSpPr>
        <p:spPr>
          <a:xfrm>
            <a:off x="1371600" y="816459"/>
            <a:ext cx="5613015" cy="4524316"/>
          </a:xfrm>
          <a:prstGeom prst="rect">
            <a:avLst/>
          </a:prstGeom>
          <a:noFill/>
        </p:spPr>
        <p:txBody>
          <a:bodyPr wrap="square" rtlCol="0">
            <a:spAutoFit/>
          </a:bodyPr>
          <a:lstStyle/>
          <a:p>
            <a:r>
              <a:rPr lang="en-US" b="1" dirty="0" smtClean="0"/>
              <a:t>Students volunteer to design online discussions by developing discussion questions.  For example, </a:t>
            </a:r>
            <a:r>
              <a:rPr lang="en-US" dirty="0" smtClean="0"/>
              <a:t> </a:t>
            </a:r>
            <a:endParaRPr lang="en-US" dirty="0"/>
          </a:p>
          <a:p>
            <a:r>
              <a:rPr lang="en-US" dirty="0"/>
              <a:t/>
            </a:r>
            <a:br>
              <a:rPr lang="en-US" dirty="0"/>
            </a:br>
            <a:r>
              <a:rPr lang="en-US" dirty="0"/>
              <a:t>“Students Think They Can Multi-Task. Here’s Proof They Cannot.”</a:t>
            </a:r>
          </a:p>
          <a:p>
            <a:r>
              <a:rPr lang="en-US" dirty="0"/>
              <a:t> </a:t>
            </a:r>
            <a:endParaRPr lang="en-US" dirty="0" smtClean="0"/>
          </a:p>
          <a:p>
            <a:r>
              <a:rPr lang="en-US" dirty="0" smtClean="0"/>
              <a:t>•Do </a:t>
            </a:r>
            <a:r>
              <a:rPr lang="en-US" dirty="0"/>
              <a:t>you personally multitask and do you feel it helps or hinders your work?</a:t>
            </a:r>
            <a:endParaRPr lang="en-US" dirty="0" smtClean="0"/>
          </a:p>
          <a:p>
            <a:r>
              <a:rPr lang="en-US" dirty="0" smtClean="0"/>
              <a:t>•Do </a:t>
            </a:r>
            <a:r>
              <a:rPr lang="en-US" dirty="0"/>
              <a:t>you think that if students knew the statistics shown in this article would they stop </a:t>
            </a:r>
            <a:r>
              <a:rPr lang="en-US" dirty="0" smtClean="0"/>
              <a:t>multi-</a:t>
            </a:r>
            <a:r>
              <a:rPr lang="en-US" dirty="0" err="1" smtClean="0"/>
              <a:t>tasking</a:t>
            </a:r>
            <a:r>
              <a:rPr lang="en-US" dirty="0" err="1"/>
              <a:t>?Why</a:t>
            </a:r>
            <a:r>
              <a:rPr lang="en-US" dirty="0"/>
              <a:t> or why not?</a:t>
            </a:r>
          </a:p>
          <a:p>
            <a:r>
              <a:rPr lang="en-US" dirty="0" smtClean="0"/>
              <a:t> •Is </a:t>
            </a:r>
            <a:r>
              <a:rPr lang="en-US" dirty="0"/>
              <a:t>there anything professors could do to help lower the amount of </a:t>
            </a:r>
            <a:r>
              <a:rPr lang="en-US" dirty="0" smtClean="0"/>
              <a:t>multi-tasking </a:t>
            </a:r>
            <a:r>
              <a:rPr lang="en-US" dirty="0"/>
              <a:t>done in their lectures and what are your suggestions?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sp>
        <p:nvSpPr>
          <p:cNvPr id="5" name="TextBox 4"/>
          <p:cNvSpPr txBox="1"/>
          <p:nvPr/>
        </p:nvSpPr>
        <p:spPr>
          <a:xfrm>
            <a:off x="1169142" y="181435"/>
            <a:ext cx="6803196" cy="5355313"/>
          </a:xfrm>
          <a:prstGeom prst="rect">
            <a:avLst/>
          </a:prstGeom>
          <a:noFill/>
        </p:spPr>
        <p:txBody>
          <a:bodyPr wrap="square" rtlCol="0">
            <a:spAutoFit/>
          </a:bodyPr>
          <a:lstStyle/>
          <a:p>
            <a:r>
              <a:rPr lang="en-US" b="1" dirty="0" smtClean="0"/>
              <a:t>Sometimes I post excerpts from their online discussions and invite them to read the excerpts and respond in a 250-word journal.  For example, </a:t>
            </a:r>
          </a:p>
          <a:p>
            <a:endParaRPr lang="en-US" dirty="0" smtClean="0"/>
          </a:p>
          <a:p>
            <a:r>
              <a:rPr lang="en-US" dirty="0"/>
              <a:t>We all strive to be the best was can be so if professional writers are not using the 5¶ essay format, why should we?</a:t>
            </a:r>
            <a:r>
              <a:rPr lang="en-US" dirty="0" smtClean="0"/>
              <a:t>  Agreed.  I </a:t>
            </a:r>
            <a:r>
              <a:rPr lang="en-US" dirty="0"/>
              <a:t>believe the 5 ¶ essay format is used for beginner writers to create experience to later be able to form a more formal essay/writing.  I agree with both of you. The problem becomes that this style doesn’t lead people to become more experienced writers.  It teaches them that this is how you write an essay and that it’s the “only way.”  I agree with all 3 of you. The first way were taught to write was by writing a 5 ¶ essay.  Now that’s what think is the right way to write one.  We were all taught to write in a 5 ¶ format. While the intention was for us to grow out of it, most students find that very difficult and become stuck with it.  The 5 ¶ format should be used as a helping tool or guideline. As we grow, so should our writing and we should be able to write for ourselves.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from the group</a:t>
            </a:r>
            <a:endParaRPr lang="en-US" dirty="0"/>
          </a:p>
        </p:txBody>
      </p:sp>
      <p:sp>
        <p:nvSpPr>
          <p:cNvPr id="3" name="Content Placeholder 2"/>
          <p:cNvSpPr>
            <a:spLocks noGrp="1"/>
          </p:cNvSpPr>
          <p:nvPr>
            <p:ph idx="1"/>
          </p:nvPr>
        </p:nvSpPr>
        <p:spPr/>
        <p:txBody>
          <a:bodyPr/>
          <a:lstStyle/>
          <a:p>
            <a:r>
              <a:rPr lang="en-US"/>
              <a:t> </a:t>
            </a:r>
            <a:r>
              <a:rPr lang="en-US" smtClean="0"/>
              <a:t>  </a:t>
            </a:r>
            <a:endParaRPr lang="en-US"/>
          </a:p>
        </p:txBody>
      </p:sp>
    </p:spTree>
    <p:extLst>
      <p:ext uri="{BB962C8B-B14F-4D97-AF65-F5344CB8AC3E}">
        <p14:creationId xmlns:p14="http://schemas.microsoft.com/office/powerpoint/2010/main" val="3553239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67151"/>
            <a:ext cx="7772400" cy="2133300"/>
          </a:xfrm>
        </p:spPr>
        <p:txBody>
          <a:bodyPr>
            <a:normAutofit/>
          </a:bodyPr>
          <a:lstStyle/>
          <a:p>
            <a:r>
              <a:rPr lang="en-US" b="1" dirty="0" smtClean="0"/>
              <a:t/>
            </a:r>
            <a:br>
              <a:rPr lang="en-US" b="1"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sp>
        <p:nvSpPr>
          <p:cNvPr id="4" name="TextBox 3"/>
          <p:cNvSpPr txBox="1"/>
          <p:nvPr/>
        </p:nvSpPr>
        <p:spPr>
          <a:xfrm>
            <a:off x="251970" y="1107460"/>
            <a:ext cx="8516594" cy="3416320"/>
          </a:xfrm>
          <a:prstGeom prst="rect">
            <a:avLst/>
          </a:prstGeom>
          <a:noFill/>
        </p:spPr>
        <p:txBody>
          <a:bodyPr wrap="square" rtlCol="0">
            <a:spAutoFit/>
          </a:bodyPr>
          <a:lstStyle/>
          <a:p>
            <a:r>
              <a:rPr lang="en-US" sz="1200" dirty="0" smtClean="0">
                <a:latin typeface="Arial"/>
                <a:cs typeface="Arial"/>
              </a:rPr>
              <a:t>	</a:t>
            </a:r>
            <a:r>
              <a:rPr lang="en-US" sz="1600" b="1" dirty="0" smtClean="0">
                <a:latin typeface="Arial"/>
                <a:cs typeface="Arial"/>
              </a:rPr>
              <a:t>The Theory behind Self-Designed Points:</a:t>
            </a:r>
          </a:p>
          <a:p>
            <a:endParaRPr lang="en-US" sz="1600" dirty="0" smtClean="0">
              <a:latin typeface="Arial"/>
              <a:cs typeface="Arial"/>
            </a:endParaRPr>
          </a:p>
          <a:p>
            <a:r>
              <a:rPr lang="en-US" sz="1400">
                <a:latin typeface="Arial"/>
                <a:cs typeface="Arial"/>
              </a:rPr>
              <a:t>	</a:t>
            </a:r>
            <a:r>
              <a:rPr lang="en-US" sz="1400" smtClean="0">
                <a:latin typeface="Arial"/>
                <a:cs typeface="Arial"/>
              </a:rPr>
              <a:t>Traditionally </a:t>
            </a:r>
            <a:r>
              <a:rPr lang="en-US" sz="1400" dirty="0">
                <a:latin typeface="Arial"/>
                <a:cs typeface="Arial"/>
              </a:rPr>
              <a:t>aged students are now being identified in the literature as “</a:t>
            </a:r>
            <a:r>
              <a:rPr lang="en-US" sz="1400" dirty="0" err="1">
                <a:latin typeface="Arial"/>
                <a:cs typeface="Arial"/>
              </a:rPr>
              <a:t>millennials</a:t>
            </a:r>
            <a:r>
              <a:rPr lang="en-US" sz="1400" dirty="0">
                <a:latin typeface="Arial"/>
                <a:cs typeface="Arial"/>
              </a:rPr>
              <a:t>,” and although there is a heated debate regarding the value of </a:t>
            </a:r>
            <a:r>
              <a:rPr lang="en-US" sz="1400" dirty="0" smtClean="0">
                <a:latin typeface="Arial"/>
                <a:cs typeface="Arial"/>
              </a:rPr>
              <a:t>generalizing </a:t>
            </a:r>
            <a:r>
              <a:rPr lang="en-US" sz="1400" dirty="0">
                <a:latin typeface="Arial"/>
                <a:cs typeface="Arial"/>
              </a:rPr>
              <a:t>about an entire generation of students, some of the characteristics of this generation of new college students do suggest that the SDP approach is a suitable one. Maureen E</a:t>
            </a:r>
            <a:r>
              <a:rPr lang="en-US" sz="1400" dirty="0" smtClean="0">
                <a:latin typeface="Arial"/>
                <a:cs typeface="Arial"/>
              </a:rPr>
              <a:t>. Wilson </a:t>
            </a:r>
            <a:r>
              <a:rPr lang="en-US" sz="1400" dirty="0">
                <a:latin typeface="Arial"/>
                <a:cs typeface="Arial"/>
              </a:rPr>
              <a:t>presents recommendations for teaching millennial students effectively and asserts that “</a:t>
            </a:r>
            <a:r>
              <a:rPr lang="en-US" sz="1400" dirty="0" err="1">
                <a:latin typeface="Arial"/>
                <a:cs typeface="Arial"/>
              </a:rPr>
              <a:t>Millennials</a:t>
            </a:r>
            <a:r>
              <a:rPr lang="en-US" sz="1400" dirty="0">
                <a:latin typeface="Arial"/>
                <a:cs typeface="Arial"/>
              </a:rPr>
              <a:t> who have had sheltered lives and involved parents need to learn how to take responsibility for their own learning.” She </a:t>
            </a:r>
            <a:r>
              <a:rPr lang="en-US" sz="1400" dirty="0" smtClean="0">
                <a:latin typeface="Arial"/>
                <a:cs typeface="Arial"/>
              </a:rPr>
              <a:t>argues </a:t>
            </a:r>
            <a:r>
              <a:rPr lang="en-US" sz="1400" dirty="0">
                <a:latin typeface="Arial"/>
                <a:cs typeface="Arial"/>
              </a:rPr>
              <a:t>that these students’ learning styles differ and require good teachers “to use a variety of teaching strategies.” Richard Sweeney emphasizes a similar point when he suggests that </a:t>
            </a:r>
            <a:r>
              <a:rPr lang="en-US" sz="1400" dirty="0" err="1">
                <a:latin typeface="Arial"/>
                <a:cs typeface="Arial"/>
              </a:rPr>
              <a:t>millennials</a:t>
            </a:r>
            <a:r>
              <a:rPr lang="en-US" sz="1400" dirty="0">
                <a:latin typeface="Arial"/>
                <a:cs typeface="Arial"/>
              </a:rPr>
              <a:t> expect “more selectivity and options</a:t>
            </a:r>
            <a:r>
              <a:rPr lang="en-US" sz="1400" dirty="0" smtClean="0">
                <a:latin typeface="Arial"/>
                <a:cs typeface="Arial"/>
              </a:rPr>
              <a:t>. They </a:t>
            </a:r>
            <a:r>
              <a:rPr lang="en-US" sz="1400" dirty="0">
                <a:latin typeface="Arial"/>
                <a:cs typeface="Arial"/>
              </a:rPr>
              <a:t>have grown up with a huge array of choices and they believe that is their birthright. . . . they expect many personalization and customization features that meet their changing needs, interests, and tastes. . . . they expect . . . more flexibility.</a:t>
            </a:r>
            <a:r>
              <a:rPr lang="en-US" sz="1400" dirty="0" smtClean="0">
                <a:latin typeface="Arial"/>
                <a:cs typeface="Arial"/>
              </a:rPr>
              <a:t>” The </a:t>
            </a:r>
            <a:r>
              <a:rPr lang="en-US" sz="1400" dirty="0">
                <a:latin typeface="Arial"/>
                <a:cs typeface="Arial"/>
              </a:rPr>
              <a:t>SDP approach acknowledges that students have different learning styles by presenting them with options that they can exercise to meet their own needs.</a:t>
            </a:r>
            <a:endParaRPr lang="en-US" sz="1400" dirty="0" smtClean="0">
              <a:latin typeface="Arial"/>
              <a:cs typeface="Arial"/>
            </a:endParaRPr>
          </a:p>
          <a:p>
            <a:r>
              <a:rPr lang="en-US" sz="1600" dirty="0" smtClean="0">
                <a:latin typeface="Arial"/>
                <a:cs typeface="Arial"/>
              </a:rPr>
              <a:t>	</a:t>
            </a:r>
            <a:endParaRPr lang="en-US" sz="16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TotalTime>
  <Words>556</Words>
  <Application>Microsoft Macintosh PowerPoint</Application>
  <PresentationFormat>On-screen Show (4:3)</PresentationFormat>
  <Paragraphs>50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Using Self-Designed Points (SDP) to Promote Student Autonomy   </vt:lpstr>
      <vt:lpstr>  </vt:lpstr>
      <vt:lpstr>  </vt:lpstr>
      <vt:lpstr>  </vt:lpstr>
      <vt:lpstr>  </vt:lpstr>
      <vt:lpstr>  </vt:lpstr>
      <vt:lpstr>  </vt:lpstr>
      <vt:lpstr>Ideas from the group</vt:lpstr>
      <vt:lpstr>  </vt:lpstr>
      <vt:lpstr>  </vt:lpstr>
      <vt:lpstr>  </vt:lpstr>
    </vt:vector>
  </TitlesOfParts>
  <Company>West Chester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Using Self-Designed Points (SDP) to Promote Student Autonomy   </dc:title>
  <dc:creator>Jeff Sommers</dc:creator>
  <cp:lastModifiedBy>Jeffrey Sommers</cp:lastModifiedBy>
  <cp:revision>14</cp:revision>
  <cp:lastPrinted>2017-01-19T13:11:18Z</cp:lastPrinted>
  <dcterms:created xsi:type="dcterms:W3CDTF">2014-05-18T23:51:58Z</dcterms:created>
  <dcterms:modified xsi:type="dcterms:W3CDTF">2017-01-19T13:12:58Z</dcterms:modified>
</cp:coreProperties>
</file>