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9" r:id="rId4"/>
    <p:sldId id="267" r:id="rId5"/>
    <p:sldId id="257" r:id="rId6"/>
    <p:sldId id="258" r:id="rId7"/>
    <p:sldId id="261" r:id="rId8"/>
    <p:sldId id="271" r:id="rId9"/>
    <p:sldId id="268" r:id="rId10"/>
    <p:sldId id="269" r:id="rId11"/>
    <p:sldId id="270" r:id="rId12"/>
    <p:sldId id="265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Rubrics for Grading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Margaret Ervin, PhD</a:t>
            </a:r>
          </a:p>
          <a:p>
            <a:r>
              <a:rPr lang="en-US" dirty="0"/>
              <a:t>WCU English Department</a:t>
            </a:r>
          </a:p>
          <a:p>
            <a:r>
              <a:rPr lang="en-US" dirty="0"/>
              <a:t>Writing Center Director</a:t>
            </a:r>
          </a:p>
        </p:txBody>
      </p:sp>
    </p:spTree>
    <p:extLst>
      <p:ext uri="{BB962C8B-B14F-4D97-AF65-F5344CB8AC3E}">
        <p14:creationId xmlns:p14="http://schemas.microsoft.com/office/powerpoint/2010/main" val="324667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C1C91-2B65-A340-808A-B8DE322D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BC05E898-43BD-DD4A-AE7B-075A2A8E1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79" y="293522"/>
            <a:ext cx="5969908" cy="6344784"/>
          </a:xfrm>
        </p:spPr>
      </p:pic>
    </p:spTree>
    <p:extLst>
      <p:ext uri="{BB962C8B-B14F-4D97-AF65-F5344CB8AC3E}">
        <p14:creationId xmlns:p14="http://schemas.microsoft.com/office/powerpoint/2010/main" val="320183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374B5-CB85-6F4F-BFAD-838087B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64801FD-14DC-7340-9D2D-D44B5DD1C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492"/>
            <a:ext cx="8229600" cy="6237308"/>
          </a:xfrm>
        </p:spPr>
      </p:pic>
    </p:spTree>
    <p:extLst>
      <p:ext uri="{BB962C8B-B14F-4D97-AF65-F5344CB8AC3E}">
        <p14:creationId xmlns:p14="http://schemas.microsoft.com/office/powerpoint/2010/main" val="45316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77926"/>
          </a:xfrm>
        </p:spPr>
        <p:txBody>
          <a:bodyPr>
            <a:normAutofit fontScale="90000"/>
          </a:bodyPr>
          <a:lstStyle/>
          <a:p>
            <a:r>
              <a:rPr lang="en-US" dirty="0"/>
              <a:t>Rubric at the beginning, not just at 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 class time reviewing the rubric and informally assessing students’ understanding</a:t>
            </a:r>
          </a:p>
          <a:p>
            <a:r>
              <a:rPr lang="en-US" dirty="0"/>
              <a:t>Define the terms you use on your rubric</a:t>
            </a:r>
          </a:p>
          <a:p>
            <a:r>
              <a:rPr lang="en-US" dirty="0"/>
              <a:t>If you assume certain prior knowledge, specify that in detail (not just “grammar”)</a:t>
            </a:r>
          </a:p>
        </p:txBody>
      </p:sp>
    </p:spTree>
    <p:extLst>
      <p:ext uri="{BB962C8B-B14F-4D97-AF65-F5344CB8AC3E}">
        <p14:creationId xmlns:p14="http://schemas.microsoft.com/office/powerpoint/2010/main" val="5067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Informal vs. formal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the objective of each assignment: to develop ideas, to work with concepts, to integrate research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Informal writing does not need to be graded the same way you grade formal writing, no one-size-fits-all grading</a:t>
            </a:r>
          </a:p>
          <a:p>
            <a:r>
              <a:rPr lang="en-US" dirty="0"/>
              <a:t>Short formal assignments can be used to break down the skills identified in the rubric </a:t>
            </a:r>
            <a:r>
              <a:rPr lang="mr-IN" dirty="0"/>
              <a:t>–</a:t>
            </a:r>
            <a:r>
              <a:rPr lang="en-US" dirty="0"/>
              <a:t> e.g., methods or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89082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Model your grading process:</a:t>
            </a:r>
          </a:p>
          <a:p>
            <a:pPr lvl="1"/>
            <a:r>
              <a:rPr lang="en-US" dirty="0"/>
              <a:t>Ask students to assess sample writing using your grading criteria</a:t>
            </a:r>
          </a:p>
          <a:p>
            <a:pPr lvl="1"/>
            <a:r>
              <a:rPr lang="en-US" dirty="0"/>
              <a:t>Teach the concepts you will evaluate using writing samples</a:t>
            </a:r>
          </a:p>
          <a:p>
            <a:r>
              <a:rPr lang="en-US" dirty="0"/>
              <a:t>Get clear about the learning objectives</a:t>
            </a:r>
          </a:p>
          <a:p>
            <a:r>
              <a:rPr lang="en-US" dirty="0"/>
              <a:t>Make sure grading criteria are based on objectives</a:t>
            </a:r>
          </a:p>
          <a:p>
            <a:r>
              <a:rPr lang="en-US" dirty="0"/>
              <a:t>Decide how you will use the writing center</a:t>
            </a:r>
          </a:p>
          <a:p>
            <a:r>
              <a:rPr lang="en-US" dirty="0"/>
              <a:t>You don’t have to assign a research paper, but if you do, why?</a:t>
            </a:r>
          </a:p>
          <a:p>
            <a:pPr lvl="1"/>
            <a:r>
              <a:rPr lang="en-US" dirty="0"/>
              <a:t>to learn to find, comprehend, and evaluate sources?</a:t>
            </a:r>
          </a:p>
          <a:p>
            <a:pPr lvl="1"/>
            <a:r>
              <a:rPr lang="en-US" dirty="0"/>
              <a:t> to demonstrate competence in disciplinary conventions?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5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you 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helpful to you?</a:t>
            </a:r>
          </a:p>
          <a:p>
            <a:r>
              <a:rPr lang="en-US" dirty="0"/>
              <a:t>What challenges have you experienced in the past when grading?</a:t>
            </a:r>
          </a:p>
          <a:p>
            <a:r>
              <a:rPr lang="en-US" dirty="0"/>
              <a:t>How can rubrics help you?</a:t>
            </a:r>
          </a:p>
          <a:p>
            <a:r>
              <a:rPr lang="en-US" dirty="0"/>
              <a:t>How can rubrics help your students?</a:t>
            </a:r>
          </a:p>
        </p:txBody>
      </p:sp>
    </p:spTree>
    <p:extLst>
      <p:ext uri="{BB962C8B-B14F-4D97-AF65-F5344CB8AC3E}">
        <p14:creationId xmlns:p14="http://schemas.microsoft.com/office/powerpoint/2010/main" val="193196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Name, department, years at WCU</a:t>
            </a:r>
          </a:p>
          <a:p>
            <a:r>
              <a:rPr lang="en-US" dirty="0"/>
              <a:t>Course(s) in which you assign writing</a:t>
            </a:r>
          </a:p>
          <a:p>
            <a:r>
              <a:rPr lang="en-US" dirty="0"/>
              <a:t>What you want students to learn from the writing you assign</a:t>
            </a:r>
          </a:p>
        </p:txBody>
      </p:sp>
    </p:spTree>
    <p:extLst>
      <p:ext uri="{BB962C8B-B14F-4D97-AF65-F5344CB8AC3E}">
        <p14:creationId xmlns:p14="http://schemas.microsoft.com/office/powerpoint/2010/main" val="142067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9106"/>
          </a:xfrm>
        </p:spPr>
        <p:txBody>
          <a:bodyPr>
            <a:normAutofit fontScale="90000"/>
          </a:bodyPr>
          <a:lstStyle/>
          <a:p>
            <a:r>
              <a:rPr lang="en-US" dirty="0"/>
              <a:t>Most of the benefit of a rubric is for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1926"/>
            <a:ext cx="8229600" cy="4214237"/>
          </a:xfrm>
        </p:spPr>
        <p:txBody>
          <a:bodyPr/>
          <a:lstStyle/>
          <a:p>
            <a:r>
              <a:rPr lang="en-US" dirty="0"/>
              <a:t>Develop a scaffold for coaching students</a:t>
            </a:r>
          </a:p>
          <a:p>
            <a:r>
              <a:rPr lang="en-US" dirty="0"/>
              <a:t>Become clear about your objectives</a:t>
            </a:r>
          </a:p>
          <a:p>
            <a:r>
              <a:rPr lang="en-US" dirty="0"/>
              <a:t>Improve lesson planning</a:t>
            </a:r>
          </a:p>
          <a:p>
            <a:r>
              <a:rPr lang="en-US" dirty="0"/>
              <a:t>Manage grading workload</a:t>
            </a:r>
          </a:p>
        </p:txBody>
      </p:sp>
    </p:spTree>
    <p:extLst>
      <p:ext uri="{BB962C8B-B14F-4D97-AF65-F5344CB8AC3E}">
        <p14:creationId xmlns:p14="http://schemas.microsoft.com/office/powerpoint/2010/main" val="108870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of Using Rubrics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Learning doesn’t occur if you don’t slow down and teach the features you grade</a:t>
            </a:r>
          </a:p>
          <a:p>
            <a:r>
              <a:rPr lang="en-US" dirty="0"/>
              <a:t>Can lead to threat-based grading </a:t>
            </a:r>
            <a:r>
              <a:rPr lang="mr-IN" dirty="0"/>
              <a:t>–</a:t>
            </a:r>
            <a:r>
              <a:rPr lang="en-US" dirty="0"/>
              <a:t> “Make sure you follow the rubric. I’m </a:t>
            </a:r>
            <a:r>
              <a:rPr lang="en-US" dirty="0" err="1"/>
              <a:t>gonna</a:t>
            </a:r>
            <a:r>
              <a:rPr lang="en-US" dirty="0"/>
              <a:t> take off a lot for</a:t>
            </a:r>
            <a:r>
              <a:rPr lang="mr-IN" dirty="0"/>
              <a:t>…</a:t>
            </a:r>
            <a:r>
              <a:rPr lang="en-US" dirty="0"/>
              <a:t>” (e.g., APA)</a:t>
            </a:r>
          </a:p>
          <a:p>
            <a:r>
              <a:rPr lang="en-US" dirty="0"/>
              <a:t>Can be impersonal and mechanistic (a justification for the grade you put on the paper, not related to what you taught)</a:t>
            </a:r>
          </a:p>
          <a:p>
            <a:r>
              <a:rPr lang="en-US" dirty="0"/>
              <a:t>Using one general, all-purpose rubric for all assignments doesn’t work as well as a genre-specific rubric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6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Analytic vs. holistic rubrics</a:t>
            </a:r>
          </a:p>
          <a:p>
            <a:r>
              <a:rPr lang="en-US" dirty="0"/>
              <a:t>Grid vs. list</a:t>
            </a:r>
          </a:p>
          <a:p>
            <a:r>
              <a:rPr lang="en-US" dirty="0"/>
              <a:t>Categories derive from learning objectives</a:t>
            </a:r>
          </a:p>
          <a:p>
            <a:r>
              <a:rPr lang="en-US" dirty="0"/>
              <a:t>Teach what you grade</a:t>
            </a:r>
          </a:p>
          <a:p>
            <a:r>
              <a:rPr lang="en-US" dirty="0"/>
              <a:t>Informal writing can be graded using different criteria from formal writing: consider objectives</a:t>
            </a:r>
          </a:p>
        </p:txBody>
      </p:sp>
    </p:spTree>
    <p:extLst>
      <p:ext uri="{BB962C8B-B14F-4D97-AF65-F5344CB8AC3E}">
        <p14:creationId xmlns:p14="http://schemas.microsoft.com/office/powerpoint/2010/main" val="333106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vs. holistic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rubrics provide a separate point value for each category</a:t>
            </a:r>
          </a:p>
          <a:p>
            <a:r>
              <a:rPr lang="en-US" dirty="0"/>
              <a:t>Rubrics presented as a list do not specify point values and work best for the holistic method </a:t>
            </a:r>
          </a:p>
        </p:txBody>
      </p:sp>
    </p:spTree>
    <p:extLst>
      <p:ext uri="{BB962C8B-B14F-4D97-AF65-F5344CB8AC3E}">
        <p14:creationId xmlns:p14="http://schemas.microsoft.com/office/powerpoint/2010/main" val="326347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vs.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List</a:t>
            </a:r>
            <a:r>
              <a:rPr lang="en-US" dirty="0"/>
              <a:t> the categories and features you will assess. This vocabulary is integrated into your comments: recorded or written</a:t>
            </a:r>
          </a:p>
          <a:p>
            <a:r>
              <a:rPr lang="en-US" b="1" dirty="0"/>
              <a:t>Create a grid </a:t>
            </a:r>
            <a:r>
              <a:rPr lang="en-US" dirty="0"/>
              <a:t>that you will attach to the paper or integrate using the D2L rubric feature</a:t>
            </a:r>
          </a:p>
        </p:txBody>
      </p:sp>
    </p:spTree>
    <p:extLst>
      <p:ext uri="{BB962C8B-B14F-4D97-AF65-F5344CB8AC3E}">
        <p14:creationId xmlns:p14="http://schemas.microsoft.com/office/powerpoint/2010/main" val="242377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D8EFE-1F86-1D4F-8921-20CFD1AA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A3C044-E8B2-464F-B78F-C23842BC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John Bean. </a:t>
            </a:r>
            <a:r>
              <a:rPr lang="en-US" i="1" dirty="0"/>
              <a:t>Engaging Ideas: The Professor’s Guide to Integrating Writing, Critical Thinking, and Active Learning in the Classroom</a:t>
            </a:r>
            <a:r>
              <a:rPr lang="en-US" dirty="0"/>
              <a:t>. 2011</a:t>
            </a:r>
          </a:p>
          <a:p>
            <a:endParaRPr lang="en-US" dirty="0"/>
          </a:p>
          <a:p>
            <a:r>
              <a:rPr lang="en-US" dirty="0"/>
              <a:t>Available via ProQuest as an e-book in our library.</a:t>
            </a:r>
          </a:p>
        </p:txBody>
      </p:sp>
    </p:spTree>
    <p:extLst>
      <p:ext uri="{BB962C8B-B14F-4D97-AF65-F5344CB8AC3E}">
        <p14:creationId xmlns:p14="http://schemas.microsoft.com/office/powerpoint/2010/main" val="315012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43BB7-7925-B94E-9342-44E334DE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xmlns="" id="{5C244CA2-9C1A-C247-A187-B2FDE1D0A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5" y="302821"/>
            <a:ext cx="8043290" cy="6420365"/>
          </a:xfrm>
        </p:spPr>
      </p:pic>
    </p:spTree>
    <p:extLst>
      <p:ext uri="{BB962C8B-B14F-4D97-AF65-F5344CB8AC3E}">
        <p14:creationId xmlns:p14="http://schemas.microsoft.com/office/powerpoint/2010/main" val="4157347704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943</TotalTime>
  <Words>549</Words>
  <Application>Microsoft Macintosh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Twilight</vt:lpstr>
      <vt:lpstr>Developing Rubrics for Grading Writing</vt:lpstr>
      <vt:lpstr>Introductions</vt:lpstr>
      <vt:lpstr>Most of the benefit of a rubric is for you!</vt:lpstr>
      <vt:lpstr>Pitfalls of Using Rubrics</vt:lpstr>
      <vt:lpstr>Basic concepts</vt:lpstr>
      <vt:lpstr>Analytic vs. holistic</vt:lpstr>
      <vt:lpstr>Grid vs. list</vt:lpstr>
      <vt:lpstr>Recommended Resource</vt:lpstr>
      <vt:lpstr>PowerPoint Presentation</vt:lpstr>
      <vt:lpstr>PowerPoint Presentation</vt:lpstr>
      <vt:lpstr>PowerPoint Presentation</vt:lpstr>
      <vt:lpstr>Rubric at the beginning, not just at the end</vt:lpstr>
      <vt:lpstr>Informal vs. formal writing</vt:lpstr>
      <vt:lpstr>More to consider</vt:lpstr>
      <vt:lpstr>What will you try?</vt:lpstr>
    </vt:vector>
  </TitlesOfParts>
  <Company>West Chester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Rubrics for Grading Writing</dc:title>
  <dc:creator>Margaret Ervin</dc:creator>
  <cp:lastModifiedBy>Justin Rademaekers</cp:lastModifiedBy>
  <cp:revision>12</cp:revision>
  <cp:lastPrinted>2019-08-26T18:19:40Z</cp:lastPrinted>
  <dcterms:created xsi:type="dcterms:W3CDTF">2017-08-25T10:24:43Z</dcterms:created>
  <dcterms:modified xsi:type="dcterms:W3CDTF">2019-08-26T18:21:40Z</dcterms:modified>
</cp:coreProperties>
</file>