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8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2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5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1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3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0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7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5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5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61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pa.gov/Educators/Certification/Pages/Act-82-Expansion-Email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Special education expansion examples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A17CE3-3054-4609-A5C9-BB9DCD071FBC}"/>
              </a:ext>
            </a:extLst>
          </p:cNvPr>
          <p:cNvSpPr txBox="1"/>
          <p:nvPr/>
        </p:nvSpPr>
        <p:spPr>
          <a:xfrm>
            <a:off x="0" y="436570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PDE Announcement: May 29, 2019: </a:t>
            </a:r>
          </a:p>
          <a:p>
            <a:pPr algn="ctr"/>
            <a:r>
              <a:rPr lang="en-US" dirty="0">
                <a:hlinkClick r:id="rId2"/>
              </a:rPr>
              <a:t>https://www.education.pa.gov/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hlinkClick r:id="rId2"/>
              </a:rPr>
              <a:t>Educators</a:t>
            </a:r>
            <a:r>
              <a:rPr lang="en-US" dirty="0">
                <a:hlinkClick r:id="rId2"/>
              </a:rPr>
              <a:t>/Certification/Pages/Act-82-Expansion-Email.aspx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9402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cOURSEWORK</a:t>
            </a:r>
            <a:r>
              <a:rPr lang="en-US" dirty="0"/>
              <a:t> for Spec ED 7-12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Initial program application  ($200 fee):</a:t>
            </a:r>
          </a:p>
          <a:p>
            <a:pPr lvl="1"/>
            <a:r>
              <a:rPr lang="en-US" dirty="0"/>
              <a:t>EGP – Grades PK-4 cert (program and coursework)</a:t>
            </a:r>
          </a:p>
          <a:p>
            <a:pPr lvl="1"/>
            <a:r>
              <a:rPr lang="en-US" dirty="0"/>
              <a:t>Special Education PK-8 cert (program and coursework)</a:t>
            </a:r>
          </a:p>
          <a:p>
            <a:pPr marL="2286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Once these certificates get issued by PDE, a candidate can then apply for a Special Education 7-12 </a:t>
            </a:r>
            <a:r>
              <a:rPr lang="en-US" b="1" dirty="0"/>
              <a:t>EXPANSION</a:t>
            </a:r>
            <a:r>
              <a:rPr lang="en-US" dirty="0"/>
              <a:t> [</a:t>
            </a:r>
            <a:r>
              <a:rPr lang="en-US" i="1" dirty="0"/>
              <a:t>Special Education Expansion 7-12 (9229)]</a:t>
            </a:r>
            <a:r>
              <a:rPr lang="en-US" dirty="0"/>
              <a:t> on a separate application ($200 fee):</a:t>
            </a:r>
          </a:p>
          <a:p>
            <a:pPr lvl="2"/>
            <a:r>
              <a:rPr lang="en-US" dirty="0"/>
              <a:t>Must complete WCU coursework: EDA 414 OR EDA 515</a:t>
            </a:r>
          </a:p>
          <a:p>
            <a:pPr lvl="2"/>
            <a:r>
              <a:rPr lang="en-US" dirty="0"/>
              <a:t>No additional testing required</a:t>
            </a:r>
          </a:p>
        </p:txBody>
      </p:sp>
    </p:spTree>
    <p:extLst>
      <p:ext uri="{BB962C8B-B14F-4D97-AF65-F5344CB8AC3E}">
        <p14:creationId xmlns:p14="http://schemas.microsoft.com/office/powerpoint/2010/main" val="49423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</a:t>
            </a:r>
            <a:r>
              <a:rPr lang="en-US" dirty="0" err="1"/>
              <a:t>cOURSEWORK</a:t>
            </a:r>
            <a:r>
              <a:rPr lang="en-US" dirty="0"/>
              <a:t> for Spec ED PK-8 EXPANSION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Initial program application – ($200 fee):</a:t>
            </a:r>
          </a:p>
          <a:p>
            <a:pPr lvl="1"/>
            <a:r>
              <a:rPr lang="en-US" dirty="0"/>
              <a:t>English BSED 7-12 (program and coursework)</a:t>
            </a:r>
          </a:p>
          <a:p>
            <a:pPr lvl="1"/>
            <a:r>
              <a:rPr lang="en-US" dirty="0"/>
              <a:t>Special Education 7-12 cert (program and coursework)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Once these certificates get issued by PDE, a candidate can then apply for a Special Education PK-8 </a:t>
            </a:r>
            <a:r>
              <a:rPr lang="en-US" b="1" dirty="0"/>
              <a:t>EXPANSION</a:t>
            </a:r>
            <a:r>
              <a:rPr lang="en-US" dirty="0"/>
              <a:t> in TIMS [</a:t>
            </a:r>
            <a:r>
              <a:rPr lang="en-US" i="1" dirty="0"/>
              <a:t>Special Education Expansion PK-8 (9228)]</a:t>
            </a:r>
            <a:r>
              <a:rPr lang="en-US" dirty="0"/>
              <a:t> on a separate application ($200 fee):</a:t>
            </a:r>
          </a:p>
          <a:p>
            <a:pPr lvl="2"/>
            <a:r>
              <a:rPr lang="en-US" dirty="0"/>
              <a:t>Must complete WCU coursework: EDA 413 OR EDA 514</a:t>
            </a:r>
          </a:p>
          <a:p>
            <a:pPr lvl="2"/>
            <a:r>
              <a:rPr lang="en-US" dirty="0"/>
              <a:t>No additional testing required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5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</a:t>
            </a:r>
            <a:r>
              <a:rPr lang="en-US" dirty="0" err="1"/>
              <a:t>TesTING</a:t>
            </a:r>
            <a:r>
              <a:rPr lang="en-US" dirty="0"/>
              <a:t>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Testing option with </a:t>
            </a:r>
            <a:r>
              <a:rPr lang="en-US" sz="2400" u="sng" dirty="0"/>
              <a:t>no coursework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dirty="0"/>
              <a:t>Complete an application ($200 fee) for a Special Education PK-8 EXPANSION</a:t>
            </a:r>
          </a:p>
          <a:p>
            <a:pPr lvl="1"/>
            <a:r>
              <a:rPr lang="en-US" dirty="0"/>
              <a:t>Must have passed Special Education PreK-8 (PECT 8011 &amp; 8012) tests - current price as of 7/2019 is $87 for both modules or $50 for each module</a:t>
            </a:r>
          </a:p>
          <a:p>
            <a:pPr lvl="1"/>
            <a:r>
              <a:rPr lang="en-US" dirty="0"/>
              <a:t>Must already hold a certificate in Special Education 7-12</a:t>
            </a:r>
          </a:p>
          <a:p>
            <a:pPr lvl="1"/>
            <a:r>
              <a:rPr lang="en-US" dirty="0"/>
              <a:t>No coursework needed</a:t>
            </a:r>
          </a:p>
          <a:p>
            <a:pPr marL="228600" lvl="1" indent="0" algn="ctr">
              <a:buNone/>
            </a:pPr>
            <a:r>
              <a:rPr lang="en-US" i="1" dirty="0"/>
              <a:t>OR</a:t>
            </a:r>
          </a:p>
          <a:p>
            <a:pPr marL="0" indent="0">
              <a:buNone/>
            </a:pPr>
            <a:r>
              <a:rPr lang="en-US" dirty="0"/>
              <a:t>Complete an application ($200 fee) for a Special Education 7-12 EXPANSION</a:t>
            </a:r>
          </a:p>
          <a:p>
            <a:pPr lvl="1"/>
            <a:r>
              <a:rPr lang="en-US" dirty="0"/>
              <a:t>Must have passed Special Education 7-12 (PECT 8015 &amp; 8016) tests - current price as of 7/2019 is $87 for both modules or $50 for each module</a:t>
            </a:r>
          </a:p>
          <a:p>
            <a:pPr lvl="1"/>
            <a:r>
              <a:rPr lang="en-US" dirty="0"/>
              <a:t>Must already hold a certificate in Special Education PK-8</a:t>
            </a:r>
          </a:p>
          <a:p>
            <a:pPr lvl="1"/>
            <a:r>
              <a:rPr lang="en-US" dirty="0"/>
              <a:t>No coursework needed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7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9520-B8CB-4CD5-84BA-B91525411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Add-ons: POLICY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A93F4-5DC0-419B-9A27-9E6E1C73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After September 1, 2019, candidates are no longer allowed to add-on an additional credential to their application at no cost.</a:t>
            </a:r>
            <a:r>
              <a:rPr lang="en-US" sz="2800" b="1" dirty="0"/>
              <a:t>   </a:t>
            </a:r>
            <a:endParaRPr lang="en-US" sz="2800" dirty="0"/>
          </a:p>
          <a:p>
            <a:r>
              <a:rPr lang="en-US" sz="2800" dirty="0"/>
              <a:t>Applicants will still be able to add-on additional certificate areas by testing but will need to submit separate applications in TIMS for testing add-on areas, ESL program specialist and endorsements upon approval of their initial PA certificates. </a:t>
            </a:r>
          </a:p>
          <a:p>
            <a:pPr marL="0" indent="0">
              <a:buNone/>
            </a:pPr>
            <a:r>
              <a:rPr lang="en-US" dirty="0"/>
              <a:t>Example: </a:t>
            </a:r>
          </a:p>
          <a:p>
            <a:r>
              <a:rPr lang="en-US" dirty="0"/>
              <a:t>Grades PK-4 certificate holder must submit a separate application ($200 fee) for the Grades 5&amp;6 add-on via testing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3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spec </a:t>
            </a:r>
            <a:r>
              <a:rPr lang="en-US" dirty="0" err="1"/>
              <a:t>ed</a:t>
            </a:r>
            <a:r>
              <a:rPr lang="en-US" dirty="0"/>
              <a:t> 7-12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 indent="0">
              <a:buNone/>
            </a:pPr>
            <a:r>
              <a:rPr lang="en-US" b="1" dirty="0"/>
              <a:t>Initial program application fee ($200 fee):</a:t>
            </a:r>
          </a:p>
          <a:p>
            <a:pPr lvl="2"/>
            <a:r>
              <a:rPr lang="en-US" dirty="0"/>
              <a:t>EGP – Grades PK-4 cert (program and coursework)</a:t>
            </a:r>
          </a:p>
          <a:p>
            <a:pPr lvl="2"/>
            <a:r>
              <a:rPr lang="en-US" dirty="0"/>
              <a:t>Special Education PK-8 cert (program and coursework)</a:t>
            </a:r>
          </a:p>
          <a:p>
            <a:pPr marL="457200" lvl="2" indent="0">
              <a:buNone/>
            </a:pPr>
            <a:endParaRPr lang="en-US" sz="2000" dirty="0"/>
          </a:p>
          <a:p>
            <a:pPr marL="228600" lvl="1" indent="0">
              <a:buNone/>
            </a:pPr>
            <a:r>
              <a:rPr lang="en-US" sz="2200" dirty="0"/>
              <a:t>Second application is an add-on via testing since candidates must have the content are </a:t>
            </a:r>
            <a:r>
              <a:rPr lang="en-US" sz="2200" i="1" u="sng" dirty="0"/>
              <a:t>if they want a certificate</a:t>
            </a:r>
            <a:r>
              <a:rPr lang="en-US" sz="2200" dirty="0"/>
              <a:t> ($200 fee):</a:t>
            </a:r>
          </a:p>
          <a:p>
            <a:pPr lvl="2"/>
            <a:r>
              <a:rPr lang="en-US" dirty="0"/>
              <a:t>Must have passed the content area test for 7-12</a:t>
            </a:r>
          </a:p>
          <a:p>
            <a:pPr marL="457200" lvl="2" indent="0">
              <a:buNone/>
            </a:pPr>
            <a:endParaRPr lang="en-US" dirty="0"/>
          </a:p>
          <a:p>
            <a:pPr marL="228600" lvl="1" indent="0">
              <a:buNone/>
            </a:pPr>
            <a:r>
              <a:rPr lang="en-US" sz="2200" dirty="0"/>
              <a:t>Third application that can only be submitted once the above certificates get issued ($200 fee):</a:t>
            </a:r>
          </a:p>
          <a:p>
            <a:pPr lvl="2"/>
            <a:r>
              <a:rPr lang="en-US" dirty="0"/>
              <a:t>Special Education 7-12 Certificate (coursework)</a:t>
            </a:r>
          </a:p>
          <a:p>
            <a:pPr lvl="2"/>
            <a:r>
              <a:rPr lang="en-US" dirty="0"/>
              <a:t>Spec Ed 7-12 testing not required</a:t>
            </a:r>
          </a:p>
          <a:p>
            <a:pPr marL="4572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0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spec </a:t>
            </a:r>
            <a:r>
              <a:rPr lang="en-US" dirty="0" err="1"/>
              <a:t>ed</a:t>
            </a:r>
            <a:r>
              <a:rPr lang="en-US" dirty="0"/>
              <a:t> PK-8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Initial program application ($200 fee):</a:t>
            </a:r>
          </a:p>
          <a:p>
            <a:pPr lvl="1"/>
            <a:r>
              <a:rPr lang="en-US" sz="1800" dirty="0"/>
              <a:t>English 7-12 cert (program and coursework)</a:t>
            </a:r>
          </a:p>
          <a:p>
            <a:pPr lvl="1"/>
            <a:r>
              <a:rPr lang="en-US" sz="1800" dirty="0"/>
              <a:t>Special Education 7-12 cert (program and coursework)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Second application is an add-on via testing since candidates must have the content certification ($200 fee):</a:t>
            </a:r>
          </a:p>
          <a:p>
            <a:pPr lvl="2"/>
            <a:r>
              <a:rPr lang="en-US" dirty="0"/>
              <a:t>Must have passed the content area tests for Middle Grades 4-8 or Grades PK-4</a:t>
            </a:r>
          </a:p>
          <a:p>
            <a:pPr marL="457200" lvl="2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Third application that can only be submitted once the above certificates get issued ($200 fee):</a:t>
            </a:r>
          </a:p>
          <a:p>
            <a:pPr lvl="2"/>
            <a:r>
              <a:rPr lang="en-US" dirty="0"/>
              <a:t>Special Education PK-8 Certificate (coursework)</a:t>
            </a:r>
          </a:p>
          <a:p>
            <a:pPr lvl="2"/>
            <a:r>
              <a:rPr lang="en-US" dirty="0"/>
              <a:t>Spec Ed PK-8 testing not required</a:t>
            </a:r>
          </a:p>
          <a:p>
            <a:pPr lvl="2"/>
            <a:endParaRPr lang="en-US" dirty="0"/>
          </a:p>
          <a:p>
            <a:pPr marL="4572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67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777</TotalTime>
  <Words>540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</vt:lpstr>
      <vt:lpstr>Banded</vt:lpstr>
      <vt:lpstr>Special education expansion examples</vt:lpstr>
      <vt:lpstr>Example 1: cOURSEWORK for Spec ED 7-12 EXPANSION</vt:lpstr>
      <vt:lpstr>Example 1: cOURSEWORK for Spec ED PK-8 EXPANSION  </vt:lpstr>
      <vt:lpstr>Example 3: TesTING only</vt:lpstr>
      <vt:lpstr>Add-ons: POLICY changes</vt:lpstr>
      <vt:lpstr>Example 4: spec ed 7-12 certificate</vt:lpstr>
      <vt:lpstr>Example 4: spec ed PK-8 CERTIFICATE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education expansion examples</dc:title>
  <dc:creator>Simko, Rachel M.</dc:creator>
  <cp:lastModifiedBy>Rowe, Ashley E</cp:lastModifiedBy>
  <cp:revision>16</cp:revision>
  <dcterms:created xsi:type="dcterms:W3CDTF">2019-06-07T14:02:23Z</dcterms:created>
  <dcterms:modified xsi:type="dcterms:W3CDTF">2019-07-02T14:25:49Z</dcterms:modified>
</cp:coreProperties>
</file>