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Bebas Neue Bold" panose="020B0606020202050201" pitchFamily="34" charset="77"/>
      <p:regular r:id="rId23"/>
    </p:embeddedFont>
    <p:embeddedFont>
      <p:font typeface="Didact Gothic" pitchFamily="2" charset="0"/>
      <p:regular r:id="rId24"/>
    </p:embeddedFont>
    <p:embeddedFont>
      <p:font typeface="Open Sans" panose="020B0606030504020204" pitchFamily="34" charset="0"/>
      <p:regular r:id="rId25"/>
    </p:embeddedFont>
    <p:embeddedFont>
      <p:font typeface="Open Sans Extra Bold" panose="020B0906030804020204" pitchFamily="34" charset="0"/>
      <p:regular r:id="rId26"/>
    </p:embeddedFont>
    <p:embeddedFont>
      <p:font typeface="Oranienbaum" panose="02000506080000020003" pitchFamily="2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21" autoAdjust="0"/>
    <p:restoredTop sz="94580" autoAdjust="0"/>
  </p:normalViewPr>
  <p:slideViewPr>
    <p:cSldViewPr>
      <p:cViewPr>
        <p:scale>
          <a:sx n="46" d="100"/>
          <a:sy n="46" d="100"/>
        </p:scale>
        <p:origin x="1256" y="1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3C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986163" y="-1849"/>
            <a:ext cx="10305338" cy="10288849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EFDC90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3311405" y="5173799"/>
            <a:ext cx="5050689" cy="5175713"/>
            <a:chOff x="0" y="0"/>
            <a:chExt cx="6350000" cy="65071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507187"/>
            </a:xfrm>
            <a:custGeom>
              <a:avLst/>
              <a:gdLst/>
              <a:ahLst/>
              <a:cxnLst/>
              <a:rect l="l" t="t" r="r" b="b"/>
              <a:pathLst>
                <a:path w="6350000" h="6507187">
                  <a:moveTo>
                    <a:pt x="6350000" y="6507187"/>
                  </a:moveTo>
                  <a:lnTo>
                    <a:pt x="0" y="6507187"/>
                  </a:lnTo>
                  <a:lnTo>
                    <a:pt x="0" y="0"/>
                  </a:lnTo>
                  <a:lnTo>
                    <a:pt x="6350000" y="6507187"/>
                  </a:lnTo>
                  <a:close/>
                </a:path>
              </a:pathLst>
            </a:custGeom>
            <a:solidFill>
              <a:srgbClr val="A29C9C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004134" y="328074"/>
            <a:ext cx="5096052" cy="481450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6603" y="3980281"/>
            <a:ext cx="9037397" cy="270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10400" dirty="0">
                <a:solidFill>
                  <a:srgbClr val="FFFFFF"/>
                </a:solidFill>
                <a:latin typeface="Oranienbaum"/>
              </a:rPr>
              <a:t>WEST CHESTER UNIVERSITY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263144"/>
            <a:ext cx="6569594" cy="186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0"/>
              </a:lnSpc>
            </a:pPr>
            <a:r>
              <a:rPr lang="en-US" sz="1800" spc="450" dirty="0">
                <a:solidFill>
                  <a:srgbClr val="FFFFFF"/>
                </a:solidFill>
                <a:latin typeface="Didact Gothic"/>
              </a:rPr>
              <a:t>DEPARTMENT OF NUTRITION</a:t>
            </a:r>
          </a:p>
          <a:p>
            <a:pPr algn="ctr">
              <a:lnSpc>
                <a:spcPts val="4160"/>
              </a:lnSpc>
            </a:pPr>
            <a:r>
              <a:rPr lang="en-US" sz="3200" spc="800" dirty="0">
                <a:solidFill>
                  <a:srgbClr val="FFFFFF"/>
                </a:solidFill>
                <a:latin typeface="Didact Gothic"/>
              </a:rPr>
              <a:t> SENIOR/GRADUATE RECOGNITION CEREMONY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3C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688677">
            <a:off x="1092751" y="4187264"/>
            <a:ext cx="5369179" cy="40268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129179">
            <a:off x="12301203" y="4546386"/>
            <a:ext cx="5086337" cy="382218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065161" y="2817033"/>
            <a:ext cx="4248230" cy="3383673"/>
            <a:chOff x="0" y="0"/>
            <a:chExt cx="7548786" cy="601253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103016" cy="5566764"/>
            </a:xfrm>
            <a:custGeom>
              <a:avLst/>
              <a:gdLst/>
              <a:ahLst/>
              <a:cxnLst/>
              <a:rect l="l" t="t" r="r" b="b"/>
              <a:pathLst>
                <a:path w="7103016" h="5566764">
                  <a:moveTo>
                    <a:pt x="7101746" y="0"/>
                  </a:moveTo>
                  <a:lnTo>
                    <a:pt x="7103016" y="1270"/>
                  </a:lnTo>
                  <a:lnTo>
                    <a:pt x="7103016" y="0"/>
                  </a:lnTo>
                  <a:lnTo>
                    <a:pt x="7101746" y="0"/>
                  </a:lnTo>
                  <a:close/>
                  <a:moveTo>
                    <a:pt x="0" y="5565494"/>
                  </a:moveTo>
                  <a:lnTo>
                    <a:pt x="0" y="5566764"/>
                  </a:lnTo>
                  <a:lnTo>
                    <a:pt x="1270" y="5566764"/>
                  </a:lnTo>
                  <a:lnTo>
                    <a:pt x="0" y="5565494"/>
                  </a:lnTo>
                  <a:close/>
                </a:path>
              </a:pathLst>
            </a:custGeom>
            <a:solidFill>
              <a:srgbClr val="C7D0D8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7548787" cy="6012535"/>
            </a:xfrm>
            <a:custGeom>
              <a:avLst/>
              <a:gdLst/>
              <a:ahLst/>
              <a:cxnLst/>
              <a:rect l="l" t="t" r="r" b="b"/>
              <a:pathLst>
                <a:path w="7548787" h="6012535">
                  <a:moveTo>
                    <a:pt x="7548787" y="447040"/>
                  </a:moveTo>
                  <a:lnTo>
                    <a:pt x="7548787" y="5566765"/>
                  </a:lnTo>
                  <a:lnTo>
                    <a:pt x="7101746" y="6012535"/>
                  </a:lnTo>
                  <a:lnTo>
                    <a:pt x="449915" y="6012535"/>
                  </a:lnTo>
                  <a:lnTo>
                    <a:pt x="1270" y="5566764"/>
                  </a:lnTo>
                  <a:lnTo>
                    <a:pt x="0" y="5565494"/>
                  </a:lnTo>
                  <a:lnTo>
                    <a:pt x="0" y="447040"/>
                  </a:lnTo>
                  <a:lnTo>
                    <a:pt x="449915" y="0"/>
                  </a:lnTo>
                  <a:lnTo>
                    <a:pt x="7101746" y="0"/>
                  </a:lnTo>
                  <a:lnTo>
                    <a:pt x="7103016" y="1270"/>
                  </a:lnTo>
                  <a:lnTo>
                    <a:pt x="7548787" y="447040"/>
                  </a:lnTo>
                  <a:close/>
                </a:path>
              </a:pathLst>
            </a:custGeom>
            <a:solidFill>
              <a:srgbClr val="EFDC90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7065161" y="3378295"/>
            <a:ext cx="4157677" cy="176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6"/>
              </a:lnSpc>
            </a:pPr>
            <a:r>
              <a:rPr lang="en-US" sz="6726" dirty="0">
                <a:solidFill>
                  <a:srgbClr val="553C89"/>
                </a:solidFill>
                <a:latin typeface="Bebas Neue Bold"/>
              </a:rPr>
              <a:t>Cooking demo with athletes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90651" y="650260"/>
            <a:ext cx="14020494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FBD59"/>
                </a:solidFill>
                <a:latin typeface="Open Sans Extra Bold"/>
              </a:rPr>
              <a:t>Educating Our Athletes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3C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83529">
            <a:off x="5686446" y="3265358"/>
            <a:ext cx="3604524" cy="480937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972925" y="3351530"/>
            <a:ext cx="5657850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553C89"/>
                </a:solidFill>
                <a:latin typeface="Open Sans"/>
              </a:rPr>
              <a:t>emo with athlete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217339" y="3154678"/>
            <a:ext cx="4726323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dirty="0">
                <a:solidFill>
                  <a:srgbClr val="553C89"/>
                </a:solidFill>
                <a:latin typeface="Bebas Neue Bold"/>
              </a:rPr>
              <a:t>W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163425" y="3542030"/>
            <a:ext cx="5657850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553C89"/>
                </a:solidFill>
                <a:latin typeface="Open Sans"/>
              </a:rPr>
              <a:t>emo with athlete</a:t>
            </a:r>
          </a:p>
        </p:txBody>
      </p:sp>
      <p:grpSp>
        <p:nvGrpSpPr>
          <p:cNvPr id="6" name="Group 6"/>
          <p:cNvGrpSpPr/>
          <p:nvPr/>
        </p:nvGrpSpPr>
        <p:grpSpPr>
          <a:xfrm rot="2012567">
            <a:off x="734262" y="3956543"/>
            <a:ext cx="3804142" cy="3804142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EFDC9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98633" y="6316327"/>
            <a:ext cx="4803965" cy="360297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972925" y="2434075"/>
            <a:ext cx="4786732" cy="359004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551657">
            <a:off x="494169" y="4875577"/>
            <a:ext cx="4227998" cy="2097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dirty="0">
                <a:solidFill>
                  <a:srgbClr val="553C89"/>
                </a:solidFill>
                <a:latin typeface="Bebas Neue Bold"/>
              </a:rPr>
              <a:t>Food </a:t>
            </a:r>
          </a:p>
          <a:p>
            <a:pPr algn="ctr">
              <a:lnSpc>
                <a:spcPts val="8000"/>
              </a:lnSpc>
            </a:pPr>
            <a:r>
              <a:rPr lang="en-US" sz="8000" dirty="0">
                <a:solidFill>
                  <a:srgbClr val="553C89"/>
                </a:solidFill>
                <a:latin typeface="Bebas Neue Bold"/>
              </a:rPr>
              <a:t>demos!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69606" y="710682"/>
            <a:ext cx="1387405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FBD59"/>
                </a:solidFill>
                <a:latin typeface="Open Sans Extra Bold"/>
              </a:rPr>
              <a:t>Lifestyle Nutrition Club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3C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835" r="673" b="29743"/>
          <a:stretch>
            <a:fillRect/>
          </a:stretch>
        </p:blipFill>
        <p:spPr>
          <a:xfrm>
            <a:off x="750650" y="4649174"/>
            <a:ext cx="6222256" cy="46091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10052"/>
          <a:stretch>
            <a:fillRect/>
          </a:stretch>
        </p:blipFill>
        <p:spPr>
          <a:xfrm rot="845445">
            <a:off x="12579437" y="2733935"/>
            <a:ext cx="4817231" cy="5766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200428" y="2060813"/>
            <a:ext cx="4705360" cy="3198063"/>
            <a:chOff x="0" y="0"/>
            <a:chExt cx="1913890" cy="13008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300802"/>
            </a:xfrm>
            <a:custGeom>
              <a:avLst/>
              <a:gdLst/>
              <a:ahLst/>
              <a:cxnLst/>
              <a:rect l="l" t="t" r="r" b="b"/>
              <a:pathLst>
                <a:path w="1913890" h="1300802">
                  <a:moveTo>
                    <a:pt x="1789430" y="1300802"/>
                  </a:moveTo>
                  <a:lnTo>
                    <a:pt x="124460" y="1300802"/>
                  </a:lnTo>
                  <a:cubicBezTo>
                    <a:pt x="55880" y="1300802"/>
                    <a:pt x="0" y="1244922"/>
                    <a:pt x="0" y="11763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176342"/>
                  </a:lnTo>
                  <a:cubicBezTo>
                    <a:pt x="1913890" y="1244922"/>
                    <a:pt x="1858010" y="1300802"/>
                    <a:pt x="1789430" y="1300802"/>
                  </a:cubicBezTo>
                  <a:close/>
                </a:path>
              </a:pathLst>
            </a:custGeom>
            <a:solidFill>
              <a:srgbClr val="EFDC90"/>
            </a:solidFill>
          </p:spPr>
        </p:sp>
      </p:grpSp>
      <p:sp>
        <p:nvSpPr>
          <p:cNvPr id="6" name="TextBox 6"/>
          <p:cNvSpPr txBox="1"/>
          <p:nvPr/>
        </p:nvSpPr>
        <p:spPr>
          <a:xfrm rot="66442">
            <a:off x="6716777" y="2616002"/>
            <a:ext cx="5710802" cy="2527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6"/>
              </a:lnSpc>
            </a:pPr>
            <a:r>
              <a:rPr lang="en-US" sz="9666" dirty="0">
                <a:solidFill>
                  <a:srgbClr val="553C89"/>
                </a:solidFill>
                <a:latin typeface="Bebas Neue Bold"/>
              </a:rPr>
              <a:t>fueling</a:t>
            </a:r>
          </a:p>
          <a:p>
            <a:pPr algn="ctr">
              <a:lnSpc>
                <a:spcPts val="9666"/>
              </a:lnSpc>
            </a:pPr>
            <a:r>
              <a:rPr lang="en-US" sz="9666" dirty="0">
                <a:solidFill>
                  <a:srgbClr val="553C89"/>
                </a:solidFill>
                <a:latin typeface="Bebas Neue Bold"/>
              </a:rPr>
              <a:t>stations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15762" y="180975"/>
            <a:ext cx="14929991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FBD59"/>
                </a:solidFill>
                <a:latin typeface="Open Sans Extra Bold"/>
              </a:rPr>
              <a:t>Fueling our Golden Rams!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3C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28679" y="3353695"/>
            <a:ext cx="8641851" cy="576123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2813266">
            <a:off x="11934192" y="2891124"/>
            <a:ext cx="5083398" cy="5083398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EFDC90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2273592" y="4337448"/>
            <a:ext cx="4726323" cy="235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dirty="0">
                <a:solidFill>
                  <a:srgbClr val="553C89"/>
                </a:solidFill>
                <a:latin typeface="Bebas Neue Bold"/>
              </a:rPr>
              <a:t>Simulation Lab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52384" y="-152400"/>
            <a:ext cx="8641851" cy="278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FFBD59"/>
                </a:solidFill>
                <a:latin typeface="Open Sans Extra Bold"/>
              </a:rPr>
              <a:t>Interns in Action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3C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37" r="737"/>
          <a:stretch>
            <a:fillRect/>
          </a:stretch>
        </p:blipFill>
        <p:spPr>
          <a:xfrm>
            <a:off x="818065" y="2768831"/>
            <a:ext cx="4664789" cy="30088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4402"/>
          <a:stretch>
            <a:fillRect/>
          </a:stretch>
        </p:blipFill>
        <p:spPr>
          <a:xfrm>
            <a:off x="12456873" y="2768831"/>
            <a:ext cx="4802427" cy="296391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656080" y="3430326"/>
            <a:ext cx="3250911" cy="3250911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EFDC90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7656080" y="4156627"/>
            <a:ext cx="3240722" cy="239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1"/>
              </a:lnSpc>
            </a:pPr>
            <a:r>
              <a:rPr lang="en-US" sz="6171" dirty="0">
                <a:solidFill>
                  <a:srgbClr val="553C89"/>
                </a:solidFill>
                <a:latin typeface="Bebas Neue Bold"/>
              </a:rPr>
              <a:t>Service Learning in practice!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90355" y="866775"/>
            <a:ext cx="9698831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FBD59"/>
                </a:solidFill>
                <a:latin typeface="Open Sans Extra Bold"/>
              </a:rPr>
              <a:t>Resource Pantry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8462" r="8462"/>
          <a:stretch>
            <a:fillRect/>
          </a:stretch>
        </p:blipFill>
        <p:spPr>
          <a:xfrm>
            <a:off x="12456873" y="6291601"/>
            <a:ext cx="4560838" cy="35410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809108" y="6564184"/>
            <a:ext cx="5035127" cy="2995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3C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65780">
            <a:off x="12351962" y="2700712"/>
            <a:ext cx="5097606" cy="4371860"/>
            <a:chOff x="0" y="0"/>
            <a:chExt cx="223160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31603" cy="1913890"/>
            </a:xfrm>
            <a:custGeom>
              <a:avLst/>
              <a:gdLst/>
              <a:ahLst/>
              <a:cxnLst/>
              <a:rect l="l" t="t" r="r" b="b"/>
              <a:pathLst>
                <a:path w="2231603" h="1913890">
                  <a:moveTo>
                    <a:pt x="210714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07143" y="0"/>
                  </a:lnTo>
                  <a:cubicBezTo>
                    <a:pt x="2175723" y="0"/>
                    <a:pt x="2231603" y="55880"/>
                    <a:pt x="2231603" y="124460"/>
                  </a:cubicBezTo>
                  <a:lnTo>
                    <a:pt x="2231603" y="1789430"/>
                  </a:lnTo>
                  <a:cubicBezTo>
                    <a:pt x="2231603" y="1858010"/>
                    <a:pt x="2175723" y="1913890"/>
                    <a:pt x="2107143" y="1913890"/>
                  </a:cubicBezTo>
                  <a:close/>
                </a:path>
              </a:pathLst>
            </a:custGeom>
            <a:solidFill>
              <a:srgbClr val="EFDC90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97699" y="3279990"/>
            <a:ext cx="10848902" cy="610365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230307" y="866775"/>
            <a:ext cx="12095262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FBD59"/>
                </a:solidFill>
                <a:latin typeface="Open Sans Extra Bold"/>
              </a:rPr>
              <a:t>Creating New Foods!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870046" y="3822355"/>
            <a:ext cx="4061437" cy="2253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dirty="0">
                <a:solidFill>
                  <a:srgbClr val="553C89"/>
                </a:solidFill>
                <a:latin typeface="Bebas Neue Bold"/>
              </a:rPr>
              <a:t>WE HAVE A WINNER!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3C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7528" y="3155281"/>
            <a:ext cx="5684625" cy="54359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31151" y="2583398"/>
            <a:ext cx="6656849" cy="600780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917475" y="4813945"/>
            <a:ext cx="4453051" cy="4453051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EFDC90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7140153" y="5632611"/>
            <a:ext cx="4007694" cy="295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31"/>
              </a:lnSpc>
            </a:pPr>
            <a:r>
              <a:rPr lang="en-US" sz="7631" dirty="0">
                <a:solidFill>
                  <a:srgbClr val="553C89"/>
                </a:solidFill>
                <a:latin typeface="Bebas Neue Bold"/>
              </a:rPr>
              <a:t>Diabetes</a:t>
            </a:r>
          </a:p>
          <a:p>
            <a:pPr algn="ctr">
              <a:lnSpc>
                <a:spcPts val="7631"/>
              </a:lnSpc>
            </a:pPr>
            <a:r>
              <a:rPr lang="en-US" sz="7631" dirty="0">
                <a:solidFill>
                  <a:srgbClr val="553C89"/>
                </a:solidFill>
                <a:latin typeface="Bebas Neue Bold"/>
              </a:rPr>
              <a:t>awareness</a:t>
            </a:r>
          </a:p>
          <a:p>
            <a:pPr algn="ctr">
              <a:lnSpc>
                <a:spcPts val="7631"/>
              </a:lnSpc>
            </a:pPr>
            <a:r>
              <a:rPr lang="en-US" sz="7631" dirty="0">
                <a:solidFill>
                  <a:srgbClr val="553C89"/>
                </a:solidFill>
                <a:latin typeface="Bebas Neue Bold"/>
              </a:rPr>
              <a:t>club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24338" y="428709"/>
            <a:ext cx="1174819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FBD59"/>
                </a:solidFill>
                <a:latin typeface="Open Sans Extra Bold"/>
              </a:rPr>
              <a:t>Education in Action!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3C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98608" y="2622279"/>
            <a:ext cx="9604593" cy="711940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768439" y="3207164"/>
            <a:ext cx="4726323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dirty="0">
                <a:solidFill>
                  <a:srgbClr val="553C89"/>
                </a:solidFill>
                <a:latin typeface="Bebas Neue Bold"/>
              </a:rPr>
              <a:t>W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10166" y="428709"/>
            <a:ext cx="13823156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FBD59"/>
                </a:solidFill>
                <a:latin typeface="Open Sans Extra Bold"/>
              </a:rPr>
              <a:t>Hanging with the Dean!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3C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917753" y="2986940"/>
            <a:ext cx="5736697" cy="43025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3288" y="3238500"/>
            <a:ext cx="5591879" cy="419390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66729" y="6688365"/>
            <a:ext cx="2489461" cy="333880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2530702">
            <a:off x="7235483" y="2679753"/>
            <a:ext cx="3275374" cy="3275374"/>
            <a:chOff x="0" y="0"/>
            <a:chExt cx="1913890" cy="1913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EFDC90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7469480" y="2986940"/>
            <a:ext cx="2807380" cy="271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5"/>
              </a:lnSpc>
            </a:pPr>
            <a:endParaRPr lang="en-US" sz="5345" dirty="0">
              <a:solidFill>
                <a:srgbClr val="553C89"/>
              </a:solidFill>
              <a:latin typeface="Bebas Neue Bold"/>
            </a:endParaRPr>
          </a:p>
          <a:p>
            <a:pPr algn="ctr">
              <a:lnSpc>
                <a:spcPts val="5345"/>
              </a:lnSpc>
            </a:pPr>
            <a:r>
              <a:rPr lang="en-US" sz="5345" dirty="0">
                <a:solidFill>
                  <a:srgbClr val="553C89"/>
                </a:solidFill>
                <a:latin typeface="Bebas Neue Bold"/>
              </a:rPr>
              <a:t>Italy Study Abroad!</a:t>
            </a:r>
          </a:p>
          <a:p>
            <a:pPr algn="ctr">
              <a:lnSpc>
                <a:spcPts val="5345"/>
              </a:lnSpc>
            </a:pPr>
            <a:endParaRPr lang="en-US" sz="5345" dirty="0">
              <a:solidFill>
                <a:srgbClr val="553C89"/>
              </a:solidFill>
              <a:latin typeface="Bebas Neue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89135" y="310515"/>
            <a:ext cx="14900077" cy="1421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7200" dirty="0">
                <a:solidFill>
                  <a:srgbClr val="FFBD59"/>
                </a:solidFill>
                <a:latin typeface="Open Sans Extra Bold"/>
              </a:rPr>
              <a:t>We Travel, Learn, and Eat!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3C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4800" y="1888918"/>
            <a:ext cx="6891672" cy="51687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53800" y="1888918"/>
            <a:ext cx="6623697" cy="496777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18939210">
            <a:off x="7639074" y="6033450"/>
            <a:ext cx="3543251" cy="3516000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EFDC90"/>
            </a:solidFill>
          </p:spPr>
        </p:sp>
      </p:grpSp>
      <p:sp>
        <p:nvSpPr>
          <p:cNvPr id="6" name="TextBox 6"/>
          <p:cNvSpPr txBox="1"/>
          <p:nvPr/>
        </p:nvSpPr>
        <p:spPr>
          <a:xfrm rot="-19787">
            <a:off x="7899116" y="5981945"/>
            <a:ext cx="3026028" cy="338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3"/>
              </a:lnSpc>
            </a:pPr>
            <a:endParaRPr lang="en-US" sz="6563" dirty="0">
              <a:solidFill>
                <a:srgbClr val="553C89"/>
              </a:solidFill>
              <a:latin typeface="Bebas Neue Bold"/>
            </a:endParaRPr>
          </a:p>
          <a:p>
            <a:pPr algn="ctr">
              <a:lnSpc>
                <a:spcPts val="6563"/>
              </a:lnSpc>
            </a:pPr>
            <a:r>
              <a:rPr lang="en-US" sz="6563" dirty="0">
                <a:solidFill>
                  <a:srgbClr val="553C89"/>
                </a:solidFill>
                <a:latin typeface="Bebas Neue Bold"/>
              </a:rPr>
              <a:t>Service </a:t>
            </a:r>
          </a:p>
          <a:p>
            <a:pPr algn="ctr">
              <a:lnSpc>
                <a:spcPts val="6563"/>
              </a:lnSpc>
            </a:pPr>
            <a:r>
              <a:rPr lang="en-US" sz="6563" dirty="0">
                <a:solidFill>
                  <a:srgbClr val="553C89"/>
                </a:solidFill>
                <a:latin typeface="Bebas Neue Bold"/>
              </a:rPr>
              <a:t>Learning  </a:t>
            </a:r>
          </a:p>
          <a:p>
            <a:pPr algn="ctr">
              <a:lnSpc>
                <a:spcPts val="6563"/>
              </a:lnSpc>
            </a:pPr>
            <a:endParaRPr lang="en-US" sz="6563" dirty="0">
              <a:solidFill>
                <a:srgbClr val="553C89"/>
              </a:solidFill>
              <a:latin typeface="Bebas Neue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752826" y="338075"/>
            <a:ext cx="8782348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FBD59"/>
                </a:solidFill>
                <a:latin typeface="Open Sans Extra Bold"/>
              </a:rPr>
              <a:t>Honduras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3C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31918" y="3160328"/>
            <a:ext cx="11701909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FBD59"/>
                </a:solidFill>
                <a:latin typeface="Open Sans Extra Bold"/>
              </a:rPr>
              <a:t>Who We Are.... </a:t>
            </a:r>
          </a:p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FBD59"/>
                </a:solidFill>
                <a:latin typeface="Open Sans Extra Bold"/>
              </a:rPr>
              <a:t>The Things We Do....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3C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69329" y="2777602"/>
            <a:ext cx="8430204" cy="632265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19787">
            <a:off x="12397217" y="3417020"/>
            <a:ext cx="5043816" cy="5043816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EFDC90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2318341" y="4132132"/>
            <a:ext cx="5137166" cy="3794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82"/>
              </a:lnSpc>
            </a:pPr>
            <a:r>
              <a:rPr lang="en-US" sz="8800" dirty="0">
                <a:solidFill>
                  <a:srgbClr val="553C89"/>
                </a:solidFill>
                <a:latin typeface="Bebas Neue Bold"/>
              </a:rPr>
              <a:t>Delaware bluecoats food lab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99859" y="562143"/>
            <a:ext cx="11445180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FBD59"/>
                </a:solidFill>
                <a:latin typeface="Open Sans Extra Bold"/>
              </a:rPr>
              <a:t>Educating Athletes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3C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99"/>
          <a:stretch>
            <a:fillRect/>
          </a:stretch>
        </p:blipFill>
        <p:spPr>
          <a:xfrm rot="65185">
            <a:off x="14134924" y="4211691"/>
            <a:ext cx="3085881" cy="40898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4795"/>
          <a:stretch>
            <a:fillRect/>
          </a:stretch>
        </p:blipFill>
        <p:spPr>
          <a:xfrm>
            <a:off x="6807631" y="5903032"/>
            <a:ext cx="5716278" cy="40816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97656" y="4182803"/>
            <a:ext cx="3581891" cy="477585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353712">
            <a:off x="8457064" y="2150691"/>
            <a:ext cx="3047483" cy="3047483"/>
            <a:chOff x="0" y="0"/>
            <a:chExt cx="1913890" cy="1913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EFDC90"/>
            </a:solidFill>
          </p:spPr>
        </p:sp>
      </p:grpSp>
      <p:sp>
        <p:nvSpPr>
          <p:cNvPr id="7" name="TextBox 7"/>
          <p:cNvSpPr txBox="1"/>
          <p:nvPr/>
        </p:nvSpPr>
        <p:spPr>
          <a:xfrm rot="-353712">
            <a:off x="7227979" y="2468209"/>
            <a:ext cx="5522258" cy="274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15"/>
              </a:lnSpc>
            </a:pPr>
            <a:r>
              <a:rPr lang="en-US" sz="10515" dirty="0">
                <a:solidFill>
                  <a:srgbClr val="553C89"/>
                </a:solidFill>
                <a:latin typeface="Bebas Neue Bold"/>
              </a:rPr>
              <a:t>costa</a:t>
            </a:r>
          </a:p>
          <a:p>
            <a:pPr algn="ctr">
              <a:lnSpc>
                <a:spcPts val="10515"/>
              </a:lnSpc>
            </a:pPr>
            <a:r>
              <a:rPr lang="en-US" sz="10515" dirty="0">
                <a:solidFill>
                  <a:srgbClr val="553C89"/>
                </a:solidFill>
                <a:latin typeface="Bebas Neue Bold"/>
              </a:rPr>
              <a:t>rica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56759" y="146735"/>
            <a:ext cx="13411944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FBD59"/>
                </a:solidFill>
                <a:latin typeface="Open Sans Extra Bold"/>
              </a:rPr>
              <a:t> Sustainability Search!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3C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70862" y="3552639"/>
            <a:ext cx="5946277" cy="511656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150748" y="348145"/>
            <a:ext cx="11301710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FBD59"/>
                </a:solidFill>
                <a:latin typeface="Open Sans Extra Bold"/>
              </a:rPr>
              <a:t>Now We Are Three!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150748" y="1786420"/>
            <a:ext cx="11301710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BD59"/>
                </a:solidFill>
                <a:latin typeface="Open Sans"/>
              </a:rPr>
              <a:t>Two New Concentrations!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3C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386900">
            <a:off x="4026918" y="3142208"/>
            <a:ext cx="4084952" cy="545005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1020799">
            <a:off x="11534695" y="3878370"/>
            <a:ext cx="4530543" cy="453054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04230" cy="5904230"/>
            </a:xfrm>
            <a:custGeom>
              <a:avLst/>
              <a:gdLst/>
              <a:ahLst/>
              <a:cxnLst/>
              <a:rect l="l" t="t" r="r" b="b"/>
              <a:pathLst>
                <a:path w="5904230" h="5904230">
                  <a:moveTo>
                    <a:pt x="5902960" y="0"/>
                  </a:moveTo>
                  <a:lnTo>
                    <a:pt x="5904230" y="1270"/>
                  </a:lnTo>
                  <a:lnTo>
                    <a:pt x="5904230" y="0"/>
                  </a:lnTo>
                  <a:lnTo>
                    <a:pt x="5902960" y="0"/>
                  </a:lnTo>
                  <a:close/>
                  <a:moveTo>
                    <a:pt x="0" y="5902960"/>
                  </a:moveTo>
                  <a:lnTo>
                    <a:pt x="0" y="5904230"/>
                  </a:lnTo>
                  <a:lnTo>
                    <a:pt x="1270" y="5904230"/>
                  </a:lnTo>
                  <a:lnTo>
                    <a:pt x="0" y="5902960"/>
                  </a:lnTo>
                  <a:close/>
                </a:path>
              </a:pathLst>
            </a:custGeom>
            <a:solidFill>
              <a:srgbClr val="C7D0D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447040"/>
                  </a:moveTo>
                  <a:lnTo>
                    <a:pt x="6350000" y="5904230"/>
                  </a:lnTo>
                  <a:lnTo>
                    <a:pt x="5902960" y="6350000"/>
                  </a:lnTo>
                  <a:lnTo>
                    <a:pt x="447040" y="6350000"/>
                  </a:lnTo>
                  <a:lnTo>
                    <a:pt x="1270" y="5904230"/>
                  </a:lnTo>
                  <a:lnTo>
                    <a:pt x="0" y="5902960"/>
                  </a:lnTo>
                  <a:lnTo>
                    <a:pt x="0" y="447040"/>
                  </a:lnTo>
                  <a:lnTo>
                    <a:pt x="447040" y="0"/>
                  </a:lnTo>
                  <a:lnTo>
                    <a:pt x="5902960" y="0"/>
                  </a:lnTo>
                  <a:lnTo>
                    <a:pt x="5904230" y="1270"/>
                  </a:lnTo>
                  <a:lnTo>
                    <a:pt x="6350000" y="447040"/>
                  </a:lnTo>
                  <a:close/>
                </a:path>
              </a:pathLst>
            </a:custGeom>
            <a:solidFill>
              <a:srgbClr val="EFDC90"/>
            </a:solidFill>
          </p:spPr>
        </p:sp>
      </p:grpSp>
      <p:sp>
        <p:nvSpPr>
          <p:cNvPr id="6" name="TextBox 6"/>
          <p:cNvSpPr txBox="1"/>
          <p:nvPr/>
        </p:nvSpPr>
        <p:spPr>
          <a:xfrm rot="1364237">
            <a:off x="11495676" y="5446320"/>
            <a:ext cx="4608582" cy="1666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97"/>
              </a:lnSpc>
            </a:pPr>
            <a:r>
              <a:rPr lang="en-US" sz="12497" dirty="0">
                <a:solidFill>
                  <a:srgbClr val="553C89"/>
                </a:solidFill>
                <a:latin typeface="Bebas Neue Bold"/>
              </a:rPr>
              <a:t>RAMS UP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23476" y="-38409"/>
            <a:ext cx="12675691" cy="1503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800" dirty="0">
                <a:solidFill>
                  <a:srgbClr val="FFBD59"/>
                </a:solidFill>
                <a:latin typeface="Open Sans Extra Bold"/>
              </a:rPr>
              <a:t>Our Fearless Leaders!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ECEEF1-1993-EB47-B48C-BDA799E2DE96}"/>
              </a:ext>
            </a:extLst>
          </p:cNvPr>
          <p:cNvSpPr txBox="1"/>
          <p:nvPr/>
        </p:nvSpPr>
        <p:spPr>
          <a:xfrm>
            <a:off x="6382221" y="1551871"/>
            <a:ext cx="63244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Jana Davis – Department Secretary</a:t>
            </a:r>
          </a:p>
          <a:p>
            <a:pPr algn="ctr"/>
            <a:r>
              <a:rPr lang="en-US" sz="2800" dirty="0">
                <a:solidFill>
                  <a:srgbClr val="FFC000"/>
                </a:solidFill>
              </a:rPr>
              <a:t>Dr. Christine Karpinski – Department Chair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3C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44403" y="2308893"/>
            <a:ext cx="13461150" cy="64220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556576" y="481579"/>
            <a:ext cx="6812310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FBD59"/>
                </a:solidFill>
                <a:latin typeface="Open Sans Extra Bold"/>
              </a:rPr>
              <a:t>Our Faculty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3C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75070" y="2696485"/>
            <a:ext cx="9438227" cy="656181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780707" y="2999368"/>
            <a:ext cx="4288264" cy="4288264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EFDC90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3561677" y="4310856"/>
            <a:ext cx="4726323" cy="235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dirty="0">
                <a:solidFill>
                  <a:srgbClr val="553C89"/>
                </a:solidFill>
                <a:latin typeface="Bebas Neue Bold"/>
              </a:rPr>
              <a:t>Research </a:t>
            </a:r>
          </a:p>
          <a:p>
            <a:pPr algn="ctr">
              <a:lnSpc>
                <a:spcPts val="9000"/>
              </a:lnSpc>
            </a:pPr>
            <a:r>
              <a:rPr lang="en-US" sz="9000" dirty="0">
                <a:solidFill>
                  <a:srgbClr val="553C89"/>
                </a:solidFill>
                <a:latin typeface="Bebas Neue Bold"/>
              </a:rPr>
              <a:t>day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541034" y="368286"/>
            <a:ext cx="10239673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FBD59"/>
                </a:solidFill>
                <a:latin typeface="Open Sans Extra Bold"/>
              </a:rPr>
              <a:t>Proud to Present!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3C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08298" y="5888295"/>
            <a:ext cx="3664467" cy="3664467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EFDC90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141662" y="2343473"/>
            <a:ext cx="6017065" cy="40080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4476"/>
          <a:stretch>
            <a:fillRect/>
          </a:stretch>
        </p:blipFill>
        <p:spPr>
          <a:xfrm>
            <a:off x="457200" y="3662539"/>
            <a:ext cx="7252804" cy="519612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139401" y="6734795"/>
            <a:ext cx="4002260" cy="2123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46"/>
              </a:lnSpc>
            </a:pPr>
            <a:r>
              <a:rPr lang="en-US" sz="8146" dirty="0">
                <a:solidFill>
                  <a:srgbClr val="553C89"/>
                </a:solidFill>
                <a:latin typeface="Bebas Neue Bold"/>
              </a:rPr>
              <a:t>Mobile Kitchen!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09229" y="180975"/>
            <a:ext cx="14868525" cy="3125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FBD59"/>
                </a:solidFill>
                <a:latin typeface="Open Sans Extra Bold"/>
              </a:rPr>
              <a:t>Bringing Nutrition to You!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3C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69915" y="3309929"/>
            <a:ext cx="8111391" cy="607954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972925" y="3351530"/>
            <a:ext cx="5657850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553C89"/>
                </a:solidFill>
                <a:latin typeface="Open Sans"/>
              </a:rPr>
              <a:t>emo with athlete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2971587" y="3817123"/>
            <a:ext cx="4659188" cy="4659188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EFDC90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3663503" y="4115979"/>
            <a:ext cx="3333965" cy="391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6"/>
              </a:lnSpc>
            </a:pPr>
            <a:r>
              <a:rPr lang="en-US" sz="6086" dirty="0">
                <a:solidFill>
                  <a:srgbClr val="553C89"/>
                </a:solidFill>
                <a:latin typeface="Bebas Neue Bold"/>
              </a:rPr>
              <a:t>united Methodist church's Wednesday night out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4677" y="-2350"/>
            <a:ext cx="16230600" cy="278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FFBD59"/>
                </a:solidFill>
                <a:latin typeface="Open Sans Extra Bold"/>
              </a:rPr>
              <a:t> We Work with Persons with Disabilities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3C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2250" y="3410539"/>
            <a:ext cx="7701750" cy="601747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765099" y="4195812"/>
            <a:ext cx="5071241" cy="5071241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EFDC90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2378113" y="4902436"/>
            <a:ext cx="3845213" cy="3781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2"/>
              </a:lnSpc>
            </a:pPr>
            <a:r>
              <a:rPr lang="en-US" sz="7322" dirty="0">
                <a:solidFill>
                  <a:srgbClr val="553C89"/>
                </a:solidFill>
                <a:latin typeface="Bebas Neue Bold"/>
              </a:rPr>
              <a:t> victory brewing company Excursion!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05740" y="460893"/>
            <a:ext cx="16230600" cy="278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FFBD59"/>
                </a:solidFill>
                <a:latin typeface="Open Sans Extra Bold"/>
              </a:rPr>
              <a:t>Exploring Food Science in Industry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183</Words>
  <Application>Microsoft Macintosh PowerPoint</Application>
  <PresentationFormat>Custom</PresentationFormat>
  <Paragraphs>57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Calibri</vt:lpstr>
      <vt:lpstr>Didact Gothic</vt:lpstr>
      <vt:lpstr>Arial</vt:lpstr>
      <vt:lpstr>Open Sans</vt:lpstr>
      <vt:lpstr>Open Sans Extra Bold</vt:lpstr>
      <vt:lpstr>Bebas Neue Bold</vt:lpstr>
      <vt:lpstr>Oranienbaum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wihing you a</dc:title>
  <cp:lastModifiedBy>Microsoft Office User</cp:lastModifiedBy>
  <cp:revision>5</cp:revision>
  <dcterms:created xsi:type="dcterms:W3CDTF">2006-08-16T00:00:00Z</dcterms:created>
  <dcterms:modified xsi:type="dcterms:W3CDTF">2020-05-07T19:33:43Z</dcterms:modified>
  <dc:identifier>DAD7VDHZ6Jc</dc:identifier>
</cp:coreProperties>
</file>