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57" r:id="rId4"/>
    <p:sldId id="261" r:id="rId5"/>
    <p:sldId id="263" r:id="rId6"/>
    <p:sldId id="265" r:id="rId7"/>
    <p:sldId id="267" r:id="rId8"/>
    <p:sldId id="269" r:id="rId9"/>
    <p:sldId id="271" r:id="rId10"/>
    <p:sldId id="273" r:id="rId11"/>
    <p:sldId id="275" r:id="rId12"/>
    <p:sldId id="277" r:id="rId13"/>
    <p:sldId id="279" r:id="rId14"/>
    <p:sldId id="282" r:id="rId15"/>
    <p:sldId id="284" r:id="rId16"/>
    <p:sldId id="286" r:id="rId17"/>
    <p:sldId id="288" r:id="rId18"/>
    <p:sldId id="290" r:id="rId19"/>
    <p:sldId id="292" r:id="rId20"/>
    <p:sldId id="294" r:id="rId21"/>
    <p:sldId id="296" r:id="rId22"/>
    <p:sldId id="29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157E5F3-99A4-429B-81FB-33FDE3C97F95}" type="datetimeFigureOut">
              <a:rPr lang="en-US" smtClean="0"/>
              <a:pPr/>
              <a:t>10/19/2015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DEA1C7B-08AB-4C56-BAE0-2B39E65E83C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EA1C7B-08AB-4C56-BAE0-2B39E65E83C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EA1C7B-08AB-4C56-BAE0-2B39E65E83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EA1C7B-08AB-4C56-BAE0-2B39E65E83CC}"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EA1C7B-08AB-4C56-BAE0-2B39E65E83CC}"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DEA1C7B-08AB-4C56-BAE0-2B39E65E83CC}"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FDEA1C7B-08AB-4C56-BAE0-2B39E65E83C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FDEA1C7B-08AB-4C56-BAE0-2B39E65E83CC}"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157E5F3-99A4-429B-81FB-33FDE3C97F95}" type="datetimeFigureOut">
              <a:rPr lang="en-US" smtClean="0"/>
              <a:pPr/>
              <a:t>10/19/2015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FDEA1C7B-08AB-4C56-BAE0-2B39E65E83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157E5F3-99A4-429B-81FB-33FDE3C97F95}" type="datetimeFigureOut">
              <a:rPr lang="en-US" smtClean="0"/>
              <a:pPr/>
              <a:t>10/19/2015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DEA1C7B-08AB-4C56-BAE0-2B39E65E83C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157E5F3-99A4-429B-81FB-33FDE3C97F95}" type="datetimeFigureOut">
              <a:rPr lang="en-US" smtClean="0"/>
              <a:pPr/>
              <a:t>10/19/2015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DEA1C7B-08AB-4C56-BAE0-2B39E65E83CC}"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157E5F3-99A4-429B-81FB-33FDE3C97F95}" type="datetimeFigureOut">
              <a:rPr lang="en-US" smtClean="0"/>
              <a:pPr/>
              <a:t>10/19/2015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DEA1C7B-08AB-4C56-BAE0-2B39E65E83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8001000" cy="4267200"/>
          </a:xfrm>
        </p:spPr>
        <p:txBody>
          <a:bodyPr>
            <a:normAutofit fontScale="90000"/>
          </a:bodyPr>
          <a:lstStyle/>
          <a:p>
            <a:pPr algn="ctr" eaLnBrk="1" hangingPunct="1"/>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3100" dirty="0" smtClean="0"/>
              <a:t>The MPH Applied Learning Experience </a:t>
            </a:r>
            <a:br>
              <a:rPr lang="en-US" altLang="en-US" sz="3100" dirty="0" smtClean="0"/>
            </a:br>
            <a:r>
              <a:rPr lang="en-US" altLang="en-US" sz="3100" dirty="0" smtClean="0">
                <a:solidFill>
                  <a:schemeClr val="tx1"/>
                </a:solidFill>
              </a:rPr>
              <a:t>Orientation </a:t>
            </a:r>
            <a:r>
              <a:rPr lang="en-US" altLang="en-US" sz="3100" dirty="0" smtClean="0"/>
              <a:t>For the Site Supervisor</a:t>
            </a:r>
            <a:br>
              <a:rPr lang="en-US" altLang="en-US" sz="3100" dirty="0" smtClean="0"/>
            </a:br>
            <a:r>
              <a:rPr lang="en-US" altLang="en-US" sz="3100" dirty="0" smtClean="0"/>
              <a:t>(Part II)</a:t>
            </a:r>
            <a:r>
              <a:rPr lang="en-US" altLang="en-US" sz="4000" dirty="0" smtClean="0"/>
              <a:t/>
            </a:r>
            <a:br>
              <a:rPr lang="en-US" altLang="en-US" sz="4000" dirty="0" smtClean="0"/>
            </a:br>
            <a:r>
              <a:rPr lang="en-US" altLang="en-US" sz="4000" dirty="0" smtClean="0"/>
              <a:t/>
            </a:r>
            <a:br>
              <a:rPr lang="en-US" altLang="en-US" sz="4000" dirty="0" smtClean="0"/>
            </a:br>
            <a:r>
              <a:rPr lang="en-US" altLang="en-US" sz="2700" dirty="0" smtClean="0"/>
              <a:t>(Fall Semester, 2015)</a:t>
            </a:r>
          </a:p>
        </p:txBody>
      </p:sp>
      <p:pic>
        <p:nvPicPr>
          <p:cNvPr id="4" name="Picture 3" descr="http://www.wcupa.edu/publicationsandprinting/images/logo/blackWhiteClear.png"/>
          <p:cNvPicPr/>
          <p:nvPr/>
        </p:nvPicPr>
        <p:blipFill>
          <a:blip r:embed="rId4" cstate="print"/>
          <a:srcRect/>
          <a:stretch>
            <a:fillRect/>
          </a:stretch>
        </p:blipFill>
        <p:spPr bwMode="auto">
          <a:xfrm>
            <a:off x="3124200" y="1143000"/>
            <a:ext cx="2493562" cy="115805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62"/>
    </mc:Choice>
    <mc:Fallback xmlns="">
      <p:transition spd="slow" advTm="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8001000" cy="4267200"/>
          </a:xfrm>
        </p:spPr>
        <p:txBody>
          <a:bodyPr>
            <a:normAutofit/>
          </a:bodyPr>
          <a:lstStyle/>
          <a:p>
            <a:pPr algn="ctr" eaLnBrk="1" hangingPunct="1"/>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3600" dirty="0" smtClean="0"/>
              <a:t>Student Competency </a:t>
            </a:r>
            <a:r>
              <a:rPr lang="en-US" altLang="en-US" sz="3600" smtClean="0"/>
              <a:t>Selection for </a:t>
            </a:r>
            <a:r>
              <a:rPr lang="en-US" altLang="en-US" sz="3600" dirty="0" smtClean="0"/>
              <a:t>the Applied Learning Experience</a:t>
            </a:r>
            <a:r>
              <a:rPr lang="en-US" altLang="en-US" sz="4000" dirty="0" smtClean="0"/>
              <a:t/>
            </a:r>
            <a:br>
              <a:rPr lang="en-US" altLang="en-US" sz="4000" dirty="0" smtClean="0"/>
            </a:br>
            <a:r>
              <a:rPr lang="en-US" altLang="en-US" sz="4000" dirty="0" smtClean="0"/>
              <a:t/>
            </a:r>
            <a:br>
              <a:rPr lang="en-US" altLang="en-US" sz="4000" dirty="0" smtClean="0"/>
            </a:br>
            <a:r>
              <a:rPr lang="en-US" altLang="en-US" sz="2700" dirty="0" smtClean="0"/>
              <a:t>(Fall Semester, 2015)</a:t>
            </a:r>
          </a:p>
        </p:txBody>
      </p:sp>
      <p:pic>
        <p:nvPicPr>
          <p:cNvPr id="4" name="Picture 3" descr="http://www.wcupa.edu/publicationsandprinting/images/logo/blackWhiteClear.png"/>
          <p:cNvPicPr/>
          <p:nvPr/>
        </p:nvPicPr>
        <p:blipFill>
          <a:blip r:embed="rId4" cstate="print"/>
          <a:srcRect/>
          <a:stretch>
            <a:fillRect/>
          </a:stretch>
        </p:blipFill>
        <p:spPr bwMode="auto">
          <a:xfrm>
            <a:off x="3124200" y="1143000"/>
            <a:ext cx="2493562" cy="115805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47"/>
    </mc:Choice>
    <mc:Fallback xmlns="">
      <p:transition spd="slow" advTm="5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There are  ten MPH Core and a number of Track Competencies in the MPH Program.</a:t>
            </a:r>
            <a:r>
              <a:rPr lang="en-US" b="1" dirty="0" smtClean="0"/>
              <a:t> </a:t>
            </a:r>
            <a:r>
              <a:rPr lang="en-US" dirty="0" smtClean="0"/>
              <a:t> </a:t>
            </a:r>
          </a:p>
          <a:p>
            <a:endParaRPr lang="en-US" dirty="0" smtClean="0"/>
          </a:p>
          <a:p>
            <a:r>
              <a:rPr lang="en-US" dirty="0" smtClean="0"/>
              <a:t>These competencies are addressed throughout the MPH Program through MPH core/track course content, assignments and the ALE.</a:t>
            </a:r>
          </a:p>
          <a:p>
            <a:endParaRPr lang="en-US" dirty="0" smtClean="0"/>
          </a:p>
          <a:p>
            <a:r>
              <a:rPr lang="en-US" dirty="0" smtClean="0"/>
              <a:t>MPH Core and Track Competencies are linked to course assignments and are listed on all MPH course syllabi.</a:t>
            </a:r>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normAutofit/>
          </a:bodyPr>
          <a:lstStyle/>
          <a:p>
            <a:pPr algn="ctr"/>
            <a:r>
              <a:rPr lang="en-US" sz="3200" dirty="0" smtClean="0"/>
              <a:t>Purpose of Competency Selection in ALE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93"/>
    </mc:Choice>
    <mc:Fallback xmlns="">
      <p:transition spd="slow" advTm="2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A very important component of the MPH Program is the practicum (ALE I and II)  where we expect students to apply theory to practice. </a:t>
            </a:r>
            <a:r>
              <a:rPr lang="en-US" b="1" dirty="0" smtClean="0"/>
              <a:t>We understand that all the core and track competencies may not be addressed at the ALE Site. </a:t>
            </a:r>
          </a:p>
          <a:p>
            <a:endParaRPr lang="en-US" dirty="0" smtClean="0"/>
          </a:p>
          <a:p>
            <a:r>
              <a:rPr lang="en-US" dirty="0" smtClean="0"/>
              <a:t>Therefore, at the start of the semester in ALE I, each student will select (under advisement) the competencies that will be a major focus during the development and implementation of their Major Project. </a:t>
            </a:r>
          </a:p>
          <a:p>
            <a:endParaRPr lang="en-US" dirty="0" smtClean="0"/>
          </a:p>
          <a:p>
            <a:r>
              <a:rPr lang="en-US" dirty="0" smtClean="0"/>
              <a:t>The student should also gain experience in the application of these competencies in the assigned Professional Practice Activities (PPAs). </a:t>
            </a:r>
          </a:p>
          <a:p>
            <a:endParaRPr lang="en-US" dirty="0"/>
          </a:p>
        </p:txBody>
      </p:sp>
      <p:sp>
        <p:nvSpPr>
          <p:cNvPr id="3" name="Title 2"/>
          <p:cNvSpPr>
            <a:spLocks noGrp="1"/>
          </p:cNvSpPr>
          <p:nvPr>
            <p:ph type="title"/>
          </p:nvPr>
        </p:nvSpPr>
        <p:spPr/>
        <p:txBody>
          <a:bodyPr>
            <a:normAutofit/>
          </a:bodyPr>
          <a:lstStyle/>
          <a:p>
            <a:pPr algn="ctr"/>
            <a:r>
              <a:rPr lang="en-US" sz="3200" dirty="0" smtClean="0"/>
              <a:t>Purpose of Competency Selection in ALE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70"/>
    </mc:Choice>
    <mc:Fallback xmlns="">
      <p:transition spd="slow" advTm="3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 At the end of ALE I and II students will have the opportunity to document progress in competency attainment through the </a:t>
            </a:r>
            <a:r>
              <a:rPr lang="en-US" b="1" dirty="0" smtClean="0"/>
              <a:t>ALE Assignment: Professional Practice Activities and Competency Attainment Report</a:t>
            </a:r>
            <a:r>
              <a:rPr lang="en-US" dirty="0" smtClean="0"/>
              <a:t>. </a:t>
            </a:r>
          </a:p>
          <a:p>
            <a:endParaRPr lang="en-US" dirty="0" smtClean="0"/>
          </a:p>
          <a:p>
            <a:r>
              <a:rPr lang="en-US" dirty="0" smtClean="0"/>
              <a:t>This report is a self evaluation of experiences that demonstrate student mastery of these competencies. </a:t>
            </a:r>
          </a:p>
          <a:p>
            <a:endParaRPr lang="en-US" dirty="0" smtClean="0"/>
          </a:p>
          <a:p>
            <a:r>
              <a:rPr lang="en-US" dirty="0" smtClean="0"/>
              <a:t>Students will have another opportunity to provide comments about competency attainment in the Student Evaluation of the ALE (for ALE I and II).</a:t>
            </a:r>
          </a:p>
          <a:p>
            <a:endParaRPr lang="en-US" dirty="0" smtClean="0"/>
          </a:p>
          <a:p>
            <a:endParaRPr lang="en-US" dirty="0"/>
          </a:p>
        </p:txBody>
      </p:sp>
      <p:sp>
        <p:nvSpPr>
          <p:cNvPr id="3" name="Title 2"/>
          <p:cNvSpPr>
            <a:spLocks noGrp="1"/>
          </p:cNvSpPr>
          <p:nvPr>
            <p:ph type="title"/>
          </p:nvPr>
        </p:nvSpPr>
        <p:spPr>
          <a:xfrm>
            <a:off x="381000" y="228600"/>
            <a:ext cx="8229600" cy="1143000"/>
          </a:xfrm>
        </p:spPr>
        <p:txBody>
          <a:bodyPr>
            <a:normAutofit/>
          </a:bodyPr>
          <a:lstStyle/>
          <a:p>
            <a:pPr algn="ctr"/>
            <a:r>
              <a:rPr lang="en-US" sz="2800" dirty="0" smtClean="0"/>
              <a:t>Student Evaluation of Student Competency Attainment</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17"/>
    </mc:Choice>
    <mc:Fallback xmlns="">
      <p:transition spd="slow" advTm="2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Additionally, all students will be able to assess progress in mastering all of </a:t>
            </a:r>
            <a:r>
              <a:rPr lang="en-US" b="1" dirty="0" smtClean="0"/>
              <a:t>the MPH Core and Track Competencies through the MPH Exit Survey at the end of HEA650 ALE II. </a:t>
            </a:r>
          </a:p>
          <a:p>
            <a:pPr>
              <a:buNone/>
            </a:pPr>
            <a:endParaRPr lang="en-US" dirty="0" smtClean="0"/>
          </a:p>
          <a:p>
            <a:r>
              <a:rPr lang="en-US" dirty="0" smtClean="0"/>
              <a:t>Students will continue to work on the same three MPH Core and Track Competencies during the completion of their Major Project and Professional Practice Activities in ALE I and I</a:t>
            </a:r>
            <a:endParaRPr lang="en-US" altLang="en-US" dirty="0" smtClean="0"/>
          </a:p>
          <a:p>
            <a:endParaRPr lang="en-US" dirty="0"/>
          </a:p>
        </p:txBody>
      </p:sp>
      <p:sp>
        <p:nvSpPr>
          <p:cNvPr id="3" name="Title 2"/>
          <p:cNvSpPr>
            <a:spLocks noGrp="1"/>
          </p:cNvSpPr>
          <p:nvPr>
            <p:ph type="title"/>
          </p:nvPr>
        </p:nvSpPr>
        <p:spPr/>
        <p:txBody>
          <a:bodyPr>
            <a:normAutofit/>
          </a:bodyPr>
          <a:lstStyle/>
          <a:p>
            <a:pPr algn="ctr"/>
            <a:r>
              <a:rPr lang="en-US" sz="3200" dirty="0" smtClean="0"/>
              <a:t>Student Evaluation of Competency Attainment</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11"/>
    </mc:Choice>
    <mc:Fallback xmlns="">
      <p:transition spd="slow" advTm="27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The ALE Site Supervisor is evaluating only the student's selected 3 MPH Core Competencies and 3 MPH Track Competencies.</a:t>
            </a:r>
          </a:p>
          <a:p>
            <a:endParaRPr lang="en-US" dirty="0" smtClean="0"/>
          </a:p>
          <a:p>
            <a:r>
              <a:rPr lang="en-US" dirty="0" smtClean="0"/>
              <a:t>The ALE Site Supervisor completes the </a:t>
            </a:r>
            <a:r>
              <a:rPr lang="en-US" b="1" dirty="0" smtClean="0"/>
              <a:t>ALE Site Supervisors' Assessment of Student Competency Attainment. </a:t>
            </a:r>
          </a:p>
          <a:p>
            <a:endParaRPr lang="en-US" dirty="0" smtClean="0"/>
          </a:p>
          <a:p>
            <a:r>
              <a:rPr lang="en-US" dirty="0" smtClean="0"/>
              <a:t>This evaluation is a checklist of competencies with ratings and comment sections</a:t>
            </a:r>
          </a:p>
          <a:p>
            <a:endParaRPr lang="en-US" dirty="0" smtClean="0"/>
          </a:p>
          <a:p>
            <a:r>
              <a:rPr lang="en-US" dirty="0" smtClean="0"/>
              <a:t>Each competency is worth 1 point for a total of six points.</a:t>
            </a:r>
          </a:p>
          <a:p>
            <a:endParaRPr lang="en-US" dirty="0" smtClean="0"/>
          </a:p>
          <a:p>
            <a:r>
              <a:rPr lang="en-US" dirty="0" smtClean="0"/>
              <a:t>This evaluation is completed with  Site Supervisor’s Evaluation of Student Profession </a:t>
            </a:r>
            <a:r>
              <a:rPr lang="en-US" smtClean="0"/>
              <a:t>Performance.Evaluation</a:t>
            </a:r>
            <a:r>
              <a:rPr lang="en-US" dirty="0" smtClean="0"/>
              <a:t> at the end of the ALE I and II semesters. </a:t>
            </a:r>
            <a:endParaRPr lang="en-US" dirty="0"/>
          </a:p>
        </p:txBody>
      </p:sp>
      <p:sp>
        <p:nvSpPr>
          <p:cNvPr id="3" name="Title 2"/>
          <p:cNvSpPr>
            <a:spLocks noGrp="1"/>
          </p:cNvSpPr>
          <p:nvPr>
            <p:ph type="title"/>
          </p:nvPr>
        </p:nvSpPr>
        <p:spPr/>
        <p:txBody>
          <a:bodyPr>
            <a:normAutofit/>
          </a:bodyPr>
          <a:lstStyle/>
          <a:p>
            <a:pPr algn="ctr"/>
            <a:r>
              <a:rPr lang="en-US" sz="2800" dirty="0" smtClean="0"/>
              <a:t>ALE Site Supervisor Evaluation of Student </a:t>
            </a:r>
            <a:br>
              <a:rPr lang="en-US" sz="2800" dirty="0" smtClean="0"/>
            </a:br>
            <a:r>
              <a:rPr lang="en-US" sz="2800" dirty="0" smtClean="0"/>
              <a:t>Competency Attainment</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972"/>
    </mc:Choice>
    <mc:Fallback xmlns="">
      <p:transition spd="slow" advTm="3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ALE I and II Guidelines </a:t>
            </a:r>
            <a:br>
              <a:rPr lang="en-US" dirty="0" smtClean="0"/>
            </a:br>
            <a:r>
              <a:rPr lang="en-US" dirty="0" smtClean="0"/>
              <a:t>and Appendices</a:t>
            </a:r>
            <a:endParaRPr lang="en-US" dirty="0"/>
          </a:p>
        </p:txBody>
      </p:sp>
      <p:sp>
        <p:nvSpPr>
          <p:cNvPr id="5" name="Subtitle 4"/>
          <p:cNvSpPr>
            <a:spLocks noGrp="1"/>
          </p:cNvSpPr>
          <p:nvPr>
            <p:ph type="subTitle" idx="1"/>
          </p:nvPr>
        </p:nvSpPr>
        <p:spPr/>
        <p:txBody>
          <a:bodyPr/>
          <a:lstStyle/>
          <a:p>
            <a:r>
              <a:rPr lang="en-US" dirty="0" smtClean="0"/>
              <a:t>MPH Applied Learning Experience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8"/>
    </mc:Choice>
    <mc:Fallback xmlns="">
      <p:transition spd="slow" advTm="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The purpose of  the ALE I and II Guidelines is to provide detailed information about the requirements for  the for students,  Site Supervisors and ALE Faculty Advisors.</a:t>
            </a:r>
          </a:p>
          <a:p>
            <a:pPr>
              <a:buNone/>
            </a:pPr>
            <a:endParaRPr lang="en-US" dirty="0" smtClean="0"/>
          </a:p>
          <a:p>
            <a:r>
              <a:rPr lang="en-US" dirty="0" smtClean="0"/>
              <a:t>This presentation provides an overview of the requirements for Site Supervisors.   We do recommend that Site Supervisors review the guidelines  for more details about the ALE assignments, time requirements, and evaluation formats.</a:t>
            </a:r>
          </a:p>
          <a:p>
            <a:pPr>
              <a:buNone/>
            </a:pPr>
            <a:endParaRPr lang="en-US" dirty="0" smtClean="0"/>
          </a:p>
          <a:p>
            <a:r>
              <a:rPr lang="en-US" dirty="0" smtClean="0"/>
              <a:t>These guidelines assist students in making informed choices regarding the selection of the ALE placement. These guidelines also provide direction to coordinate the efforts of the ALE Faculty Advisor and Agency Site Supervisor.</a:t>
            </a:r>
          </a:p>
          <a:p>
            <a:pPr>
              <a:buNone/>
            </a:pPr>
            <a:endParaRPr lang="en-US" dirty="0"/>
          </a:p>
        </p:txBody>
      </p:sp>
      <p:sp>
        <p:nvSpPr>
          <p:cNvPr id="3" name="Title 2"/>
          <p:cNvSpPr>
            <a:spLocks noGrp="1"/>
          </p:cNvSpPr>
          <p:nvPr>
            <p:ph type="title"/>
          </p:nvPr>
        </p:nvSpPr>
        <p:spPr>
          <a:xfrm>
            <a:off x="381000" y="304800"/>
            <a:ext cx="8229600" cy="1143000"/>
          </a:xfrm>
        </p:spPr>
        <p:txBody>
          <a:bodyPr>
            <a:normAutofit/>
          </a:bodyPr>
          <a:lstStyle/>
          <a:p>
            <a:pPr algn="ctr"/>
            <a:r>
              <a:rPr lang="en-US" sz="2800" dirty="0" smtClean="0"/>
              <a:t>THE ALE I and II Guidelines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528"/>
    </mc:Choice>
    <mc:Fallback xmlns="">
      <p:transition spd="slow" advTm="3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2400" dirty="0" smtClean="0"/>
              <a:t>The ALE I and II Appendices contain all of the required forms need for ALE.</a:t>
            </a:r>
          </a:p>
          <a:p>
            <a:pPr>
              <a:buNone/>
            </a:pPr>
            <a:endParaRPr lang="en-US" sz="2400" dirty="0" smtClean="0"/>
          </a:p>
          <a:p>
            <a:r>
              <a:rPr lang="en-US" sz="2400" dirty="0" smtClean="0"/>
              <a:t>Evaluation forms for the student, Site Supervisor and the ALE Faculty Advisor are included in these appendices.</a:t>
            </a:r>
          </a:p>
          <a:p>
            <a:pPr>
              <a:buNone/>
            </a:pPr>
            <a:endParaRPr lang="en-US" sz="2400" dirty="0" smtClean="0"/>
          </a:p>
          <a:p>
            <a:r>
              <a:rPr lang="en-US" sz="2400" dirty="0" smtClean="0"/>
              <a:t>The Site Supervisor will receive an electronic copy of the ALE I and II Guidelines and Appendices at the start of the student’s on-site hours.</a:t>
            </a:r>
          </a:p>
          <a:p>
            <a:pPr>
              <a:buNone/>
            </a:pPr>
            <a:endParaRPr lang="en-US" sz="2400" dirty="0" smtClean="0"/>
          </a:p>
          <a:p>
            <a:r>
              <a:rPr lang="en-US" sz="2400" dirty="0" smtClean="0"/>
              <a:t>The ALE I and II Guidelines and Appendices are also posted on the MPH website.  </a:t>
            </a:r>
            <a:r>
              <a:rPr lang="en-US" sz="2400" b="1" dirty="0" smtClean="0"/>
              <a:t>Add website address.</a:t>
            </a:r>
          </a:p>
          <a:p>
            <a:endParaRPr lang="en-US" dirty="0" smtClean="0"/>
          </a:p>
          <a:p>
            <a:endParaRPr lang="en-US" dirty="0" smtClean="0"/>
          </a:p>
          <a:p>
            <a:endParaRPr lang="en-US" dirty="0" smtClean="0"/>
          </a:p>
          <a:p>
            <a:endParaRPr lang="en-US" dirty="0" smtClean="0"/>
          </a:p>
          <a:p>
            <a:pPr>
              <a:buNone/>
            </a:pPr>
            <a:endParaRPr lang="en-US" dirty="0" smtClean="0"/>
          </a:p>
          <a:p>
            <a:pPr>
              <a:buNone/>
            </a:pPr>
            <a:endParaRPr lang="en-US" dirty="0" smtClean="0"/>
          </a:p>
          <a:p>
            <a:endParaRPr lang="en-US" dirty="0" smtClean="0"/>
          </a:p>
          <a:p>
            <a:pPr>
              <a:buNone/>
            </a:pPr>
            <a:endParaRPr lang="en-US" dirty="0"/>
          </a:p>
        </p:txBody>
      </p:sp>
      <p:sp>
        <p:nvSpPr>
          <p:cNvPr id="3" name="Title 2"/>
          <p:cNvSpPr>
            <a:spLocks noGrp="1"/>
          </p:cNvSpPr>
          <p:nvPr>
            <p:ph type="title"/>
          </p:nvPr>
        </p:nvSpPr>
        <p:spPr/>
        <p:txBody>
          <a:bodyPr>
            <a:normAutofit/>
          </a:bodyPr>
          <a:lstStyle/>
          <a:p>
            <a:pPr algn="ctr"/>
            <a:r>
              <a:rPr lang="en-US" sz="3200" dirty="0" smtClean="0"/>
              <a:t>The ALE I and II Appendices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52"/>
    </mc:Choice>
    <mc:Fallback xmlns="">
      <p:transition spd="slow" advTm="2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The Next Steps for ALE </a:t>
            </a:r>
            <a:br>
              <a:rPr lang="en-US" dirty="0" smtClean="0"/>
            </a:br>
            <a:r>
              <a:rPr lang="en-US" dirty="0" smtClean="0"/>
              <a:t>Site Supervisor Approval</a:t>
            </a:r>
            <a:endParaRPr lang="en-US" dirty="0"/>
          </a:p>
        </p:txBody>
      </p:sp>
      <p:sp>
        <p:nvSpPr>
          <p:cNvPr id="5" name="Subtitle 4"/>
          <p:cNvSpPr>
            <a:spLocks noGrp="1"/>
          </p:cNvSpPr>
          <p:nvPr>
            <p:ph type="subTitle" idx="1"/>
          </p:nvPr>
        </p:nvSpPr>
        <p:spPr/>
        <p:txBody>
          <a:bodyPr/>
          <a:lstStyle/>
          <a:p>
            <a:r>
              <a:rPr lang="en-US" dirty="0" smtClean="0"/>
              <a:t>MPH Applied Learning Experience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68"/>
    </mc:Choice>
    <mc:Fallback xmlns="">
      <p:transition spd="slow" advTm="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ctr">
              <a:buNone/>
            </a:pPr>
            <a:r>
              <a:rPr lang="en-US" b="1" dirty="0" smtClean="0"/>
              <a:t>Part  II of the Orientation will provide an overview of the following ALE components:</a:t>
            </a:r>
          </a:p>
          <a:p>
            <a:pPr>
              <a:buNone/>
            </a:pPr>
            <a:endParaRPr lang="en-US" b="1" dirty="0" smtClean="0"/>
          </a:p>
          <a:p>
            <a:pPr lvl="1"/>
            <a:r>
              <a:rPr lang="en-US" b="1" dirty="0" smtClean="0"/>
              <a:t>Responsibilities of the Department of Health and the MPH Faculty.</a:t>
            </a:r>
          </a:p>
          <a:p>
            <a:pPr lvl="1"/>
            <a:endParaRPr lang="en-US" b="1" dirty="0" smtClean="0"/>
          </a:p>
          <a:p>
            <a:pPr lvl="1"/>
            <a:r>
              <a:rPr lang="en-US" b="1" dirty="0" smtClean="0"/>
              <a:t>Student Selection of Competencies.</a:t>
            </a:r>
          </a:p>
          <a:p>
            <a:pPr lvl="1">
              <a:buNone/>
            </a:pPr>
            <a:endParaRPr lang="en-US" b="1" dirty="0" smtClean="0"/>
          </a:p>
          <a:p>
            <a:pPr lvl="1"/>
            <a:r>
              <a:rPr lang="en-US" b="1" dirty="0" smtClean="0"/>
              <a:t>The ALE I and II Guidelines and Appendices</a:t>
            </a:r>
          </a:p>
          <a:p>
            <a:pPr lvl="1">
              <a:buNone/>
            </a:pPr>
            <a:endParaRPr lang="en-US" b="1" dirty="0" smtClean="0"/>
          </a:p>
          <a:p>
            <a:pPr lvl="1"/>
            <a:r>
              <a:rPr lang="en-US" b="1" dirty="0" smtClean="0"/>
              <a:t>The Next Steps in the Site Supervisor Approval   Process.</a:t>
            </a:r>
            <a:endParaRPr lang="en-US" b="1" dirty="0"/>
          </a:p>
        </p:txBody>
      </p:sp>
      <p:sp>
        <p:nvSpPr>
          <p:cNvPr id="3" name="Title 2"/>
          <p:cNvSpPr>
            <a:spLocks noGrp="1"/>
          </p:cNvSpPr>
          <p:nvPr>
            <p:ph type="title"/>
          </p:nvPr>
        </p:nvSpPr>
        <p:spPr/>
        <p:txBody>
          <a:bodyPr>
            <a:normAutofit/>
          </a:bodyPr>
          <a:lstStyle/>
          <a:p>
            <a:pPr algn="ctr"/>
            <a:r>
              <a:rPr lang="en-US" sz="2800" dirty="0" smtClean="0"/>
              <a:t>Welcome to the ALE Site Supervisor Orientation – Part II</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51"/>
    </mc:Choice>
    <mc:Fallback xmlns="">
      <p:transition spd="slow" advTm="2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We appreciate your interest in serving as and ALE Site Supervisor in the MPH Program at WCU.</a:t>
            </a:r>
          </a:p>
          <a:p>
            <a:pPr>
              <a:buNone/>
            </a:pPr>
            <a:endParaRPr lang="en-US" dirty="0" smtClean="0"/>
          </a:p>
          <a:p>
            <a:r>
              <a:rPr lang="en-US" dirty="0" smtClean="0"/>
              <a:t>The next step is to go through the process of ALE Site Approval. This requires completing a form that documents education and experience.</a:t>
            </a:r>
          </a:p>
          <a:p>
            <a:endParaRPr lang="en-US" dirty="0" smtClean="0"/>
          </a:p>
          <a:p>
            <a:r>
              <a:rPr lang="en-US" dirty="0" smtClean="0"/>
              <a:t>One of our ALE Faculty Advisors will contact you to complete the Site Supervisor Approval Form.</a:t>
            </a:r>
          </a:p>
          <a:p>
            <a:endParaRPr lang="en-US" dirty="0"/>
          </a:p>
        </p:txBody>
      </p:sp>
      <p:sp>
        <p:nvSpPr>
          <p:cNvPr id="3" name="Title 2"/>
          <p:cNvSpPr>
            <a:spLocks noGrp="1"/>
          </p:cNvSpPr>
          <p:nvPr>
            <p:ph type="title"/>
          </p:nvPr>
        </p:nvSpPr>
        <p:spPr/>
        <p:txBody>
          <a:bodyPr>
            <a:normAutofit/>
          </a:bodyPr>
          <a:lstStyle/>
          <a:p>
            <a:pPr algn="ctr"/>
            <a:r>
              <a:rPr lang="en-US" sz="2800" dirty="0" smtClean="0"/>
              <a:t>The Next Steps for Approval ALE Site </a:t>
            </a:r>
            <a:br>
              <a:rPr lang="en-US" sz="2800" dirty="0" smtClean="0"/>
            </a:br>
            <a:r>
              <a:rPr lang="en-US" sz="2800" dirty="0" smtClean="0"/>
              <a:t>Supervisor  Approval</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37"/>
    </mc:Choice>
    <mc:Fallback xmlns="">
      <p:transition spd="slow" advTm="2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MPH Faculty in the Department of Health at West Chester University is appreciative of your willingness to serve as an ALE Site Supervisor of a MPH graduate student.  </a:t>
            </a:r>
          </a:p>
          <a:p>
            <a:endParaRPr lang="en-US" dirty="0" smtClean="0"/>
          </a:p>
          <a:p>
            <a:r>
              <a:rPr lang="en-US" dirty="0" smtClean="0"/>
              <a:t>We trust that this relationship will be beneficial for you and your agency, as well as the student and one that offers both a challenge and an opportunity.</a:t>
            </a:r>
            <a:endParaRPr lang="en-US" dirty="0"/>
          </a:p>
        </p:txBody>
      </p:sp>
      <p:sp>
        <p:nvSpPr>
          <p:cNvPr id="3" name="Title 2"/>
          <p:cNvSpPr>
            <a:spLocks noGrp="1"/>
          </p:cNvSpPr>
          <p:nvPr>
            <p:ph type="title"/>
          </p:nvPr>
        </p:nvSpPr>
        <p:spPr/>
        <p:txBody>
          <a:bodyPr>
            <a:normAutofit/>
          </a:bodyPr>
          <a:lstStyle/>
          <a:p>
            <a:pPr algn="ctr"/>
            <a:r>
              <a:rPr lang="en-US" sz="2800" dirty="0" smtClean="0"/>
              <a:t>The Next Steps for Approval ALE Site </a:t>
            </a:r>
            <a:br>
              <a:rPr lang="en-US" sz="2800" dirty="0" smtClean="0"/>
            </a:br>
            <a:r>
              <a:rPr lang="en-US" sz="2800" dirty="0" smtClean="0"/>
              <a:t>Supervisor  Approval</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64"/>
    </mc:Choice>
    <mc:Fallback xmlns="">
      <p:transition spd="slow" advTm="2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	We trust that you found this presentation 	helpful in providing  an overview of the MPH 	Applied Learning Experience and your role 	as an ALE Site Supervisor. </a:t>
            </a:r>
          </a:p>
          <a:p>
            <a:endParaRPr lang="en-US" dirty="0" smtClean="0"/>
          </a:p>
          <a:p>
            <a:r>
              <a:rPr lang="en-US" dirty="0" smtClean="0"/>
              <a:t>    	Please do not hesitate to contact any of  	the 	ALE Faculty Advisors or the MPH Program 	Director, Dr. Lynn Carson, if you need 	clarification regarding any information in this 	orientation (Office Phone: 610 - 436-2138 or 	email: lcarson@wcupa.edu).</a:t>
            </a:r>
          </a:p>
          <a:p>
            <a:endParaRPr lang="en-US" dirty="0"/>
          </a:p>
        </p:txBody>
      </p:sp>
      <p:sp>
        <p:nvSpPr>
          <p:cNvPr id="3" name="Title 2"/>
          <p:cNvSpPr>
            <a:spLocks noGrp="1"/>
          </p:cNvSpPr>
          <p:nvPr>
            <p:ph type="title"/>
          </p:nvPr>
        </p:nvSpPr>
        <p:spPr/>
        <p:txBody>
          <a:bodyPr>
            <a:normAutofit/>
          </a:bodyPr>
          <a:lstStyle/>
          <a:p>
            <a:pPr algn="ctr"/>
            <a:r>
              <a:rPr lang="en-US" sz="2800" dirty="0" smtClean="0"/>
              <a:t>The Next Steps for ALE Site </a:t>
            </a:r>
            <a:br>
              <a:rPr lang="en-US" sz="2800" dirty="0" smtClean="0"/>
            </a:br>
            <a:r>
              <a:rPr lang="en-US" sz="2800" dirty="0" smtClean="0"/>
              <a:t>Supervisor  Approval</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08"/>
    </mc:Choice>
    <mc:Fallback xmlns="">
      <p:transition spd="slow" advTm="2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4000" dirty="0" smtClean="0"/>
              <a:t>Responsibilities of the Department of Health and the MPH Faculty</a:t>
            </a:r>
            <a:endParaRPr lang="en-US" sz="4000" dirty="0"/>
          </a:p>
        </p:txBody>
      </p:sp>
      <p:sp>
        <p:nvSpPr>
          <p:cNvPr id="5" name="Subtitle 4"/>
          <p:cNvSpPr>
            <a:spLocks noGrp="1"/>
          </p:cNvSpPr>
          <p:nvPr>
            <p:ph type="subTitle" idx="1"/>
          </p:nvPr>
        </p:nvSpPr>
        <p:spPr/>
        <p:txBody>
          <a:bodyPr>
            <a:normAutofit/>
          </a:bodyPr>
          <a:lstStyle/>
          <a:p>
            <a:r>
              <a:rPr lang="en-US" sz="3200" dirty="0" smtClean="0"/>
              <a:t>MPH Applied Learning Experience</a:t>
            </a:r>
            <a:endParaRPr lang="en-US"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72"/>
    </mc:Choice>
    <mc:Fallback xmlns="">
      <p:transition spd="slow" advTm="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buNone/>
            </a:pPr>
            <a:r>
              <a:rPr lang="en-US" dirty="0" smtClean="0"/>
              <a:t>The  MPH Program is committed to providing the most meaningful </a:t>
            </a:r>
          </a:p>
          <a:p>
            <a:pPr>
              <a:buNone/>
            </a:pPr>
            <a:r>
              <a:rPr lang="en-US" dirty="0" smtClean="0"/>
              <a:t>ALE possible for each  MPH student.  The following is a list of the </a:t>
            </a:r>
          </a:p>
          <a:p>
            <a:pPr>
              <a:buNone/>
            </a:pPr>
            <a:r>
              <a:rPr lang="en-US" dirty="0" smtClean="0"/>
              <a:t>responsibilities assumed by the Department of Health and </a:t>
            </a:r>
          </a:p>
          <a:p>
            <a:pPr>
              <a:buNone/>
            </a:pPr>
            <a:r>
              <a:rPr lang="en-US" dirty="0" smtClean="0"/>
              <a:t>the MPH Faculty:</a:t>
            </a:r>
          </a:p>
          <a:p>
            <a:pPr>
              <a:buNone/>
            </a:pPr>
            <a:endParaRPr lang="en-US" dirty="0" smtClean="0"/>
          </a:p>
          <a:p>
            <a:pPr>
              <a:buNone/>
            </a:pPr>
            <a:r>
              <a:rPr lang="en-US" dirty="0" smtClean="0"/>
              <a:t>1.		The Department assures the student that the courses 	required to be completed before the ALE will be offered.</a:t>
            </a:r>
          </a:p>
          <a:p>
            <a:pPr>
              <a:buNone/>
            </a:pPr>
            <a:r>
              <a:rPr lang="en-US" dirty="0" smtClean="0"/>
              <a:t> </a:t>
            </a:r>
          </a:p>
          <a:p>
            <a:pPr>
              <a:buNone/>
            </a:pPr>
            <a:r>
              <a:rPr lang="en-US" dirty="0" smtClean="0"/>
              <a:t>2.		The ALE Faculty Advisor will evaluate each student's 	transcript and application to determine eligibility for ALE I 	and II.</a:t>
            </a:r>
          </a:p>
          <a:p>
            <a:pPr>
              <a:buNone/>
            </a:pPr>
            <a:r>
              <a:rPr lang="en-US" dirty="0" smtClean="0"/>
              <a:t> </a:t>
            </a:r>
          </a:p>
          <a:p>
            <a:pPr>
              <a:buNone/>
            </a:pPr>
            <a:r>
              <a:rPr lang="en-US" dirty="0" smtClean="0"/>
              <a:t>3.		The ALE Faculty Advisor will provide counseling regarding 	the available placement sites and career goals.</a:t>
            </a:r>
          </a:p>
          <a:p>
            <a:endParaRPr lang="en-US" dirty="0"/>
          </a:p>
        </p:txBody>
      </p:sp>
      <p:sp>
        <p:nvSpPr>
          <p:cNvPr id="3" name="Title 2"/>
          <p:cNvSpPr>
            <a:spLocks noGrp="1"/>
          </p:cNvSpPr>
          <p:nvPr>
            <p:ph type="title"/>
          </p:nvPr>
        </p:nvSpPr>
        <p:spPr/>
        <p:txBody>
          <a:bodyPr>
            <a:normAutofit/>
          </a:bodyPr>
          <a:lstStyle/>
          <a:p>
            <a:pPr algn="ctr"/>
            <a:r>
              <a:rPr lang="en-US" sz="2800" dirty="0" smtClean="0"/>
              <a:t>Responsibilities of the Department of Health </a:t>
            </a:r>
            <a:br>
              <a:rPr lang="en-US" sz="2800" dirty="0" smtClean="0"/>
            </a:br>
            <a:r>
              <a:rPr lang="en-US" sz="2800" dirty="0" smtClean="0"/>
              <a:t>and the MPH Faculty</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16"/>
    </mc:Choice>
    <mc:Fallback xmlns="">
      <p:transition spd="slow" advTm="3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143000"/>
            <a:ext cx="8229600" cy="4525963"/>
          </a:xfrm>
        </p:spPr>
        <p:txBody>
          <a:bodyPr>
            <a:noAutofit/>
          </a:bodyPr>
          <a:lstStyle/>
          <a:p>
            <a:pPr>
              <a:buNone/>
            </a:pPr>
            <a:r>
              <a:rPr lang="en-US" sz="2000" dirty="0" smtClean="0"/>
              <a:t>4.		The agencies chosen as placement sites for students 	meet the following  criteria:</a:t>
            </a:r>
          </a:p>
          <a:p>
            <a:pPr>
              <a:buNone/>
            </a:pPr>
            <a:r>
              <a:rPr lang="en-US" sz="2000" dirty="0" smtClean="0"/>
              <a:t> </a:t>
            </a:r>
          </a:p>
          <a:p>
            <a:pPr lvl="0">
              <a:buNone/>
            </a:pPr>
            <a:r>
              <a:rPr lang="en-US" sz="2000" dirty="0" smtClean="0"/>
              <a:t>		a.	Provides public health services for a specific 		group of persons or for many  groups or an entire 		community.</a:t>
            </a:r>
          </a:p>
          <a:p>
            <a:pPr lvl="0">
              <a:buNone/>
            </a:pPr>
            <a:endParaRPr lang="en-US" sz="2000" dirty="0" smtClean="0"/>
          </a:p>
          <a:p>
            <a:pPr>
              <a:buNone/>
            </a:pPr>
            <a:r>
              <a:rPr lang="en-US" sz="2000" dirty="0" smtClean="0"/>
              <a:t>		b.	The Agency Site Supervisor holds a master's 		degree and a minimum of one year experience 		in the health field. Supervisors without a master's 		degree are  evaluated 	according to the number 		of years of experience in the field,  previous 		relationship with the agency site, and 			documented accomplishments.</a:t>
            </a:r>
          </a:p>
          <a:p>
            <a:pPr>
              <a:buNone/>
            </a:pPr>
            <a:endParaRPr lang="en-US" sz="1600" dirty="0" smtClean="0"/>
          </a:p>
          <a:p>
            <a:pPr>
              <a:buNone/>
            </a:pPr>
            <a:r>
              <a:rPr lang="en-US" sz="1600" dirty="0" smtClean="0"/>
              <a:t>	</a:t>
            </a:r>
            <a:endParaRPr lang="en-US" sz="1800" dirty="0"/>
          </a:p>
        </p:txBody>
      </p:sp>
      <p:sp>
        <p:nvSpPr>
          <p:cNvPr id="3" name="Title 2"/>
          <p:cNvSpPr>
            <a:spLocks noGrp="1"/>
          </p:cNvSpPr>
          <p:nvPr>
            <p:ph type="title"/>
          </p:nvPr>
        </p:nvSpPr>
        <p:spPr>
          <a:xfrm>
            <a:off x="533400" y="0"/>
            <a:ext cx="8229600" cy="1143000"/>
          </a:xfrm>
        </p:spPr>
        <p:txBody>
          <a:bodyPr>
            <a:normAutofit/>
          </a:bodyPr>
          <a:lstStyle/>
          <a:p>
            <a:pPr algn="ctr"/>
            <a:r>
              <a:rPr lang="en-US" sz="2800" dirty="0" smtClean="0"/>
              <a:t>Responsibilities of the Department of Health </a:t>
            </a:r>
            <a:br>
              <a:rPr lang="en-US" sz="2800" dirty="0" smtClean="0"/>
            </a:br>
            <a:r>
              <a:rPr lang="en-US" sz="2800" dirty="0" smtClean="0"/>
              <a:t>and the MPH Faculty</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39"/>
    </mc:Choice>
    <mc:Fallback xmlns="">
      <p:transition spd="slow" advTm="3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buNone/>
            </a:pPr>
            <a:r>
              <a:rPr lang="en-US" sz="2800" dirty="0" smtClean="0"/>
              <a:t>4.	The agencies chosen as placement sites for 	students meet the following criteria:</a:t>
            </a:r>
          </a:p>
          <a:p>
            <a:pPr>
              <a:buNone/>
            </a:pPr>
            <a:endParaRPr lang="en-US" sz="2800" dirty="0" smtClean="0"/>
          </a:p>
          <a:p>
            <a:pPr>
              <a:buNone/>
            </a:pPr>
            <a:r>
              <a:rPr lang="en-US" sz="2800" dirty="0" smtClean="0"/>
              <a:t>		c.	Agency Site Supervisors indicate their 			willingness to work with a graduate student.</a:t>
            </a:r>
          </a:p>
          <a:p>
            <a:pPr>
              <a:buNone/>
            </a:pPr>
            <a:r>
              <a:rPr lang="en-US" sz="2800" dirty="0" smtClean="0"/>
              <a:t> </a:t>
            </a:r>
          </a:p>
          <a:p>
            <a:pPr>
              <a:buNone/>
            </a:pPr>
            <a:r>
              <a:rPr lang="en-US" sz="2800" dirty="0" smtClean="0"/>
              <a:t>		d.	The agency is willing to share in a three way 		partnership along with the student and the  		ALE Advisor during the entire ALE 			experience.</a:t>
            </a:r>
          </a:p>
          <a:p>
            <a:pPr>
              <a:buNone/>
            </a:pPr>
            <a:endParaRPr lang="en-US" sz="2800" dirty="0" smtClean="0"/>
          </a:p>
          <a:p>
            <a:pPr>
              <a:buNone/>
            </a:pPr>
            <a:r>
              <a:rPr lang="en-US" sz="2800" dirty="0" smtClean="0"/>
              <a:t>		e.	The agency agrees to provide the University 		with relevant information on the progress 		of the student.</a:t>
            </a:r>
          </a:p>
          <a:p>
            <a:endParaRPr lang="en-US" dirty="0"/>
          </a:p>
        </p:txBody>
      </p:sp>
      <p:sp>
        <p:nvSpPr>
          <p:cNvPr id="3" name="Title 2"/>
          <p:cNvSpPr>
            <a:spLocks noGrp="1"/>
          </p:cNvSpPr>
          <p:nvPr>
            <p:ph type="title"/>
          </p:nvPr>
        </p:nvSpPr>
        <p:spPr/>
        <p:txBody>
          <a:bodyPr>
            <a:normAutofit/>
          </a:bodyPr>
          <a:lstStyle/>
          <a:p>
            <a:pPr algn="ctr"/>
            <a:r>
              <a:rPr lang="en-US" sz="2800" dirty="0" smtClean="0"/>
              <a:t>Responsibilities of the Department of Health </a:t>
            </a:r>
            <a:br>
              <a:rPr lang="en-US" sz="2800" dirty="0" smtClean="0"/>
            </a:br>
            <a:r>
              <a:rPr lang="en-US" sz="2800" dirty="0" smtClean="0"/>
              <a:t>and the MPH Faculty</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03"/>
    </mc:Choice>
    <mc:Fallback xmlns="">
      <p:transition spd="slow" advTm="2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buNone/>
            </a:pPr>
            <a:r>
              <a:rPr lang="en-US" dirty="0" smtClean="0"/>
              <a:t>5.		The  ALE Faculty Advisor will provide the student with information 	needed for ALE I and II through the  ALE I and II Guidelines and 	Appendices.</a:t>
            </a:r>
          </a:p>
          <a:p>
            <a:pPr>
              <a:buNone/>
            </a:pPr>
            <a:r>
              <a:rPr lang="en-US" dirty="0" smtClean="0"/>
              <a:t>						</a:t>
            </a:r>
          </a:p>
          <a:p>
            <a:pPr>
              <a:buNone/>
            </a:pPr>
            <a:r>
              <a:rPr lang="en-US" dirty="0" smtClean="0"/>
              <a:t>6.		The Department of Health will provide an opportunity for the 	Agency Site Supervisor to participate in the selection of the 	student who is to be placed at the facility through interviews with 	the student.</a:t>
            </a:r>
          </a:p>
          <a:p>
            <a:pPr>
              <a:buNone/>
            </a:pPr>
            <a:r>
              <a:rPr lang="en-US" dirty="0" smtClean="0"/>
              <a:t> </a:t>
            </a:r>
          </a:p>
          <a:p>
            <a:pPr>
              <a:buNone/>
            </a:pPr>
            <a:r>
              <a:rPr lang="en-US" dirty="0" smtClean="0"/>
              <a:t>7.		If requested, the  ALE Faculty Advisor will be available to assist 	in resolving conflicts which arise between the student, Agency 	Site Supervisors, and/or other staff working with the student.</a:t>
            </a:r>
          </a:p>
          <a:p>
            <a:pPr>
              <a:buNone/>
            </a:pPr>
            <a:endParaRPr lang="en-US" dirty="0" smtClean="0"/>
          </a:p>
          <a:p>
            <a:pPr>
              <a:buNone/>
            </a:pPr>
            <a:r>
              <a:rPr lang="en-US" dirty="0" smtClean="0"/>
              <a:t>8.		The  ALE Faculty Advisor will schedule phone,  Email or Skype   	conferences during each semester to discuss the experience with 	the student and the progress of the student with the Agency Site 	Supervisor</a:t>
            </a:r>
            <a:endParaRPr lang="en-US" dirty="0"/>
          </a:p>
        </p:txBody>
      </p:sp>
      <p:sp>
        <p:nvSpPr>
          <p:cNvPr id="3" name="Title 2"/>
          <p:cNvSpPr>
            <a:spLocks noGrp="1"/>
          </p:cNvSpPr>
          <p:nvPr>
            <p:ph type="title"/>
          </p:nvPr>
        </p:nvSpPr>
        <p:spPr/>
        <p:txBody>
          <a:bodyPr>
            <a:normAutofit/>
          </a:bodyPr>
          <a:lstStyle/>
          <a:p>
            <a:pPr algn="ctr"/>
            <a:r>
              <a:rPr lang="en-US" sz="2800" dirty="0" smtClean="0"/>
              <a:t>Responsibilities of the Department of Health </a:t>
            </a:r>
            <a:br>
              <a:rPr lang="en-US" sz="2800" dirty="0" smtClean="0"/>
            </a:br>
            <a:r>
              <a:rPr lang="en-US" sz="2800" dirty="0" smtClean="0"/>
              <a:t>and the MPH Faculty</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27"/>
    </mc:Choice>
    <mc:Fallback xmlns="">
      <p:transition spd="slow" advTm="4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buNone/>
            </a:pPr>
            <a:r>
              <a:rPr lang="en-US" dirty="0" smtClean="0"/>
              <a:t>9. 	The necessary project and evaluation forms are found in the 	Appendices of the  ALE I and II Guidelines. These forms will 	be given to the Agency Site Supervisor during ALE I and II.</a:t>
            </a:r>
          </a:p>
          <a:p>
            <a:pPr>
              <a:buNone/>
            </a:pPr>
            <a:endParaRPr lang="en-US" dirty="0" smtClean="0"/>
          </a:p>
          <a:p>
            <a:pPr>
              <a:buNone/>
            </a:pPr>
            <a:r>
              <a:rPr lang="en-US" dirty="0" smtClean="0"/>
              <a:t>10.	The </a:t>
            </a:r>
            <a:r>
              <a:rPr lang="en-US" b="1" dirty="0" smtClean="0"/>
              <a:t>Letter of Agreement </a:t>
            </a:r>
            <a:r>
              <a:rPr lang="en-US" dirty="0" smtClean="0"/>
              <a:t>is an agreement between the 	student, the agency and the University for the student to 	develop and implement their Major Project and participate 	in PPAs at the practicum site. This form is signed by the 	Agency Site supervisor, the MPH Program Director and the 	Health Department Chair. The </a:t>
            </a:r>
            <a:r>
              <a:rPr lang="en-US" b="1" dirty="0" smtClean="0"/>
              <a:t>Major Project Summary Form 	</a:t>
            </a:r>
            <a:r>
              <a:rPr lang="en-US" dirty="0" smtClean="0"/>
              <a:t>is signed by the Agency Site Supervisor, student and ALE	Faculty Advisor.  The </a:t>
            </a:r>
            <a:r>
              <a:rPr lang="en-US" b="1" dirty="0" smtClean="0"/>
              <a:t>mid-term progress reports and final 	evaluations </a:t>
            </a:r>
            <a:r>
              <a:rPr lang="en-US" dirty="0" smtClean="0"/>
              <a:t>are reviewed with the student by the Site 	Supervisor and the ALE Faculty Advisor.</a:t>
            </a:r>
          </a:p>
          <a:p>
            <a:pPr>
              <a:buNone/>
            </a:pPr>
            <a:r>
              <a:rPr lang="en-US" dirty="0" smtClean="0"/>
              <a:t> </a:t>
            </a:r>
          </a:p>
          <a:p>
            <a:endParaRPr lang="en-US" dirty="0"/>
          </a:p>
        </p:txBody>
      </p:sp>
      <p:sp>
        <p:nvSpPr>
          <p:cNvPr id="3" name="Title 2"/>
          <p:cNvSpPr>
            <a:spLocks noGrp="1"/>
          </p:cNvSpPr>
          <p:nvPr>
            <p:ph type="title"/>
          </p:nvPr>
        </p:nvSpPr>
        <p:spPr/>
        <p:txBody>
          <a:bodyPr>
            <a:normAutofit/>
          </a:bodyPr>
          <a:lstStyle/>
          <a:p>
            <a:pPr algn="ctr"/>
            <a:r>
              <a:rPr lang="en-US" sz="2400" dirty="0" smtClean="0"/>
              <a:t>Responsibilities of the Department of Health </a:t>
            </a:r>
            <a:br>
              <a:rPr lang="en-US" sz="2400" dirty="0" smtClean="0"/>
            </a:br>
            <a:r>
              <a:rPr lang="en-US" sz="2400" dirty="0" smtClean="0"/>
              <a:t>and the MPH Faculty</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541"/>
    </mc:Choice>
    <mc:Fallback xmlns="">
      <p:transition spd="slow" advTm="4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US" dirty="0" smtClean="0"/>
          </a:p>
          <a:p>
            <a:pPr>
              <a:buNone/>
            </a:pPr>
            <a:r>
              <a:rPr lang="en-US" sz="2400" dirty="0" smtClean="0"/>
              <a:t>11.	</a:t>
            </a:r>
            <a:r>
              <a:rPr lang="en-US" sz="2400" b="1" dirty="0" smtClean="0"/>
              <a:t>The Student Evaluation of The Placement Site 	Form </a:t>
            </a:r>
            <a:r>
              <a:rPr lang="en-US" sz="2400" dirty="0" smtClean="0"/>
              <a:t>(found in the appendices section of the 	ALE I 	and II Guidelines) needs to be completed 	by the student and given to the ALE Faculty 	Advisor during the final weeks of  ALE I and II. </a:t>
            </a:r>
          </a:p>
          <a:p>
            <a:pPr>
              <a:buNone/>
            </a:pPr>
            <a:r>
              <a:rPr lang="en-US" sz="2400" dirty="0" smtClean="0"/>
              <a:t>				</a:t>
            </a:r>
            <a:endParaRPr lang="en-US" sz="2400" dirty="0"/>
          </a:p>
        </p:txBody>
      </p:sp>
      <p:sp>
        <p:nvSpPr>
          <p:cNvPr id="3" name="Title 2"/>
          <p:cNvSpPr>
            <a:spLocks noGrp="1"/>
          </p:cNvSpPr>
          <p:nvPr>
            <p:ph type="title"/>
          </p:nvPr>
        </p:nvSpPr>
        <p:spPr/>
        <p:txBody>
          <a:bodyPr>
            <a:normAutofit/>
          </a:bodyPr>
          <a:lstStyle/>
          <a:p>
            <a:pPr algn="ctr"/>
            <a:r>
              <a:rPr lang="en-US" sz="2800" dirty="0" smtClean="0"/>
              <a:t>Responsibilities of the Department of Health </a:t>
            </a:r>
            <a:br>
              <a:rPr lang="en-US" sz="2800" dirty="0" smtClean="0"/>
            </a:br>
            <a:r>
              <a:rPr lang="en-US" sz="2800" dirty="0" smtClean="0"/>
              <a:t>and the MPH Faculty</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89"/>
    </mc:Choice>
    <mc:Fallback xmlns="">
      <p:transition spd="slow" advTm="14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56</TotalTime>
  <Words>916</Words>
  <Application>Microsoft Office PowerPoint</Application>
  <PresentationFormat>On-screen Show (4:3)</PresentationFormat>
  <Paragraphs>130</Paragraphs>
  <Slides>22</Slides>
  <Notes>0</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Concourse</vt:lpstr>
      <vt:lpstr>            The MPH Applied Learning Experience  Orientation For the Site Supervisor (Part II)  (Fall Semester, 2015)</vt:lpstr>
      <vt:lpstr>Welcome to the ALE Site Supervisor Orientation – Part II</vt:lpstr>
      <vt:lpstr>Responsibilities of the Department of Health and the MPH Faculty</vt:lpstr>
      <vt:lpstr>Responsibilities of the Department of Health  and the MPH Faculty</vt:lpstr>
      <vt:lpstr>Responsibilities of the Department of Health  and the MPH Faculty</vt:lpstr>
      <vt:lpstr>Responsibilities of the Department of Health  and the MPH Faculty</vt:lpstr>
      <vt:lpstr>Responsibilities of the Department of Health  and the MPH Faculty</vt:lpstr>
      <vt:lpstr>Responsibilities of the Department of Health  and the MPH Faculty</vt:lpstr>
      <vt:lpstr>Responsibilities of the Department of Health  and the MPH Faculty</vt:lpstr>
      <vt:lpstr>   Student Competency Selection for the Applied Learning Experience  (Fall Semester, 2015)</vt:lpstr>
      <vt:lpstr>Purpose of Competency Selection in ALE </vt:lpstr>
      <vt:lpstr>Purpose of Competency Selection in ALE </vt:lpstr>
      <vt:lpstr>Student Evaluation of Student Competency Attainment</vt:lpstr>
      <vt:lpstr>Student Evaluation of Competency Attainment</vt:lpstr>
      <vt:lpstr>ALE Site Supervisor Evaluation of Student  Competency Attainment</vt:lpstr>
      <vt:lpstr>ALE I and II Guidelines  and Appendices</vt:lpstr>
      <vt:lpstr>THE ALE I and II Guidelines</vt:lpstr>
      <vt:lpstr>The ALE I and II Appendices</vt:lpstr>
      <vt:lpstr>The Next Steps for ALE  Site Supervisor Approval</vt:lpstr>
      <vt:lpstr>The Next Steps for Approval ALE Site  Supervisor  Approval</vt:lpstr>
      <vt:lpstr>The Next Steps for Approval ALE Site  Supervisor  Approval</vt:lpstr>
      <vt:lpstr>The Next Steps for ALE Site  Supervisor  Approval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MPH Applied Learning Experience  Orientation For the Site Supervisor (Part II)  (Fall Semester, 2015)</dc:title>
  <dc:creator>Lynn Carson</dc:creator>
  <cp:lastModifiedBy>Tech</cp:lastModifiedBy>
  <cp:revision>7</cp:revision>
  <dcterms:created xsi:type="dcterms:W3CDTF">2015-09-14T19:19:55Z</dcterms:created>
  <dcterms:modified xsi:type="dcterms:W3CDTF">2015-10-19T19:43:40Z</dcterms:modified>
</cp:coreProperties>
</file>