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7" r:id="rId1"/>
  </p:sldMasterIdLst>
  <p:notesMasterIdLst>
    <p:notesMasterId r:id="rId16"/>
  </p:notesMasterIdLst>
  <p:sldIdLst>
    <p:sldId id="257" r:id="rId2"/>
    <p:sldId id="258" r:id="rId3"/>
    <p:sldId id="339" r:id="rId4"/>
    <p:sldId id="340" r:id="rId5"/>
    <p:sldId id="341" r:id="rId6"/>
    <p:sldId id="337" r:id="rId7"/>
    <p:sldId id="344" r:id="rId8"/>
    <p:sldId id="345" r:id="rId9"/>
    <p:sldId id="365" r:id="rId10"/>
    <p:sldId id="364" r:id="rId11"/>
    <p:sldId id="346" r:id="rId12"/>
    <p:sldId id="366" r:id="rId13"/>
    <p:sldId id="367" r:id="rId14"/>
    <p:sldId id="34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wkes-Godek, Sandra" initials="F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4B7274-0D3E-4E7D-8764-85E456E1E161}" v="70" dt="2024-02-04T15:09:15.5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280" autoAdjust="0"/>
  </p:normalViewPr>
  <p:slideViewPr>
    <p:cSldViewPr snapToGrid="0">
      <p:cViewPr varScale="1">
        <p:scale>
          <a:sx n="78" d="100"/>
          <a:sy n="78" d="100"/>
        </p:scale>
        <p:origin x="162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C18A5-8751-4E36-8A27-9576FE0AF6F4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9E66E-C7CD-4906-A19D-129721788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4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9E66E-C7CD-4906-A19D-129721788A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3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9E66E-C7CD-4906-A19D-129721788A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92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67EEEA56-E8D3-4EED-B928-5DEE2277E8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1D81DA07-D53C-45C1-9281-2D58113110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FE9C7BED-ED84-420A-8D7A-6615E1794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89A1D2-CDEE-4CB3-9A87-443A93601CC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117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9E66E-C7CD-4906-A19D-129721788A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1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3" y="3810002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4" name="Rectangle 23"/>
          <p:cNvSpPr/>
          <p:nvPr/>
        </p:nvSpPr>
        <p:spPr>
          <a:xfrm flipV="1">
            <a:off x="5410201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5" name="Rectangle 24"/>
          <p:cNvSpPr/>
          <p:nvPr/>
        </p:nvSpPr>
        <p:spPr>
          <a:xfrm flipV="1">
            <a:off x="5410201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" y="3675529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9"/>
            <a:ext cx="8458200" cy="1470025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48006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CDF68FF-872C-7E43-9A39-7ECD01AF17D1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9" y="1136"/>
            <a:ext cx="747712" cy="365760"/>
          </a:xfrm>
        </p:spPr>
        <p:txBody>
          <a:bodyPr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8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2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3225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34290" indent="0">
              <a:buNone/>
              <a:defRPr sz="1575" b="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6"/>
            <a:ext cx="4038600" cy="4525963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6"/>
            <a:ext cx="4038600" cy="4525963"/>
          </a:xfrm>
        </p:spPr>
        <p:txBody>
          <a:bodyPr/>
          <a:lstStyle>
            <a:lvl1pPr>
              <a:defRPr sz="1500"/>
            </a:lvl1pPr>
            <a:lvl2pPr>
              <a:defRPr sz="1425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3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34290" indent="0">
              <a:buNone/>
              <a:defRPr sz="1425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6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34290" indent="0">
              <a:buNone/>
              <a:defRPr sz="1425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5" y="2708519"/>
            <a:ext cx="4041775" cy="38862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CDF68FF-872C-7E43-9A39-7ECD01AF17D1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3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CDF68FF-872C-7E43-9A39-7ECD01AF17D1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1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35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6858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5" y="1109162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10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F68FF-872C-7E43-9A39-7ECD01AF17D1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20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0" name="Rectangle 29"/>
          <p:cNvSpPr/>
          <p:nvPr/>
        </p:nvSpPr>
        <p:spPr>
          <a:xfrm>
            <a:off x="1" y="308278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1" name="Rectangle 30"/>
          <p:cNvSpPr/>
          <p:nvPr/>
        </p:nvSpPr>
        <p:spPr>
          <a:xfrm flipV="1">
            <a:off x="5410183" y="360248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2" name="Rectangle 31"/>
          <p:cNvSpPr/>
          <p:nvPr/>
        </p:nvSpPr>
        <p:spPr>
          <a:xfrm flipV="1">
            <a:off x="5410201" y="440114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7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600">
                <a:solidFill>
                  <a:schemeClr val="accent2"/>
                </a:solidFill>
              </a:defRPr>
            </a:lvl1pPr>
          </a:lstStyle>
          <a:p>
            <a:fld id="{7CDF68FF-872C-7E43-9A39-7ECD01AF17D1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6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350">
                <a:solidFill>
                  <a:srgbClr val="FFFFFF"/>
                </a:solidFill>
              </a:defRPr>
            </a:lvl1pPr>
          </a:lstStyle>
          <a:p>
            <a:fld id="{B06AEF6C-6425-6242-8B31-7E36A1CCAB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9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192024" algn="l" rtl="0" eaLnBrk="1" latinLnBrk="0" hangingPunct="1">
        <a:spcBef>
          <a:spcPts val="225"/>
        </a:spcBef>
        <a:buClr>
          <a:schemeClr val="accent3"/>
        </a:buClr>
        <a:buFont typeface="Georgia"/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185166" algn="l" rtl="0" eaLnBrk="1" latinLnBrk="0" hangingPunct="1">
        <a:spcBef>
          <a:spcPts val="225"/>
        </a:spcBef>
        <a:buClr>
          <a:schemeClr val="accent2"/>
        </a:buClr>
        <a:buFont typeface="Georgia"/>
        <a:buChar char="▫"/>
        <a:defRPr kumimoji="0" sz="1950" kern="1200">
          <a:solidFill>
            <a:schemeClr val="accent2"/>
          </a:solidFill>
          <a:latin typeface="+mn-lt"/>
          <a:ea typeface="+mn-ea"/>
          <a:cs typeface="+mn-cs"/>
        </a:defRPr>
      </a:lvl2pPr>
      <a:lvl3pPr marL="692658" indent="-164592" algn="l" rtl="0" eaLnBrk="1" latinLnBrk="0" hangingPunct="1">
        <a:spcBef>
          <a:spcPts val="225"/>
        </a:spcBef>
        <a:buClr>
          <a:schemeClr val="accent1"/>
        </a:buClr>
        <a:buFont typeface="Wingdings 2"/>
        <a:buChar char=""/>
        <a:defRPr kumimoji="0"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84682" indent="-150876" algn="l" rtl="0" eaLnBrk="1" latinLnBrk="0" hangingPunct="1">
        <a:spcBef>
          <a:spcPts val="225"/>
        </a:spcBef>
        <a:buClr>
          <a:schemeClr val="accent1"/>
        </a:buClr>
        <a:buFont typeface="Wingdings 2"/>
        <a:buChar char=""/>
        <a:defRPr kumimoji="0" sz="165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42416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▫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207008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▫"/>
        <a:defRPr kumimoji="0" sz="135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▫"/>
        <a:defRPr kumimoji="0" sz="12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◦"/>
        <a:defRPr kumimoji="0" sz="1125" kern="1200">
          <a:solidFill>
            <a:schemeClr val="accent3"/>
          </a:solidFill>
          <a:latin typeface="+mn-lt"/>
          <a:ea typeface="+mn-ea"/>
          <a:cs typeface="+mn-cs"/>
        </a:defRPr>
      </a:lvl8pPr>
      <a:lvl9pPr marL="1680210" indent="-137160" algn="l" rtl="0" eaLnBrk="1" latinLnBrk="0" hangingPunct="1">
        <a:spcBef>
          <a:spcPts val="225"/>
        </a:spcBef>
        <a:buClr>
          <a:schemeClr val="accent3"/>
        </a:buClr>
        <a:buFont typeface="Georgia"/>
        <a:buChar char="◦"/>
        <a:defRPr kumimoji="0" sz="105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no-reply@wcupa.ed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no-reply@wcupa.ed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942" y="418479"/>
            <a:ext cx="7678271" cy="2492933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Exercise Science: Internship Application Process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747" y="4337593"/>
            <a:ext cx="8897253" cy="168295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Dr. Melissa A. Whidden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(Exercise Science Coordinator)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Heather Showers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(CHS, 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Administrative Assistant of Clinical Experiences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074" name="Picture 2" descr="West Chester University Symbols - West Chester University">
            <a:extLst>
              <a:ext uri="{FF2B5EF4-FFF2-40B4-BE49-F238E27FC236}">
                <a16:creationId xmlns:a16="http://schemas.microsoft.com/office/drawing/2014/main" id="{80F95176-6BCE-47E2-A605-BC6F54D6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507" y="5601570"/>
            <a:ext cx="1681989" cy="83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49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EF6D62F2-6443-3BB6-BA97-E052158A3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4" t="16736" r="1144" b="25053"/>
          <a:stretch/>
        </p:blipFill>
        <p:spPr bwMode="auto">
          <a:xfrm>
            <a:off x="728707" y="587851"/>
            <a:ext cx="7180562" cy="604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C080B8-7221-6CA5-1C07-B4BE6D8A7E88}"/>
              </a:ext>
            </a:extLst>
          </p:cNvPr>
          <p:cNvSpPr/>
          <p:nvPr/>
        </p:nvSpPr>
        <p:spPr>
          <a:xfrm>
            <a:off x="1082783" y="6079278"/>
            <a:ext cx="3322961" cy="428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0A14B0-AAAB-450B-90D2-A1B1BEDFB66A}"/>
              </a:ext>
            </a:extLst>
          </p:cNvPr>
          <p:cNvSpPr/>
          <p:nvPr/>
        </p:nvSpPr>
        <p:spPr>
          <a:xfrm>
            <a:off x="828593" y="2176972"/>
            <a:ext cx="2223365" cy="1743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FB6418-C70B-9882-7B67-4833BC9E485D}"/>
              </a:ext>
            </a:extLst>
          </p:cNvPr>
          <p:cNvSpPr txBox="1"/>
          <p:nvPr/>
        </p:nvSpPr>
        <p:spPr>
          <a:xfrm>
            <a:off x="4908141" y="5314348"/>
            <a:ext cx="37153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attest they understand their responsibilities of the internship experience and </a:t>
            </a:r>
            <a:r>
              <a:rPr lang="en-US" sz="1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 to comply with all ongoing requirements for placement by WCU and the internship site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6467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AE9A-D61D-49BF-846D-B376D202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32" y="621792"/>
            <a:ext cx="3769492" cy="2258568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 4:  Submit Correct Documentation to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MyWCU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F52E3-FC14-C7CE-3AA7-411B7AB1B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40" y="3310128"/>
            <a:ext cx="3769492" cy="3429000"/>
          </a:xfrm>
        </p:spPr>
        <p:txBody>
          <a:bodyPr>
            <a:normAutofit/>
          </a:bodyPr>
          <a:lstStyle/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 into your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MyWCU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account and click on Academic Records</a:t>
            </a:r>
          </a:p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Click on Useful Links</a:t>
            </a:r>
          </a:p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Select 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Self-Service Document Upload 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14F01-EFFE-1B08-B8F6-2181A2FD3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07"/>
          <a:stretch/>
        </p:blipFill>
        <p:spPr>
          <a:xfrm>
            <a:off x="4084480" y="312937"/>
            <a:ext cx="4979440" cy="57017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B8911D-4018-BC22-E32B-8154C2B6C722}"/>
              </a:ext>
            </a:extLst>
          </p:cNvPr>
          <p:cNvSpPr txBox="1"/>
          <p:nvPr/>
        </p:nvSpPr>
        <p:spPr>
          <a:xfrm>
            <a:off x="897222" y="6092797"/>
            <a:ext cx="716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Spring placement, documents are due the third week of November</a:t>
            </a:r>
          </a:p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Summer/Fall placement, documents are due the third week of April</a:t>
            </a:r>
          </a:p>
        </p:txBody>
      </p:sp>
    </p:spTree>
    <p:extLst>
      <p:ext uri="{BB962C8B-B14F-4D97-AF65-F5344CB8AC3E}">
        <p14:creationId xmlns:p14="http://schemas.microsoft.com/office/powerpoint/2010/main" val="30367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4976-C29C-E4C5-491D-FA5CC090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48" y="477175"/>
            <a:ext cx="8229600" cy="10668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Additional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894DA-8E5B-E26E-A629-79B8D223B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46" y="1543976"/>
            <a:ext cx="8562512" cy="4386006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Most internship sites will </a:t>
            </a:r>
            <a:r>
              <a:rPr lang="en-US" sz="3100" b="1" u="sng" dirty="0">
                <a:latin typeface="Calibri" panose="020F0502020204030204" pitchFamily="34" charset="0"/>
                <a:cs typeface="Calibri" panose="020F0502020204030204" pitchFamily="34" charset="0"/>
              </a:rPr>
              <a:t>require additional documentation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.  You will be responsible for obtaining that documentation and providing it to WCU (if stated in 2</a:t>
            </a:r>
            <a:r>
              <a:rPr lang="en-US" sz="3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generic email) and your site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Additional documentation may include: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Criminal background check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FBI fingerprints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Child abuse clearance check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Health screenings (physical exam, drug test, TB test, etc.)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600">
                <a:latin typeface="Calibri" panose="020F0502020204030204" pitchFamily="34" charset="0"/>
                <a:cs typeface="Calibri" panose="020F0502020204030204" pitchFamily="34" charset="0"/>
              </a:rPr>
              <a:t>Vaccination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documentation (COVID-19, Flu, MMR, Hep B, Varicella, Tdap, etc.)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HIPAA training/orientation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647293-BDA3-767F-03DF-633A9B27163A}"/>
              </a:ext>
            </a:extLst>
          </p:cNvPr>
          <p:cNvSpPr txBox="1"/>
          <p:nvPr/>
        </p:nvSpPr>
        <p:spPr>
          <a:xfrm>
            <a:off x="199748" y="5929982"/>
            <a:ext cx="8349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the student’s responsibility to confirm all site requirements with their supervisor prior to beginning on-site hours.</a:t>
            </a:r>
          </a:p>
        </p:txBody>
      </p:sp>
    </p:spTree>
    <p:extLst>
      <p:ext uri="{BB962C8B-B14F-4D97-AF65-F5344CB8AC3E}">
        <p14:creationId xmlns:p14="http://schemas.microsoft.com/office/powerpoint/2010/main" val="34907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6A5DE-43F4-87E0-0AA3-681D3D0D9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909" y="1520301"/>
            <a:ext cx="7772400" cy="1509712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9747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" y="548640"/>
            <a:ext cx="8439912" cy="10668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5:  Receive Official Approval from Dr. Whidden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E175658-AD07-6149-A18D-71D70743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847088"/>
            <a:ext cx="8604504" cy="4873752"/>
          </a:xfrm>
        </p:spPr>
        <p:txBody>
          <a:bodyPr>
            <a:no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When all your documents have been successfully uploaded and verified, you will receive an email from Dr. Whidden</a:t>
            </a:r>
          </a:p>
          <a:p>
            <a:pPr marL="82296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The email will confirm that </a:t>
            </a:r>
            <a:r>
              <a:rPr lang="en-US" sz="2600" b="1" u="sng" dirty="0">
                <a:latin typeface="Calibri" panose="020F0502020204030204" pitchFamily="34" charset="0"/>
                <a:cs typeface="Calibri" panose="020F0502020204030204" pitchFamily="34" charset="0"/>
              </a:rPr>
              <a:t>we will add EXS 490 to your schedule</a:t>
            </a:r>
          </a:p>
          <a:p>
            <a:pPr marL="528066" lvl="2" indent="0">
              <a:buNone/>
            </a:pPr>
            <a:endParaRPr lang="en-US" sz="1000" b="1" i="0" dirty="0">
              <a:solidFill>
                <a:srgbClr val="42424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8066" lvl="2" indent="0">
              <a:buNone/>
            </a:pPr>
            <a:r>
              <a:rPr lang="en-US" sz="2600" b="1" i="0" dirty="0">
                <a:solidFill>
                  <a:srgbClr val="42424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Email heading:  Approved EXS 490 Internship for ___________ semester</a:t>
            </a:r>
          </a:p>
          <a:p>
            <a:pPr marL="528066" lvl="2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The email will also inform you that you can’t begin to intern at your site UNTIL you have met with your assigned EXS 490 professor to discuss the syllabus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Reminder:  You CAN’T add EXS 490 to your schedule!</a:t>
            </a:r>
          </a:p>
        </p:txBody>
      </p:sp>
      <p:graphicFrame>
        <p:nvGraphicFramePr>
          <p:cNvPr id="17" name="Object 16"/>
          <p:cNvGraphicFramePr>
            <a:graphicFrameLocks/>
          </p:cNvGraphicFramePr>
          <p:nvPr/>
        </p:nvGraphicFramePr>
        <p:xfrm>
          <a:off x="19217878" y="9829800"/>
          <a:ext cx="4099322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974090" imgH="7187807" progId="Excel.Chart.8">
                  <p:embed/>
                </p:oleObj>
              </mc:Choice>
              <mc:Fallback>
                <p:oleObj r:id="rId2" imgW="8974090" imgH="7187807" progId="Excel.Chart.8">
                  <p:embed/>
                  <p:pic>
                    <p:nvPicPr>
                      <p:cNvPr id="17" name="Objec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17878" y="9829800"/>
                        <a:ext cx="4099322" cy="302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69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0A0A-4CD1-4F1E-8469-61FC635A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14" y="592585"/>
            <a:ext cx="8518125" cy="10668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Steps Involved in Securing Your Placement in EXS 490 Internship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8ECB9-6394-4220-97BC-A64C24006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73" y="1882066"/>
            <a:ext cx="8664606" cy="4829452"/>
          </a:xfrm>
        </p:spPr>
        <p:txBody>
          <a:bodyPr>
            <a:normAutofit/>
          </a:bodyPr>
          <a:lstStyle/>
          <a:p>
            <a:pPr marL="82296" indent="0">
              <a:lnSpc>
                <a:spcPct val="110000"/>
              </a:lnSpc>
              <a:buNone/>
            </a:pPr>
            <a:endParaRPr lang="en-US" sz="9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96646" indent="-514350">
              <a:lnSpc>
                <a:spcPct val="11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Find an internship site that is willing to work with you </a:t>
            </a:r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the semester before you intend to graduate</a:t>
            </a:r>
          </a:p>
          <a:p>
            <a:pPr marL="596646" indent="-514350">
              <a:lnSpc>
                <a:spcPct val="11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Submit the online internship application </a:t>
            </a:r>
            <a:r>
              <a:rPr lang="en-US" sz="1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(BEFORE the due date)</a:t>
            </a:r>
          </a:p>
          <a:p>
            <a:pPr marL="596646" indent="-514350">
              <a:lnSpc>
                <a:spcPct val="11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Be patient and work on collecting your documentation</a:t>
            </a:r>
          </a:p>
          <a:p>
            <a:pPr marL="596646" indent="-514350">
              <a:lnSpc>
                <a:spcPct val="11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Submit correct documentation to your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MyWCU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portal </a:t>
            </a:r>
            <a:r>
              <a:rPr lang="en-US" sz="1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(BEFORE the due date)</a:t>
            </a:r>
          </a:p>
          <a:p>
            <a:pPr marL="596646" indent="-514350">
              <a:lnSpc>
                <a:spcPct val="110000"/>
              </a:lnSpc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Receive an official enrollment email from Dr. Whidden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611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4E8BBAB-AA29-4A48-B803-35BDFA977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503" y="459420"/>
            <a:ext cx="8229600" cy="1066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 1:  Find an Internship Site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942B67E-8B7C-4C65-843B-C4F75275C9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0668" y="1526220"/>
            <a:ext cx="8229600" cy="5034379"/>
          </a:xfrm>
        </p:spPr>
        <p:txBody>
          <a:bodyPr>
            <a:noAutofit/>
          </a:bodyPr>
          <a:lstStyle/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EXS 490 Internship 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MUST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be completed in your last semester</a:t>
            </a:r>
          </a:p>
          <a:p>
            <a:pPr marL="301752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EXS 490 is your capstone class, a Speaking Emphasis class, and a Writing 	Emphasis class</a:t>
            </a:r>
          </a:p>
          <a:p>
            <a:pPr marL="301752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3-credit internship:  125 hours at your site	</a:t>
            </a:r>
          </a:p>
          <a:p>
            <a:pPr marL="301752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4-credit internship:  165 hours at your site</a:t>
            </a:r>
          </a:p>
          <a:p>
            <a:pPr marL="301752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5-credit internship:  205 hours at your site</a:t>
            </a:r>
          </a:p>
          <a:p>
            <a:pPr marL="301752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6-credit internship:  250 hours at your site</a:t>
            </a:r>
          </a:p>
          <a:p>
            <a:pPr marL="758952" lvl="1" indent="-45720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  <a:defRPr/>
            </a:pPr>
            <a:endParaRPr lang="en-US" sz="18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 must apply for your placement in EXS 490 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the semester before you intend to take it</a:t>
            </a:r>
          </a:p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  <a:defRPr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9496" indent="-45720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Find an internship site that is willing to work with you</a:t>
            </a:r>
          </a:p>
          <a:p>
            <a:pPr marL="500634" lvl="2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	Approach potential sites dressed professionally and explain your situation 	correctly.  </a:t>
            </a:r>
            <a:r>
              <a:rPr lang="en-US" sz="17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are an Exercise Science undergraduate student </a:t>
            </a:r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7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 for an </a:t>
            </a:r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7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internship experience</a:t>
            </a: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843534" lvl="2" indent="-342900">
              <a:buClr>
                <a:schemeClr val="tx1">
                  <a:lumMod val="50000"/>
                  <a:lumOff val="50000"/>
                </a:schemeClr>
              </a:buClr>
              <a:buFont typeface="+mj-lt"/>
              <a:buAutoNum type="arabicPeriod"/>
              <a:defRPr/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0634" lvl="2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	Never send an email as your initial outreach, go into the facility or call!</a:t>
            </a:r>
          </a:p>
        </p:txBody>
      </p:sp>
    </p:spTree>
    <p:extLst>
      <p:ext uri="{BB962C8B-B14F-4D97-AF65-F5344CB8AC3E}">
        <p14:creationId xmlns:p14="http://schemas.microsoft.com/office/powerpoint/2010/main" val="383244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C83C-0036-4E7F-925E-96D4FC90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69" y="521563"/>
            <a:ext cx="8229600" cy="10668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 1:  Find an Internship Site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A18F9-E530-E3C6-7CAF-1795D283D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8363"/>
            <a:ext cx="8229600" cy="488822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 are required to find your site; we do NOT place you at a facility.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have a list of sites where students have interned before, but this list is not a guarantee that the site will work with you.</a:t>
            </a:r>
          </a:p>
          <a:p>
            <a:pPr marL="82296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list is an excellent starting point for you because if the site is listed, that means we have a contract already in place with the facility.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If you want to intern at a site that is NOT ON THE LIST, that is okay too.  However, your application process will be longer, so be patient!</a:t>
            </a:r>
          </a:p>
        </p:txBody>
      </p:sp>
    </p:spTree>
    <p:extLst>
      <p:ext uri="{BB962C8B-B14F-4D97-AF65-F5344CB8AC3E}">
        <p14:creationId xmlns:p14="http://schemas.microsoft.com/office/powerpoint/2010/main" val="38611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9C47-6F37-44A1-8F29-37E56968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17" y="481886"/>
            <a:ext cx="8765076" cy="122901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 2:  Submit Online Internship Application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D2B472-B17E-94D3-72F5-1F84AAF31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0896"/>
            <a:ext cx="8229600" cy="872506"/>
          </a:xfrm>
        </p:spPr>
        <p:txBody>
          <a:bodyPr/>
          <a:lstStyle/>
          <a:p>
            <a:pPr marL="82296" indent="0" algn="ctr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 the Kinesiology home page and you will see a gray box on the left.  Click on </a:t>
            </a:r>
            <a:r>
              <a:rPr lang="en-US" sz="2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Internship Opportunities</a:t>
            </a:r>
          </a:p>
          <a:p>
            <a:endParaRPr lang="en-US" dirty="0"/>
          </a:p>
        </p:txBody>
      </p:sp>
      <p:pic>
        <p:nvPicPr>
          <p:cNvPr id="4" name="Picture 3" descr="A computer with a screen on&#10;&#10;Description automatically generated">
            <a:extLst>
              <a:ext uri="{FF2B5EF4-FFF2-40B4-BE49-F238E27FC236}">
                <a16:creationId xmlns:a16="http://schemas.microsoft.com/office/drawing/2014/main" id="{6D7BAE10-99C1-BCF0-F3C3-780296BF7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56" r="2136" b="24947"/>
          <a:stretch/>
        </p:blipFill>
        <p:spPr>
          <a:xfrm>
            <a:off x="577048" y="2736692"/>
            <a:ext cx="7989903" cy="39615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C3E24D-E6C7-F99F-5B86-DA380A77E567}"/>
              </a:ext>
            </a:extLst>
          </p:cNvPr>
          <p:cNvSpPr/>
          <p:nvPr/>
        </p:nvSpPr>
        <p:spPr>
          <a:xfrm>
            <a:off x="6001304" y="6051099"/>
            <a:ext cx="1171853" cy="14551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1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02718-224B-41F9-B923-CBF1A842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68" y="480251"/>
            <a:ext cx="8769858" cy="10668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 2:  Submit Online Internship Application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891B4-A733-CD0B-6E7A-22956E753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22547"/>
            <a:ext cx="4110362" cy="432511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asks for your basic information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Year and semester that you want to take EXS 490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Credit number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Type of internship; Pre-PT, Pre-OT, Pre-Chiro, EXS, or other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Site information:  name of facility, address, phone number, name of supervisor, and email address of supervisor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EA9B9-8077-E2B0-0C43-0835A5B00404}"/>
              </a:ext>
            </a:extLst>
          </p:cNvPr>
          <p:cNvSpPr txBox="1"/>
          <p:nvPr/>
        </p:nvSpPr>
        <p:spPr>
          <a:xfrm>
            <a:off x="177186" y="5962250"/>
            <a:ext cx="8966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Spring semester placement, applications are due Oct 1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Summer/Fall semester placement, applications are due Mar 1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 descr="A computer screen with text on it&#10;&#10;Description automatically generated">
            <a:extLst>
              <a:ext uri="{FF2B5EF4-FFF2-40B4-BE49-F238E27FC236}">
                <a16:creationId xmlns:a16="http://schemas.microsoft.com/office/drawing/2014/main" id="{E0D469E8-2152-E540-01F1-04B389C596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04" r="24502" b="6826"/>
          <a:stretch/>
        </p:blipFill>
        <p:spPr>
          <a:xfrm rot="5400000">
            <a:off x="4470448" y="1029534"/>
            <a:ext cx="4078760" cy="47989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409C67-74C5-6D02-9A7C-E4C1F0B12900}"/>
              </a:ext>
            </a:extLst>
          </p:cNvPr>
          <p:cNvSpPr/>
          <p:nvPr/>
        </p:nvSpPr>
        <p:spPr>
          <a:xfrm>
            <a:off x="4168067" y="3331234"/>
            <a:ext cx="2459114" cy="1955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C27FE3-6A11-49BC-B439-87FDA8156048}"/>
              </a:ext>
            </a:extLst>
          </p:cNvPr>
          <p:cNvSpPr txBox="1">
            <a:spLocks/>
          </p:cNvSpPr>
          <p:nvPr/>
        </p:nvSpPr>
        <p:spPr>
          <a:xfrm>
            <a:off x="185295" y="403584"/>
            <a:ext cx="8958705" cy="125072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Step 3:  Be Patient and Collect Documentation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40FAC5-6310-1865-6F66-6211E174F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013" y="1654313"/>
            <a:ext cx="8384960" cy="5026098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After you submit the application, you will receive a generic email from 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no-reply@wcupa.edu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confirming that we received your application </a:t>
            </a:r>
            <a:r>
              <a:rPr lang="en-US" sz="2200" dirty="0">
                <a:solidFill>
                  <a:srgbClr val="99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 action is required on your part)</a:t>
            </a:r>
            <a:endParaRPr lang="en-US" sz="2200" b="1" u="sng" dirty="0">
              <a:solidFill>
                <a:srgbClr val="99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If we have a contract in place with your site, you will receive another generic email within 1-2 weeks of your application submission</a:t>
            </a: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If we DON’T have a contract in place with your site, </a:t>
            </a:r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BE PATIENT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 The contract process takes time and Heather is working hard to establish it (can take 1 week-3 months) </a:t>
            </a:r>
          </a:p>
          <a:p>
            <a:pPr marL="82296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308C-B12F-46B6-8B4A-D5A421318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6" y="565951"/>
            <a:ext cx="8939814" cy="1066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Step 3:  Be Patient and Collect Documentation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B8E1F-3087-4977-BAEE-37DDCD1BC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54" y="1766657"/>
            <a:ext cx="8491492" cy="4900473"/>
          </a:xfrm>
        </p:spPr>
        <p:txBody>
          <a:bodyPr>
            <a:normAutofit lnSpcReduction="10000"/>
          </a:bodyPr>
          <a:lstStyle/>
          <a:p>
            <a:pPr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While you wait for the second generic email, you should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gather the following documents (in PDF):</a:t>
            </a:r>
          </a:p>
          <a:p>
            <a:pPr lvl="1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resume</a:t>
            </a:r>
          </a:p>
          <a:p>
            <a:pPr lvl="1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CPR certificate </a:t>
            </a: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(can’t expire during internship semester)</a:t>
            </a:r>
          </a:p>
          <a:p>
            <a:pPr lvl="1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liability insurance with limits of $1million/$3million </a:t>
            </a:r>
            <a:r>
              <a:rPr lang="en-US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(you must purchase a policy)</a:t>
            </a:r>
          </a:p>
          <a:p>
            <a:pPr lvl="1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Signed attestation agreement</a:t>
            </a:r>
          </a:p>
          <a:p>
            <a:pPr lvl="1"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Signed student vaccination attestation agreement</a:t>
            </a:r>
          </a:p>
          <a:p>
            <a:pPr>
              <a:buClr>
                <a:srgbClr val="9900CC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9900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Once the contract is in place, you will receive the second generic email from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no-reply@wcupa.edu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that will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list the required documents that you must upload for approval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(DON’T DELETE THIS EMAIL)</a:t>
            </a:r>
          </a:p>
          <a:p>
            <a:pPr>
              <a:buClr>
                <a:srgbClr val="9900CC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>
              <a:buNone/>
            </a:pPr>
            <a:endParaRPr lang="en-US" sz="2400" dirty="0"/>
          </a:p>
          <a:p>
            <a:pPr marL="765810" lvl="1" indent="-457200">
              <a:buAutoNum type="arabicParenR"/>
            </a:pPr>
            <a:endParaRPr lang="en-US" sz="225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66D39FD-B331-7081-910E-AB6D027F4118}"/>
              </a:ext>
            </a:extLst>
          </p:cNvPr>
          <p:cNvGrpSpPr/>
          <p:nvPr/>
        </p:nvGrpSpPr>
        <p:grpSpPr>
          <a:xfrm>
            <a:off x="59768" y="193746"/>
            <a:ext cx="5141344" cy="3136575"/>
            <a:chOff x="138517" y="621792"/>
            <a:chExt cx="4918830" cy="2807208"/>
          </a:xfrm>
        </p:grpSpPr>
        <p:pic>
          <p:nvPicPr>
            <p:cNvPr id="8" name="Picture 7" descr="A computer screen with text on it&#10;&#10;Description automatically generated">
              <a:extLst>
                <a:ext uri="{FF2B5EF4-FFF2-40B4-BE49-F238E27FC236}">
                  <a16:creationId xmlns:a16="http://schemas.microsoft.com/office/drawing/2014/main" id="{C90C921B-7E5D-EBE7-42C6-F453C316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7" t="2901" r="35199" b="1467"/>
            <a:stretch/>
          </p:blipFill>
          <p:spPr>
            <a:xfrm rot="5400000">
              <a:off x="1194328" y="-434019"/>
              <a:ext cx="2807208" cy="491883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6F8517-2979-DD95-3646-E715102B67C6}"/>
                </a:ext>
              </a:extLst>
            </p:cNvPr>
            <p:cNvSpPr/>
            <p:nvPr/>
          </p:nvSpPr>
          <p:spPr>
            <a:xfrm>
              <a:off x="1419443" y="2219499"/>
              <a:ext cx="475488" cy="1097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3AA9F5-7925-8804-FF3B-D0BFDFB42CD7}"/>
                </a:ext>
              </a:extLst>
            </p:cNvPr>
            <p:cNvSpPr/>
            <p:nvPr/>
          </p:nvSpPr>
          <p:spPr>
            <a:xfrm>
              <a:off x="1366702" y="2350193"/>
              <a:ext cx="580970" cy="1097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5A6EBB-CB08-70AD-B8A0-252B765ECE1F}"/>
                </a:ext>
              </a:extLst>
            </p:cNvPr>
            <p:cNvSpPr/>
            <p:nvPr/>
          </p:nvSpPr>
          <p:spPr>
            <a:xfrm>
              <a:off x="929178" y="2474976"/>
              <a:ext cx="1086012" cy="1097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02F0A2-1518-18AC-459F-37483CFC8E92}"/>
                </a:ext>
              </a:extLst>
            </p:cNvPr>
            <p:cNvSpPr/>
            <p:nvPr/>
          </p:nvSpPr>
          <p:spPr>
            <a:xfrm>
              <a:off x="946079" y="2599759"/>
              <a:ext cx="1086012" cy="1097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411FFE-8F03-159D-098D-B6D74A106A73}"/>
                </a:ext>
              </a:extLst>
            </p:cNvPr>
            <p:cNvSpPr/>
            <p:nvPr/>
          </p:nvSpPr>
          <p:spPr>
            <a:xfrm>
              <a:off x="1947672" y="2928943"/>
              <a:ext cx="1086012" cy="1097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A computer screen with text on it&#10;&#10;Description automatically generated">
            <a:extLst>
              <a:ext uri="{FF2B5EF4-FFF2-40B4-BE49-F238E27FC236}">
                <a16:creationId xmlns:a16="http://schemas.microsoft.com/office/drawing/2014/main" id="{D8FF3B3B-7BB1-9E4F-729A-2EE3C3C60D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66" t="11422" r="28267" b="7905"/>
          <a:stretch/>
        </p:blipFill>
        <p:spPr>
          <a:xfrm rot="5400000">
            <a:off x="1026750" y="2462300"/>
            <a:ext cx="3234972" cy="5168936"/>
          </a:xfrm>
          <a:prstGeom prst="rect">
            <a:avLst/>
          </a:prstGeom>
        </p:spPr>
      </p:pic>
      <p:pic>
        <p:nvPicPr>
          <p:cNvPr id="17" name="Picture 16" descr="A computer screen with text on it&#10;&#10;Description automatically generated">
            <a:extLst>
              <a:ext uri="{FF2B5EF4-FFF2-40B4-BE49-F238E27FC236}">
                <a16:creationId xmlns:a16="http://schemas.microsoft.com/office/drawing/2014/main" id="{B0F32984-8050-3A60-7D26-B12860C19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3" t="1413" r="26267" b="4368"/>
          <a:stretch/>
        </p:blipFill>
        <p:spPr>
          <a:xfrm rot="5400000">
            <a:off x="4510201" y="148085"/>
            <a:ext cx="3852748" cy="47893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77319F-7A9C-743F-7419-764BDA4EAF8F}"/>
              </a:ext>
            </a:extLst>
          </p:cNvPr>
          <p:cNvSpPr/>
          <p:nvPr/>
        </p:nvSpPr>
        <p:spPr>
          <a:xfrm>
            <a:off x="4256703" y="1753828"/>
            <a:ext cx="3090673" cy="189614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FCCFA4-D33A-094C-348D-27B0BBF935A6}"/>
              </a:ext>
            </a:extLst>
          </p:cNvPr>
          <p:cNvSpPr/>
          <p:nvPr/>
        </p:nvSpPr>
        <p:spPr>
          <a:xfrm>
            <a:off x="4342567" y="1145168"/>
            <a:ext cx="1490472" cy="34752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64ADE4-A4BE-4674-9D7C-C6F59869667C}"/>
              </a:ext>
            </a:extLst>
          </p:cNvPr>
          <p:cNvSpPr/>
          <p:nvPr/>
        </p:nvSpPr>
        <p:spPr>
          <a:xfrm>
            <a:off x="384048" y="740664"/>
            <a:ext cx="594360" cy="265176"/>
          </a:xfrm>
          <a:prstGeom prst="rect">
            <a:avLst/>
          </a:prstGeom>
          <a:noFill/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 WCU">
      <a:dk1>
        <a:srgbClr val="0E0712"/>
      </a:dk1>
      <a:lt1>
        <a:sysClr val="window" lastClr="FFFFFF"/>
      </a:lt1>
      <a:dk2>
        <a:srgbClr val="740084"/>
      </a:dk2>
      <a:lt2>
        <a:srgbClr val="DEDEDE"/>
      </a:lt2>
      <a:accent1>
        <a:srgbClr val="740084"/>
      </a:accent1>
      <a:accent2>
        <a:srgbClr val="F3BA0C"/>
      </a:accent2>
      <a:accent3>
        <a:srgbClr val="F3BA0C"/>
      </a:accent3>
      <a:accent4>
        <a:srgbClr val="C4652D"/>
      </a:accent4>
      <a:accent5>
        <a:srgbClr val="8B5D3D"/>
      </a:accent5>
      <a:accent6>
        <a:srgbClr val="F3BA0C"/>
      </a:accent6>
      <a:hlink>
        <a:srgbClr val="F3BA0C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1762</TotalTime>
  <Words>967</Words>
  <Application>Microsoft Office PowerPoint</Application>
  <PresentationFormat>On-screen Show (4:3)</PresentationFormat>
  <Paragraphs>96</Paragraphs>
  <Slides>14</Slides>
  <Notes>4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Georgia</vt:lpstr>
      <vt:lpstr>Trebuchet MS</vt:lpstr>
      <vt:lpstr>Wingdings</vt:lpstr>
      <vt:lpstr>Wingdings 2</vt:lpstr>
      <vt:lpstr>Urban</vt:lpstr>
      <vt:lpstr>Microsoft Excel Chart</vt:lpstr>
      <vt:lpstr>Exercise Science: Internship Application Process</vt:lpstr>
      <vt:lpstr>Steps Involved in Securing Your Placement in EXS 490 Internship</vt:lpstr>
      <vt:lpstr>Step 1:  Find an Internship Site</vt:lpstr>
      <vt:lpstr>Step 1:  Find an Internship Site (continued)</vt:lpstr>
      <vt:lpstr>Step 2:  Submit Online Internship Application</vt:lpstr>
      <vt:lpstr>Step 2:  Submit Online Internship Application (continued)</vt:lpstr>
      <vt:lpstr>PowerPoint Presentation</vt:lpstr>
      <vt:lpstr>Step 3:  Be Patient and Collect Documentation (continued)</vt:lpstr>
      <vt:lpstr>PowerPoint Presentation</vt:lpstr>
      <vt:lpstr>PowerPoint Presentation</vt:lpstr>
      <vt:lpstr>Step 4:  Submit Correct Documentation to MyWCU portal</vt:lpstr>
      <vt:lpstr>Additional Documentation</vt:lpstr>
      <vt:lpstr>PowerPoint Presentation</vt:lpstr>
      <vt:lpstr>Step 5:  Receive Official Approval from Dr. Whidden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Pedometers on Body Weight and Metabolic Factors in Patients with Prediabetes</dc:title>
  <dc:creator>James Pinola</dc:creator>
  <cp:lastModifiedBy>Showers, Heather</cp:lastModifiedBy>
  <cp:revision>135</cp:revision>
  <dcterms:created xsi:type="dcterms:W3CDTF">2017-10-22T21:44:52Z</dcterms:created>
  <dcterms:modified xsi:type="dcterms:W3CDTF">2024-02-06T15:30:07Z</dcterms:modified>
</cp:coreProperties>
</file>