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57" r:id="rId6"/>
    <p:sldId id="267" r:id="rId7"/>
    <p:sldId id="268" r:id="rId8"/>
    <p:sldId id="269" r:id="rId9"/>
    <p:sldId id="270" r:id="rId10"/>
    <p:sldId id="271" r:id="rId11"/>
    <p:sldId id="272" r:id="rId12"/>
    <p:sldId id="266" r:id="rId13"/>
    <p:sldId id="258" r:id="rId14"/>
    <p:sldId id="259" r:id="rId15"/>
    <p:sldId id="260" r:id="rId16"/>
    <p:sldId id="261" r:id="rId17"/>
    <p:sldId id="263" r:id="rId18"/>
    <p:sldId id="262" r:id="rId19"/>
    <p:sldId id="264" r:id="rId20"/>
    <p:sldId id="265" r:id="rId21"/>
    <p:sldId id="273" r:id="rId22"/>
    <p:sldId id="274" r:id="rId23"/>
    <p:sldId id="275" r:id="rId24"/>
    <p:sldId id="276" r:id="rId25"/>
    <p:sldId id="277" r:id="rId26"/>
    <p:sldId id="278" r:id="rId27"/>
    <p:sldId id="279" r:id="rId28"/>
    <p:sldId id="280"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B9485D-7761-A6BF-4FA8-63AF717EAACA}" v="4" dt="2019-09-05T18:11:33.1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microsoft.com/office/2015/10/relationships/revisionInfo" Target="revisionInfo.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9/5/2019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9/5/2019</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9/5/2019</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9/5/2019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9/5/2019</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9/5/2019</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CC4FD714-86EF-6447-A3FD-C0854FEC0B0A}"/>
              </a:ext>
            </a:extLst>
          </p:cNvPr>
          <p:cNvSpPr/>
          <p:nvPr/>
        </p:nvSpPr>
        <p:spPr>
          <a:xfrm>
            <a:off x="539827" y="1625601"/>
            <a:ext cx="10496473" cy="2844800"/>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7A8041-7468-0E45-BE13-CC6B1B8BE8D5}"/>
              </a:ext>
            </a:extLst>
          </p:cNvPr>
          <p:cNvSpPr>
            <a:spLocks noGrp="1"/>
          </p:cNvSpPr>
          <p:nvPr>
            <p:ph type="ctrTitle"/>
          </p:nvPr>
        </p:nvSpPr>
        <p:spPr>
          <a:xfrm>
            <a:off x="638978" y="1443032"/>
            <a:ext cx="10194122" cy="2028825"/>
          </a:xfrm>
        </p:spPr>
        <p:txBody>
          <a:bodyPr/>
          <a:lstStyle/>
          <a:p>
            <a:pPr algn="ctr"/>
            <a:r>
              <a:rPr lang="en-US" b="1">
                <a:solidFill>
                  <a:srgbClr val="7030A0"/>
                </a:solidFill>
              </a:rPr>
              <a:t>WCU Information Services &amp; Technology</a:t>
            </a:r>
          </a:p>
        </p:txBody>
      </p:sp>
      <p:sp>
        <p:nvSpPr>
          <p:cNvPr id="3" name="Subtitle 2">
            <a:extLst>
              <a:ext uri="{FF2B5EF4-FFF2-40B4-BE49-F238E27FC236}">
                <a16:creationId xmlns:a16="http://schemas.microsoft.com/office/drawing/2014/main" id="{A441463E-4C95-1D4B-8AA7-76D2CE3F1CFD}"/>
              </a:ext>
            </a:extLst>
          </p:cNvPr>
          <p:cNvSpPr>
            <a:spLocks noGrp="1"/>
          </p:cNvSpPr>
          <p:nvPr>
            <p:ph type="subTitle" idx="1"/>
          </p:nvPr>
        </p:nvSpPr>
        <p:spPr>
          <a:xfrm>
            <a:off x="638978" y="3806966"/>
            <a:ext cx="10194122" cy="2165209"/>
          </a:xfrm>
        </p:spPr>
        <p:txBody>
          <a:bodyPr>
            <a:normAutofit fontScale="92500" lnSpcReduction="10000"/>
          </a:bodyPr>
          <a:lstStyle/>
          <a:p>
            <a:pPr algn="ctr"/>
            <a:r>
              <a:rPr lang="en-US" sz="3500" b="1">
                <a:solidFill>
                  <a:srgbClr val="7030A0"/>
                </a:solidFill>
              </a:rPr>
              <a:t>Divisional Strategic Plan</a:t>
            </a:r>
          </a:p>
          <a:p>
            <a:pPr algn="ctr"/>
            <a:endParaRPr lang="en-US" sz="3000"/>
          </a:p>
          <a:p>
            <a:pPr algn="ctr"/>
            <a:endParaRPr lang="en-US" sz="2000" b="1">
              <a:solidFill>
                <a:srgbClr val="7030A0"/>
              </a:solidFill>
            </a:endParaRPr>
          </a:p>
          <a:p>
            <a:pPr algn="ctr"/>
            <a:r>
              <a:rPr lang="en-US" sz="2000" b="1">
                <a:solidFill>
                  <a:srgbClr val="7030A0"/>
                </a:solidFill>
              </a:rPr>
              <a:t>Supporting Student Success Through </a:t>
            </a:r>
          </a:p>
          <a:p>
            <a:pPr algn="ctr"/>
            <a:r>
              <a:rPr lang="en-US" sz="2000" b="1">
                <a:solidFill>
                  <a:srgbClr val="7030A0"/>
                </a:solidFill>
              </a:rPr>
              <a:t>Strategic Information Technology</a:t>
            </a:r>
          </a:p>
        </p:txBody>
      </p:sp>
    </p:spTree>
    <p:extLst>
      <p:ext uri="{BB962C8B-B14F-4D97-AF65-F5344CB8AC3E}">
        <p14:creationId xmlns:p14="http://schemas.microsoft.com/office/powerpoint/2010/main" val="2491907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Digital Learning (DL)</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lstStyle/>
          <a:p>
            <a:pPr marL="0" indent="0" algn="ctr">
              <a:buNone/>
            </a:pPr>
            <a:r>
              <a:rPr lang="en-US" sz="1600" b="1"/>
              <a:t>Support and enhance the teaching and learning process for the WCU community of educators through innovative digital strategies and practices.</a:t>
            </a:r>
          </a:p>
          <a:p>
            <a:endParaRPr lang="en-US" sz="1600"/>
          </a:p>
          <a:p>
            <a:endParaRPr lang="en-US" sz="1600"/>
          </a:p>
          <a:p>
            <a:r>
              <a:rPr lang="en-US" sz="2800" b="1">
                <a:solidFill>
                  <a:srgbClr val="7030A0"/>
                </a:solidFill>
              </a:rPr>
              <a:t>DL Goal 1</a:t>
            </a:r>
            <a:r>
              <a:rPr lang="en-US" sz="2800">
                <a:solidFill>
                  <a:srgbClr val="7030A0"/>
                </a:solidFill>
              </a:rPr>
              <a:t>: </a:t>
            </a:r>
            <a:r>
              <a:rPr lang="en-US" sz="2800">
                <a:ea typeface="+mn-lt"/>
                <a:cs typeface="+mn-lt"/>
              </a:rPr>
              <a:t>By the end of FY2020, IS&amp;T will provide the capability for Colleges to conduct student learning data analysis using Standardized Rubrics and Competencies in the Learning Management System (D2L).</a:t>
            </a:r>
          </a:p>
          <a:p>
            <a:r>
              <a:rPr lang="en-US" sz="2800" b="1">
                <a:solidFill>
                  <a:srgbClr val="7030A0"/>
                </a:solidFill>
              </a:rPr>
              <a:t>Desired Outcome</a:t>
            </a:r>
            <a:r>
              <a:rPr lang="en-US" sz="2800">
                <a:solidFill>
                  <a:srgbClr val="7030A0"/>
                </a:solidFill>
              </a:rPr>
              <a:t>: </a:t>
            </a:r>
            <a:r>
              <a:rPr lang="en-US" sz="2800">
                <a:ea typeface="+mn-lt"/>
                <a:cs typeface="+mn-lt"/>
              </a:rPr>
              <a:t>Provide at least one academic unit with performance data to support university assessment and accreditation.</a:t>
            </a:r>
          </a:p>
        </p:txBody>
      </p:sp>
    </p:spTree>
    <p:extLst>
      <p:ext uri="{BB962C8B-B14F-4D97-AF65-F5344CB8AC3E}">
        <p14:creationId xmlns:p14="http://schemas.microsoft.com/office/powerpoint/2010/main" val="2878453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Digital Learning (DL)</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normAutofit lnSpcReduction="10000"/>
          </a:bodyPr>
          <a:lstStyle/>
          <a:p>
            <a:pPr marL="0" indent="0" algn="ctr">
              <a:buNone/>
            </a:pPr>
            <a:r>
              <a:rPr lang="en-US" sz="1600" b="1"/>
              <a:t>Support and enhance the teaching and learning process for the WCU community of educators through innovative digital strategies and practices.</a:t>
            </a:r>
          </a:p>
          <a:p>
            <a:endParaRPr lang="en-US" sz="1600"/>
          </a:p>
          <a:p>
            <a:r>
              <a:rPr lang="en-US" sz="2800" b="1">
                <a:solidFill>
                  <a:srgbClr val="7030A0"/>
                </a:solidFill>
              </a:rPr>
              <a:t>DL Goal 2</a:t>
            </a:r>
            <a:r>
              <a:rPr lang="en-US" sz="2800">
                <a:solidFill>
                  <a:srgbClr val="7030A0"/>
                </a:solidFill>
              </a:rPr>
              <a:t>: </a:t>
            </a:r>
            <a:r>
              <a:rPr lang="en-US" sz="2800"/>
              <a:t>By the end of FY2020, IS&amp;T will work with faculty to produce five new electronic textbooks to improve access to educational resources for WCU students.</a:t>
            </a:r>
          </a:p>
          <a:p>
            <a:r>
              <a:rPr lang="en-US" sz="2800" b="1">
                <a:solidFill>
                  <a:srgbClr val="7030A0"/>
                </a:solidFill>
              </a:rPr>
              <a:t>Desired Outcome</a:t>
            </a:r>
            <a:r>
              <a:rPr lang="en-US" sz="2800">
                <a:solidFill>
                  <a:srgbClr val="7030A0"/>
                </a:solidFill>
              </a:rPr>
              <a:t>: </a:t>
            </a:r>
          </a:p>
          <a:p>
            <a:pPr lvl="1"/>
            <a:r>
              <a:rPr lang="en-US" sz="2800"/>
              <a:t>Improve student access to free and low-cost educational resources to increase retention.</a:t>
            </a:r>
          </a:p>
          <a:p>
            <a:pPr lvl="1"/>
            <a:r>
              <a:rPr lang="en-US" sz="2800"/>
              <a:t>Provide customized learning resources to improve student learning outcomes.</a:t>
            </a:r>
          </a:p>
          <a:p>
            <a:pPr lvl="1"/>
            <a:r>
              <a:rPr lang="en-US" sz="2800"/>
              <a:t>Help WCU Students to save over $45,000 dollars through the use of </a:t>
            </a:r>
            <a:r>
              <a:rPr lang="en-US" sz="2800" err="1"/>
              <a:t>eTextbooks</a:t>
            </a:r>
            <a:r>
              <a:rPr lang="en-US" sz="2800"/>
              <a:t>.</a:t>
            </a:r>
          </a:p>
        </p:txBody>
      </p:sp>
    </p:spTree>
    <p:extLst>
      <p:ext uri="{BB962C8B-B14F-4D97-AF65-F5344CB8AC3E}">
        <p14:creationId xmlns:p14="http://schemas.microsoft.com/office/powerpoint/2010/main" val="2210140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Digital Learning (DL)</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normAutofit lnSpcReduction="10000"/>
          </a:bodyPr>
          <a:lstStyle/>
          <a:p>
            <a:pPr marL="0" indent="0" algn="ctr">
              <a:buNone/>
            </a:pPr>
            <a:r>
              <a:rPr lang="en-US" sz="1600" b="1"/>
              <a:t>Support and enhance the teaching and learning process for the WCU community of educators through innovative digital strategies and practices.</a:t>
            </a:r>
          </a:p>
          <a:p>
            <a:endParaRPr lang="en-US" sz="1600"/>
          </a:p>
          <a:p>
            <a:r>
              <a:rPr lang="en-US" sz="2800" b="1">
                <a:solidFill>
                  <a:srgbClr val="7030A0"/>
                </a:solidFill>
              </a:rPr>
              <a:t>DL Goal 3</a:t>
            </a:r>
            <a:r>
              <a:rPr lang="en-US" sz="2800">
                <a:solidFill>
                  <a:srgbClr val="7030A0"/>
                </a:solidFill>
              </a:rPr>
              <a:t>: </a:t>
            </a:r>
            <a:r>
              <a:rPr lang="en-US" sz="2800"/>
              <a:t>By the end of FY2020, IS&amp;T will support 20% of the courses in the 8 fully online graduate programs to obtain Quality Matters certification to enhance and standardize online course design that align with national standards.</a:t>
            </a:r>
          </a:p>
          <a:p>
            <a:r>
              <a:rPr lang="en-US" sz="2800" b="1">
                <a:solidFill>
                  <a:srgbClr val="7030A0"/>
                </a:solidFill>
              </a:rPr>
              <a:t>Desired Outcome</a:t>
            </a:r>
            <a:r>
              <a:rPr lang="en-US" sz="2800">
                <a:solidFill>
                  <a:srgbClr val="7030A0"/>
                </a:solidFill>
              </a:rPr>
              <a:t>: </a:t>
            </a:r>
          </a:p>
          <a:p>
            <a:pPr lvl="1"/>
            <a:r>
              <a:rPr lang="en-US" sz="2800"/>
              <a:t>Improve student learning experiences across fully online programs to increase retention.</a:t>
            </a:r>
          </a:p>
          <a:p>
            <a:pPr lvl="1"/>
            <a:r>
              <a:rPr lang="en-US" sz="2800"/>
              <a:t>Enhance and standardize online course design to support program accreditation.</a:t>
            </a:r>
          </a:p>
        </p:txBody>
      </p:sp>
    </p:spTree>
    <p:extLst>
      <p:ext uri="{BB962C8B-B14F-4D97-AF65-F5344CB8AC3E}">
        <p14:creationId xmlns:p14="http://schemas.microsoft.com/office/powerpoint/2010/main" val="201645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sz="3300" b="1"/>
              <a:t>Digital Transformation of University Business (DT)</a:t>
            </a:r>
            <a:endParaRPr lang="en-US" sz="3300"/>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lstStyle/>
          <a:p>
            <a:pPr marL="0" indent="0">
              <a:buNone/>
            </a:pPr>
            <a:r>
              <a:rPr lang="en-US" sz="3200"/>
              <a:t>Support and enhance University operations through efficient and effective online tools and processes.</a:t>
            </a:r>
          </a:p>
          <a:p>
            <a:endParaRPr lang="en-US"/>
          </a:p>
        </p:txBody>
      </p:sp>
    </p:spTree>
    <p:extLst>
      <p:ext uri="{BB962C8B-B14F-4D97-AF65-F5344CB8AC3E}">
        <p14:creationId xmlns:p14="http://schemas.microsoft.com/office/powerpoint/2010/main" val="1672370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sz="3300" b="1"/>
              <a:t>Digital Transformation of University Business (DT)</a:t>
            </a:r>
            <a:endParaRPr lang="en-US" sz="3300"/>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lstStyle/>
          <a:p>
            <a:pPr marL="0" indent="0" algn="ctr">
              <a:buNone/>
            </a:pPr>
            <a:r>
              <a:rPr lang="en-US" sz="1800"/>
              <a:t>Support and enhance University operations through efficient and effective online tools and processes.</a:t>
            </a:r>
          </a:p>
          <a:p>
            <a:pPr marL="0" indent="0" algn="ctr">
              <a:buNone/>
            </a:pPr>
            <a:endParaRPr lang="en-US" sz="1800"/>
          </a:p>
          <a:p>
            <a:r>
              <a:rPr lang="en-US" sz="2800" b="1">
                <a:solidFill>
                  <a:srgbClr val="7030A0"/>
                </a:solidFill>
              </a:rPr>
              <a:t>DT Goal 1:</a:t>
            </a:r>
            <a:r>
              <a:rPr lang="en-US" sz="2800">
                <a:solidFill>
                  <a:srgbClr val="7030A0"/>
                </a:solidFill>
              </a:rPr>
              <a:t> </a:t>
            </a:r>
            <a:r>
              <a:rPr lang="en-US" sz="2800"/>
              <a:t>By the end of FY2020, collaborate with WCU PR on a homogeneous brand that permeates the web site and mobile app aligned with existing marketing initiatives.</a:t>
            </a:r>
          </a:p>
          <a:p>
            <a:r>
              <a:rPr lang="en-US" sz="2800" b="1">
                <a:solidFill>
                  <a:srgbClr val="7030A0"/>
                </a:solidFill>
              </a:rPr>
              <a:t>Desired Outcome:</a:t>
            </a:r>
            <a:r>
              <a:rPr lang="en-US" sz="2800">
                <a:solidFill>
                  <a:srgbClr val="7030A0"/>
                </a:solidFill>
              </a:rPr>
              <a:t> </a:t>
            </a:r>
            <a:r>
              <a:rPr lang="en-US" sz="2800"/>
              <a:t>To streamline the workflow for creating and disseminating consistent-looking and engaging university information in a timely fashion that is mobile responsive and accessible to everyone.</a:t>
            </a:r>
          </a:p>
          <a:p>
            <a:endParaRPr lang="en-US"/>
          </a:p>
        </p:txBody>
      </p:sp>
    </p:spTree>
    <p:extLst>
      <p:ext uri="{BB962C8B-B14F-4D97-AF65-F5344CB8AC3E}">
        <p14:creationId xmlns:p14="http://schemas.microsoft.com/office/powerpoint/2010/main" val="3051413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sz="3300" b="1"/>
              <a:t>Digital Transformation of University Business (DT)</a:t>
            </a:r>
            <a:endParaRPr lang="en-US" sz="3300"/>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a:xfrm>
            <a:off x="3869268" y="864108"/>
            <a:ext cx="7471832" cy="5120640"/>
          </a:xfrm>
        </p:spPr>
        <p:txBody>
          <a:bodyPr/>
          <a:lstStyle/>
          <a:p>
            <a:pPr marL="0" indent="0" algn="ctr">
              <a:buNone/>
            </a:pPr>
            <a:r>
              <a:rPr lang="en-US" sz="1800"/>
              <a:t>Support and enhance University operations through efficient and effective online tools and processes.</a:t>
            </a:r>
          </a:p>
          <a:p>
            <a:pPr marL="0" indent="0" algn="ctr">
              <a:buNone/>
            </a:pPr>
            <a:endParaRPr lang="en-US" sz="1800"/>
          </a:p>
          <a:p>
            <a:r>
              <a:rPr lang="en-US" sz="2800" b="1">
                <a:solidFill>
                  <a:srgbClr val="7030A0"/>
                </a:solidFill>
              </a:rPr>
              <a:t>DT Goal 2:</a:t>
            </a:r>
            <a:r>
              <a:rPr lang="en-US" sz="2800">
                <a:solidFill>
                  <a:srgbClr val="7030A0"/>
                </a:solidFill>
              </a:rPr>
              <a:t> </a:t>
            </a:r>
            <a:r>
              <a:rPr lang="en-US" sz="2800"/>
              <a:t>By end of FY2019, IS&amp;T will integrate the on-premise instance of SharePoint into the O365 environment.</a:t>
            </a:r>
          </a:p>
          <a:p>
            <a:r>
              <a:rPr lang="en-US" sz="2800" b="1">
                <a:solidFill>
                  <a:srgbClr val="7030A0"/>
                </a:solidFill>
              </a:rPr>
              <a:t>Desired Outcome</a:t>
            </a:r>
            <a:r>
              <a:rPr lang="en-US" sz="2800">
                <a:solidFill>
                  <a:srgbClr val="7030A0"/>
                </a:solidFill>
              </a:rPr>
              <a:t>: </a:t>
            </a:r>
            <a:r>
              <a:rPr lang="en-US" sz="2800"/>
              <a:t>Implement document workflows and improve productivity and collaboration.</a:t>
            </a:r>
          </a:p>
          <a:p>
            <a:endParaRPr lang="en-US"/>
          </a:p>
        </p:txBody>
      </p:sp>
    </p:spTree>
    <p:extLst>
      <p:ext uri="{BB962C8B-B14F-4D97-AF65-F5344CB8AC3E}">
        <p14:creationId xmlns:p14="http://schemas.microsoft.com/office/powerpoint/2010/main" val="971630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sz="3300" b="1"/>
              <a:t>Digital Transformation of University Business (DT)</a:t>
            </a:r>
            <a:endParaRPr lang="en-US" sz="3300"/>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a:xfrm>
            <a:off x="3869268" y="864108"/>
            <a:ext cx="7471832" cy="5120640"/>
          </a:xfrm>
        </p:spPr>
        <p:txBody>
          <a:bodyPr/>
          <a:lstStyle/>
          <a:p>
            <a:pPr marL="0" indent="0" algn="ctr">
              <a:buNone/>
            </a:pPr>
            <a:r>
              <a:rPr lang="en-US" sz="1800"/>
              <a:t>Support and enhance University operations through efficient and effective online tools and processes.</a:t>
            </a:r>
          </a:p>
          <a:p>
            <a:pPr marL="0" indent="0" algn="ctr">
              <a:buNone/>
            </a:pPr>
            <a:endParaRPr lang="en-US" sz="1800"/>
          </a:p>
          <a:p>
            <a:r>
              <a:rPr lang="en-US" sz="2800" b="1">
                <a:solidFill>
                  <a:srgbClr val="7030A0"/>
                </a:solidFill>
              </a:rPr>
              <a:t>DT Goal 3:</a:t>
            </a:r>
            <a:r>
              <a:rPr lang="en-US" sz="2800">
                <a:solidFill>
                  <a:srgbClr val="7030A0"/>
                </a:solidFill>
              </a:rPr>
              <a:t> </a:t>
            </a:r>
            <a:r>
              <a:rPr lang="en-US" sz="2800"/>
              <a:t>By the end of calendar year 2019, IS&amp;T will migrate the WCU faculty, staff and student email system to the Office365 cloud environment.</a:t>
            </a:r>
          </a:p>
          <a:p>
            <a:r>
              <a:rPr lang="en-US" sz="2800" b="1">
                <a:solidFill>
                  <a:srgbClr val="7030A0"/>
                </a:solidFill>
              </a:rPr>
              <a:t>Desired Outcome:</a:t>
            </a:r>
            <a:r>
              <a:rPr lang="en-US" sz="2800">
                <a:solidFill>
                  <a:srgbClr val="7030A0"/>
                </a:solidFill>
              </a:rPr>
              <a:t> </a:t>
            </a:r>
            <a:r>
              <a:rPr lang="en-US" sz="2800"/>
              <a:t>Faculty, staff and students will have access to improved collaboration tools via the ability to integrate their email with other products within the Office 365 productivity suite.</a:t>
            </a:r>
          </a:p>
          <a:p>
            <a:endParaRPr lang="en-US"/>
          </a:p>
        </p:txBody>
      </p:sp>
    </p:spTree>
    <p:extLst>
      <p:ext uri="{BB962C8B-B14F-4D97-AF65-F5344CB8AC3E}">
        <p14:creationId xmlns:p14="http://schemas.microsoft.com/office/powerpoint/2010/main" val="329764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sz="3300" b="1"/>
              <a:t>Digital Transformation of University Business (DT)</a:t>
            </a:r>
            <a:endParaRPr lang="en-US" sz="3300"/>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a:xfrm>
            <a:off x="3869268" y="864108"/>
            <a:ext cx="7471832" cy="5120640"/>
          </a:xfrm>
        </p:spPr>
        <p:txBody>
          <a:bodyPr>
            <a:normAutofit/>
          </a:bodyPr>
          <a:lstStyle/>
          <a:p>
            <a:pPr marL="0" indent="0" algn="ctr">
              <a:buNone/>
            </a:pPr>
            <a:r>
              <a:rPr lang="en-US" sz="1800"/>
              <a:t>Support and enhance University operations through efficient and effective online tools and processes.</a:t>
            </a:r>
          </a:p>
          <a:p>
            <a:pPr marL="0" indent="0" algn="ctr">
              <a:buNone/>
            </a:pPr>
            <a:endParaRPr lang="en-US" sz="1800"/>
          </a:p>
          <a:p>
            <a:r>
              <a:rPr lang="en-US" sz="2800" b="1">
                <a:solidFill>
                  <a:srgbClr val="7030A0"/>
                </a:solidFill>
              </a:rPr>
              <a:t>DT Goal 4:</a:t>
            </a:r>
            <a:r>
              <a:rPr lang="en-US" sz="2800">
                <a:solidFill>
                  <a:srgbClr val="7030A0"/>
                </a:solidFill>
              </a:rPr>
              <a:t> </a:t>
            </a:r>
            <a:r>
              <a:rPr lang="en-US" sz="2800"/>
              <a:t>By the end of FY2020, upgrade major elements of PeopleSoft Campus Solutions to provide user interface enhancements to students, including mobile access to </a:t>
            </a:r>
            <a:r>
              <a:rPr lang="en-US" sz="2800" err="1"/>
              <a:t>myWCU</a:t>
            </a:r>
            <a:r>
              <a:rPr lang="en-US" sz="2800"/>
              <a:t> as well as improved administrative support.</a:t>
            </a:r>
          </a:p>
          <a:p>
            <a:r>
              <a:rPr lang="en-US" sz="2800" b="1">
                <a:solidFill>
                  <a:srgbClr val="7030A0"/>
                </a:solidFill>
              </a:rPr>
              <a:t>Desired Outcome:</a:t>
            </a:r>
            <a:r>
              <a:rPr lang="en-US" sz="2800">
                <a:solidFill>
                  <a:srgbClr val="7030A0"/>
                </a:solidFill>
              </a:rPr>
              <a:t> </a:t>
            </a:r>
            <a:r>
              <a:rPr lang="en-US" sz="2800"/>
              <a:t>Students will have access to resources aligned to their university role and status. Students will also be able to easily navigate through </a:t>
            </a:r>
            <a:r>
              <a:rPr lang="en-US" sz="2800" err="1"/>
              <a:t>myWCU</a:t>
            </a:r>
            <a:r>
              <a:rPr lang="en-US" sz="2800"/>
              <a:t> using any device.</a:t>
            </a:r>
          </a:p>
          <a:p>
            <a:endParaRPr lang="en-US"/>
          </a:p>
        </p:txBody>
      </p:sp>
    </p:spTree>
    <p:extLst>
      <p:ext uri="{BB962C8B-B14F-4D97-AF65-F5344CB8AC3E}">
        <p14:creationId xmlns:p14="http://schemas.microsoft.com/office/powerpoint/2010/main" val="4123780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Support &amp; Training (ST)</a:t>
            </a:r>
            <a:endParaRPr lang="en-US"/>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lstStyle/>
          <a:p>
            <a:pPr marL="0" indent="0">
              <a:buNone/>
            </a:pPr>
            <a:r>
              <a:rPr lang="en-US" sz="3200"/>
              <a:t>Provide thorough, high-quality, technical support and training opportunities to benefit all members of the university community.</a:t>
            </a:r>
          </a:p>
          <a:p>
            <a:endParaRPr lang="en-US"/>
          </a:p>
        </p:txBody>
      </p:sp>
    </p:spTree>
    <p:extLst>
      <p:ext uri="{BB962C8B-B14F-4D97-AF65-F5344CB8AC3E}">
        <p14:creationId xmlns:p14="http://schemas.microsoft.com/office/powerpoint/2010/main" val="3143522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Support &amp; Training (ST)</a:t>
            </a:r>
            <a:endParaRPr lang="en-US" sz="3300"/>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normAutofit lnSpcReduction="10000"/>
          </a:bodyPr>
          <a:lstStyle/>
          <a:p>
            <a:pPr marL="0" indent="0" algn="ctr">
              <a:buNone/>
            </a:pPr>
            <a:r>
              <a:rPr lang="en-US" sz="1800"/>
              <a:t>Provide thorough, high-quality, technical support and training opportunities to benefit all members of the university community</a:t>
            </a:r>
          </a:p>
          <a:p>
            <a:pPr marL="0" indent="0" algn="ctr">
              <a:buNone/>
            </a:pPr>
            <a:endParaRPr lang="en-US" sz="1800"/>
          </a:p>
          <a:p>
            <a:r>
              <a:rPr lang="en-US" sz="2800" b="1">
                <a:solidFill>
                  <a:srgbClr val="7030A0"/>
                </a:solidFill>
              </a:rPr>
              <a:t>ST Goal 1:</a:t>
            </a:r>
            <a:r>
              <a:rPr lang="en-US" sz="2800"/>
              <a:t> By Spring 2020, IS&amp;T will identify and provide 3 alternate modalities for training, resources and support to expand the university community’s awareness and understanding of available technologies.</a:t>
            </a:r>
          </a:p>
          <a:p>
            <a:r>
              <a:rPr lang="en-US" sz="2800" b="1">
                <a:solidFill>
                  <a:srgbClr val="7030A0"/>
                </a:solidFill>
              </a:rPr>
              <a:t>Desired Outcome:</a:t>
            </a:r>
            <a:r>
              <a:rPr lang="en-US" sz="2800">
                <a:solidFill>
                  <a:srgbClr val="7030A0"/>
                </a:solidFill>
              </a:rPr>
              <a:t> </a:t>
            </a:r>
            <a:r>
              <a:rPr lang="en-US" sz="2800">
                <a:ea typeface="+mn-lt"/>
                <a:cs typeface="+mn-lt"/>
              </a:rPr>
              <a:t>To expand opportunities for personal and professional development and improve the university community’s technical proficiency to increase their academic and job productivity.</a:t>
            </a:r>
          </a:p>
        </p:txBody>
      </p:sp>
    </p:spTree>
    <p:extLst>
      <p:ext uri="{BB962C8B-B14F-4D97-AF65-F5344CB8AC3E}">
        <p14:creationId xmlns:p14="http://schemas.microsoft.com/office/powerpoint/2010/main" val="2377161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p:txBody>
          <a:bodyPr/>
          <a:lstStyle/>
          <a:p>
            <a:r>
              <a:rPr lang="en-US" b="1"/>
              <a:t>University Cyber-infrastructure (UCI)</a:t>
            </a:r>
            <a:endParaRPr lang="en-US"/>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normAutofit/>
          </a:bodyPr>
          <a:lstStyle/>
          <a:p>
            <a:pPr marL="0" indent="0">
              <a:buNone/>
            </a:pPr>
            <a:r>
              <a:rPr lang="en-US" sz="3200"/>
              <a:t>Provide a core Information Technology infrastructure, including hardware, software, and facilities, that is secure, resilient and adaptable to meet the current and future needs of the WCU community.</a:t>
            </a:r>
          </a:p>
        </p:txBody>
      </p:sp>
    </p:spTree>
    <p:extLst>
      <p:ext uri="{BB962C8B-B14F-4D97-AF65-F5344CB8AC3E}">
        <p14:creationId xmlns:p14="http://schemas.microsoft.com/office/powerpoint/2010/main" val="3290663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Support &amp; Training (ST)</a:t>
            </a:r>
            <a:endParaRPr lang="en-US" sz="3300"/>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lstStyle/>
          <a:p>
            <a:pPr marL="0" indent="0" algn="ctr">
              <a:buNone/>
            </a:pPr>
            <a:r>
              <a:rPr lang="en-US" sz="1800"/>
              <a:t>Provide thorough, high-quality, technical support and training opportunities to benefit all members of the university community</a:t>
            </a:r>
          </a:p>
          <a:p>
            <a:pPr marL="0" indent="0" algn="ctr">
              <a:buNone/>
            </a:pPr>
            <a:endParaRPr lang="en-US" sz="1800"/>
          </a:p>
          <a:p>
            <a:r>
              <a:rPr lang="en-US" sz="2800" b="1">
                <a:solidFill>
                  <a:srgbClr val="7030A0"/>
                </a:solidFill>
              </a:rPr>
              <a:t>ST Goal 2</a:t>
            </a:r>
            <a:r>
              <a:rPr lang="en-US" sz="2800">
                <a:solidFill>
                  <a:srgbClr val="7030A0"/>
                </a:solidFill>
              </a:rPr>
              <a:t>: </a:t>
            </a:r>
            <a:r>
              <a:rPr lang="en-US" sz="2800"/>
              <a:t>By the end of Fall 2019 IS&amp;T will implement a new IT Service Management System and streamline IT Support Processes.</a:t>
            </a:r>
          </a:p>
          <a:p>
            <a:r>
              <a:rPr lang="en-US" sz="2800" b="1">
                <a:solidFill>
                  <a:srgbClr val="7030A0"/>
                </a:solidFill>
              </a:rPr>
              <a:t>Desired Outcome</a:t>
            </a:r>
            <a:r>
              <a:rPr lang="en-US" sz="2800">
                <a:solidFill>
                  <a:srgbClr val="7030A0"/>
                </a:solidFill>
              </a:rPr>
              <a:t>: </a:t>
            </a:r>
            <a:r>
              <a:rPr lang="en-US" sz="2800"/>
              <a:t>Simplify support, reduce MTTR (Mean Time To Resolution) and improve communication.</a:t>
            </a:r>
          </a:p>
        </p:txBody>
      </p:sp>
    </p:spTree>
    <p:extLst>
      <p:ext uri="{BB962C8B-B14F-4D97-AF65-F5344CB8AC3E}">
        <p14:creationId xmlns:p14="http://schemas.microsoft.com/office/powerpoint/2010/main" val="2199903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Support &amp; Training (ST)</a:t>
            </a:r>
            <a:endParaRPr lang="en-US" sz="3300"/>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normAutofit/>
          </a:bodyPr>
          <a:lstStyle/>
          <a:p>
            <a:pPr marL="0" indent="0" algn="ctr">
              <a:buNone/>
            </a:pPr>
            <a:r>
              <a:rPr lang="en-US" sz="1800"/>
              <a:t>Provide thorough, high-quality, technical support and training opportunities to benefit all members of the university community</a:t>
            </a:r>
          </a:p>
          <a:p>
            <a:pPr marL="0" indent="0" algn="ctr">
              <a:buNone/>
            </a:pPr>
            <a:endParaRPr lang="en-US" sz="1800"/>
          </a:p>
          <a:p>
            <a:r>
              <a:rPr lang="en-US" sz="2800" b="1">
                <a:solidFill>
                  <a:srgbClr val="7030A0"/>
                </a:solidFill>
              </a:rPr>
              <a:t>ST Goal 3</a:t>
            </a:r>
            <a:r>
              <a:rPr lang="en-US" sz="2800">
                <a:solidFill>
                  <a:srgbClr val="7030A0"/>
                </a:solidFill>
              </a:rPr>
              <a:t>: </a:t>
            </a:r>
            <a:r>
              <a:rPr lang="en-US" sz="2800"/>
              <a:t>IS&amp;T will collaborate with the Office of Services for Students with Disabilities (OSSD) in an ongoing way to strengthen support, awareness, and training opportunities that benefit all members of the university community.</a:t>
            </a:r>
          </a:p>
          <a:p>
            <a:r>
              <a:rPr lang="en-US" sz="2800" b="1">
                <a:solidFill>
                  <a:srgbClr val="7030A0"/>
                </a:solidFill>
              </a:rPr>
              <a:t>Desired Outcome</a:t>
            </a:r>
            <a:r>
              <a:rPr lang="en-US" sz="2800">
                <a:solidFill>
                  <a:srgbClr val="7030A0"/>
                </a:solidFill>
              </a:rPr>
              <a:t>: </a:t>
            </a:r>
            <a:r>
              <a:rPr lang="en-US" sz="2800"/>
              <a:t>Raise the awareness of the technologies on campus that promote digital access and inclusion.</a:t>
            </a:r>
          </a:p>
        </p:txBody>
      </p:sp>
    </p:spTree>
    <p:extLst>
      <p:ext uri="{BB962C8B-B14F-4D97-AF65-F5344CB8AC3E}">
        <p14:creationId xmlns:p14="http://schemas.microsoft.com/office/powerpoint/2010/main" val="2564686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Governance &amp; Stewardship (GS)</a:t>
            </a:r>
            <a:endParaRPr lang="en-US"/>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normAutofit/>
          </a:bodyPr>
          <a:lstStyle/>
          <a:p>
            <a:pPr marL="0" indent="0">
              <a:buNone/>
            </a:pPr>
            <a:r>
              <a:rPr lang="en-US" sz="3200"/>
              <a:t>Provide responsible management and protection of Information Technology resources. Provide for the Confidentiality, Integrity and Availability of University data.</a:t>
            </a:r>
          </a:p>
        </p:txBody>
      </p:sp>
    </p:spTree>
    <p:extLst>
      <p:ext uri="{BB962C8B-B14F-4D97-AF65-F5344CB8AC3E}">
        <p14:creationId xmlns:p14="http://schemas.microsoft.com/office/powerpoint/2010/main" val="1278907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Governance &amp; Stewardship (GS)</a:t>
            </a:r>
            <a:endParaRPr lang="en-US"/>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lstStyle/>
          <a:p>
            <a:pPr marL="0" indent="0" algn="ctr">
              <a:buNone/>
            </a:pPr>
            <a:r>
              <a:rPr lang="en-US" sz="1800" dirty="0"/>
              <a:t>Provide responsible management and protection of Information Technology resources. Provide for the Confidentiality, Integrity and Availability of University data</a:t>
            </a:r>
          </a:p>
          <a:p>
            <a:pPr marL="0" indent="0" algn="ctr">
              <a:buNone/>
            </a:pPr>
            <a:endParaRPr lang="en-US" sz="1800"/>
          </a:p>
          <a:p>
            <a:r>
              <a:rPr lang="en-US" sz="2800" b="1">
                <a:solidFill>
                  <a:srgbClr val="7030A0"/>
                </a:solidFill>
                <a:ea typeface="+mn-lt"/>
                <a:cs typeface="+mn-lt"/>
              </a:rPr>
              <a:t>GS Goal 1:</a:t>
            </a:r>
            <a:r>
              <a:rPr lang="en-US" sz="2800" dirty="0">
                <a:solidFill>
                  <a:srgbClr val="7030A0"/>
                </a:solidFill>
                <a:ea typeface="+mn-lt"/>
                <a:cs typeface="+mn-lt"/>
              </a:rPr>
              <a:t> </a:t>
            </a:r>
            <a:r>
              <a:rPr lang="en-US" sz="2800">
                <a:ea typeface="+mn-lt"/>
                <a:cs typeface="+mn-lt"/>
              </a:rPr>
              <a:t>IS&amp;T will ensure the continuous confidentiality, integrity and availability of University systems and data.</a:t>
            </a:r>
          </a:p>
          <a:p>
            <a:endParaRPr lang="en-US" sz="2800" dirty="0"/>
          </a:p>
          <a:p>
            <a:r>
              <a:rPr lang="en-US" sz="2800" b="1" dirty="0">
                <a:solidFill>
                  <a:srgbClr val="7030A0"/>
                </a:solidFill>
              </a:rPr>
              <a:t>Desired Outcome</a:t>
            </a:r>
            <a:r>
              <a:rPr lang="en-US" sz="2800" dirty="0">
                <a:solidFill>
                  <a:srgbClr val="7030A0"/>
                </a:solidFill>
              </a:rPr>
              <a:t>: </a:t>
            </a:r>
            <a:r>
              <a:rPr lang="en-US" sz="2800" dirty="0"/>
              <a:t>Information is made available (including in a disaster) to and only to the appropriate University personnel with legitimate business or academic need.</a:t>
            </a:r>
          </a:p>
        </p:txBody>
      </p:sp>
    </p:spTree>
    <p:extLst>
      <p:ext uri="{BB962C8B-B14F-4D97-AF65-F5344CB8AC3E}">
        <p14:creationId xmlns:p14="http://schemas.microsoft.com/office/powerpoint/2010/main" val="2457416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Governance &amp; Stewardship (GS)</a:t>
            </a:r>
            <a:endParaRPr lang="en-US"/>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lstStyle/>
          <a:p>
            <a:pPr marL="0" indent="0" algn="ctr">
              <a:buNone/>
            </a:pPr>
            <a:r>
              <a:rPr lang="en-US" sz="1800"/>
              <a:t>Provide responsible management and protection of Information Technology resources. Provide for the Confidentiality, Integrity and Availability of University data</a:t>
            </a:r>
          </a:p>
          <a:p>
            <a:pPr marL="0" indent="0" algn="ctr">
              <a:buNone/>
            </a:pPr>
            <a:endParaRPr lang="en-US" sz="1800"/>
          </a:p>
          <a:p>
            <a:r>
              <a:rPr lang="en-US" sz="2800" b="1">
                <a:solidFill>
                  <a:srgbClr val="7030A0"/>
                </a:solidFill>
              </a:rPr>
              <a:t>GS Goal 2:</a:t>
            </a:r>
            <a:r>
              <a:rPr lang="en-US" sz="2800">
                <a:solidFill>
                  <a:srgbClr val="7030A0"/>
                </a:solidFill>
              </a:rPr>
              <a:t> </a:t>
            </a:r>
            <a:r>
              <a:rPr lang="en-US" sz="2800"/>
              <a:t>IS&amp;T will strengthen the protection of University physical IT assets by creating a robust asset management system and utilizing modern technology to secure end-user devices, as well as data centers and other technology infrastructure.</a:t>
            </a:r>
          </a:p>
          <a:p>
            <a:r>
              <a:rPr lang="en-US" sz="2800" b="1">
                <a:solidFill>
                  <a:srgbClr val="7030A0"/>
                </a:solidFill>
              </a:rPr>
              <a:t>Desired Outcome</a:t>
            </a:r>
            <a:r>
              <a:rPr lang="en-US" sz="2800">
                <a:solidFill>
                  <a:srgbClr val="7030A0"/>
                </a:solidFill>
              </a:rPr>
              <a:t>: </a:t>
            </a:r>
            <a:r>
              <a:rPr lang="en-US" sz="2800"/>
              <a:t>A protected and well-managed inventory of IT assets to support the University’s online activities.</a:t>
            </a:r>
          </a:p>
        </p:txBody>
      </p:sp>
    </p:spTree>
    <p:extLst>
      <p:ext uri="{BB962C8B-B14F-4D97-AF65-F5344CB8AC3E}">
        <p14:creationId xmlns:p14="http://schemas.microsoft.com/office/powerpoint/2010/main" val="1985463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Governance &amp; Stewardship (GS)</a:t>
            </a:r>
            <a:endParaRPr lang="en-US"/>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lstStyle/>
          <a:p>
            <a:pPr marL="0" indent="0" algn="ctr">
              <a:buNone/>
            </a:pPr>
            <a:r>
              <a:rPr lang="en-US" sz="1800"/>
              <a:t>Provide responsible management and protection of Information Technology resources. Provide for the Confidentiality, Integrity and Availability of University data</a:t>
            </a:r>
          </a:p>
          <a:p>
            <a:pPr marL="0" indent="0" algn="ctr">
              <a:buNone/>
            </a:pPr>
            <a:endParaRPr lang="en-US" sz="1800"/>
          </a:p>
          <a:p>
            <a:r>
              <a:rPr lang="en-US" sz="2800" b="1">
                <a:solidFill>
                  <a:srgbClr val="7030A0"/>
                </a:solidFill>
              </a:rPr>
              <a:t>GS Goal 3</a:t>
            </a:r>
            <a:r>
              <a:rPr lang="en-US" sz="2800">
                <a:solidFill>
                  <a:srgbClr val="7030A0"/>
                </a:solidFill>
              </a:rPr>
              <a:t>: </a:t>
            </a:r>
            <a:r>
              <a:rPr lang="en-US" sz="2800"/>
              <a:t>IS&amp;T will manage University computer hardware and software resources at appropriate levels to provide services to the campus as well as deployment of appropriate computer hardware.</a:t>
            </a:r>
          </a:p>
          <a:p>
            <a:r>
              <a:rPr lang="en-US" sz="2800" b="1">
                <a:solidFill>
                  <a:srgbClr val="7030A0"/>
                </a:solidFill>
              </a:rPr>
              <a:t>Desired Outcome</a:t>
            </a:r>
            <a:r>
              <a:rPr lang="en-US" sz="2800">
                <a:solidFill>
                  <a:srgbClr val="7030A0"/>
                </a:solidFill>
              </a:rPr>
              <a:t>: </a:t>
            </a:r>
            <a:r>
              <a:rPr lang="en-US" sz="2800"/>
              <a:t>Utilizing appropriate amounts of software licenses in compliance with contracted services as well as deployment of appropriate computer hardware.</a:t>
            </a:r>
          </a:p>
        </p:txBody>
      </p:sp>
    </p:spTree>
    <p:extLst>
      <p:ext uri="{BB962C8B-B14F-4D97-AF65-F5344CB8AC3E}">
        <p14:creationId xmlns:p14="http://schemas.microsoft.com/office/powerpoint/2010/main" val="1670493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a:xfrm>
            <a:off x="252919" y="1123837"/>
            <a:ext cx="3041124" cy="4601183"/>
          </a:xfrm>
        </p:spPr>
        <p:txBody>
          <a:bodyPr>
            <a:normAutofit/>
          </a:bodyPr>
          <a:lstStyle/>
          <a:p>
            <a:r>
              <a:rPr lang="en-US" b="1"/>
              <a:t>Governance &amp; Stewardship (GS)</a:t>
            </a:r>
            <a:endParaRPr lang="en-US"/>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normAutofit lnSpcReduction="10000"/>
          </a:bodyPr>
          <a:lstStyle/>
          <a:p>
            <a:pPr marL="0" indent="0" algn="ctr">
              <a:buNone/>
            </a:pPr>
            <a:r>
              <a:rPr lang="en-US" sz="1600"/>
              <a:t>Provide responsible management and protection of Information Technology resources. Provide for the Confidentiality, Integrity and Availability of University data</a:t>
            </a:r>
          </a:p>
          <a:p>
            <a:pPr marL="0" indent="0" algn="ctr">
              <a:buNone/>
            </a:pPr>
            <a:endParaRPr lang="en-US" sz="1800"/>
          </a:p>
          <a:p>
            <a:r>
              <a:rPr lang="en-US" sz="2800" b="1">
                <a:solidFill>
                  <a:srgbClr val="7030A0"/>
                </a:solidFill>
              </a:rPr>
              <a:t>GS Goal 4:</a:t>
            </a:r>
            <a:r>
              <a:rPr lang="en-US" sz="2800">
                <a:solidFill>
                  <a:srgbClr val="7030A0"/>
                </a:solidFill>
              </a:rPr>
              <a:t> </a:t>
            </a:r>
            <a:r>
              <a:rPr lang="en-US" sz="2800"/>
              <a:t>By the end of calendar 2019, establish and maintain a structure of Advisory Committees which provide technologists and functional area personnel a forum that fosters broad input to aid in the strategic direction of technology investments.</a:t>
            </a:r>
          </a:p>
          <a:p>
            <a:r>
              <a:rPr lang="en-US" sz="2800" b="1">
                <a:solidFill>
                  <a:srgbClr val="7030A0"/>
                </a:solidFill>
              </a:rPr>
              <a:t>Desired Outcome</a:t>
            </a:r>
            <a:r>
              <a:rPr lang="en-US" sz="2800">
                <a:solidFill>
                  <a:srgbClr val="7030A0"/>
                </a:solidFill>
              </a:rPr>
              <a:t>: </a:t>
            </a:r>
            <a:r>
              <a:rPr lang="en-US" sz="2800"/>
              <a:t>Technology investments and decisions are informed by functional requirements from business and academic areas to promote cost-effective and reliable technology solutions.</a:t>
            </a:r>
          </a:p>
        </p:txBody>
      </p:sp>
    </p:spTree>
    <p:extLst>
      <p:ext uri="{BB962C8B-B14F-4D97-AF65-F5344CB8AC3E}">
        <p14:creationId xmlns:p14="http://schemas.microsoft.com/office/powerpoint/2010/main" val="14827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University Cyber-infrastructure (UCI)</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normAutofit/>
          </a:bodyPr>
          <a:lstStyle/>
          <a:p>
            <a:pPr marL="0" indent="0">
              <a:buNone/>
            </a:pPr>
            <a:r>
              <a:rPr lang="en-US" sz="1600"/>
              <a:t>Provide a core Information Technology infrastructure, including hardware, software, and facilities, that is secure, resilient and adaptable to meet the current and future needs of the WCU community.</a:t>
            </a:r>
          </a:p>
          <a:p>
            <a:endParaRPr lang="en-US" sz="1600"/>
          </a:p>
          <a:p>
            <a:r>
              <a:rPr lang="en-US" sz="2800" b="1">
                <a:solidFill>
                  <a:srgbClr val="7030A0"/>
                </a:solidFill>
              </a:rPr>
              <a:t>UCI Goal 1:</a:t>
            </a:r>
            <a:r>
              <a:rPr lang="en-US" sz="2800">
                <a:solidFill>
                  <a:srgbClr val="7030A0"/>
                </a:solidFill>
              </a:rPr>
              <a:t> </a:t>
            </a:r>
            <a:r>
              <a:rPr lang="en-US" sz="2800"/>
              <a:t>By the end of FY2020, upgrade software virtualization infrastructure to include access to personal cloud storage within virtualized environment. </a:t>
            </a:r>
          </a:p>
          <a:p>
            <a:r>
              <a:rPr lang="en-US" sz="2800" b="1">
                <a:solidFill>
                  <a:srgbClr val="7030A0"/>
                </a:solidFill>
              </a:rPr>
              <a:t>Desired Outcome:</a:t>
            </a:r>
            <a:r>
              <a:rPr lang="en-US" sz="2800">
                <a:solidFill>
                  <a:srgbClr val="7030A0"/>
                </a:solidFill>
              </a:rPr>
              <a:t> </a:t>
            </a:r>
            <a:r>
              <a:rPr lang="en-US" sz="2800"/>
              <a:t>increase student access to university owned software and cloud file storage in more robust and efficient manner for increased productivity and engagement of students and faculty.</a:t>
            </a:r>
          </a:p>
        </p:txBody>
      </p:sp>
    </p:spTree>
    <p:extLst>
      <p:ext uri="{BB962C8B-B14F-4D97-AF65-F5344CB8AC3E}">
        <p14:creationId xmlns:p14="http://schemas.microsoft.com/office/powerpoint/2010/main" val="3139902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University Cyber-infrastructure (UCI)</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normAutofit/>
          </a:bodyPr>
          <a:lstStyle/>
          <a:p>
            <a:pPr marL="0" indent="0">
              <a:buNone/>
            </a:pPr>
            <a:r>
              <a:rPr lang="en-US" sz="1600"/>
              <a:t>Provide a core Information Technology infrastructure, including hardware, software, and facilities, that is secure, resilient and adaptable to meet the current and future needs of the WCU community.</a:t>
            </a:r>
          </a:p>
          <a:p>
            <a:endParaRPr lang="en-US" sz="1600"/>
          </a:p>
          <a:p>
            <a:r>
              <a:rPr lang="en-US" sz="2800" b="1">
                <a:solidFill>
                  <a:srgbClr val="7030A0"/>
                </a:solidFill>
              </a:rPr>
              <a:t>UCI Goal 2:</a:t>
            </a:r>
            <a:r>
              <a:rPr lang="en-US" sz="2800">
                <a:solidFill>
                  <a:srgbClr val="7030A0"/>
                </a:solidFill>
              </a:rPr>
              <a:t> </a:t>
            </a:r>
            <a:r>
              <a:rPr lang="en-US" sz="2800"/>
              <a:t>Building on successes in BPMC and Anderson Hall, Phase 3 of collaborative classrooms will begin with active and collaborative learning spaces designed and built for the SECC/Commons Building by August 2020.</a:t>
            </a:r>
          </a:p>
          <a:p>
            <a:r>
              <a:rPr lang="en-US" sz="2800" b="1">
                <a:solidFill>
                  <a:srgbClr val="7030A0"/>
                </a:solidFill>
              </a:rPr>
              <a:t>Desired Outcome</a:t>
            </a:r>
            <a:r>
              <a:rPr lang="en-US" sz="2800">
                <a:solidFill>
                  <a:srgbClr val="7030A0"/>
                </a:solidFill>
              </a:rPr>
              <a:t>: </a:t>
            </a:r>
            <a:r>
              <a:rPr lang="en-US" sz="2800"/>
              <a:t>Meet the request for more active learning classrooms to support increased faculty and student engagement.</a:t>
            </a:r>
          </a:p>
        </p:txBody>
      </p:sp>
    </p:spTree>
    <p:extLst>
      <p:ext uri="{BB962C8B-B14F-4D97-AF65-F5344CB8AC3E}">
        <p14:creationId xmlns:p14="http://schemas.microsoft.com/office/powerpoint/2010/main" val="2108429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University Cyber-infrastructure (UCI)</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normAutofit/>
          </a:bodyPr>
          <a:lstStyle/>
          <a:p>
            <a:pPr marL="0" indent="0">
              <a:buNone/>
            </a:pPr>
            <a:r>
              <a:rPr lang="en-US" sz="1600"/>
              <a:t>Provide a core Information Technology infrastructure, including hardware, software, and facilities, that is secure, resilient and adaptable to meet the current and future needs of the WCU community.</a:t>
            </a:r>
          </a:p>
          <a:p>
            <a:endParaRPr lang="en-US" sz="1600"/>
          </a:p>
          <a:p>
            <a:r>
              <a:rPr lang="en-US" sz="2800" b="1">
                <a:solidFill>
                  <a:srgbClr val="7030A0"/>
                </a:solidFill>
              </a:rPr>
              <a:t>UCI Goal 3:</a:t>
            </a:r>
            <a:r>
              <a:rPr lang="en-US" sz="2800">
                <a:solidFill>
                  <a:srgbClr val="7030A0"/>
                </a:solidFill>
              </a:rPr>
              <a:t> </a:t>
            </a:r>
            <a:r>
              <a:rPr lang="en-US" sz="2800"/>
              <a:t>By the end of FY20, IS&amp;T will replicate critical university servers to the cloud.</a:t>
            </a:r>
          </a:p>
          <a:p>
            <a:r>
              <a:rPr lang="en-US" sz="2800" b="1">
                <a:solidFill>
                  <a:srgbClr val="7030A0"/>
                </a:solidFill>
              </a:rPr>
              <a:t>Desired Outcome</a:t>
            </a:r>
            <a:r>
              <a:rPr lang="en-US" sz="2800">
                <a:solidFill>
                  <a:srgbClr val="7030A0"/>
                </a:solidFill>
              </a:rPr>
              <a:t>: </a:t>
            </a:r>
            <a:r>
              <a:rPr lang="en-US" sz="2800"/>
              <a:t>Reduce the potential risk of critical applications being unavailable due to failures of physical resources on campus.</a:t>
            </a:r>
          </a:p>
        </p:txBody>
      </p:sp>
    </p:spTree>
    <p:extLst>
      <p:ext uri="{BB962C8B-B14F-4D97-AF65-F5344CB8AC3E}">
        <p14:creationId xmlns:p14="http://schemas.microsoft.com/office/powerpoint/2010/main" val="4075986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University Cyber-infrastructure (UCI)</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normAutofit/>
          </a:bodyPr>
          <a:lstStyle/>
          <a:p>
            <a:pPr marL="0" indent="0">
              <a:buNone/>
            </a:pPr>
            <a:r>
              <a:rPr lang="en-US" sz="1600"/>
              <a:t>Provide a core Information Technology infrastructure, including hardware, software, and facilities, that is secure, resilient and adaptable to meet the current and future needs of the WCU community.</a:t>
            </a:r>
          </a:p>
          <a:p>
            <a:endParaRPr lang="en-US" sz="1600"/>
          </a:p>
          <a:p>
            <a:r>
              <a:rPr lang="en-US" sz="2800" b="1">
                <a:solidFill>
                  <a:srgbClr val="7030A0"/>
                </a:solidFill>
              </a:rPr>
              <a:t>UCI Goal 4</a:t>
            </a:r>
            <a:r>
              <a:rPr lang="en-US" sz="2800">
                <a:solidFill>
                  <a:srgbClr val="7030A0"/>
                </a:solidFill>
              </a:rPr>
              <a:t>: </a:t>
            </a:r>
            <a:r>
              <a:rPr lang="en-US" sz="2800"/>
              <a:t>IS&amp;T will provide storage resources and data backup services to Faculty researchers to support their research data and support their grant application requirements.</a:t>
            </a:r>
          </a:p>
          <a:p>
            <a:r>
              <a:rPr lang="en-US" sz="2800" b="1">
                <a:solidFill>
                  <a:srgbClr val="7030A0"/>
                </a:solidFill>
              </a:rPr>
              <a:t>Desired Outcome</a:t>
            </a:r>
            <a:r>
              <a:rPr lang="en-US" sz="2800">
                <a:solidFill>
                  <a:srgbClr val="7030A0"/>
                </a:solidFill>
              </a:rPr>
              <a:t>: </a:t>
            </a:r>
            <a:r>
              <a:rPr lang="en-US" sz="2800"/>
              <a:t>Faculty will be able to expand their professional research in pursuit of knowledge creation, as well as train and mentor students in use of state-of-art computational tools used by researchers.</a:t>
            </a:r>
          </a:p>
        </p:txBody>
      </p:sp>
    </p:spTree>
    <p:extLst>
      <p:ext uri="{BB962C8B-B14F-4D97-AF65-F5344CB8AC3E}">
        <p14:creationId xmlns:p14="http://schemas.microsoft.com/office/powerpoint/2010/main" val="3811947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University Cyber-infrastructure (UCI)</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normAutofit lnSpcReduction="10000"/>
          </a:bodyPr>
          <a:lstStyle/>
          <a:p>
            <a:pPr marL="0" indent="0">
              <a:buNone/>
            </a:pPr>
            <a:r>
              <a:rPr lang="en-US" sz="1600"/>
              <a:t>Provide a core Information Technology infrastructure, including hardware, software, and facilities, that is secure, resilient and adaptable to meet the current and future needs of the WCU community.</a:t>
            </a:r>
          </a:p>
          <a:p>
            <a:endParaRPr lang="en-US" sz="1600"/>
          </a:p>
          <a:p>
            <a:r>
              <a:rPr lang="en-US" sz="2800" b="1">
                <a:solidFill>
                  <a:srgbClr val="7030A0"/>
                </a:solidFill>
              </a:rPr>
              <a:t>UCI Goal 5:</a:t>
            </a:r>
            <a:r>
              <a:rPr lang="en-US" sz="2800">
                <a:solidFill>
                  <a:srgbClr val="7030A0"/>
                </a:solidFill>
              </a:rPr>
              <a:t> </a:t>
            </a:r>
            <a:r>
              <a:rPr lang="en-US" sz="2800"/>
              <a:t>By the end of FY2022, IS&amp;T will install, configure, and maintain the necessary network infrastructure to provide ubiquitous wired and wireless network access across all academic, administrative, and residential campus buildings with 99.9% uptime while maintaining a total utilization of 70% or lower for all network capacity.</a:t>
            </a:r>
          </a:p>
          <a:p>
            <a:r>
              <a:rPr lang="en-US" sz="2800" b="1">
                <a:solidFill>
                  <a:srgbClr val="7030A0"/>
                </a:solidFill>
              </a:rPr>
              <a:t>Desired Outcome</a:t>
            </a:r>
            <a:r>
              <a:rPr lang="en-US" sz="2800">
                <a:solidFill>
                  <a:srgbClr val="7030A0"/>
                </a:solidFill>
              </a:rPr>
              <a:t>: </a:t>
            </a:r>
            <a:r>
              <a:rPr lang="en-US" sz="2800"/>
              <a:t>Increase wireless access to all internal and external network-based resources</a:t>
            </a:r>
          </a:p>
        </p:txBody>
      </p:sp>
    </p:spTree>
    <p:extLst>
      <p:ext uri="{BB962C8B-B14F-4D97-AF65-F5344CB8AC3E}">
        <p14:creationId xmlns:p14="http://schemas.microsoft.com/office/powerpoint/2010/main" val="3718456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60E3E-5E65-F34B-ABBF-6983A7348ED5}"/>
              </a:ext>
            </a:extLst>
          </p:cNvPr>
          <p:cNvSpPr>
            <a:spLocks noGrp="1"/>
          </p:cNvSpPr>
          <p:nvPr>
            <p:ph type="title"/>
          </p:nvPr>
        </p:nvSpPr>
        <p:spPr/>
        <p:txBody>
          <a:bodyPr/>
          <a:lstStyle/>
          <a:p>
            <a:r>
              <a:rPr lang="en-US" b="1"/>
              <a:t>University Cyber-infrastructure (UCI)</a:t>
            </a:r>
            <a:endParaRPr lang="en-US"/>
          </a:p>
        </p:txBody>
      </p:sp>
      <p:sp>
        <p:nvSpPr>
          <p:cNvPr id="3" name="Content Placeholder 2">
            <a:extLst>
              <a:ext uri="{FF2B5EF4-FFF2-40B4-BE49-F238E27FC236}">
                <a16:creationId xmlns:a16="http://schemas.microsoft.com/office/drawing/2014/main" id="{A7B9F88F-455B-DC46-BA94-ABB5DAA99512}"/>
              </a:ext>
            </a:extLst>
          </p:cNvPr>
          <p:cNvSpPr>
            <a:spLocks noGrp="1"/>
          </p:cNvSpPr>
          <p:nvPr>
            <p:ph idx="1"/>
          </p:nvPr>
        </p:nvSpPr>
        <p:spPr>
          <a:xfrm>
            <a:off x="3723702" y="864108"/>
            <a:ext cx="7700790" cy="5120640"/>
          </a:xfrm>
        </p:spPr>
        <p:txBody>
          <a:bodyPr>
            <a:normAutofit/>
          </a:bodyPr>
          <a:lstStyle/>
          <a:p>
            <a:pPr marL="0" indent="0">
              <a:buNone/>
            </a:pPr>
            <a:r>
              <a:rPr lang="en-US" sz="1600"/>
              <a:t>Provide a core Information Technology infrastructure, including hardware, software, and facilities, that is secure, resilient and adaptable to meet the current and future needs of the WCU community.</a:t>
            </a:r>
          </a:p>
          <a:p>
            <a:endParaRPr lang="en-US" sz="1600"/>
          </a:p>
          <a:p>
            <a:r>
              <a:rPr lang="en-US" sz="2800" b="1">
                <a:solidFill>
                  <a:srgbClr val="7030A0"/>
                </a:solidFill>
              </a:rPr>
              <a:t>UCI Goal 6:</a:t>
            </a:r>
            <a:r>
              <a:rPr lang="en-US" sz="2800">
                <a:solidFill>
                  <a:srgbClr val="7030A0"/>
                </a:solidFill>
              </a:rPr>
              <a:t> </a:t>
            </a:r>
            <a:r>
              <a:rPr lang="en-US" sz="2800"/>
              <a:t>By the end of FY2020, IS&amp;T will complete the migration of WCU’s legacy telephone system to a new Unified Communications platform.</a:t>
            </a:r>
          </a:p>
          <a:p>
            <a:r>
              <a:rPr lang="en-US" sz="2800" b="1">
                <a:solidFill>
                  <a:srgbClr val="7030A0"/>
                </a:solidFill>
              </a:rPr>
              <a:t>Desired Outcome:</a:t>
            </a:r>
            <a:r>
              <a:rPr lang="en-US" sz="2800">
                <a:solidFill>
                  <a:srgbClr val="7030A0"/>
                </a:solidFill>
              </a:rPr>
              <a:t> </a:t>
            </a:r>
            <a:r>
              <a:rPr lang="en-US" sz="2800"/>
              <a:t>Enhance student, faculty and staff engagement, work productivity and overall customer satisfaction while communicating electronically across campus.</a:t>
            </a:r>
          </a:p>
        </p:txBody>
      </p:sp>
    </p:spTree>
    <p:extLst>
      <p:ext uri="{BB962C8B-B14F-4D97-AF65-F5344CB8AC3E}">
        <p14:creationId xmlns:p14="http://schemas.microsoft.com/office/powerpoint/2010/main" val="2107295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9927-83C2-6A44-8F3A-8334DB00F661}"/>
              </a:ext>
            </a:extLst>
          </p:cNvPr>
          <p:cNvSpPr>
            <a:spLocks noGrp="1"/>
          </p:cNvSpPr>
          <p:nvPr>
            <p:ph type="title"/>
          </p:nvPr>
        </p:nvSpPr>
        <p:spPr/>
        <p:txBody>
          <a:bodyPr/>
          <a:lstStyle/>
          <a:p>
            <a:r>
              <a:rPr lang="en-US" b="1"/>
              <a:t>Digital Learning (DL)</a:t>
            </a:r>
            <a:endParaRPr lang="en-US"/>
          </a:p>
        </p:txBody>
      </p:sp>
      <p:sp>
        <p:nvSpPr>
          <p:cNvPr id="3" name="Content Placeholder 2">
            <a:extLst>
              <a:ext uri="{FF2B5EF4-FFF2-40B4-BE49-F238E27FC236}">
                <a16:creationId xmlns:a16="http://schemas.microsoft.com/office/drawing/2014/main" id="{EDB75DC2-3235-7E4A-99C5-C65477EEF444}"/>
              </a:ext>
            </a:extLst>
          </p:cNvPr>
          <p:cNvSpPr>
            <a:spLocks noGrp="1"/>
          </p:cNvSpPr>
          <p:nvPr>
            <p:ph idx="1"/>
          </p:nvPr>
        </p:nvSpPr>
        <p:spPr/>
        <p:txBody>
          <a:bodyPr/>
          <a:lstStyle/>
          <a:p>
            <a:pPr marL="0" indent="0">
              <a:buNone/>
            </a:pPr>
            <a:r>
              <a:rPr lang="en-US" sz="3200"/>
              <a:t>Support and enhance the teaching and learning process for the WCU community of educators through innovative digital strategies and practices.</a:t>
            </a:r>
          </a:p>
          <a:p>
            <a:endParaRPr lang="en-US"/>
          </a:p>
        </p:txBody>
      </p:sp>
    </p:spTree>
    <p:extLst>
      <p:ext uri="{BB962C8B-B14F-4D97-AF65-F5344CB8AC3E}">
        <p14:creationId xmlns:p14="http://schemas.microsoft.com/office/powerpoint/2010/main" val="2529147726"/>
      </p:ext>
    </p:extLst>
  </p:cSld>
  <p:clrMapOvr>
    <a:masterClrMapping/>
  </p:clrMapOvr>
</p:sld>
</file>

<file path=ppt/theme/theme1.xml><?xml version="1.0" encoding="utf-8"?>
<a:theme xmlns:a="http://schemas.openxmlformats.org/drawingml/2006/main" name="Frame">
  <a:themeElements>
    <a:clrScheme name="Custom 4">
      <a:dk1>
        <a:srgbClr val="000000"/>
      </a:dk1>
      <a:lt1>
        <a:srgbClr val="FFFFFF"/>
      </a:lt1>
      <a:dk2>
        <a:srgbClr val="545454"/>
      </a:dk2>
      <a:lt2>
        <a:srgbClr val="BFBFBF"/>
      </a:lt2>
      <a:accent1>
        <a:srgbClr val="CA84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DDF2C656BC4694DAAB5F5931A3FA949" ma:contentTypeVersion="6" ma:contentTypeDescription="Create a new document." ma:contentTypeScope="" ma:versionID="a685f2b54405383155e2836349ca0b93">
  <xsd:schema xmlns:xsd="http://www.w3.org/2001/XMLSchema" xmlns:xs="http://www.w3.org/2001/XMLSchema" xmlns:p="http://schemas.microsoft.com/office/2006/metadata/properties" xmlns:ns2="5801de91-f78e-4cc1-8a0d-93900ec81806" targetNamespace="http://schemas.microsoft.com/office/2006/metadata/properties" ma:root="true" ma:fieldsID="cee4ec621e84e1ed937454645a1a4cf1" ns2:_="">
    <xsd:import namespace="5801de91-f78e-4cc1-8a0d-93900ec8180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1de91-f78e-4cc1-8a0d-93900ec818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771283-4924-4DF1-9A41-718BD8247B1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9415299-42E4-47B5-BF47-2417096642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1de91-f78e-4cc1-8a0d-93900ec818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9D2B80-FA48-4AC4-9616-EFB5810287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Frame</Template>
  <Application>Microsoft Office PowerPoint</Application>
  <PresentationFormat>Widescreen</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Frame</vt:lpstr>
      <vt:lpstr>WCU Information Services &amp; Technology</vt:lpstr>
      <vt:lpstr>University Cyber-infrastructure (UCI)</vt:lpstr>
      <vt:lpstr>University Cyber-infrastructure (UCI)</vt:lpstr>
      <vt:lpstr>University Cyber-infrastructure (UCI)</vt:lpstr>
      <vt:lpstr>University Cyber-infrastructure (UCI)</vt:lpstr>
      <vt:lpstr>University Cyber-infrastructure (UCI)</vt:lpstr>
      <vt:lpstr>University Cyber-infrastructure (UCI)</vt:lpstr>
      <vt:lpstr>University Cyber-infrastructure (UCI)</vt:lpstr>
      <vt:lpstr>Digital Learning (DL)</vt:lpstr>
      <vt:lpstr>Digital Learning (DL)</vt:lpstr>
      <vt:lpstr>Digital Learning (DL)</vt:lpstr>
      <vt:lpstr>Digital Learning (DL)</vt:lpstr>
      <vt:lpstr>Digital Transformation of University Business (DT)</vt:lpstr>
      <vt:lpstr>Digital Transformation of University Business (DT)</vt:lpstr>
      <vt:lpstr>Digital Transformation of University Business (DT)</vt:lpstr>
      <vt:lpstr>Digital Transformation of University Business (DT)</vt:lpstr>
      <vt:lpstr>Digital Transformation of University Business (DT)</vt:lpstr>
      <vt:lpstr>Support &amp; Training (ST)</vt:lpstr>
      <vt:lpstr>Support &amp; Training (ST)</vt:lpstr>
      <vt:lpstr>Support &amp; Training (ST)</vt:lpstr>
      <vt:lpstr>Support &amp; Training (ST)</vt:lpstr>
      <vt:lpstr>Governance &amp; Stewardship (GS)</vt:lpstr>
      <vt:lpstr>Governance &amp; Stewardship (GS)</vt:lpstr>
      <vt:lpstr>Governance &amp; Stewardship (GS)</vt:lpstr>
      <vt:lpstr>Governance &amp; Stewardship (GS)</vt:lpstr>
      <vt:lpstr>Governance &amp; Stewardship (GS)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Services &amp; Technology</dc:title>
  <dc:creator>Kassabian, Dikran</dc:creator>
  <cp:revision>5</cp:revision>
  <dcterms:created xsi:type="dcterms:W3CDTF">2019-06-28T13:45:08Z</dcterms:created>
  <dcterms:modified xsi:type="dcterms:W3CDTF">2019-09-05T19:52:25Z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0x0101004DDF2C656BC4694DAAB5F5931A3FA949</vt:lpwstr>
  </property>
</Properties>
</file>