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270" r:id="rId2"/>
    <p:sldId id="284" r:id="rId3"/>
    <p:sldId id="283" r:id="rId4"/>
    <p:sldId id="271" r:id="rId5"/>
    <p:sldId id="285" r:id="rId6"/>
    <p:sldId id="286" r:id="rId7"/>
    <p:sldId id="272" r:id="rId8"/>
    <p:sldId id="274" r:id="rId9"/>
    <p:sldId id="275" r:id="rId10"/>
    <p:sldId id="279" r:id="rId11"/>
    <p:sldId id="280" r:id="rId12"/>
    <p:sldId id="282" r:id="rId13"/>
    <p:sldId id="28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FF"/>
    <a:srgbClr val="8037B7"/>
    <a:srgbClr val="512F71"/>
    <a:srgbClr val="4C216D"/>
    <a:srgbClr val="34164A"/>
    <a:srgbClr val="5E00BC"/>
    <a:srgbClr val="800080"/>
    <a:srgbClr val="702F9F"/>
    <a:srgbClr val="C5A646"/>
    <a:srgbClr val="BE7D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95" autoAdjust="0"/>
    <p:restoredTop sz="94296" autoAdjust="0"/>
  </p:normalViewPr>
  <p:slideViewPr>
    <p:cSldViewPr snapToGrid="0">
      <p:cViewPr varScale="1">
        <p:scale>
          <a:sx n="90" d="100"/>
          <a:sy n="90" d="100"/>
        </p:scale>
        <p:origin x="712" y="192"/>
      </p:cViewPr>
      <p:guideLst>
        <p:guide orient="horz" pos="2160"/>
        <p:guide pos="3840"/>
      </p:guideLst>
    </p:cSldViewPr>
  </p:slideViewPr>
  <p:notesTextViewPr>
    <p:cViewPr>
      <p:scale>
        <a:sx n="1" d="1"/>
        <a:sy n="1" d="1"/>
      </p:scale>
      <p:origin x="0" y="0"/>
    </p:cViewPr>
  </p:notesTextViewPr>
  <p:sorterViewPr>
    <p:cViewPr>
      <p:scale>
        <a:sx n="140" d="100"/>
        <a:sy n="14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41546DD-7218-4E4B-8D6E-3AC4A64B0C66}" type="datetimeFigureOut">
              <a:rPr lang="en-US" smtClean="0"/>
              <a:t>10/31/18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AE753A-B7C5-9C44-AFDB-799082E6A5E1}" type="slidenum">
              <a:rPr lang="en-US" smtClean="0"/>
              <a:t>‹#›</a:t>
            </a:fld>
            <a:endParaRPr lang="en-US"/>
          </a:p>
        </p:txBody>
      </p:sp>
    </p:spTree>
    <p:extLst>
      <p:ext uri="{BB962C8B-B14F-4D97-AF65-F5344CB8AC3E}">
        <p14:creationId xmlns:p14="http://schemas.microsoft.com/office/powerpoint/2010/main" val="19254179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9EA59E-584B-8F48-9859-C499276AAB60}" type="datetimeFigureOut">
              <a:rPr lang="en-US" smtClean="0"/>
              <a:t>10/31/18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8CD5F4-8E5C-C24D-834A-1D008D7B5200}" type="slidenum">
              <a:rPr lang="en-US" smtClean="0"/>
              <a:t>‹#›</a:t>
            </a:fld>
            <a:endParaRPr lang="en-US"/>
          </a:p>
        </p:txBody>
      </p:sp>
    </p:spTree>
    <p:extLst>
      <p:ext uri="{BB962C8B-B14F-4D97-AF65-F5344CB8AC3E}">
        <p14:creationId xmlns:p14="http://schemas.microsoft.com/office/powerpoint/2010/main" val="14067514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28E446-9A05-4969-BDEC-38BE27AD6C61}" type="slidenum">
              <a:rPr lang="en-US" smtClean="0"/>
              <a:t>2</a:t>
            </a:fld>
            <a:endParaRPr lang="en-US"/>
          </a:p>
        </p:txBody>
      </p:sp>
    </p:spTree>
    <p:extLst>
      <p:ext uri="{BB962C8B-B14F-4D97-AF65-F5344CB8AC3E}">
        <p14:creationId xmlns:p14="http://schemas.microsoft.com/office/powerpoint/2010/main" val="1440271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28E446-9A05-4969-BDEC-38BE27AD6C61}" type="slidenum">
              <a:rPr lang="en-US" smtClean="0"/>
              <a:t>11</a:t>
            </a:fld>
            <a:endParaRPr lang="en-US"/>
          </a:p>
        </p:txBody>
      </p:sp>
    </p:spTree>
    <p:extLst>
      <p:ext uri="{BB962C8B-B14F-4D97-AF65-F5344CB8AC3E}">
        <p14:creationId xmlns:p14="http://schemas.microsoft.com/office/powerpoint/2010/main" val="4157093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28E446-9A05-4969-BDEC-38BE27AD6C61}" type="slidenum">
              <a:rPr lang="en-US" smtClean="0"/>
              <a:t>12</a:t>
            </a:fld>
            <a:endParaRPr lang="en-US"/>
          </a:p>
        </p:txBody>
      </p:sp>
    </p:spTree>
    <p:extLst>
      <p:ext uri="{BB962C8B-B14F-4D97-AF65-F5344CB8AC3E}">
        <p14:creationId xmlns:p14="http://schemas.microsoft.com/office/powerpoint/2010/main" val="33334983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28E446-9A05-4969-BDEC-38BE27AD6C61}" type="slidenum">
              <a:rPr lang="en-US" smtClean="0"/>
              <a:t>13</a:t>
            </a:fld>
            <a:endParaRPr lang="en-US"/>
          </a:p>
        </p:txBody>
      </p:sp>
    </p:spTree>
    <p:extLst>
      <p:ext uri="{BB962C8B-B14F-4D97-AF65-F5344CB8AC3E}">
        <p14:creationId xmlns:p14="http://schemas.microsoft.com/office/powerpoint/2010/main" val="2037358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Vernon intro</a:t>
            </a:r>
            <a:r>
              <a:rPr lang="en-US" baseline="0" dirty="0"/>
              <a:t> slides (2mins)</a:t>
            </a:r>
            <a:endParaRPr lang="en-US" dirty="0"/>
          </a:p>
        </p:txBody>
      </p:sp>
      <p:sp>
        <p:nvSpPr>
          <p:cNvPr id="4" name="Slide Number Placeholder 3"/>
          <p:cNvSpPr>
            <a:spLocks noGrp="1"/>
          </p:cNvSpPr>
          <p:nvPr>
            <p:ph type="sldNum" sz="quarter" idx="10"/>
          </p:nvPr>
        </p:nvSpPr>
        <p:spPr/>
        <p:txBody>
          <a:bodyPr/>
          <a:lstStyle/>
          <a:p>
            <a:fld id="{B78B610D-3A73-46CC-A4A2-A7A32C5786E5}" type="slidenum">
              <a:rPr lang="en-US" smtClean="0"/>
              <a:pPr/>
              <a:t>3</a:t>
            </a:fld>
            <a:endParaRPr lang="en-US" dirty="0"/>
          </a:p>
        </p:txBody>
      </p:sp>
    </p:spTree>
    <p:extLst>
      <p:ext uri="{BB962C8B-B14F-4D97-AF65-F5344CB8AC3E}">
        <p14:creationId xmlns:p14="http://schemas.microsoft.com/office/powerpoint/2010/main" val="802893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28E446-9A05-4969-BDEC-38BE27AD6C61}" type="slidenum">
              <a:rPr lang="en-US" smtClean="0"/>
              <a:t>4</a:t>
            </a:fld>
            <a:endParaRPr lang="en-US"/>
          </a:p>
        </p:txBody>
      </p:sp>
    </p:spTree>
    <p:extLst>
      <p:ext uri="{BB962C8B-B14F-4D97-AF65-F5344CB8AC3E}">
        <p14:creationId xmlns:p14="http://schemas.microsoft.com/office/powerpoint/2010/main" val="1891725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28E446-9A05-4969-BDEC-38BE27AD6C61}" type="slidenum">
              <a:rPr lang="en-US" smtClean="0"/>
              <a:t>5</a:t>
            </a:fld>
            <a:endParaRPr lang="en-US"/>
          </a:p>
        </p:txBody>
      </p:sp>
    </p:spTree>
    <p:extLst>
      <p:ext uri="{BB962C8B-B14F-4D97-AF65-F5344CB8AC3E}">
        <p14:creationId xmlns:p14="http://schemas.microsoft.com/office/powerpoint/2010/main" val="2408101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28E446-9A05-4969-BDEC-38BE27AD6C61}" type="slidenum">
              <a:rPr lang="en-US" smtClean="0"/>
              <a:t>6</a:t>
            </a:fld>
            <a:endParaRPr lang="en-US"/>
          </a:p>
        </p:txBody>
      </p:sp>
    </p:spTree>
    <p:extLst>
      <p:ext uri="{BB962C8B-B14F-4D97-AF65-F5344CB8AC3E}">
        <p14:creationId xmlns:p14="http://schemas.microsoft.com/office/powerpoint/2010/main" val="10723155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28E446-9A05-4969-BDEC-38BE27AD6C61}" type="slidenum">
              <a:rPr lang="en-US" smtClean="0"/>
              <a:t>7</a:t>
            </a:fld>
            <a:endParaRPr lang="en-US"/>
          </a:p>
        </p:txBody>
      </p:sp>
    </p:spTree>
    <p:extLst>
      <p:ext uri="{BB962C8B-B14F-4D97-AF65-F5344CB8AC3E}">
        <p14:creationId xmlns:p14="http://schemas.microsoft.com/office/powerpoint/2010/main" val="39762880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28E446-9A05-4969-BDEC-38BE27AD6C61}" type="slidenum">
              <a:rPr lang="en-US" smtClean="0"/>
              <a:t>8</a:t>
            </a:fld>
            <a:endParaRPr lang="en-US"/>
          </a:p>
        </p:txBody>
      </p:sp>
    </p:spTree>
    <p:extLst>
      <p:ext uri="{BB962C8B-B14F-4D97-AF65-F5344CB8AC3E}">
        <p14:creationId xmlns:p14="http://schemas.microsoft.com/office/powerpoint/2010/main" val="3151443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28E446-9A05-4969-BDEC-38BE27AD6C61}" type="slidenum">
              <a:rPr lang="en-US" smtClean="0"/>
              <a:t>9</a:t>
            </a:fld>
            <a:endParaRPr lang="en-US"/>
          </a:p>
        </p:txBody>
      </p:sp>
    </p:spTree>
    <p:extLst>
      <p:ext uri="{BB962C8B-B14F-4D97-AF65-F5344CB8AC3E}">
        <p14:creationId xmlns:p14="http://schemas.microsoft.com/office/powerpoint/2010/main" val="29254838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928E446-9A05-4969-BDEC-38BE27AD6C61}" type="slidenum">
              <a:rPr lang="en-US" smtClean="0"/>
              <a:t>10</a:t>
            </a:fld>
            <a:endParaRPr lang="en-US"/>
          </a:p>
        </p:txBody>
      </p:sp>
    </p:spTree>
    <p:extLst>
      <p:ext uri="{BB962C8B-B14F-4D97-AF65-F5344CB8AC3E}">
        <p14:creationId xmlns:p14="http://schemas.microsoft.com/office/powerpoint/2010/main" val="5736356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1E356D2-5616-41F5-A284-7E98634E7DC1}" type="datetimeFigureOut">
              <a:rPr lang="en-US" smtClean="0"/>
              <a:t>10/31/18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2BD77-12D5-4F35-962A-453485C0B958}" type="slidenum">
              <a:rPr lang="en-US" smtClean="0"/>
              <a:t>‹#›</a:t>
            </a:fld>
            <a:endParaRPr lang="en-US"/>
          </a:p>
        </p:txBody>
      </p:sp>
    </p:spTree>
    <p:extLst>
      <p:ext uri="{BB962C8B-B14F-4D97-AF65-F5344CB8AC3E}">
        <p14:creationId xmlns:p14="http://schemas.microsoft.com/office/powerpoint/2010/main" val="1163408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E356D2-5616-41F5-A284-7E98634E7DC1}" type="datetimeFigureOut">
              <a:rPr lang="en-US" smtClean="0"/>
              <a:t>10/31/18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2BD77-12D5-4F35-962A-453485C0B958}" type="slidenum">
              <a:rPr lang="en-US" smtClean="0"/>
              <a:t>‹#›</a:t>
            </a:fld>
            <a:endParaRPr lang="en-US"/>
          </a:p>
        </p:txBody>
      </p:sp>
    </p:spTree>
    <p:extLst>
      <p:ext uri="{BB962C8B-B14F-4D97-AF65-F5344CB8AC3E}">
        <p14:creationId xmlns:p14="http://schemas.microsoft.com/office/powerpoint/2010/main" val="7139059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E356D2-5616-41F5-A284-7E98634E7DC1}" type="datetimeFigureOut">
              <a:rPr lang="en-US" smtClean="0"/>
              <a:t>10/31/18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2BD77-12D5-4F35-962A-453485C0B958}" type="slidenum">
              <a:rPr lang="en-US" smtClean="0"/>
              <a:t>‹#›</a:t>
            </a:fld>
            <a:endParaRPr lang="en-US"/>
          </a:p>
        </p:txBody>
      </p:sp>
    </p:spTree>
    <p:extLst>
      <p:ext uri="{BB962C8B-B14F-4D97-AF65-F5344CB8AC3E}">
        <p14:creationId xmlns:p14="http://schemas.microsoft.com/office/powerpoint/2010/main" val="2379975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E356D2-5616-41F5-A284-7E98634E7DC1}" type="datetimeFigureOut">
              <a:rPr lang="en-US" smtClean="0"/>
              <a:t>10/31/18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2BD77-12D5-4F35-962A-453485C0B958}" type="slidenum">
              <a:rPr lang="en-US" smtClean="0"/>
              <a:t>‹#›</a:t>
            </a:fld>
            <a:endParaRPr lang="en-US"/>
          </a:p>
        </p:txBody>
      </p:sp>
    </p:spTree>
    <p:extLst>
      <p:ext uri="{BB962C8B-B14F-4D97-AF65-F5344CB8AC3E}">
        <p14:creationId xmlns:p14="http://schemas.microsoft.com/office/powerpoint/2010/main" val="3083063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E356D2-5616-41F5-A284-7E98634E7DC1}" type="datetimeFigureOut">
              <a:rPr lang="en-US" smtClean="0"/>
              <a:t>10/31/18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2BD77-12D5-4F35-962A-453485C0B958}" type="slidenum">
              <a:rPr lang="en-US" smtClean="0"/>
              <a:t>‹#›</a:t>
            </a:fld>
            <a:endParaRPr lang="en-US"/>
          </a:p>
        </p:txBody>
      </p:sp>
    </p:spTree>
    <p:extLst>
      <p:ext uri="{BB962C8B-B14F-4D97-AF65-F5344CB8AC3E}">
        <p14:creationId xmlns:p14="http://schemas.microsoft.com/office/powerpoint/2010/main" val="3917266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E356D2-5616-41F5-A284-7E98634E7DC1}" type="datetimeFigureOut">
              <a:rPr lang="en-US" smtClean="0"/>
              <a:t>10/31/18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A2BD77-12D5-4F35-962A-453485C0B958}" type="slidenum">
              <a:rPr lang="en-US" smtClean="0"/>
              <a:t>‹#›</a:t>
            </a:fld>
            <a:endParaRPr lang="en-US"/>
          </a:p>
        </p:txBody>
      </p:sp>
    </p:spTree>
    <p:extLst>
      <p:ext uri="{BB962C8B-B14F-4D97-AF65-F5344CB8AC3E}">
        <p14:creationId xmlns:p14="http://schemas.microsoft.com/office/powerpoint/2010/main" val="4281030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E356D2-5616-41F5-A284-7E98634E7DC1}" type="datetimeFigureOut">
              <a:rPr lang="en-US" smtClean="0"/>
              <a:t>10/31/18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A2BD77-12D5-4F35-962A-453485C0B958}" type="slidenum">
              <a:rPr lang="en-US" smtClean="0"/>
              <a:t>‹#›</a:t>
            </a:fld>
            <a:endParaRPr lang="en-US"/>
          </a:p>
        </p:txBody>
      </p:sp>
    </p:spTree>
    <p:extLst>
      <p:ext uri="{BB962C8B-B14F-4D97-AF65-F5344CB8AC3E}">
        <p14:creationId xmlns:p14="http://schemas.microsoft.com/office/powerpoint/2010/main" val="37654548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E356D2-5616-41F5-A284-7E98634E7DC1}" type="datetimeFigureOut">
              <a:rPr lang="en-US" smtClean="0"/>
              <a:t>10/31/18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A2BD77-12D5-4F35-962A-453485C0B958}" type="slidenum">
              <a:rPr lang="en-US" smtClean="0"/>
              <a:t>‹#›</a:t>
            </a:fld>
            <a:endParaRPr lang="en-US"/>
          </a:p>
        </p:txBody>
      </p:sp>
    </p:spTree>
    <p:extLst>
      <p:ext uri="{BB962C8B-B14F-4D97-AF65-F5344CB8AC3E}">
        <p14:creationId xmlns:p14="http://schemas.microsoft.com/office/powerpoint/2010/main" val="2754826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E356D2-5616-41F5-A284-7E98634E7DC1}" type="datetimeFigureOut">
              <a:rPr lang="en-US" smtClean="0"/>
              <a:t>10/31/18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A2BD77-12D5-4F35-962A-453485C0B958}" type="slidenum">
              <a:rPr lang="en-US" smtClean="0"/>
              <a:t>‹#›</a:t>
            </a:fld>
            <a:endParaRPr lang="en-US"/>
          </a:p>
        </p:txBody>
      </p:sp>
    </p:spTree>
    <p:extLst>
      <p:ext uri="{BB962C8B-B14F-4D97-AF65-F5344CB8AC3E}">
        <p14:creationId xmlns:p14="http://schemas.microsoft.com/office/powerpoint/2010/main" val="2310247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E356D2-5616-41F5-A284-7E98634E7DC1}" type="datetimeFigureOut">
              <a:rPr lang="en-US" smtClean="0"/>
              <a:t>10/31/18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A2BD77-12D5-4F35-962A-453485C0B958}" type="slidenum">
              <a:rPr lang="en-US" smtClean="0"/>
              <a:t>‹#›</a:t>
            </a:fld>
            <a:endParaRPr lang="en-US"/>
          </a:p>
        </p:txBody>
      </p:sp>
    </p:spTree>
    <p:extLst>
      <p:ext uri="{BB962C8B-B14F-4D97-AF65-F5344CB8AC3E}">
        <p14:creationId xmlns:p14="http://schemas.microsoft.com/office/powerpoint/2010/main" val="1605186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1E356D2-5616-41F5-A284-7E98634E7DC1}" type="datetimeFigureOut">
              <a:rPr lang="en-US" smtClean="0"/>
              <a:t>10/31/18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A2BD77-12D5-4F35-962A-453485C0B958}" type="slidenum">
              <a:rPr lang="en-US" smtClean="0"/>
              <a:t>‹#›</a:t>
            </a:fld>
            <a:endParaRPr lang="en-US"/>
          </a:p>
        </p:txBody>
      </p:sp>
    </p:spTree>
    <p:extLst>
      <p:ext uri="{BB962C8B-B14F-4D97-AF65-F5344CB8AC3E}">
        <p14:creationId xmlns:p14="http://schemas.microsoft.com/office/powerpoint/2010/main" val="944559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E356D2-5616-41F5-A284-7E98634E7DC1}" type="datetimeFigureOut">
              <a:rPr lang="en-US" smtClean="0"/>
              <a:t>10/31/18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A2BD77-12D5-4F35-962A-453485C0B958}" type="slidenum">
              <a:rPr lang="en-US" smtClean="0"/>
              <a:t>‹#›</a:t>
            </a:fld>
            <a:endParaRPr lang="en-US"/>
          </a:p>
        </p:txBody>
      </p:sp>
    </p:spTree>
    <p:extLst>
      <p:ext uri="{BB962C8B-B14F-4D97-AF65-F5344CB8AC3E}">
        <p14:creationId xmlns:p14="http://schemas.microsoft.com/office/powerpoint/2010/main" val="29468237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tiff"/><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0.emf"/><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facebook.com/MAA.EPaDel/" TargetMode="External"/><Relationship Id="rId5" Type="http://schemas.openxmlformats.org/officeDocument/2006/relationships/hyperlink" Target="http://sections.maa.org/epadel/" TargetMode="Externa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hyperlink" Target="http://sections.maa.org/epadel/meetings/2018/fall/#lauter" TargetMode="External"/><Relationship Id="rId3" Type="http://schemas.openxmlformats.org/officeDocument/2006/relationships/hyperlink" Target="http://sections.maa.org/epadel/meetings/2018/fall/#ft" TargetMode="External"/><Relationship Id="rId7" Type="http://schemas.openxmlformats.org/officeDocument/2006/relationships/hyperlink" Target="http://sections.maa.org/epadel/meetings/2018/fall/#nakahara"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hyperlink" Target="http://sections.maa.org/epadel/meetings/2018/fall/#haunsperger" TargetMode="External"/><Relationship Id="rId5" Type="http://schemas.openxmlformats.org/officeDocument/2006/relationships/hyperlink" Target="http://sections.maa.org/epadel/meetings/2018/fall/#st" TargetMode="External"/><Relationship Id="rId10" Type="http://schemas.openxmlformats.org/officeDocument/2006/relationships/image" Target="../media/image2.png"/><Relationship Id="rId4" Type="http://schemas.openxmlformats.org/officeDocument/2006/relationships/hyperlink" Target="http://sections.maa.org/epadel/meetings/2018/fall/#sa" TargetMode="External"/><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tiff"/><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tiff"/><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tiff"/><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F958322-FFF7-45D3-B9D5-3F34392D1E19}"/>
              </a:ext>
            </a:extLst>
          </p:cNvPr>
          <p:cNvSpPr/>
          <p:nvPr/>
        </p:nvSpPr>
        <p:spPr>
          <a:xfrm>
            <a:off x="2921000" y="1193800"/>
            <a:ext cx="7543800" cy="4470400"/>
          </a:xfrm>
          <a:prstGeom prst="rect">
            <a:avLst/>
          </a:prstGeom>
          <a:solidFill>
            <a:srgbClr val="512F7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itle 5">
            <a:extLst>
              <a:ext uri="{FF2B5EF4-FFF2-40B4-BE49-F238E27FC236}">
                <a16:creationId xmlns:a16="http://schemas.microsoft.com/office/drawing/2014/main" id="{60048932-080F-4C64-91AE-B272EBF84EAC}"/>
              </a:ext>
            </a:extLst>
          </p:cNvPr>
          <p:cNvSpPr>
            <a:spLocks noGrp="1"/>
          </p:cNvSpPr>
          <p:nvPr>
            <p:ph type="ctrTitle"/>
          </p:nvPr>
        </p:nvSpPr>
        <p:spPr>
          <a:xfrm>
            <a:off x="3060700" y="1908683"/>
            <a:ext cx="7302500" cy="1400747"/>
          </a:xfrm>
        </p:spPr>
        <p:txBody>
          <a:bodyPr>
            <a:normAutofit/>
          </a:bodyPr>
          <a:lstStyle/>
          <a:p>
            <a:r>
              <a:rPr lang="en-US" sz="4000" dirty="0" err="1">
                <a:solidFill>
                  <a:schemeClr val="bg1"/>
                </a:solidFill>
                <a:latin typeface="Times New Roman" panose="02020603050405020304" pitchFamily="18" charset="0"/>
                <a:cs typeface="Times New Roman" panose="02020603050405020304" pitchFamily="18" charset="0"/>
              </a:rPr>
              <a:t>EPaDel</a:t>
            </a:r>
            <a:r>
              <a:rPr lang="en-US" sz="4000" dirty="0">
                <a:solidFill>
                  <a:schemeClr val="bg1"/>
                </a:solidFill>
                <a:latin typeface="Times New Roman" panose="02020603050405020304" pitchFamily="18" charset="0"/>
                <a:cs typeface="Times New Roman" panose="02020603050405020304" pitchFamily="18" charset="0"/>
              </a:rPr>
              <a:t> Fall 2018 Section Meeting </a:t>
            </a:r>
            <a:br>
              <a:rPr lang="en-US" sz="4000" dirty="0">
                <a:solidFill>
                  <a:schemeClr val="bg1"/>
                </a:solidFill>
                <a:latin typeface="Times New Roman" panose="02020603050405020304" pitchFamily="18" charset="0"/>
                <a:cs typeface="Times New Roman" panose="02020603050405020304" pitchFamily="18" charset="0"/>
              </a:rPr>
            </a:br>
            <a:endParaRPr lang="en-US" sz="4000" dirty="0">
              <a:solidFill>
                <a:schemeClr val="bg1"/>
              </a:solidFill>
              <a:latin typeface="Times New Roman" panose="02020603050405020304" pitchFamily="18" charset="0"/>
              <a:cs typeface="Times New Roman" panose="02020603050405020304" pitchFamily="18" charset="0"/>
            </a:endParaRPr>
          </a:p>
        </p:txBody>
      </p:sp>
      <p:sp>
        <p:nvSpPr>
          <p:cNvPr id="7" name="Subtitle 6">
            <a:extLst>
              <a:ext uri="{FF2B5EF4-FFF2-40B4-BE49-F238E27FC236}">
                <a16:creationId xmlns:a16="http://schemas.microsoft.com/office/drawing/2014/main" id="{A2A0D84E-F250-469E-8D02-F9B31A39EAF1}"/>
              </a:ext>
            </a:extLst>
          </p:cNvPr>
          <p:cNvSpPr>
            <a:spLocks noGrp="1"/>
          </p:cNvSpPr>
          <p:nvPr>
            <p:ph type="subTitle" idx="1"/>
          </p:nvPr>
        </p:nvSpPr>
        <p:spPr>
          <a:xfrm>
            <a:off x="3060700" y="3309430"/>
            <a:ext cx="7302500" cy="1655762"/>
          </a:xfrm>
        </p:spPr>
        <p:txBody>
          <a:bodyPr/>
          <a:lstStyle/>
          <a:p>
            <a:endParaRPr lang="en-US" dirty="0">
              <a:solidFill>
                <a:schemeClr val="bg1"/>
              </a:solidFill>
            </a:endParaRPr>
          </a:p>
          <a:p>
            <a:r>
              <a:rPr lang="en-US" dirty="0">
                <a:solidFill>
                  <a:schemeClr val="bg1"/>
                </a:solidFill>
              </a:rPr>
              <a:t>West Chester University</a:t>
            </a:r>
          </a:p>
          <a:p>
            <a:r>
              <a:rPr lang="en-US" dirty="0">
                <a:solidFill>
                  <a:schemeClr val="bg1"/>
                </a:solidFill>
              </a:rPr>
              <a:t>November 3, 2018</a:t>
            </a:r>
          </a:p>
        </p:txBody>
      </p:sp>
      <p:pic>
        <p:nvPicPr>
          <p:cNvPr id="3" name="Picture 2">
            <a:extLst>
              <a:ext uri="{FF2B5EF4-FFF2-40B4-BE49-F238E27FC236}">
                <a16:creationId xmlns:a16="http://schemas.microsoft.com/office/drawing/2014/main" id="{864C60E5-DBE4-0B48-9A33-642696D190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9153" y="196886"/>
            <a:ext cx="2711824" cy="819651"/>
          </a:xfrm>
          <a:prstGeom prst="rect">
            <a:avLst/>
          </a:prstGeom>
        </p:spPr>
      </p:pic>
    </p:spTree>
    <p:extLst>
      <p:ext uri="{BB962C8B-B14F-4D97-AF65-F5344CB8AC3E}">
        <p14:creationId xmlns:p14="http://schemas.microsoft.com/office/powerpoint/2010/main" val="26282441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3" name="Group 12"/>
          <p:cNvGrpSpPr/>
          <p:nvPr/>
        </p:nvGrpSpPr>
        <p:grpSpPr>
          <a:xfrm>
            <a:off x="10192215" y="-34635"/>
            <a:ext cx="1999785" cy="6892636"/>
            <a:chOff x="6934199" y="-34635"/>
            <a:chExt cx="2209801" cy="6892636"/>
          </a:xfrm>
        </p:grpSpPr>
        <p:sp>
          <p:nvSpPr>
            <p:cNvPr id="14" name="Flowchart: Document 13"/>
            <p:cNvSpPr/>
            <p:nvPr/>
          </p:nvSpPr>
          <p:spPr>
            <a:xfrm rot="16200000" flipV="1">
              <a:off x="4526971" y="2393371"/>
              <a:ext cx="6871855" cy="2057399"/>
            </a:xfrm>
            <a:prstGeom prst="flowChartDocument">
              <a:avLst/>
            </a:prstGeom>
            <a:solidFill>
              <a:srgbClr val="FFC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5" name="Flowchart: Document 14"/>
            <p:cNvSpPr/>
            <p:nvPr/>
          </p:nvSpPr>
          <p:spPr>
            <a:xfrm rot="16200000" flipV="1">
              <a:off x="4627834" y="2341835"/>
              <a:ext cx="6892636" cy="2139696"/>
            </a:xfrm>
            <a:prstGeom prst="flowChartDocumen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6" name="Flowchart: Document 15"/>
            <p:cNvSpPr/>
            <p:nvPr/>
          </p:nvSpPr>
          <p:spPr>
            <a:xfrm rot="16200000" flipV="1">
              <a:off x="4679373" y="2393373"/>
              <a:ext cx="6871855" cy="2057399"/>
            </a:xfrm>
            <a:prstGeom prst="flowChartDocument">
              <a:avLst/>
            </a:prstGeom>
            <a:solidFill>
              <a:srgbClr val="44235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2" name="Content Placeholder 2"/>
          <p:cNvSpPr txBox="1">
            <a:spLocks/>
          </p:cNvSpPr>
          <p:nvPr/>
        </p:nvSpPr>
        <p:spPr>
          <a:xfrm>
            <a:off x="1021976" y="1586753"/>
            <a:ext cx="9308157" cy="427869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solidFill>
                <a:srgbClr val="660066"/>
              </a:solidFill>
            </a:endParaRPr>
          </a:p>
        </p:txBody>
      </p:sp>
      <p:pic>
        <p:nvPicPr>
          <p:cNvPr id="17" name="Picture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87335" y="5923921"/>
            <a:ext cx="1339853" cy="625265"/>
          </a:xfrm>
          <a:prstGeom prst="rect">
            <a:avLst/>
          </a:prstGeom>
        </p:spPr>
      </p:pic>
      <p:sp>
        <p:nvSpPr>
          <p:cNvPr id="3" name="Title 2">
            <a:extLst>
              <a:ext uri="{FF2B5EF4-FFF2-40B4-BE49-F238E27FC236}">
                <a16:creationId xmlns:a16="http://schemas.microsoft.com/office/drawing/2014/main" id="{88DBEA82-4057-4C1C-A5BE-D2C8BC4B922A}"/>
              </a:ext>
            </a:extLst>
          </p:cNvPr>
          <p:cNvSpPr>
            <a:spLocks noGrp="1"/>
          </p:cNvSpPr>
          <p:nvPr>
            <p:ph type="title"/>
          </p:nvPr>
        </p:nvSpPr>
        <p:spPr>
          <a:xfrm rot="5400000">
            <a:off x="9018391" y="1933222"/>
            <a:ext cx="4794894" cy="1020546"/>
          </a:xfrm>
        </p:spPr>
        <p:txBody>
          <a:bodyPr>
            <a:normAutofit fontScale="90000"/>
          </a:bodyPr>
          <a:lstStyle/>
          <a:p>
            <a:pPr algn="ctr"/>
            <a:r>
              <a:rPr lang="en-US" sz="2800"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Avenir Black Oblique"/>
                <a:cs typeface="Avenir Black Oblique"/>
              </a:rPr>
              <a:t>Undergraduate Student Contributed Paper Sessions</a:t>
            </a:r>
            <a:endParaRPr lang="en-US" sz="2800" dirty="0"/>
          </a:p>
        </p:txBody>
      </p:sp>
      <p:graphicFrame>
        <p:nvGraphicFramePr>
          <p:cNvPr id="2" name="Content Placeholder 1">
            <a:extLst>
              <a:ext uri="{FF2B5EF4-FFF2-40B4-BE49-F238E27FC236}">
                <a16:creationId xmlns:a16="http://schemas.microsoft.com/office/drawing/2014/main" id="{5D549C14-ADA2-1447-B0C4-638506E21275}"/>
              </a:ext>
            </a:extLst>
          </p:cNvPr>
          <p:cNvGraphicFramePr>
            <a:graphicFrameLocks noGrp="1"/>
          </p:cNvGraphicFramePr>
          <p:nvPr>
            <p:ph idx="1"/>
            <p:extLst>
              <p:ext uri="{D42A27DB-BD31-4B8C-83A1-F6EECF244321}">
                <p14:modId xmlns:p14="http://schemas.microsoft.com/office/powerpoint/2010/main" val="1727711964"/>
              </p:ext>
            </p:extLst>
          </p:nvPr>
        </p:nvGraphicFramePr>
        <p:xfrm>
          <a:off x="173622" y="267727"/>
          <a:ext cx="9922739" cy="6309360"/>
        </p:xfrm>
        <a:graphic>
          <a:graphicData uri="http://schemas.openxmlformats.org/drawingml/2006/table">
            <a:tbl>
              <a:tblPr firstRow="1" bandRow="1">
                <a:tableStyleId>{5C22544A-7EE6-4342-B048-85BDC9FD1C3A}</a:tableStyleId>
              </a:tblPr>
              <a:tblGrid>
                <a:gridCol w="932604">
                  <a:extLst>
                    <a:ext uri="{9D8B030D-6E8A-4147-A177-3AD203B41FA5}">
                      <a16:colId xmlns:a16="http://schemas.microsoft.com/office/drawing/2014/main" val="4024135696"/>
                    </a:ext>
                  </a:extLst>
                </a:gridCol>
                <a:gridCol w="2794231">
                  <a:extLst>
                    <a:ext uri="{9D8B030D-6E8A-4147-A177-3AD203B41FA5}">
                      <a16:colId xmlns:a16="http://schemas.microsoft.com/office/drawing/2014/main" val="3534744458"/>
                    </a:ext>
                  </a:extLst>
                </a:gridCol>
                <a:gridCol w="3239688">
                  <a:extLst>
                    <a:ext uri="{9D8B030D-6E8A-4147-A177-3AD203B41FA5}">
                      <a16:colId xmlns:a16="http://schemas.microsoft.com/office/drawing/2014/main" val="4230973028"/>
                    </a:ext>
                  </a:extLst>
                </a:gridCol>
                <a:gridCol w="2956216">
                  <a:extLst>
                    <a:ext uri="{9D8B030D-6E8A-4147-A177-3AD203B41FA5}">
                      <a16:colId xmlns:a16="http://schemas.microsoft.com/office/drawing/2014/main" val="4024249681"/>
                    </a:ext>
                  </a:extLst>
                </a:gridCol>
              </a:tblGrid>
              <a:tr h="319022">
                <a:tc>
                  <a:txBody>
                    <a:bodyPr/>
                    <a:lstStyle/>
                    <a:p>
                      <a:pPr algn="ctr"/>
                      <a:r>
                        <a:rPr lang="en-US" sz="1600" dirty="0">
                          <a:latin typeface="Times New Roman" panose="02020603050405020304" pitchFamily="18" charset="0"/>
                          <a:cs typeface="Times New Roman" panose="02020603050405020304" pitchFamily="18" charset="0"/>
                        </a:rPr>
                        <a:t>Time</a:t>
                      </a:r>
                    </a:p>
                  </a:txBody>
                  <a:tcPr anchor="ctr"/>
                </a:tc>
                <a:tc>
                  <a:txBody>
                    <a:bodyPr/>
                    <a:lstStyle/>
                    <a:p>
                      <a:pPr algn="ctr"/>
                      <a:r>
                        <a:rPr lang="en-US" sz="1600" dirty="0">
                          <a:latin typeface="Times New Roman" panose="02020603050405020304" pitchFamily="18" charset="0"/>
                          <a:cs typeface="Times New Roman" panose="02020603050405020304" pitchFamily="18" charset="0"/>
                        </a:rPr>
                        <a:t>BPMC 210</a:t>
                      </a:r>
                    </a:p>
                  </a:txBody>
                  <a:tcPr anchor="ctr"/>
                </a:tc>
                <a:tc>
                  <a:txBody>
                    <a:bodyPr/>
                    <a:lstStyle/>
                    <a:p>
                      <a:pPr algn="ctr"/>
                      <a:r>
                        <a:rPr lang="en-US" sz="1600" dirty="0">
                          <a:latin typeface="Times New Roman" panose="02020603050405020304" pitchFamily="18" charset="0"/>
                          <a:cs typeface="Times New Roman" panose="02020603050405020304" pitchFamily="18" charset="0"/>
                        </a:rPr>
                        <a:t>BPMC 211</a:t>
                      </a:r>
                    </a:p>
                  </a:txBody>
                  <a:tcPr anchor="ctr"/>
                </a:tc>
                <a:tc>
                  <a:txBody>
                    <a:bodyPr/>
                    <a:lstStyle/>
                    <a:p>
                      <a:pPr algn="ctr"/>
                      <a:r>
                        <a:rPr lang="en-US" sz="1600" dirty="0">
                          <a:latin typeface="Times New Roman" panose="02020603050405020304" pitchFamily="18" charset="0"/>
                          <a:cs typeface="Times New Roman" panose="02020603050405020304" pitchFamily="18" charset="0"/>
                        </a:rPr>
                        <a:t>BPMC 212</a:t>
                      </a:r>
                    </a:p>
                  </a:txBody>
                  <a:tcPr anchor="ctr"/>
                </a:tc>
                <a:extLst>
                  <a:ext uri="{0D108BD9-81ED-4DB2-BD59-A6C34878D82A}">
                    <a16:rowId xmlns:a16="http://schemas.microsoft.com/office/drawing/2014/main" val="338378250"/>
                  </a:ext>
                </a:extLst>
              </a:tr>
              <a:tr h="1117988">
                <a:tc>
                  <a:txBody>
                    <a:bodyPr/>
                    <a:lstStyle/>
                    <a:p>
                      <a:pPr algn="ctr"/>
                      <a:r>
                        <a:rPr lang="en-US" sz="1600" dirty="0">
                          <a:effectLst/>
                          <a:latin typeface="Times New Roman" panose="02020603050405020304" pitchFamily="18" charset="0"/>
                          <a:cs typeface="Times New Roman" panose="02020603050405020304" pitchFamily="18" charset="0"/>
                        </a:rPr>
                        <a:t> 2:15- 2:25 </a:t>
                      </a:r>
                    </a:p>
                  </a:txBody>
                  <a:tcPr marL="47625" marR="47625"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dk1"/>
                          </a:solidFill>
                          <a:effectLst/>
                          <a:latin typeface="Times New Roman" panose="02020603050405020304" pitchFamily="18" charset="0"/>
                          <a:ea typeface="+mn-ea"/>
                          <a:cs typeface="Times New Roman" panose="02020603050405020304" pitchFamily="18" charset="0"/>
                        </a:rPr>
                        <a:t>Levi C. Nicklas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Times New Roman" panose="02020603050405020304" pitchFamily="18" charset="0"/>
                          <a:ea typeface="+mn-ea"/>
                          <a:cs typeface="Times New Roman" panose="02020603050405020304" pitchFamily="18" charset="0"/>
                        </a:rPr>
                        <a:t>Shippensburg University of Pennsylvania</a:t>
                      </a:r>
                    </a:p>
                    <a:p>
                      <a:pPr algn="ctr"/>
                      <a:endParaRPr lang="en-US" sz="1000" dirty="0">
                        <a:effectLst/>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i="1" kern="1200" dirty="0">
                          <a:solidFill>
                            <a:schemeClr val="dk1"/>
                          </a:solidFill>
                          <a:effectLst/>
                          <a:latin typeface="Times New Roman" panose="02020603050405020304" pitchFamily="18" charset="0"/>
                          <a:ea typeface="+mn-ea"/>
                          <a:cs typeface="Times New Roman" panose="02020603050405020304" pitchFamily="18" charset="0"/>
                        </a:rPr>
                        <a:t>Chomp: Some Winning Strategies</a:t>
                      </a:r>
                    </a:p>
                  </a:txBody>
                  <a:tcPr marL="47625" marR="47625"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dk1"/>
                          </a:solidFill>
                          <a:effectLst/>
                          <a:latin typeface="Times New Roman" panose="02020603050405020304" pitchFamily="18" charset="0"/>
                          <a:ea typeface="+mn-ea"/>
                          <a:cs typeface="Times New Roman" panose="02020603050405020304" pitchFamily="18" charset="0"/>
                        </a:rPr>
                        <a:t>Bryn </a:t>
                      </a:r>
                      <a:r>
                        <a:rPr lang="en-US" sz="1600" b="1" kern="1200" dirty="0" err="1">
                          <a:solidFill>
                            <a:schemeClr val="dk1"/>
                          </a:solidFill>
                          <a:effectLst/>
                          <a:latin typeface="Times New Roman" panose="02020603050405020304" pitchFamily="18" charset="0"/>
                          <a:ea typeface="+mn-ea"/>
                          <a:cs typeface="Times New Roman" panose="02020603050405020304" pitchFamily="18" charset="0"/>
                        </a:rPr>
                        <a:t>Woodling</a:t>
                      </a:r>
                      <a:endParaRPr lang="en-US" sz="1600" b="1" kern="1200" dirty="0">
                        <a:solidFill>
                          <a:schemeClr val="dk1"/>
                        </a:solidFill>
                        <a:effectLst/>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Times New Roman" panose="02020603050405020304" pitchFamily="18" charset="0"/>
                          <a:ea typeface="+mn-ea"/>
                          <a:cs typeface="Times New Roman" panose="02020603050405020304" pitchFamily="18" charset="0"/>
                        </a:rPr>
                        <a:t>Elizabethtown College</a:t>
                      </a:r>
                    </a:p>
                    <a:p>
                      <a:pPr algn="ctr"/>
                      <a:endParaRPr lang="en-US" sz="1000" i="1" dirty="0">
                        <a:effectLst/>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i="1" kern="1200" dirty="0">
                          <a:solidFill>
                            <a:schemeClr val="dk1"/>
                          </a:solidFill>
                          <a:effectLst/>
                          <a:latin typeface="Times New Roman" panose="02020603050405020304" pitchFamily="18" charset="0"/>
                          <a:ea typeface="+mn-ea"/>
                          <a:cs typeface="Times New Roman" panose="02020603050405020304" pitchFamily="18" charset="0"/>
                        </a:rPr>
                        <a:t>Portfolio Theory Analysis</a:t>
                      </a:r>
                    </a:p>
                  </a:txBody>
                  <a:tcPr marL="47625" marR="47625"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err="1">
                          <a:solidFill>
                            <a:schemeClr val="dk1"/>
                          </a:solidFill>
                          <a:effectLst/>
                          <a:latin typeface="Times New Roman" panose="02020603050405020304" pitchFamily="18" charset="0"/>
                          <a:ea typeface="+mn-ea"/>
                          <a:cs typeface="Times New Roman" panose="02020603050405020304" pitchFamily="18" charset="0"/>
                        </a:rPr>
                        <a:t>Yinxi</a:t>
                      </a:r>
                      <a:r>
                        <a:rPr lang="en-US" sz="1600" b="1" kern="1200" dirty="0">
                          <a:solidFill>
                            <a:schemeClr val="dk1"/>
                          </a:solidFill>
                          <a:effectLst/>
                          <a:latin typeface="Times New Roman" panose="02020603050405020304" pitchFamily="18" charset="0"/>
                          <a:ea typeface="+mn-ea"/>
                          <a:cs typeface="Times New Roman" panose="02020603050405020304" pitchFamily="18" charset="0"/>
                        </a:rPr>
                        <a:t> Li</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Times New Roman" panose="02020603050405020304" pitchFamily="18" charset="0"/>
                          <a:ea typeface="+mn-ea"/>
                          <a:cs typeface="Times New Roman" panose="02020603050405020304" pitchFamily="18" charset="0"/>
                        </a:rPr>
                        <a:t>Franklin and Marshall College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i="1" kern="1200" dirty="0">
                        <a:solidFill>
                          <a:schemeClr val="dk1"/>
                        </a:solidFill>
                        <a:effectLst/>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i="1" kern="1200" dirty="0">
                          <a:solidFill>
                            <a:schemeClr val="dk1"/>
                          </a:solidFill>
                          <a:effectLst/>
                          <a:latin typeface="Times New Roman" panose="02020603050405020304" pitchFamily="18" charset="0"/>
                          <a:ea typeface="+mn-ea"/>
                          <a:cs typeface="Times New Roman" panose="02020603050405020304" pitchFamily="18" charset="0"/>
                        </a:rPr>
                        <a:t>Motif Detection and Music Visualization</a:t>
                      </a:r>
                    </a:p>
                  </a:txBody>
                  <a:tcPr marL="47625" marR="47625" marT="0" marB="0"/>
                </a:tc>
                <a:extLst>
                  <a:ext uri="{0D108BD9-81ED-4DB2-BD59-A6C34878D82A}">
                    <a16:rowId xmlns:a16="http://schemas.microsoft.com/office/drawing/2014/main" val="2025575523"/>
                  </a:ext>
                </a:extLst>
              </a:tr>
              <a:tr h="1117988">
                <a:tc>
                  <a:txBody>
                    <a:bodyPr/>
                    <a:lstStyle/>
                    <a:p>
                      <a:pPr algn="ctr"/>
                      <a:r>
                        <a:rPr lang="en-US" sz="1600" dirty="0">
                          <a:effectLst/>
                          <a:latin typeface="Times New Roman" panose="02020603050405020304" pitchFamily="18" charset="0"/>
                          <a:cs typeface="Times New Roman" panose="02020603050405020304" pitchFamily="18" charset="0"/>
                        </a:rPr>
                        <a:t> 2:26- 2:36 </a:t>
                      </a:r>
                    </a:p>
                  </a:txBody>
                  <a:tcPr marL="47625" marR="47625"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dk1"/>
                          </a:solidFill>
                          <a:effectLst/>
                          <a:latin typeface="Times New Roman" panose="02020603050405020304" pitchFamily="18" charset="0"/>
                          <a:ea typeface="+mn-ea"/>
                          <a:cs typeface="Times New Roman" panose="02020603050405020304" pitchFamily="18" charset="0"/>
                        </a:rPr>
                        <a:t>Ethan Clever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Times New Roman" panose="02020603050405020304" pitchFamily="18" charset="0"/>
                          <a:ea typeface="+mn-ea"/>
                          <a:cs typeface="Times New Roman" panose="02020603050405020304" pitchFamily="18" charset="0"/>
                        </a:rPr>
                        <a:t>Shippensburg University of Pennsylvania</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i="1" kern="1200" dirty="0">
                        <a:solidFill>
                          <a:schemeClr val="dk1"/>
                        </a:solidFill>
                        <a:effectLst/>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i="1" kern="1200" dirty="0">
                          <a:solidFill>
                            <a:schemeClr val="dk1"/>
                          </a:solidFill>
                          <a:effectLst/>
                          <a:latin typeface="Times New Roman" panose="02020603050405020304" pitchFamily="18" charset="0"/>
                          <a:ea typeface="+mn-ea"/>
                          <a:cs typeface="Times New Roman" panose="02020603050405020304" pitchFamily="18" charset="0"/>
                        </a:rPr>
                        <a:t>Euclid's Windmill</a:t>
                      </a:r>
                    </a:p>
                  </a:txBody>
                  <a:tcPr marL="47625" marR="47625"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dk1"/>
                          </a:solidFill>
                          <a:effectLst/>
                          <a:latin typeface="Times New Roman" panose="02020603050405020304" pitchFamily="18" charset="0"/>
                          <a:ea typeface="+mn-ea"/>
                          <a:cs typeface="Times New Roman" panose="02020603050405020304" pitchFamily="18" charset="0"/>
                        </a:rPr>
                        <a:t>Magdalena Kalinowska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dk1"/>
                          </a:solidFill>
                          <a:effectLst/>
                          <a:latin typeface="Times New Roman" panose="02020603050405020304" pitchFamily="18" charset="0"/>
                          <a:ea typeface="+mn-ea"/>
                          <a:cs typeface="Times New Roman" panose="02020603050405020304" pitchFamily="18" charset="0"/>
                        </a:rPr>
                        <a:t>Christopher Williams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Times New Roman" panose="02020603050405020304" pitchFamily="18" charset="0"/>
                          <a:ea typeface="+mn-ea"/>
                          <a:cs typeface="Times New Roman" panose="02020603050405020304" pitchFamily="18" charset="0"/>
                        </a:rPr>
                        <a:t>University of the Sciences in Philadelphia</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kern="1200" dirty="0">
                        <a:solidFill>
                          <a:schemeClr val="dk1"/>
                        </a:solidFill>
                        <a:effectLst/>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i="1" kern="1200" dirty="0">
                          <a:solidFill>
                            <a:schemeClr val="dk1"/>
                          </a:solidFill>
                          <a:effectLst/>
                          <a:latin typeface="Times New Roman" panose="02020603050405020304" pitchFamily="18" charset="0"/>
                          <a:ea typeface="+mn-ea"/>
                          <a:cs typeface="Times New Roman" panose="02020603050405020304" pitchFamily="18" charset="0"/>
                        </a:rPr>
                        <a:t>Password Security</a:t>
                      </a:r>
                    </a:p>
                  </a:txBody>
                  <a:tcPr marL="47625" marR="47625"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dk1"/>
                          </a:solidFill>
                          <a:effectLst/>
                          <a:latin typeface="Times New Roman" panose="02020603050405020304" pitchFamily="18" charset="0"/>
                          <a:ea typeface="+mn-ea"/>
                          <a:cs typeface="Times New Roman" panose="02020603050405020304" pitchFamily="18" charset="0"/>
                        </a:rPr>
                        <a:t>Liz </a:t>
                      </a:r>
                      <a:r>
                        <a:rPr lang="en-US" sz="1600" b="1" kern="1200" dirty="0" err="1">
                          <a:solidFill>
                            <a:schemeClr val="dk1"/>
                          </a:solidFill>
                          <a:effectLst/>
                          <a:latin typeface="Times New Roman" panose="02020603050405020304" pitchFamily="18" charset="0"/>
                          <a:ea typeface="+mn-ea"/>
                          <a:cs typeface="Times New Roman" panose="02020603050405020304" pitchFamily="18" charset="0"/>
                        </a:rPr>
                        <a:t>Dulac</a:t>
                      </a:r>
                      <a:endParaRPr lang="en-US" sz="1600" b="1" kern="1200" dirty="0">
                        <a:solidFill>
                          <a:schemeClr val="dk1"/>
                        </a:solidFill>
                        <a:effectLst/>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Times New Roman" panose="02020603050405020304" pitchFamily="18" charset="0"/>
                          <a:ea typeface="+mn-ea"/>
                          <a:cs typeface="Times New Roman" panose="02020603050405020304" pitchFamily="18" charset="0"/>
                        </a:rPr>
                        <a:t>Millersville University of Pennsylvania</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i="1" kern="1200" dirty="0">
                        <a:solidFill>
                          <a:schemeClr val="dk1"/>
                        </a:solidFill>
                        <a:effectLst/>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i="1" kern="1200" dirty="0">
                          <a:solidFill>
                            <a:schemeClr val="dk1"/>
                          </a:solidFill>
                          <a:effectLst/>
                          <a:latin typeface="Times New Roman" panose="02020603050405020304" pitchFamily="18" charset="0"/>
                          <a:ea typeface="+mn-ea"/>
                          <a:cs typeface="Times New Roman" panose="02020603050405020304" pitchFamily="18" charset="0"/>
                        </a:rPr>
                        <a:t>Modelling a Human Skeleton using Physical Constraints</a:t>
                      </a:r>
                    </a:p>
                  </a:txBody>
                  <a:tcPr marL="47625" marR="47625" marT="0" marB="0"/>
                </a:tc>
                <a:extLst>
                  <a:ext uri="{0D108BD9-81ED-4DB2-BD59-A6C34878D82A}">
                    <a16:rowId xmlns:a16="http://schemas.microsoft.com/office/drawing/2014/main" val="2313349158"/>
                  </a:ext>
                </a:extLst>
              </a:tr>
              <a:tr h="1117988">
                <a:tc>
                  <a:txBody>
                    <a:bodyPr/>
                    <a:lstStyle/>
                    <a:p>
                      <a:pPr algn="ctr"/>
                      <a:r>
                        <a:rPr lang="en-US" sz="1600" dirty="0">
                          <a:effectLst/>
                          <a:latin typeface="Times New Roman" panose="02020603050405020304" pitchFamily="18" charset="0"/>
                          <a:cs typeface="Times New Roman" panose="02020603050405020304" pitchFamily="18" charset="0"/>
                        </a:rPr>
                        <a:t> 2:37- 2:47 </a:t>
                      </a:r>
                    </a:p>
                  </a:txBody>
                  <a:tcPr marL="47625" marR="47625"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dk1"/>
                          </a:solidFill>
                          <a:effectLst/>
                          <a:latin typeface="Times New Roman" panose="02020603050405020304" pitchFamily="18" charset="0"/>
                          <a:ea typeface="+mn-ea"/>
                          <a:cs typeface="Times New Roman" panose="02020603050405020304" pitchFamily="18" charset="0"/>
                        </a:rPr>
                        <a:t>Christopher Craig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Times New Roman" panose="02020603050405020304" pitchFamily="18" charset="0"/>
                          <a:ea typeface="+mn-ea"/>
                          <a:cs typeface="Times New Roman" panose="02020603050405020304" pitchFamily="18" charset="0"/>
                        </a:rPr>
                        <a:t>Shippensburg University of Pennsylvania</a:t>
                      </a:r>
                    </a:p>
                    <a:p>
                      <a:pPr algn="ctr"/>
                      <a:endParaRPr lang="en-US" sz="1000" dirty="0">
                        <a:effectLst/>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i="1" kern="1200" dirty="0">
                          <a:solidFill>
                            <a:schemeClr val="dk1"/>
                          </a:solidFill>
                          <a:effectLst/>
                          <a:latin typeface="Times New Roman" panose="02020603050405020304" pitchFamily="18" charset="0"/>
                          <a:ea typeface="+mn-ea"/>
                          <a:cs typeface="Times New Roman" panose="02020603050405020304" pitchFamily="18" charset="0"/>
                        </a:rPr>
                        <a:t>Exploring the USA MTS problem from April 1, 2018</a:t>
                      </a:r>
                    </a:p>
                  </a:txBody>
                  <a:tcPr marL="47625" marR="47625" marT="0" marB="0"/>
                </a:tc>
                <a:tc>
                  <a:txBody>
                    <a:bodyPr/>
                    <a:lstStyle/>
                    <a:p>
                      <a:pPr algn="ctr"/>
                      <a:r>
                        <a:rPr lang="en-US" sz="1600" b="1" kern="1200" dirty="0">
                          <a:solidFill>
                            <a:schemeClr val="dk1"/>
                          </a:solidFill>
                          <a:effectLst/>
                          <a:latin typeface="Times New Roman" panose="02020603050405020304" pitchFamily="18" charset="0"/>
                          <a:ea typeface="+mn-ea"/>
                          <a:cs typeface="Times New Roman" panose="02020603050405020304" pitchFamily="18" charset="0"/>
                        </a:rPr>
                        <a:t>Ronald Boorman Jr</a:t>
                      </a:r>
                    </a:p>
                    <a:p>
                      <a:pPr algn="ctr"/>
                      <a:r>
                        <a:rPr lang="en-US" sz="1600" b="1" kern="1200" dirty="0" err="1">
                          <a:solidFill>
                            <a:schemeClr val="dk1"/>
                          </a:solidFill>
                          <a:effectLst/>
                          <a:latin typeface="Times New Roman" panose="02020603050405020304" pitchFamily="18" charset="0"/>
                          <a:ea typeface="+mn-ea"/>
                          <a:cs typeface="Times New Roman" panose="02020603050405020304" pitchFamily="18" charset="0"/>
                        </a:rPr>
                        <a:t>Javonni</a:t>
                      </a:r>
                      <a:r>
                        <a:rPr lang="en-US" sz="1600" b="1" kern="1200" dirty="0">
                          <a:solidFill>
                            <a:schemeClr val="dk1"/>
                          </a:solidFill>
                          <a:effectLst/>
                          <a:latin typeface="Times New Roman" panose="02020603050405020304" pitchFamily="18" charset="0"/>
                          <a:ea typeface="+mn-ea"/>
                          <a:cs typeface="Times New Roman" panose="02020603050405020304" pitchFamily="18" charset="0"/>
                        </a:rPr>
                        <a:t> Banks</a:t>
                      </a:r>
                    </a:p>
                    <a:p>
                      <a:pPr algn="ctr"/>
                      <a:r>
                        <a:rPr lang="en-US" sz="1600" b="1" kern="1200" dirty="0">
                          <a:solidFill>
                            <a:schemeClr val="dk1"/>
                          </a:solidFill>
                          <a:effectLst/>
                          <a:latin typeface="Times New Roman" panose="02020603050405020304" pitchFamily="18" charset="0"/>
                          <a:ea typeface="+mn-ea"/>
                          <a:cs typeface="Times New Roman" panose="02020603050405020304" pitchFamily="18" charset="0"/>
                        </a:rPr>
                        <a:t>Natasha Stuckey</a:t>
                      </a:r>
                    </a:p>
                    <a:p>
                      <a:pPr algn="ctr"/>
                      <a:r>
                        <a:rPr lang="en-US" sz="1600" kern="1200" dirty="0">
                          <a:solidFill>
                            <a:schemeClr val="dk1"/>
                          </a:solidFill>
                          <a:effectLst/>
                          <a:latin typeface="Times New Roman" panose="02020603050405020304" pitchFamily="18" charset="0"/>
                          <a:ea typeface="+mn-ea"/>
                          <a:cs typeface="Times New Roman" panose="02020603050405020304" pitchFamily="18" charset="0"/>
                        </a:rPr>
                        <a:t>University of the Sciences</a:t>
                      </a:r>
                    </a:p>
                    <a:p>
                      <a:pPr algn="ctr"/>
                      <a:r>
                        <a:rPr lang="en-US" sz="1600" kern="1200" dirty="0">
                          <a:solidFill>
                            <a:schemeClr val="dk1"/>
                          </a:solidFill>
                          <a:effectLst/>
                          <a:latin typeface="Times New Roman" panose="02020603050405020304" pitchFamily="18" charset="0"/>
                          <a:ea typeface="+mn-ea"/>
                          <a:cs typeface="Times New Roman" panose="02020603050405020304" pitchFamily="18" charset="0"/>
                        </a:rPr>
                        <a:t>in Philadelphia</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i="1" kern="1200" dirty="0">
                        <a:solidFill>
                          <a:schemeClr val="dk1"/>
                        </a:solidFill>
                        <a:effectLst/>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i="1" kern="1200" dirty="0">
                          <a:solidFill>
                            <a:schemeClr val="dk1"/>
                          </a:solidFill>
                          <a:effectLst/>
                          <a:latin typeface="Times New Roman" panose="02020603050405020304" pitchFamily="18" charset="0"/>
                          <a:ea typeface="+mn-ea"/>
                          <a:cs typeface="Times New Roman" panose="02020603050405020304" pitchFamily="18" charset="0"/>
                        </a:rPr>
                        <a:t>Secrets of Origami</a:t>
                      </a:r>
                    </a:p>
                  </a:txBody>
                  <a:tcPr marL="47625" marR="47625"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dk1"/>
                          </a:solidFill>
                          <a:effectLst/>
                          <a:latin typeface="Times New Roman" panose="02020603050405020304" pitchFamily="18" charset="0"/>
                          <a:ea typeface="+mn-ea"/>
                          <a:cs typeface="Times New Roman" panose="02020603050405020304" pitchFamily="18" charset="0"/>
                        </a:rPr>
                        <a:t>Jeremy </a:t>
                      </a:r>
                      <a:r>
                        <a:rPr lang="en-US" sz="1600" b="1" kern="1200" dirty="0" err="1">
                          <a:solidFill>
                            <a:schemeClr val="dk1"/>
                          </a:solidFill>
                          <a:effectLst/>
                          <a:latin typeface="Times New Roman" panose="02020603050405020304" pitchFamily="18" charset="0"/>
                          <a:ea typeface="+mn-ea"/>
                          <a:cs typeface="Times New Roman" panose="02020603050405020304" pitchFamily="18" charset="0"/>
                        </a:rPr>
                        <a:t>Budgeon</a:t>
                      </a:r>
                      <a:endParaRPr lang="en-US" sz="1600" b="1" kern="1200" dirty="0">
                        <a:solidFill>
                          <a:schemeClr val="dk1"/>
                        </a:solidFill>
                        <a:effectLst/>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Times New Roman" panose="02020603050405020304" pitchFamily="18" charset="0"/>
                          <a:ea typeface="+mn-ea"/>
                          <a:cs typeface="Times New Roman" panose="02020603050405020304" pitchFamily="18" charset="0"/>
                        </a:rPr>
                        <a:t>West Chester University of Pennsylvania</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i="1" kern="1200" dirty="0">
                        <a:solidFill>
                          <a:schemeClr val="dk1"/>
                        </a:solidFill>
                        <a:effectLst/>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i="1" kern="1200" dirty="0">
                          <a:solidFill>
                            <a:schemeClr val="dk1"/>
                          </a:solidFill>
                          <a:effectLst/>
                          <a:latin typeface="Times New Roman" panose="02020603050405020304" pitchFamily="18" charset="0"/>
                          <a:ea typeface="+mn-ea"/>
                          <a:cs typeface="Times New Roman" panose="02020603050405020304" pitchFamily="18" charset="0"/>
                        </a:rPr>
                        <a:t>Predation Risk's </a:t>
                      </a:r>
                      <a:r>
                        <a:rPr lang="en-US" sz="1600" i="1" kern="1200" dirty="0" err="1">
                          <a:solidFill>
                            <a:schemeClr val="dk1"/>
                          </a:solidFill>
                          <a:effectLst/>
                          <a:latin typeface="Times New Roman" panose="02020603050405020304" pitchFamily="18" charset="0"/>
                          <a:ea typeface="+mn-ea"/>
                          <a:cs typeface="Times New Roman" panose="02020603050405020304" pitchFamily="18" charset="0"/>
                        </a:rPr>
                        <a:t>Eect</a:t>
                      </a:r>
                      <a:r>
                        <a:rPr lang="en-US" sz="1600" i="1" kern="1200" dirty="0">
                          <a:solidFill>
                            <a:schemeClr val="dk1"/>
                          </a:solidFill>
                          <a:effectLst/>
                          <a:latin typeface="Times New Roman" panose="02020603050405020304" pitchFamily="18" charset="0"/>
                          <a:ea typeface="+mn-ea"/>
                          <a:cs typeface="Times New Roman" panose="02020603050405020304" pitchFamily="18" charset="0"/>
                        </a:rPr>
                        <a:t> on Snail Survivability and Fecundity</a:t>
                      </a:r>
                    </a:p>
                  </a:txBody>
                  <a:tcPr marL="47625" marR="47625" marT="0" marB="0"/>
                </a:tc>
                <a:extLst>
                  <a:ext uri="{0D108BD9-81ED-4DB2-BD59-A6C34878D82A}">
                    <a16:rowId xmlns:a16="http://schemas.microsoft.com/office/drawing/2014/main" val="3069061146"/>
                  </a:ext>
                </a:extLst>
              </a:tr>
              <a:tr h="1316113">
                <a:tc>
                  <a:txBody>
                    <a:bodyPr/>
                    <a:lstStyle/>
                    <a:p>
                      <a:pPr algn="ctr"/>
                      <a:r>
                        <a:rPr lang="en-US" sz="1600" dirty="0">
                          <a:effectLst/>
                          <a:latin typeface="Times New Roman" panose="02020603050405020304" pitchFamily="18" charset="0"/>
                          <a:cs typeface="Times New Roman" panose="02020603050405020304" pitchFamily="18" charset="0"/>
                        </a:rPr>
                        <a:t> 2:48- 2:58 </a:t>
                      </a:r>
                    </a:p>
                  </a:txBody>
                  <a:tcPr marL="47625" marR="47625"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dk1"/>
                          </a:solidFill>
                          <a:effectLst/>
                          <a:latin typeface="Times New Roman" panose="02020603050405020304" pitchFamily="18" charset="0"/>
                          <a:ea typeface="+mn-ea"/>
                          <a:cs typeface="Times New Roman" panose="02020603050405020304" pitchFamily="18" charset="0"/>
                        </a:rPr>
                        <a:t>Vincent </a:t>
                      </a:r>
                      <a:r>
                        <a:rPr lang="en-US" sz="1600" b="1" kern="1200" dirty="0" err="1">
                          <a:solidFill>
                            <a:schemeClr val="dk1"/>
                          </a:solidFill>
                          <a:effectLst/>
                          <a:latin typeface="Times New Roman" panose="02020603050405020304" pitchFamily="18" charset="0"/>
                          <a:ea typeface="+mn-ea"/>
                          <a:cs typeface="Times New Roman" panose="02020603050405020304" pitchFamily="18" charset="0"/>
                        </a:rPr>
                        <a:t>Sergi</a:t>
                      </a:r>
                      <a:endParaRPr lang="en-US" sz="1600" b="1" kern="1200" dirty="0">
                        <a:solidFill>
                          <a:schemeClr val="dk1"/>
                        </a:solidFill>
                        <a:effectLst/>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Ursinus</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College</a:t>
                      </a:r>
                    </a:p>
                    <a:p>
                      <a:pPr algn="ctr"/>
                      <a:endParaRPr lang="en-US" sz="1000" dirty="0">
                        <a:effectLst/>
                        <a:latin typeface="Times New Roman" panose="02020603050405020304" pitchFamily="18" charset="0"/>
                        <a:cs typeface="Times New Roman" panose="02020603050405020304" pitchFamily="18" charset="0"/>
                      </a:endParaRPr>
                    </a:p>
                    <a:p>
                      <a:pPr algn="ctr"/>
                      <a:r>
                        <a:rPr lang="en-US" sz="1600" i="1" kern="1200" dirty="0">
                          <a:solidFill>
                            <a:schemeClr val="dk1"/>
                          </a:solidFill>
                          <a:effectLst/>
                          <a:latin typeface="Times New Roman" panose="02020603050405020304" pitchFamily="18" charset="0"/>
                          <a:ea typeface="+mn-ea"/>
                          <a:cs typeface="Times New Roman" panose="02020603050405020304" pitchFamily="18" charset="0"/>
                        </a:rPr>
                        <a:t>Ghost Series and a Motivated Proof of </a:t>
                      </a:r>
                      <a:r>
                        <a:rPr lang="en-US" sz="1600" i="1" kern="1200" dirty="0" err="1">
                          <a:solidFill>
                            <a:schemeClr val="dk1"/>
                          </a:solidFill>
                          <a:effectLst/>
                          <a:latin typeface="Times New Roman" panose="02020603050405020304" pitchFamily="18" charset="0"/>
                          <a:ea typeface="+mn-ea"/>
                          <a:cs typeface="Times New Roman" panose="02020603050405020304" pitchFamily="18" charset="0"/>
                        </a:rPr>
                        <a:t>Bressoud's</a:t>
                      </a:r>
                      <a:r>
                        <a:rPr lang="en-US" sz="1600" i="1" kern="1200" dirty="0">
                          <a:solidFill>
                            <a:schemeClr val="dk1"/>
                          </a:solidFill>
                          <a:effectLst/>
                          <a:latin typeface="Times New Roman" panose="02020603050405020304" pitchFamily="18" charset="0"/>
                          <a:ea typeface="+mn-ea"/>
                          <a:cs typeface="Times New Roman" panose="02020603050405020304" pitchFamily="18" charset="0"/>
                        </a:rPr>
                        <a:t> 4k - 2 Companion to the Andrews-</a:t>
                      </a:r>
                    </a:p>
                    <a:p>
                      <a:pPr algn="ctr"/>
                      <a:r>
                        <a:rPr lang="en-US" sz="1600" i="1" kern="1200" dirty="0" err="1">
                          <a:solidFill>
                            <a:schemeClr val="dk1"/>
                          </a:solidFill>
                          <a:effectLst/>
                          <a:latin typeface="Times New Roman" panose="02020603050405020304" pitchFamily="18" charset="0"/>
                          <a:ea typeface="+mn-ea"/>
                          <a:cs typeface="Times New Roman" panose="02020603050405020304" pitchFamily="18" charset="0"/>
                        </a:rPr>
                        <a:t>Gollnitz</a:t>
                      </a:r>
                      <a:r>
                        <a:rPr lang="en-US" sz="1600" i="1" kern="1200" dirty="0">
                          <a:solidFill>
                            <a:schemeClr val="dk1"/>
                          </a:solidFill>
                          <a:effectLst/>
                          <a:latin typeface="Times New Roman" panose="02020603050405020304" pitchFamily="18" charset="0"/>
                          <a:ea typeface="+mn-ea"/>
                          <a:cs typeface="Times New Roman" panose="02020603050405020304" pitchFamily="18" charset="0"/>
                        </a:rPr>
                        <a:t>-Gordon Identities</a:t>
                      </a:r>
                    </a:p>
                  </a:txBody>
                  <a:tcPr marL="47625" marR="47625"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dk1"/>
                          </a:solidFill>
                          <a:effectLst/>
                          <a:latin typeface="Times New Roman" panose="02020603050405020304" pitchFamily="18" charset="0"/>
                          <a:ea typeface="+mn-ea"/>
                          <a:cs typeface="Times New Roman" panose="02020603050405020304" pitchFamily="18" charset="0"/>
                        </a:rPr>
                        <a:t>Owen Vazquez</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dk1"/>
                          </a:solidFill>
                          <a:effectLst/>
                          <a:latin typeface="Times New Roman" panose="02020603050405020304" pitchFamily="18" charset="0"/>
                          <a:ea typeface="+mn-ea"/>
                          <a:cs typeface="Times New Roman" panose="02020603050405020304" pitchFamily="18" charset="0"/>
                        </a:rPr>
                        <a:t>Chris Miller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Times New Roman" panose="02020603050405020304" pitchFamily="18" charset="0"/>
                          <a:ea typeface="+mn-ea"/>
                          <a:cs typeface="Times New Roman" panose="02020603050405020304" pitchFamily="18" charset="0"/>
                        </a:rPr>
                        <a:t>University of the Sciences in Philadelphia</a:t>
                      </a:r>
                    </a:p>
                    <a:p>
                      <a:pPr algn="ctr"/>
                      <a:endParaRPr lang="en-US" sz="1000" i="1" dirty="0">
                        <a:effectLst/>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i="1" kern="1200" dirty="0">
                          <a:solidFill>
                            <a:schemeClr val="dk1"/>
                          </a:solidFill>
                          <a:effectLst/>
                          <a:latin typeface="Times New Roman" panose="02020603050405020304" pitchFamily="18" charset="0"/>
                          <a:ea typeface="+mn-ea"/>
                          <a:cs typeface="Times New Roman" panose="02020603050405020304" pitchFamily="18" charset="0"/>
                        </a:rPr>
                        <a:t>Keeler's Theorem</a:t>
                      </a:r>
                    </a:p>
                  </a:txBody>
                  <a:tcPr marL="47625" marR="47625"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err="1">
                          <a:solidFill>
                            <a:schemeClr val="dk1"/>
                          </a:solidFill>
                          <a:effectLst/>
                          <a:latin typeface="Times New Roman" panose="02020603050405020304" pitchFamily="18" charset="0"/>
                          <a:ea typeface="+mn-ea"/>
                          <a:cs typeface="Times New Roman" panose="02020603050405020304" pitchFamily="18" charset="0"/>
                        </a:rPr>
                        <a:t>Yuqing</a:t>
                      </a:r>
                      <a:r>
                        <a:rPr lang="en-US" sz="1600" b="1" kern="1200" dirty="0">
                          <a:solidFill>
                            <a:schemeClr val="dk1"/>
                          </a:solidFill>
                          <a:effectLst/>
                          <a:latin typeface="Times New Roman" panose="02020603050405020304" pitchFamily="18" charset="0"/>
                          <a:ea typeface="+mn-ea"/>
                          <a:cs typeface="Times New Roman" panose="02020603050405020304" pitchFamily="18" charset="0"/>
                        </a:rPr>
                        <a:t> Liu</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dirty="0" err="1">
                          <a:solidFill>
                            <a:schemeClr val="dk1"/>
                          </a:solidFill>
                          <a:effectLst/>
                          <a:latin typeface="Times New Roman" panose="02020603050405020304" pitchFamily="18" charset="0"/>
                          <a:ea typeface="+mn-ea"/>
                          <a:cs typeface="Times New Roman" panose="02020603050405020304" pitchFamily="18" charset="0"/>
                        </a:rPr>
                        <a:t>Ursinus</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College</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i="1" kern="1200" dirty="0">
                        <a:solidFill>
                          <a:schemeClr val="dk1"/>
                        </a:solidFill>
                        <a:effectLst/>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i="1" kern="1200" dirty="0">
                          <a:solidFill>
                            <a:schemeClr val="dk1"/>
                          </a:solidFill>
                          <a:effectLst/>
                          <a:latin typeface="Times New Roman" panose="02020603050405020304" pitchFamily="18" charset="0"/>
                          <a:ea typeface="+mn-ea"/>
                          <a:cs typeface="Times New Roman" panose="02020603050405020304" pitchFamily="18" charset="0"/>
                        </a:rPr>
                        <a:t>Equivalence of discrete Morse functions using persistent homology</a:t>
                      </a:r>
                    </a:p>
                  </a:txBody>
                  <a:tcPr marL="47625" marR="47625" marT="0" marB="0"/>
                </a:tc>
                <a:extLst>
                  <a:ext uri="{0D108BD9-81ED-4DB2-BD59-A6C34878D82A}">
                    <a16:rowId xmlns:a16="http://schemas.microsoft.com/office/drawing/2014/main" val="2921467362"/>
                  </a:ext>
                </a:extLst>
              </a:tr>
            </a:tbl>
          </a:graphicData>
        </a:graphic>
      </p:graphicFrame>
      <p:pic>
        <p:nvPicPr>
          <p:cNvPr id="19" name="Picture 18">
            <a:extLst>
              <a:ext uri="{FF2B5EF4-FFF2-40B4-BE49-F238E27FC236}">
                <a16:creationId xmlns:a16="http://schemas.microsoft.com/office/drawing/2014/main" id="{C3FC99EA-2367-624F-8036-F0B258AFEC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27239" y="4949780"/>
            <a:ext cx="1695802" cy="512557"/>
          </a:xfrm>
          <a:prstGeom prst="rect">
            <a:avLst/>
          </a:prstGeom>
        </p:spPr>
      </p:pic>
    </p:spTree>
    <p:extLst>
      <p:ext uri="{BB962C8B-B14F-4D97-AF65-F5344CB8AC3E}">
        <p14:creationId xmlns:p14="http://schemas.microsoft.com/office/powerpoint/2010/main" val="1191966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3" name="Group 12"/>
          <p:cNvGrpSpPr/>
          <p:nvPr/>
        </p:nvGrpSpPr>
        <p:grpSpPr>
          <a:xfrm>
            <a:off x="10192215" y="-34635"/>
            <a:ext cx="1999785" cy="6892636"/>
            <a:chOff x="6934199" y="-34635"/>
            <a:chExt cx="2209801" cy="6892636"/>
          </a:xfrm>
        </p:grpSpPr>
        <p:sp>
          <p:nvSpPr>
            <p:cNvPr id="14" name="Flowchart: Document 13"/>
            <p:cNvSpPr/>
            <p:nvPr/>
          </p:nvSpPr>
          <p:spPr>
            <a:xfrm rot="16200000" flipV="1">
              <a:off x="4526971" y="2393371"/>
              <a:ext cx="6871855" cy="2057399"/>
            </a:xfrm>
            <a:prstGeom prst="flowChartDocument">
              <a:avLst/>
            </a:prstGeom>
            <a:solidFill>
              <a:srgbClr val="FFC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5" name="Flowchart: Document 14"/>
            <p:cNvSpPr/>
            <p:nvPr/>
          </p:nvSpPr>
          <p:spPr>
            <a:xfrm rot="16200000" flipV="1">
              <a:off x="4627834" y="2341835"/>
              <a:ext cx="6892636" cy="2139696"/>
            </a:xfrm>
            <a:prstGeom prst="flowChartDocumen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6" name="Flowchart: Document 15"/>
            <p:cNvSpPr/>
            <p:nvPr/>
          </p:nvSpPr>
          <p:spPr>
            <a:xfrm rot="16200000" flipV="1">
              <a:off x="4679373" y="2393373"/>
              <a:ext cx="6871855" cy="2057399"/>
            </a:xfrm>
            <a:prstGeom prst="flowChartDocument">
              <a:avLst/>
            </a:prstGeom>
            <a:solidFill>
              <a:srgbClr val="44235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2" name="Content Placeholder 2"/>
          <p:cNvSpPr txBox="1">
            <a:spLocks/>
          </p:cNvSpPr>
          <p:nvPr/>
        </p:nvSpPr>
        <p:spPr>
          <a:xfrm>
            <a:off x="1021976" y="1586753"/>
            <a:ext cx="9308157" cy="427869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solidFill>
                <a:srgbClr val="660066"/>
              </a:solidFill>
            </a:endParaRPr>
          </a:p>
        </p:txBody>
      </p:sp>
      <p:pic>
        <p:nvPicPr>
          <p:cNvPr id="17" name="Picture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87335" y="5923921"/>
            <a:ext cx="1339853" cy="625265"/>
          </a:xfrm>
          <a:prstGeom prst="rect">
            <a:avLst/>
          </a:prstGeom>
        </p:spPr>
      </p:pic>
      <p:sp>
        <p:nvSpPr>
          <p:cNvPr id="3" name="Title 2">
            <a:extLst>
              <a:ext uri="{FF2B5EF4-FFF2-40B4-BE49-F238E27FC236}">
                <a16:creationId xmlns:a16="http://schemas.microsoft.com/office/drawing/2014/main" id="{88DBEA82-4057-4C1C-A5BE-D2C8BC4B922A}"/>
              </a:ext>
            </a:extLst>
          </p:cNvPr>
          <p:cNvSpPr>
            <a:spLocks noGrp="1"/>
          </p:cNvSpPr>
          <p:nvPr>
            <p:ph type="title"/>
          </p:nvPr>
        </p:nvSpPr>
        <p:spPr>
          <a:xfrm rot="5400000">
            <a:off x="9018391" y="1933222"/>
            <a:ext cx="4794894" cy="1020546"/>
          </a:xfrm>
        </p:spPr>
        <p:txBody>
          <a:bodyPr>
            <a:normAutofit/>
          </a:bodyPr>
          <a:lstStyle/>
          <a:p>
            <a:pPr algn="ctr"/>
            <a:r>
              <a:rPr lang="en-US" sz="2800"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Avenir Black Oblique"/>
                <a:cs typeface="Avenir Black Oblique"/>
              </a:rPr>
              <a:t>Student Activity</a:t>
            </a:r>
            <a:endParaRPr lang="en-US" sz="2800" dirty="0"/>
          </a:p>
        </p:txBody>
      </p:sp>
      <p:pic>
        <p:nvPicPr>
          <p:cNvPr id="19" name="Picture 18">
            <a:extLst>
              <a:ext uri="{FF2B5EF4-FFF2-40B4-BE49-F238E27FC236}">
                <a16:creationId xmlns:a16="http://schemas.microsoft.com/office/drawing/2014/main" id="{C3FC99EA-2367-624F-8036-F0B258AFEC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27239" y="4949780"/>
            <a:ext cx="1695802" cy="512557"/>
          </a:xfrm>
          <a:prstGeom prst="rect">
            <a:avLst/>
          </a:prstGeom>
        </p:spPr>
      </p:pic>
      <p:sp>
        <p:nvSpPr>
          <p:cNvPr id="18" name="Title 1">
            <a:extLst>
              <a:ext uri="{FF2B5EF4-FFF2-40B4-BE49-F238E27FC236}">
                <a16:creationId xmlns:a16="http://schemas.microsoft.com/office/drawing/2014/main" id="{364772A6-5E38-5342-9FAE-AA49626E845A}"/>
              </a:ext>
            </a:extLst>
          </p:cNvPr>
          <p:cNvSpPr txBox="1">
            <a:spLocks/>
          </p:cNvSpPr>
          <p:nvPr/>
        </p:nvSpPr>
        <p:spPr>
          <a:xfrm>
            <a:off x="894005" y="1167662"/>
            <a:ext cx="9144000" cy="155329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latin typeface="Times New Roman" panose="02020603050405020304" pitchFamily="18" charset="0"/>
                <a:cs typeface="Times New Roman" panose="02020603050405020304" pitchFamily="18" charset="0"/>
              </a:rPr>
              <a:t>Student Activity:</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A Math Scavenger Hunt!</a:t>
            </a:r>
          </a:p>
        </p:txBody>
      </p:sp>
      <p:sp>
        <p:nvSpPr>
          <p:cNvPr id="20" name="Subtitle 2">
            <a:extLst>
              <a:ext uri="{FF2B5EF4-FFF2-40B4-BE49-F238E27FC236}">
                <a16:creationId xmlns:a16="http://schemas.microsoft.com/office/drawing/2014/main" id="{D0A99C67-BA62-DA42-89DA-EDAF8278BB0E}"/>
              </a:ext>
            </a:extLst>
          </p:cNvPr>
          <p:cNvSpPr txBox="1">
            <a:spLocks/>
          </p:cNvSpPr>
          <p:nvPr/>
        </p:nvSpPr>
        <p:spPr>
          <a:xfrm>
            <a:off x="760499" y="3300413"/>
            <a:ext cx="9144000" cy="1985576"/>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latin typeface="Times New Roman" panose="02020603050405020304" pitchFamily="18" charset="0"/>
                <a:cs typeface="Times New Roman" panose="02020603050405020304" pitchFamily="18" charset="0"/>
              </a:rPr>
              <a:t>Clues will be hidden throughout the conference grounds. Logic, analysis, and some smart googling will lead teams to the final clue. The first team to submit the final clue will win amazon gift cards! Come and scavenge your way to a prize!</a:t>
            </a:r>
          </a:p>
          <a:p>
            <a:pPr marL="0" indent="0" algn="ctr">
              <a:buNone/>
            </a:pPr>
            <a:endParaRPr lang="en-US" dirty="0"/>
          </a:p>
          <a:p>
            <a:pPr marL="0" indent="0" algn="ctr">
              <a:buNone/>
            </a:pPr>
            <a:r>
              <a:rPr lang="en-US" i="1" dirty="0">
                <a:latin typeface="Times New Roman" panose="02020603050405020304" pitchFamily="18" charset="0"/>
                <a:cs typeface="Times New Roman" panose="02020603050405020304" pitchFamily="18" charset="0"/>
              </a:rPr>
              <a:t>HINT:  Come to Kristin </a:t>
            </a:r>
            <a:r>
              <a:rPr lang="en-US" i="1" dirty="0" err="1">
                <a:latin typeface="Times New Roman" panose="02020603050405020304" pitchFamily="18" charset="0"/>
                <a:cs typeface="Times New Roman" panose="02020603050405020304" pitchFamily="18" charset="0"/>
              </a:rPr>
              <a:t>Lauter’s</a:t>
            </a:r>
            <a:r>
              <a:rPr lang="en-US" i="1" dirty="0">
                <a:latin typeface="Times New Roman" panose="02020603050405020304" pitchFamily="18" charset="0"/>
                <a:cs typeface="Times New Roman" panose="02020603050405020304" pitchFamily="18" charset="0"/>
              </a:rPr>
              <a:t> talk for your first clue!</a:t>
            </a:r>
          </a:p>
          <a:p>
            <a:pPr algn="ctr"/>
            <a:endParaRPr lang="en-US" dirty="0"/>
          </a:p>
          <a:p>
            <a:pPr algn="ctr"/>
            <a:endParaRPr lang="en-US" dirty="0"/>
          </a:p>
        </p:txBody>
      </p:sp>
      <p:pic>
        <p:nvPicPr>
          <p:cNvPr id="6" name="Picture 5">
            <a:extLst>
              <a:ext uri="{FF2B5EF4-FFF2-40B4-BE49-F238E27FC236}">
                <a16:creationId xmlns:a16="http://schemas.microsoft.com/office/drawing/2014/main" id="{EBE8E620-8348-704E-B794-D4C6487DC9A2}"/>
              </a:ext>
            </a:extLst>
          </p:cNvPr>
          <p:cNvPicPr>
            <a:picLocks noChangeAspect="1"/>
          </p:cNvPicPr>
          <p:nvPr/>
        </p:nvPicPr>
        <p:blipFill>
          <a:blip r:embed="rId5"/>
          <a:stretch>
            <a:fillRect/>
          </a:stretch>
        </p:blipFill>
        <p:spPr>
          <a:xfrm>
            <a:off x="104260" y="1020866"/>
            <a:ext cx="2267465" cy="1846887"/>
          </a:xfrm>
          <a:prstGeom prst="rect">
            <a:avLst/>
          </a:prstGeom>
        </p:spPr>
      </p:pic>
    </p:spTree>
    <p:extLst>
      <p:ext uri="{BB962C8B-B14F-4D97-AF65-F5344CB8AC3E}">
        <p14:creationId xmlns:p14="http://schemas.microsoft.com/office/powerpoint/2010/main" val="3009460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3" name="Group 12"/>
          <p:cNvGrpSpPr/>
          <p:nvPr/>
        </p:nvGrpSpPr>
        <p:grpSpPr>
          <a:xfrm>
            <a:off x="10192215" y="-34635"/>
            <a:ext cx="1999785" cy="6892636"/>
            <a:chOff x="6934199" y="-34635"/>
            <a:chExt cx="2209801" cy="6892636"/>
          </a:xfrm>
        </p:grpSpPr>
        <p:sp>
          <p:nvSpPr>
            <p:cNvPr id="14" name="Flowchart: Document 13"/>
            <p:cNvSpPr/>
            <p:nvPr/>
          </p:nvSpPr>
          <p:spPr>
            <a:xfrm rot="16200000" flipV="1">
              <a:off x="4526971" y="2393371"/>
              <a:ext cx="6871855" cy="2057399"/>
            </a:xfrm>
            <a:prstGeom prst="flowChartDocument">
              <a:avLst/>
            </a:prstGeom>
            <a:solidFill>
              <a:srgbClr val="FFC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5" name="Flowchart: Document 14"/>
            <p:cNvSpPr/>
            <p:nvPr/>
          </p:nvSpPr>
          <p:spPr>
            <a:xfrm rot="16200000" flipV="1">
              <a:off x="4627834" y="2341835"/>
              <a:ext cx="6892636" cy="2139696"/>
            </a:xfrm>
            <a:prstGeom prst="flowChartDocumen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6" name="Flowchart: Document 15"/>
            <p:cNvSpPr/>
            <p:nvPr/>
          </p:nvSpPr>
          <p:spPr>
            <a:xfrm rot="16200000" flipV="1">
              <a:off x="4679373" y="2393373"/>
              <a:ext cx="6871855" cy="2057399"/>
            </a:xfrm>
            <a:prstGeom prst="flowChartDocument">
              <a:avLst/>
            </a:prstGeom>
            <a:solidFill>
              <a:srgbClr val="44235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2" name="Content Placeholder 2"/>
          <p:cNvSpPr txBox="1">
            <a:spLocks/>
          </p:cNvSpPr>
          <p:nvPr/>
        </p:nvSpPr>
        <p:spPr>
          <a:xfrm>
            <a:off x="1021976" y="1586753"/>
            <a:ext cx="9308157" cy="427869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solidFill>
                <a:srgbClr val="660066"/>
              </a:solidFill>
            </a:endParaRPr>
          </a:p>
        </p:txBody>
      </p:sp>
      <p:pic>
        <p:nvPicPr>
          <p:cNvPr id="17" name="Picture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87335" y="5923921"/>
            <a:ext cx="1339853" cy="625265"/>
          </a:xfrm>
          <a:prstGeom prst="rect">
            <a:avLst/>
          </a:prstGeom>
        </p:spPr>
      </p:pic>
      <p:sp>
        <p:nvSpPr>
          <p:cNvPr id="3" name="Title 2">
            <a:extLst>
              <a:ext uri="{FF2B5EF4-FFF2-40B4-BE49-F238E27FC236}">
                <a16:creationId xmlns:a16="http://schemas.microsoft.com/office/drawing/2014/main" id="{88DBEA82-4057-4C1C-A5BE-D2C8BC4B922A}"/>
              </a:ext>
            </a:extLst>
          </p:cNvPr>
          <p:cNvSpPr>
            <a:spLocks noGrp="1"/>
          </p:cNvSpPr>
          <p:nvPr>
            <p:ph type="title"/>
          </p:nvPr>
        </p:nvSpPr>
        <p:spPr>
          <a:xfrm rot="5400000">
            <a:off x="9018391" y="1933222"/>
            <a:ext cx="4794894" cy="1020546"/>
          </a:xfrm>
        </p:spPr>
        <p:txBody>
          <a:bodyPr>
            <a:normAutofit/>
          </a:bodyPr>
          <a:lstStyle/>
          <a:p>
            <a:pPr algn="ctr"/>
            <a:r>
              <a:rPr lang="en-US" sz="2800"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Avenir Black Oblique"/>
                <a:cs typeface="Avenir Black Oblique"/>
              </a:rPr>
              <a:t>Student Paper Competition</a:t>
            </a:r>
            <a:endParaRPr lang="en-US" sz="2800" dirty="0"/>
          </a:p>
        </p:txBody>
      </p:sp>
      <p:pic>
        <p:nvPicPr>
          <p:cNvPr id="19" name="Picture 18">
            <a:extLst>
              <a:ext uri="{FF2B5EF4-FFF2-40B4-BE49-F238E27FC236}">
                <a16:creationId xmlns:a16="http://schemas.microsoft.com/office/drawing/2014/main" id="{C3FC99EA-2367-624F-8036-F0B258AFEC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27239" y="4949780"/>
            <a:ext cx="1695802" cy="512557"/>
          </a:xfrm>
          <a:prstGeom prst="rect">
            <a:avLst/>
          </a:prstGeom>
        </p:spPr>
      </p:pic>
      <p:pic>
        <p:nvPicPr>
          <p:cNvPr id="7" name="Picture 6">
            <a:extLst>
              <a:ext uri="{FF2B5EF4-FFF2-40B4-BE49-F238E27FC236}">
                <a16:creationId xmlns:a16="http://schemas.microsoft.com/office/drawing/2014/main" id="{0DAD0526-E286-C640-A779-C53B532CA413}"/>
              </a:ext>
            </a:extLst>
          </p:cNvPr>
          <p:cNvPicPr>
            <a:picLocks noChangeAspect="1"/>
          </p:cNvPicPr>
          <p:nvPr/>
        </p:nvPicPr>
        <p:blipFill rotWithShape="1">
          <a:blip r:embed="rId5">
            <a:extLst>
              <a:ext uri="{28A0092B-C50C-407E-A947-70E740481C1C}">
                <a14:useLocalDpi xmlns:a14="http://schemas.microsoft.com/office/drawing/2010/main" val="0"/>
              </a:ext>
            </a:extLst>
          </a:blip>
          <a:srcRect l="10596" t="5220" r="10352" b="5174"/>
          <a:stretch/>
        </p:blipFill>
        <p:spPr>
          <a:xfrm>
            <a:off x="2998380" y="57783"/>
            <a:ext cx="4635797" cy="6800217"/>
          </a:xfrm>
          <a:prstGeom prst="rect">
            <a:avLst/>
          </a:prstGeom>
        </p:spPr>
      </p:pic>
    </p:spTree>
    <p:extLst>
      <p:ext uri="{BB962C8B-B14F-4D97-AF65-F5344CB8AC3E}">
        <p14:creationId xmlns:p14="http://schemas.microsoft.com/office/powerpoint/2010/main" val="713277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3" name="Group 12"/>
          <p:cNvGrpSpPr/>
          <p:nvPr/>
        </p:nvGrpSpPr>
        <p:grpSpPr>
          <a:xfrm>
            <a:off x="10192215" y="-34635"/>
            <a:ext cx="1999785" cy="6892636"/>
            <a:chOff x="6934199" y="-34635"/>
            <a:chExt cx="2209801" cy="6892636"/>
          </a:xfrm>
        </p:grpSpPr>
        <p:sp>
          <p:nvSpPr>
            <p:cNvPr id="14" name="Flowchart: Document 13"/>
            <p:cNvSpPr/>
            <p:nvPr/>
          </p:nvSpPr>
          <p:spPr>
            <a:xfrm rot="16200000" flipV="1">
              <a:off x="4526971" y="2393371"/>
              <a:ext cx="6871855" cy="2057399"/>
            </a:xfrm>
            <a:prstGeom prst="flowChartDocument">
              <a:avLst/>
            </a:prstGeom>
            <a:solidFill>
              <a:srgbClr val="FFC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5" name="Flowchart: Document 14"/>
            <p:cNvSpPr/>
            <p:nvPr/>
          </p:nvSpPr>
          <p:spPr>
            <a:xfrm rot="16200000" flipV="1">
              <a:off x="4627834" y="2341835"/>
              <a:ext cx="6892636" cy="2139696"/>
            </a:xfrm>
            <a:prstGeom prst="flowChartDocumen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6" name="Flowchart: Document 15"/>
            <p:cNvSpPr/>
            <p:nvPr/>
          </p:nvSpPr>
          <p:spPr>
            <a:xfrm rot="16200000" flipV="1">
              <a:off x="4679373" y="2393373"/>
              <a:ext cx="6871855" cy="2057399"/>
            </a:xfrm>
            <a:prstGeom prst="flowChartDocument">
              <a:avLst/>
            </a:prstGeom>
            <a:solidFill>
              <a:srgbClr val="44235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2" name="Content Placeholder 2"/>
          <p:cNvSpPr txBox="1">
            <a:spLocks/>
          </p:cNvSpPr>
          <p:nvPr/>
        </p:nvSpPr>
        <p:spPr>
          <a:xfrm>
            <a:off x="1021976" y="1586753"/>
            <a:ext cx="9308157" cy="427869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solidFill>
                <a:srgbClr val="660066"/>
              </a:solidFill>
            </a:endParaRPr>
          </a:p>
        </p:txBody>
      </p:sp>
      <p:pic>
        <p:nvPicPr>
          <p:cNvPr id="17" name="Picture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87335" y="5923921"/>
            <a:ext cx="1339853" cy="625265"/>
          </a:xfrm>
          <a:prstGeom prst="rect">
            <a:avLst/>
          </a:prstGeom>
        </p:spPr>
      </p:pic>
      <p:pic>
        <p:nvPicPr>
          <p:cNvPr id="19" name="Picture 18">
            <a:extLst>
              <a:ext uri="{FF2B5EF4-FFF2-40B4-BE49-F238E27FC236}">
                <a16:creationId xmlns:a16="http://schemas.microsoft.com/office/drawing/2014/main" id="{C3FC99EA-2367-624F-8036-F0B258AFEC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27239" y="4949780"/>
            <a:ext cx="1695802" cy="512557"/>
          </a:xfrm>
          <a:prstGeom prst="rect">
            <a:avLst/>
          </a:prstGeom>
        </p:spPr>
      </p:pic>
      <p:sp>
        <p:nvSpPr>
          <p:cNvPr id="18" name="Title 1">
            <a:extLst>
              <a:ext uri="{FF2B5EF4-FFF2-40B4-BE49-F238E27FC236}">
                <a16:creationId xmlns:a16="http://schemas.microsoft.com/office/drawing/2014/main" id="{364772A6-5E38-5342-9FAE-AA49626E845A}"/>
              </a:ext>
            </a:extLst>
          </p:cNvPr>
          <p:cNvSpPr txBox="1">
            <a:spLocks/>
          </p:cNvSpPr>
          <p:nvPr/>
        </p:nvSpPr>
        <p:spPr>
          <a:xfrm>
            <a:off x="401307" y="1586753"/>
            <a:ext cx="9503192" cy="467943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lgn="just">
              <a:buFont typeface="Arial" panose="020B0604020202020204" pitchFamily="34" charset="0"/>
              <a:buChar char="•"/>
            </a:pPr>
            <a:r>
              <a:rPr lang="en-US" sz="3200" dirty="0">
                <a:solidFill>
                  <a:srgbClr val="9933FF"/>
                </a:solidFill>
                <a:latin typeface="Times New Roman" panose="02020603050405020304" pitchFamily="18" charset="0"/>
                <a:cs typeface="Times New Roman" panose="02020603050405020304" pitchFamily="18" charset="0"/>
              </a:rPr>
              <a:t>You can find more detailed information, such as the abstracts of the talks, at the EPaDel website</a:t>
            </a:r>
          </a:p>
          <a:p>
            <a:pPr algn="ctr"/>
            <a:endParaRPr lang="en-US" sz="1400" dirty="0">
              <a:latin typeface="Times New Roman" panose="02020603050405020304" pitchFamily="18" charset="0"/>
              <a:cs typeface="Times New Roman" panose="02020603050405020304" pitchFamily="18" charset="0"/>
              <a:hlinkClick r:id="rId5"/>
            </a:endParaRPr>
          </a:p>
          <a:p>
            <a:pPr algn="ctr"/>
            <a:r>
              <a:rPr lang="en-US" sz="3200" dirty="0">
                <a:latin typeface="Times New Roman" panose="02020603050405020304" pitchFamily="18" charset="0"/>
                <a:cs typeface="Times New Roman" panose="02020603050405020304" pitchFamily="18" charset="0"/>
                <a:hlinkClick r:id="rId5"/>
              </a:rPr>
              <a:t>http://sections.maa.org/epadel/</a:t>
            </a:r>
            <a:r>
              <a:rPr lang="en-US" sz="3200" dirty="0">
                <a:latin typeface="Times New Roman" panose="02020603050405020304" pitchFamily="18" charset="0"/>
                <a:cs typeface="Times New Roman" panose="02020603050405020304" pitchFamily="18" charset="0"/>
              </a:rPr>
              <a:t> </a:t>
            </a:r>
          </a:p>
          <a:p>
            <a:pPr algn="ctr"/>
            <a:endParaRPr lang="en-US" sz="3200" dirty="0">
              <a:solidFill>
                <a:srgbClr val="9933FF"/>
              </a:solidFill>
              <a:latin typeface="Times New Roman" panose="02020603050405020304" pitchFamily="18" charset="0"/>
              <a:cs typeface="Times New Roman" panose="02020603050405020304" pitchFamily="18" charset="0"/>
            </a:endParaRPr>
          </a:p>
          <a:p>
            <a:pPr marL="457200" indent="-457200" algn="just">
              <a:buFont typeface="Arial" panose="020B0604020202020204" pitchFamily="34" charset="0"/>
              <a:buChar char="•"/>
            </a:pPr>
            <a:r>
              <a:rPr lang="en-US" sz="3200" dirty="0">
                <a:solidFill>
                  <a:srgbClr val="9933FF"/>
                </a:solidFill>
                <a:latin typeface="Times New Roman" panose="02020603050405020304" pitchFamily="18" charset="0"/>
                <a:cs typeface="Times New Roman" panose="02020603050405020304" pitchFamily="18" charset="0"/>
              </a:rPr>
              <a:t>If you like us, do not forget to take pictures and post them on our Facebook page </a:t>
            </a:r>
          </a:p>
          <a:p>
            <a:pPr algn="ctr"/>
            <a:endParaRPr lang="en-US" sz="1400" dirty="0">
              <a:latin typeface="Times New Roman" panose="02020603050405020304" pitchFamily="18" charset="0"/>
              <a:cs typeface="Times New Roman" panose="02020603050405020304" pitchFamily="18" charset="0"/>
              <a:hlinkClick r:id="rId6"/>
            </a:endParaRPr>
          </a:p>
          <a:p>
            <a:pPr algn="ctr"/>
            <a:r>
              <a:rPr lang="en-US" sz="3200" dirty="0">
                <a:latin typeface="Times New Roman" panose="02020603050405020304" pitchFamily="18" charset="0"/>
                <a:cs typeface="Times New Roman" panose="02020603050405020304" pitchFamily="18" charset="0"/>
                <a:hlinkClick r:id="rId6"/>
              </a:rPr>
              <a:t>facebook.com/MAA.EPaDel/</a:t>
            </a:r>
            <a:r>
              <a:rPr lang="en-US" sz="3200" dirty="0">
                <a:latin typeface="Times New Roman" panose="02020603050405020304" pitchFamily="18" charset="0"/>
                <a:cs typeface="Times New Roman" panose="02020603050405020304" pitchFamily="18" charset="0"/>
              </a:rPr>
              <a:t> </a:t>
            </a:r>
          </a:p>
          <a:p>
            <a:endParaRPr lang="en-US" sz="14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a:solidFill>
                  <a:srgbClr val="9933FF"/>
                </a:solidFill>
                <a:latin typeface="Times New Roman" panose="02020603050405020304" pitchFamily="18" charset="0"/>
                <a:cs typeface="Times New Roman" panose="02020603050405020304" pitchFamily="18" charset="0"/>
              </a:rPr>
              <a:t>or twitter them at </a:t>
            </a:r>
            <a:r>
              <a:rPr lang="en-US" sz="3200" u="sng" dirty="0">
                <a:solidFill>
                  <a:schemeClr val="accent1">
                    <a:lumMod val="75000"/>
                  </a:schemeClr>
                </a:solidFill>
                <a:latin typeface="Times New Roman" panose="02020603050405020304" pitchFamily="18" charset="0"/>
                <a:cs typeface="Times New Roman" panose="02020603050405020304" pitchFamily="18" charset="0"/>
              </a:rPr>
              <a:t>@MAA_EPADEL </a:t>
            </a:r>
          </a:p>
        </p:txBody>
      </p:sp>
      <p:sp>
        <p:nvSpPr>
          <p:cNvPr id="21" name="Title 2">
            <a:extLst>
              <a:ext uri="{FF2B5EF4-FFF2-40B4-BE49-F238E27FC236}">
                <a16:creationId xmlns:a16="http://schemas.microsoft.com/office/drawing/2014/main" id="{3922F93D-079C-9648-98DB-D0C8EF3A92C8}"/>
              </a:ext>
            </a:extLst>
          </p:cNvPr>
          <p:cNvSpPr>
            <a:spLocks noGrp="1"/>
          </p:cNvSpPr>
          <p:nvPr>
            <p:ph type="title"/>
          </p:nvPr>
        </p:nvSpPr>
        <p:spPr>
          <a:xfrm rot="5400000">
            <a:off x="9018391" y="1933222"/>
            <a:ext cx="4794894" cy="1020546"/>
          </a:xfrm>
        </p:spPr>
        <p:txBody>
          <a:bodyPr>
            <a:normAutofit/>
          </a:bodyPr>
          <a:lstStyle/>
          <a:p>
            <a:pPr algn="ctr"/>
            <a:r>
              <a:rPr lang="en-US" sz="2800"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Avenir Black Oblique"/>
                <a:cs typeface="Avenir Black Oblique"/>
              </a:rPr>
              <a:t>Social Media</a:t>
            </a:r>
            <a:endParaRPr lang="en-US" sz="2800" dirty="0"/>
          </a:p>
        </p:txBody>
      </p:sp>
      <p:sp>
        <p:nvSpPr>
          <p:cNvPr id="2" name="TextBox 1">
            <a:extLst>
              <a:ext uri="{FF2B5EF4-FFF2-40B4-BE49-F238E27FC236}">
                <a16:creationId xmlns:a16="http://schemas.microsoft.com/office/drawing/2014/main" id="{7C75609D-AC76-A94D-8D75-A6141C4F0843}"/>
              </a:ext>
            </a:extLst>
          </p:cNvPr>
          <p:cNvSpPr txBox="1"/>
          <p:nvPr/>
        </p:nvSpPr>
        <p:spPr>
          <a:xfrm>
            <a:off x="2636520" y="842189"/>
            <a:ext cx="5636108" cy="584775"/>
          </a:xfrm>
          <a:prstGeom prst="rect">
            <a:avLst/>
          </a:prstGeom>
          <a:noFill/>
        </p:spPr>
        <p:txBody>
          <a:bodyPr wrap="square" rtlCol="0">
            <a:spAutoFit/>
          </a:bodyPr>
          <a:lstStyle/>
          <a:p>
            <a:pPr algn="ctr"/>
            <a:r>
              <a:rPr lang="en-US" sz="3200" b="1" dirty="0" err="1">
                <a:solidFill>
                  <a:srgbClr val="C00000"/>
                </a:solidFill>
              </a:rPr>
              <a:t>Wifi</a:t>
            </a:r>
            <a:r>
              <a:rPr lang="en-US" sz="3200" b="1" dirty="0">
                <a:solidFill>
                  <a:srgbClr val="C00000"/>
                </a:solidFill>
              </a:rPr>
              <a:t> Connection: </a:t>
            </a:r>
            <a:r>
              <a:rPr lang="en-US" sz="3200" b="1" dirty="0" err="1">
                <a:solidFill>
                  <a:srgbClr val="C00000"/>
                </a:solidFill>
              </a:rPr>
              <a:t>RamNet</a:t>
            </a:r>
            <a:r>
              <a:rPr lang="en-US" sz="3200" b="1" dirty="0">
                <a:solidFill>
                  <a:srgbClr val="C00000"/>
                </a:solidFill>
              </a:rPr>
              <a:t>-Guest</a:t>
            </a:r>
          </a:p>
        </p:txBody>
      </p:sp>
    </p:spTree>
    <p:extLst>
      <p:ext uri="{BB962C8B-B14F-4D97-AF65-F5344CB8AC3E}">
        <p14:creationId xmlns:p14="http://schemas.microsoft.com/office/powerpoint/2010/main" val="3632668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3" name="Group 12"/>
          <p:cNvGrpSpPr/>
          <p:nvPr/>
        </p:nvGrpSpPr>
        <p:grpSpPr>
          <a:xfrm>
            <a:off x="10192215" y="-34635"/>
            <a:ext cx="1999785" cy="6892636"/>
            <a:chOff x="6934199" y="-34635"/>
            <a:chExt cx="2209801" cy="6892636"/>
          </a:xfrm>
        </p:grpSpPr>
        <p:sp>
          <p:nvSpPr>
            <p:cNvPr id="14" name="Flowchart: Document 13"/>
            <p:cNvSpPr/>
            <p:nvPr/>
          </p:nvSpPr>
          <p:spPr>
            <a:xfrm rot="16200000" flipV="1">
              <a:off x="4526971" y="2393371"/>
              <a:ext cx="6871855" cy="2057399"/>
            </a:xfrm>
            <a:prstGeom prst="flowChartDocument">
              <a:avLst/>
            </a:prstGeom>
            <a:solidFill>
              <a:srgbClr val="FFC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5" name="Flowchart: Document 14"/>
            <p:cNvSpPr/>
            <p:nvPr/>
          </p:nvSpPr>
          <p:spPr>
            <a:xfrm rot="16200000" flipV="1">
              <a:off x="4627834" y="2341835"/>
              <a:ext cx="6892636" cy="2139696"/>
            </a:xfrm>
            <a:prstGeom prst="flowChartDocumen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6" name="Flowchart: Document 15"/>
            <p:cNvSpPr/>
            <p:nvPr/>
          </p:nvSpPr>
          <p:spPr>
            <a:xfrm rot="16200000" flipV="1">
              <a:off x="4679373" y="2393373"/>
              <a:ext cx="6871855" cy="2057399"/>
            </a:xfrm>
            <a:prstGeom prst="flowChartDocument">
              <a:avLst/>
            </a:prstGeom>
            <a:solidFill>
              <a:srgbClr val="44235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2" name="Content Placeholder 2"/>
          <p:cNvSpPr txBox="1">
            <a:spLocks/>
          </p:cNvSpPr>
          <p:nvPr/>
        </p:nvSpPr>
        <p:spPr>
          <a:xfrm>
            <a:off x="1021976" y="1586753"/>
            <a:ext cx="9308157" cy="427869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solidFill>
                <a:srgbClr val="660066"/>
              </a:solidFill>
            </a:endParaRPr>
          </a:p>
        </p:txBody>
      </p:sp>
      <p:pic>
        <p:nvPicPr>
          <p:cNvPr id="17" name="Picture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87335" y="5923921"/>
            <a:ext cx="1339853" cy="625265"/>
          </a:xfrm>
          <a:prstGeom prst="rect">
            <a:avLst/>
          </a:prstGeom>
        </p:spPr>
      </p:pic>
      <p:pic>
        <p:nvPicPr>
          <p:cNvPr id="19" name="Picture 18">
            <a:extLst>
              <a:ext uri="{FF2B5EF4-FFF2-40B4-BE49-F238E27FC236}">
                <a16:creationId xmlns:a16="http://schemas.microsoft.com/office/drawing/2014/main" id="{C3FC99EA-2367-624F-8036-F0B258AFEC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27239" y="4949780"/>
            <a:ext cx="1695802" cy="512557"/>
          </a:xfrm>
          <a:prstGeom prst="rect">
            <a:avLst/>
          </a:prstGeom>
        </p:spPr>
      </p:pic>
      <p:sp>
        <p:nvSpPr>
          <p:cNvPr id="21" name="Title 2">
            <a:extLst>
              <a:ext uri="{FF2B5EF4-FFF2-40B4-BE49-F238E27FC236}">
                <a16:creationId xmlns:a16="http://schemas.microsoft.com/office/drawing/2014/main" id="{3922F93D-079C-9648-98DB-D0C8EF3A92C8}"/>
              </a:ext>
            </a:extLst>
          </p:cNvPr>
          <p:cNvSpPr>
            <a:spLocks noGrp="1"/>
          </p:cNvSpPr>
          <p:nvPr>
            <p:ph type="title"/>
          </p:nvPr>
        </p:nvSpPr>
        <p:spPr>
          <a:xfrm rot="5400000">
            <a:off x="9018391" y="1933222"/>
            <a:ext cx="4794894" cy="1020546"/>
          </a:xfrm>
        </p:spPr>
        <p:txBody>
          <a:bodyPr>
            <a:normAutofit/>
          </a:bodyPr>
          <a:lstStyle/>
          <a:p>
            <a:pPr algn="ctr"/>
            <a:r>
              <a:rPr lang="en-US" sz="2800"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Avenir Black Oblique"/>
                <a:cs typeface="Avenir Black Oblique"/>
              </a:rPr>
              <a:t>Campus Map</a:t>
            </a:r>
            <a:endParaRPr lang="en-US" sz="2800" dirty="0"/>
          </a:p>
        </p:txBody>
      </p:sp>
      <p:pic>
        <p:nvPicPr>
          <p:cNvPr id="11" name="Picture 10">
            <a:extLst>
              <a:ext uri="{FF2B5EF4-FFF2-40B4-BE49-F238E27FC236}">
                <a16:creationId xmlns:a16="http://schemas.microsoft.com/office/drawing/2014/main" id="{922A0426-6EE1-4F41-A2B9-99C3F3C72558}"/>
              </a:ext>
            </a:extLst>
          </p:cNvPr>
          <p:cNvPicPr>
            <a:picLocks noChangeAspect="1"/>
          </p:cNvPicPr>
          <p:nvPr/>
        </p:nvPicPr>
        <p:blipFill rotWithShape="1">
          <a:blip r:embed="rId5">
            <a:extLst>
              <a:ext uri="{28A0092B-C50C-407E-A947-70E740481C1C}">
                <a14:useLocalDpi xmlns:a14="http://schemas.microsoft.com/office/drawing/2010/main" val="0"/>
              </a:ext>
            </a:extLst>
          </a:blip>
          <a:srcRect l="3353" r="3625"/>
          <a:stretch/>
        </p:blipFill>
        <p:spPr>
          <a:xfrm rot="16200000">
            <a:off x="2076504" y="-1078877"/>
            <a:ext cx="6542079" cy="9101277"/>
          </a:xfrm>
          <a:prstGeom prst="rect">
            <a:avLst/>
          </a:prstGeom>
        </p:spPr>
      </p:pic>
    </p:spTree>
    <p:extLst>
      <p:ext uri="{BB962C8B-B14F-4D97-AF65-F5344CB8AC3E}">
        <p14:creationId xmlns:p14="http://schemas.microsoft.com/office/powerpoint/2010/main" val="33601150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128887" y="1224926"/>
            <a:ext cx="5817044" cy="823912"/>
          </a:xfrm>
        </p:spPr>
        <p:txBody>
          <a:bodyPr>
            <a:normAutofit fontScale="62500" lnSpcReduction="20000"/>
          </a:bodyPr>
          <a:lstStyle/>
          <a:p>
            <a:pPr algn="ctr"/>
            <a:r>
              <a:rPr lang="en-US" sz="3400" dirty="0">
                <a:latin typeface="Times New Roman" panose="02020603050405020304" pitchFamily="18" charset="0"/>
                <a:cs typeface="Times New Roman" panose="02020603050405020304" pitchFamily="18" charset="0"/>
              </a:rPr>
              <a:t>Schedule</a:t>
            </a:r>
            <a:endParaRPr lang="en-US" dirty="0">
              <a:latin typeface="Times New Roman" panose="02020603050405020304" pitchFamily="18" charset="0"/>
              <a:cs typeface="Times New Roman" panose="02020603050405020304" pitchFamily="18" charset="0"/>
            </a:endParaRPr>
          </a:p>
          <a:p>
            <a:pPr algn="ctr"/>
            <a:r>
              <a:rPr lang="en-US" b="0" dirty="0">
                <a:latin typeface="Times New Roman" panose="02020603050405020304" pitchFamily="18" charset="0"/>
                <a:cs typeface="Times New Roman" panose="02020603050405020304" pitchFamily="18" charset="0"/>
              </a:rPr>
              <a:t>Most events take place in the Business and Public Management Center (BPMC).</a:t>
            </a:r>
          </a:p>
        </p:txBody>
      </p:sp>
      <p:graphicFrame>
        <p:nvGraphicFramePr>
          <p:cNvPr id="20" name="Content Placeholder 19">
            <a:extLst>
              <a:ext uri="{FF2B5EF4-FFF2-40B4-BE49-F238E27FC236}">
                <a16:creationId xmlns:a16="http://schemas.microsoft.com/office/drawing/2014/main" id="{8249D2C9-907A-F44D-B4CE-8487C1D061FC}"/>
              </a:ext>
            </a:extLst>
          </p:cNvPr>
          <p:cNvGraphicFramePr>
            <a:graphicFrameLocks noGrp="1"/>
          </p:cNvGraphicFramePr>
          <p:nvPr>
            <p:ph sz="quarter" idx="4"/>
            <p:extLst/>
          </p:nvPr>
        </p:nvGraphicFramePr>
        <p:xfrm>
          <a:off x="6040060" y="1389934"/>
          <a:ext cx="6047232" cy="5329104"/>
        </p:xfrm>
        <a:graphic>
          <a:graphicData uri="http://schemas.openxmlformats.org/drawingml/2006/table">
            <a:tbl>
              <a:tblPr/>
              <a:tblGrid>
                <a:gridCol w="3023616">
                  <a:extLst>
                    <a:ext uri="{9D8B030D-6E8A-4147-A177-3AD203B41FA5}">
                      <a16:colId xmlns:a16="http://schemas.microsoft.com/office/drawing/2014/main" val="1813724764"/>
                    </a:ext>
                  </a:extLst>
                </a:gridCol>
                <a:gridCol w="3023616">
                  <a:extLst>
                    <a:ext uri="{9D8B030D-6E8A-4147-A177-3AD203B41FA5}">
                      <a16:colId xmlns:a16="http://schemas.microsoft.com/office/drawing/2014/main" val="328885656"/>
                    </a:ext>
                  </a:extLst>
                </a:gridCol>
              </a:tblGrid>
              <a:tr h="835456">
                <a:tc>
                  <a:txBody>
                    <a:bodyPr/>
                    <a:lstStyle/>
                    <a:p>
                      <a:pPr algn="l" fontAlgn="t"/>
                      <a:r>
                        <a:rPr lang="en-US" sz="2000" dirty="0">
                          <a:effectLst/>
                          <a:latin typeface="Times New Roman" panose="02020603050405020304" pitchFamily="18" charset="0"/>
                          <a:cs typeface="Times New Roman" panose="02020603050405020304" pitchFamily="18" charset="0"/>
                        </a:rPr>
                        <a:t>11:45 - 12:00</a:t>
                      </a:r>
                    </a:p>
                  </a:txBody>
                  <a:tcPr marL="95250" marR="95250" marT="95250" marB="952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9F9F9"/>
                    </a:solidFill>
                  </a:tcPr>
                </a:tc>
                <a:tc>
                  <a:txBody>
                    <a:bodyPr/>
                    <a:lstStyle/>
                    <a:p>
                      <a:pPr algn="l" fontAlgn="t"/>
                      <a:r>
                        <a:rPr lang="en-US" sz="1400" b="1" dirty="0">
                          <a:effectLst/>
                          <a:latin typeface="Times New Roman" panose="02020603050405020304" pitchFamily="18" charset="0"/>
                          <a:cs typeface="Times New Roman" panose="02020603050405020304" pitchFamily="18" charset="0"/>
                        </a:rPr>
                        <a:t>Section Awards &amp; Business Meeting</a:t>
                      </a:r>
                      <a:r>
                        <a:rPr lang="en-US" sz="1400" dirty="0">
                          <a:effectLst/>
                          <a:latin typeface="Times New Roman" panose="02020603050405020304" pitchFamily="18" charset="0"/>
                          <a:cs typeface="Times New Roman" panose="02020603050405020304" pitchFamily="18" charset="0"/>
                        </a:rPr>
                        <a:t> </a:t>
                      </a:r>
                      <a:br>
                        <a:rPr lang="en-US" sz="1400" dirty="0">
                          <a:effectLst/>
                          <a:latin typeface="Times New Roman" panose="02020603050405020304" pitchFamily="18" charset="0"/>
                          <a:cs typeface="Times New Roman" panose="02020603050405020304" pitchFamily="18" charset="0"/>
                        </a:rPr>
                      </a:br>
                      <a:r>
                        <a:rPr lang="en-US" sz="1400" dirty="0">
                          <a:effectLst/>
                          <a:latin typeface="Times New Roman" panose="02020603050405020304" pitchFamily="18" charset="0"/>
                          <a:cs typeface="Times New Roman" panose="02020603050405020304" pitchFamily="18" charset="0"/>
                        </a:rPr>
                        <a:t>BPMC 101</a:t>
                      </a:r>
                    </a:p>
                  </a:txBody>
                  <a:tcPr marL="95250" marR="95250" marT="95250" marB="95250">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9F9F9"/>
                    </a:solidFill>
                  </a:tcPr>
                </a:tc>
                <a:extLst>
                  <a:ext uri="{0D108BD9-81ED-4DB2-BD59-A6C34878D82A}">
                    <a16:rowId xmlns:a16="http://schemas.microsoft.com/office/drawing/2014/main" val="3120742342"/>
                  </a:ext>
                </a:extLst>
              </a:tr>
              <a:tr h="523675">
                <a:tc>
                  <a:txBody>
                    <a:bodyPr/>
                    <a:lstStyle/>
                    <a:p>
                      <a:pPr algn="l" fontAlgn="t"/>
                      <a:r>
                        <a:rPr lang="en-US" sz="2000" dirty="0">
                          <a:effectLst/>
                          <a:latin typeface="Times New Roman" panose="02020603050405020304" pitchFamily="18" charset="0"/>
                          <a:cs typeface="Times New Roman" panose="02020603050405020304" pitchFamily="18" charset="0"/>
                        </a:rPr>
                        <a:t>12:00</a:t>
                      </a:r>
                    </a:p>
                  </a:txBody>
                  <a:tcPr marL="46949" marR="46949" marT="46949" marB="4694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9F9F9"/>
                    </a:solidFill>
                  </a:tcPr>
                </a:tc>
                <a:tc>
                  <a:txBody>
                    <a:bodyPr/>
                    <a:lstStyle/>
                    <a:p>
                      <a:pPr algn="l" fontAlgn="t"/>
                      <a:r>
                        <a:rPr lang="en-US" sz="1400" b="1" dirty="0">
                          <a:effectLst/>
                          <a:latin typeface="Times New Roman" panose="02020603050405020304" pitchFamily="18" charset="0"/>
                          <a:cs typeface="Times New Roman" panose="02020603050405020304" pitchFamily="18" charset="0"/>
                        </a:rPr>
                        <a:t>Group Photo</a:t>
                      </a:r>
                      <a:r>
                        <a:rPr lang="en-US" sz="1400" dirty="0">
                          <a:effectLst/>
                          <a:latin typeface="Times New Roman" panose="02020603050405020304" pitchFamily="18" charset="0"/>
                          <a:cs typeface="Times New Roman" panose="02020603050405020304" pitchFamily="18" charset="0"/>
                        </a:rPr>
                        <a:t> </a:t>
                      </a:r>
                      <a:br>
                        <a:rPr lang="en-US" sz="1400" dirty="0">
                          <a:effectLst/>
                          <a:latin typeface="Times New Roman" panose="02020603050405020304" pitchFamily="18" charset="0"/>
                          <a:cs typeface="Times New Roman" panose="02020603050405020304" pitchFamily="18" charset="0"/>
                        </a:rPr>
                      </a:br>
                      <a:r>
                        <a:rPr lang="en-US" sz="1400" dirty="0">
                          <a:effectLst/>
                          <a:latin typeface="Times New Roman" panose="02020603050405020304" pitchFamily="18" charset="0"/>
                          <a:cs typeface="Times New Roman" panose="02020603050405020304" pitchFamily="18" charset="0"/>
                        </a:rPr>
                        <a:t>BPMC Lobby</a:t>
                      </a:r>
                    </a:p>
                  </a:txBody>
                  <a:tcPr marL="46949" marR="46949" marT="46949" marB="4694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9F9F9"/>
                    </a:solidFill>
                  </a:tcPr>
                </a:tc>
                <a:extLst>
                  <a:ext uri="{0D108BD9-81ED-4DB2-BD59-A6C34878D82A}">
                    <a16:rowId xmlns:a16="http://schemas.microsoft.com/office/drawing/2014/main" val="664506451"/>
                  </a:ext>
                </a:extLst>
              </a:tr>
              <a:tr h="523675">
                <a:tc>
                  <a:txBody>
                    <a:bodyPr/>
                    <a:lstStyle/>
                    <a:p>
                      <a:pPr algn="l" fontAlgn="t"/>
                      <a:r>
                        <a:rPr lang="en-US" sz="2000" dirty="0">
                          <a:effectLst/>
                          <a:latin typeface="Times New Roman" panose="02020603050405020304" pitchFamily="18" charset="0"/>
                          <a:cs typeface="Times New Roman" panose="02020603050405020304" pitchFamily="18" charset="0"/>
                        </a:rPr>
                        <a:t>12:00 - 1:20</a:t>
                      </a:r>
                    </a:p>
                  </a:txBody>
                  <a:tcPr marL="46949" marR="46949" marT="46949" marB="4694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9F9F9"/>
                    </a:solidFill>
                  </a:tcPr>
                </a:tc>
                <a:tc>
                  <a:txBody>
                    <a:bodyPr/>
                    <a:lstStyle/>
                    <a:p>
                      <a:pPr algn="l" fontAlgn="t"/>
                      <a:r>
                        <a:rPr lang="en-US" sz="1400" b="1">
                          <a:effectLst/>
                          <a:latin typeface="Times New Roman" panose="02020603050405020304" pitchFamily="18" charset="0"/>
                          <a:cs typeface="Times New Roman" panose="02020603050405020304" pitchFamily="18" charset="0"/>
                        </a:rPr>
                        <a:t>Lunch &amp; Table Discussions</a:t>
                      </a:r>
                      <a:r>
                        <a:rPr lang="en-US" sz="1400">
                          <a:effectLst/>
                          <a:latin typeface="Times New Roman" panose="02020603050405020304" pitchFamily="18" charset="0"/>
                          <a:cs typeface="Times New Roman" panose="02020603050405020304" pitchFamily="18" charset="0"/>
                        </a:rPr>
                        <a:t> </a:t>
                      </a:r>
                      <a:br>
                        <a:rPr lang="en-US" sz="1400">
                          <a:effectLst/>
                          <a:latin typeface="Times New Roman" panose="02020603050405020304" pitchFamily="18" charset="0"/>
                          <a:cs typeface="Times New Roman" panose="02020603050405020304" pitchFamily="18" charset="0"/>
                        </a:rPr>
                      </a:br>
                      <a:r>
                        <a:rPr lang="en-US" sz="1400">
                          <a:effectLst/>
                          <a:latin typeface="Times New Roman" panose="02020603050405020304" pitchFamily="18" charset="0"/>
                          <a:cs typeface="Times New Roman" panose="02020603050405020304" pitchFamily="18" charset="0"/>
                        </a:rPr>
                        <a:t>Lawrence Dining Hall</a:t>
                      </a:r>
                    </a:p>
                  </a:txBody>
                  <a:tcPr marL="46949" marR="46949" marT="46949" marB="4694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9F9F9"/>
                    </a:solidFill>
                  </a:tcPr>
                </a:tc>
                <a:extLst>
                  <a:ext uri="{0D108BD9-81ED-4DB2-BD59-A6C34878D82A}">
                    <a16:rowId xmlns:a16="http://schemas.microsoft.com/office/drawing/2014/main" val="2145744631"/>
                  </a:ext>
                </a:extLst>
              </a:tr>
              <a:tr h="523675">
                <a:tc rowSpan="2">
                  <a:txBody>
                    <a:bodyPr/>
                    <a:lstStyle/>
                    <a:p>
                      <a:pPr algn="l" fontAlgn="t"/>
                      <a:r>
                        <a:rPr lang="en-US" sz="2000" dirty="0">
                          <a:effectLst/>
                          <a:latin typeface="Times New Roman" panose="02020603050405020304" pitchFamily="18" charset="0"/>
                          <a:cs typeface="Times New Roman" panose="02020603050405020304" pitchFamily="18" charset="0"/>
                        </a:rPr>
                        <a:t>1:20 - 2:15</a:t>
                      </a:r>
                      <a:br>
                        <a:rPr lang="en-US" sz="2000" dirty="0">
                          <a:effectLst/>
                          <a:latin typeface="Times New Roman" panose="02020603050405020304" pitchFamily="18" charset="0"/>
                          <a:cs typeface="Times New Roman" panose="02020603050405020304" pitchFamily="18" charset="0"/>
                        </a:rPr>
                      </a:br>
                      <a:r>
                        <a:rPr lang="en-US" sz="2000" dirty="0">
                          <a:effectLst/>
                          <a:latin typeface="Times New Roman" panose="02020603050405020304" pitchFamily="18" charset="0"/>
                          <a:cs typeface="Times New Roman" panose="02020603050405020304" pitchFamily="18" charset="0"/>
                        </a:rPr>
                        <a:t>Concurrent sessions</a:t>
                      </a:r>
                    </a:p>
                  </a:txBody>
                  <a:tcPr marL="46949" marR="46949" marT="46949" marB="4694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9F9F9"/>
                    </a:solidFill>
                  </a:tcPr>
                </a:tc>
                <a:tc>
                  <a:txBody>
                    <a:bodyPr/>
                    <a:lstStyle/>
                    <a:p>
                      <a:pPr algn="l" fontAlgn="t"/>
                      <a:r>
                        <a:rPr lang="en-US" sz="1400" b="1" u="none" strike="noStrike">
                          <a:solidFill>
                            <a:srgbClr val="4C9CF1"/>
                          </a:solidFill>
                          <a:effectLst/>
                          <a:latin typeface="Times New Roman" panose="02020603050405020304" pitchFamily="18" charset="0"/>
                          <a:cs typeface="Times New Roman" panose="02020603050405020304" pitchFamily="18" charset="0"/>
                          <a:hlinkClick r:id="rId3"/>
                        </a:rPr>
                        <a:t>Faculty Speaker Session</a:t>
                      </a:r>
                      <a:r>
                        <a:rPr lang="en-US" sz="1400">
                          <a:effectLst/>
                          <a:latin typeface="Times New Roman" panose="02020603050405020304" pitchFamily="18" charset="0"/>
                          <a:cs typeface="Times New Roman" panose="02020603050405020304" pitchFamily="18" charset="0"/>
                        </a:rPr>
                        <a:t> </a:t>
                      </a:r>
                      <a:br>
                        <a:rPr lang="en-US" sz="1400">
                          <a:effectLst/>
                          <a:latin typeface="Times New Roman" panose="02020603050405020304" pitchFamily="18" charset="0"/>
                          <a:cs typeface="Times New Roman" panose="02020603050405020304" pitchFamily="18" charset="0"/>
                        </a:rPr>
                      </a:br>
                      <a:r>
                        <a:rPr lang="en-US" sz="1400">
                          <a:effectLst/>
                          <a:latin typeface="Times New Roman" panose="02020603050405020304" pitchFamily="18" charset="0"/>
                          <a:cs typeface="Times New Roman" panose="02020603050405020304" pitchFamily="18" charset="0"/>
                        </a:rPr>
                        <a:t>Various Locations</a:t>
                      </a:r>
                    </a:p>
                  </a:txBody>
                  <a:tcPr marL="46949" marR="46949" marT="46949" marB="4694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9F9F9"/>
                    </a:solidFill>
                  </a:tcPr>
                </a:tc>
                <a:extLst>
                  <a:ext uri="{0D108BD9-81ED-4DB2-BD59-A6C34878D82A}">
                    <a16:rowId xmlns:a16="http://schemas.microsoft.com/office/drawing/2014/main" val="1983847674"/>
                  </a:ext>
                </a:extLst>
              </a:tr>
              <a:tr h="523675">
                <a:tc vMerge="1">
                  <a:txBody>
                    <a:bodyPr/>
                    <a:lstStyle/>
                    <a:p>
                      <a:endParaRPr lang="en-US"/>
                    </a:p>
                  </a:txBody>
                  <a:tcPr/>
                </a:tc>
                <a:tc>
                  <a:txBody>
                    <a:bodyPr/>
                    <a:lstStyle/>
                    <a:p>
                      <a:pPr algn="l" fontAlgn="t"/>
                      <a:r>
                        <a:rPr lang="en-US" sz="1400" b="1" u="none" strike="noStrike">
                          <a:solidFill>
                            <a:srgbClr val="4C9CF1"/>
                          </a:solidFill>
                          <a:effectLst/>
                          <a:latin typeface="Times New Roman" panose="02020603050405020304" pitchFamily="18" charset="0"/>
                          <a:cs typeface="Times New Roman" panose="02020603050405020304" pitchFamily="18" charset="0"/>
                          <a:hlinkClick r:id="rId4"/>
                        </a:rPr>
                        <a:t>Student Activity</a:t>
                      </a:r>
                      <a:r>
                        <a:rPr lang="en-US" sz="1400">
                          <a:effectLst/>
                          <a:latin typeface="Times New Roman" panose="02020603050405020304" pitchFamily="18" charset="0"/>
                          <a:cs typeface="Times New Roman" panose="02020603050405020304" pitchFamily="18" charset="0"/>
                        </a:rPr>
                        <a:t> </a:t>
                      </a:r>
                      <a:br>
                        <a:rPr lang="en-US" sz="1400">
                          <a:effectLst/>
                          <a:latin typeface="Times New Roman" panose="02020603050405020304" pitchFamily="18" charset="0"/>
                          <a:cs typeface="Times New Roman" panose="02020603050405020304" pitchFamily="18" charset="0"/>
                        </a:rPr>
                      </a:br>
                      <a:endParaRPr lang="en-US" sz="1400">
                        <a:effectLst/>
                        <a:latin typeface="Times New Roman" panose="02020603050405020304" pitchFamily="18" charset="0"/>
                        <a:cs typeface="Times New Roman" panose="02020603050405020304" pitchFamily="18" charset="0"/>
                      </a:endParaRPr>
                    </a:p>
                  </a:txBody>
                  <a:tcPr marL="46949" marR="46949" marT="46949" marB="4694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9F9F9"/>
                    </a:solidFill>
                  </a:tcPr>
                </a:tc>
                <a:extLst>
                  <a:ext uri="{0D108BD9-81ED-4DB2-BD59-A6C34878D82A}">
                    <a16:rowId xmlns:a16="http://schemas.microsoft.com/office/drawing/2014/main" val="2762185252"/>
                  </a:ext>
                </a:extLst>
              </a:tr>
              <a:tr h="523675">
                <a:tc>
                  <a:txBody>
                    <a:bodyPr/>
                    <a:lstStyle/>
                    <a:p>
                      <a:pPr algn="l" fontAlgn="t"/>
                      <a:r>
                        <a:rPr lang="en-US" sz="2000" dirty="0">
                          <a:effectLst/>
                          <a:latin typeface="Times New Roman" panose="02020603050405020304" pitchFamily="18" charset="0"/>
                          <a:cs typeface="Times New Roman" panose="02020603050405020304" pitchFamily="18" charset="0"/>
                        </a:rPr>
                        <a:t>2:15 - 3:10</a:t>
                      </a:r>
                    </a:p>
                  </a:txBody>
                  <a:tcPr marL="46949" marR="46949" marT="46949" marB="4694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9F9F9"/>
                    </a:solidFill>
                  </a:tcPr>
                </a:tc>
                <a:tc>
                  <a:txBody>
                    <a:bodyPr/>
                    <a:lstStyle/>
                    <a:p>
                      <a:pPr algn="l" fontAlgn="t"/>
                      <a:r>
                        <a:rPr lang="en-US" sz="1400" b="1" u="none" strike="noStrike">
                          <a:solidFill>
                            <a:srgbClr val="4C9CF1"/>
                          </a:solidFill>
                          <a:effectLst/>
                          <a:latin typeface="Times New Roman" panose="02020603050405020304" pitchFamily="18" charset="0"/>
                          <a:cs typeface="Times New Roman" panose="02020603050405020304" pitchFamily="18" charset="0"/>
                          <a:hlinkClick r:id="rId5"/>
                        </a:rPr>
                        <a:t>Student Speaker Session</a:t>
                      </a:r>
                      <a:r>
                        <a:rPr lang="en-US" sz="1400">
                          <a:effectLst/>
                          <a:latin typeface="Times New Roman" panose="02020603050405020304" pitchFamily="18" charset="0"/>
                          <a:cs typeface="Times New Roman" panose="02020603050405020304" pitchFamily="18" charset="0"/>
                        </a:rPr>
                        <a:t> </a:t>
                      </a:r>
                      <a:br>
                        <a:rPr lang="en-US" sz="1400">
                          <a:effectLst/>
                          <a:latin typeface="Times New Roman" panose="02020603050405020304" pitchFamily="18" charset="0"/>
                          <a:cs typeface="Times New Roman" panose="02020603050405020304" pitchFamily="18" charset="0"/>
                        </a:rPr>
                      </a:br>
                      <a:r>
                        <a:rPr lang="en-US" sz="1400">
                          <a:effectLst/>
                          <a:latin typeface="Times New Roman" panose="02020603050405020304" pitchFamily="18" charset="0"/>
                          <a:cs typeface="Times New Roman" panose="02020603050405020304" pitchFamily="18" charset="0"/>
                        </a:rPr>
                        <a:t>Various Locations</a:t>
                      </a:r>
                    </a:p>
                  </a:txBody>
                  <a:tcPr marL="46949" marR="46949" marT="46949" marB="4694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9F9F9"/>
                    </a:solidFill>
                  </a:tcPr>
                </a:tc>
                <a:extLst>
                  <a:ext uri="{0D108BD9-81ED-4DB2-BD59-A6C34878D82A}">
                    <a16:rowId xmlns:a16="http://schemas.microsoft.com/office/drawing/2014/main" val="2963722872"/>
                  </a:ext>
                </a:extLst>
              </a:tr>
              <a:tr h="952900">
                <a:tc>
                  <a:txBody>
                    <a:bodyPr/>
                    <a:lstStyle/>
                    <a:p>
                      <a:pPr algn="l" fontAlgn="t"/>
                      <a:r>
                        <a:rPr lang="en-US" sz="2000" dirty="0">
                          <a:effectLst/>
                          <a:latin typeface="Times New Roman" panose="02020603050405020304" pitchFamily="18" charset="0"/>
                          <a:cs typeface="Times New Roman" panose="02020603050405020304" pitchFamily="18" charset="0"/>
                        </a:rPr>
                        <a:t>3:10 - 4:05</a:t>
                      </a:r>
                    </a:p>
                  </a:txBody>
                  <a:tcPr marL="46949" marR="46949" marT="46949" marB="4694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9F9F9"/>
                    </a:solidFill>
                  </a:tcPr>
                </a:tc>
                <a:tc>
                  <a:txBody>
                    <a:bodyPr/>
                    <a:lstStyle/>
                    <a:p>
                      <a:pPr algn="l" fontAlgn="t"/>
                      <a:r>
                        <a:rPr lang="en-US" sz="1400" b="1" u="none" strike="noStrike">
                          <a:solidFill>
                            <a:srgbClr val="4C9CF1"/>
                          </a:solidFill>
                          <a:effectLst/>
                          <a:latin typeface="Times New Roman" panose="02020603050405020304" pitchFamily="18" charset="0"/>
                          <a:cs typeface="Times New Roman" panose="02020603050405020304" pitchFamily="18" charset="0"/>
                          <a:hlinkClick r:id="rId6"/>
                        </a:rPr>
                        <a:t>Deanna Haunsperger</a:t>
                      </a:r>
                      <a:r>
                        <a:rPr lang="en-US" sz="1400">
                          <a:effectLst/>
                          <a:latin typeface="Times New Roman" panose="02020603050405020304" pitchFamily="18" charset="0"/>
                          <a:cs typeface="Times New Roman" panose="02020603050405020304" pitchFamily="18" charset="0"/>
                        </a:rPr>
                        <a:t>, President of MAA </a:t>
                      </a:r>
                      <a:br>
                        <a:rPr lang="en-US" sz="1400">
                          <a:effectLst/>
                          <a:latin typeface="Times New Roman" panose="02020603050405020304" pitchFamily="18" charset="0"/>
                          <a:cs typeface="Times New Roman" panose="02020603050405020304" pitchFamily="18" charset="0"/>
                        </a:rPr>
                      </a:br>
                      <a:r>
                        <a:rPr lang="en-US" sz="1400" i="1">
                          <a:effectLst/>
                          <a:latin typeface="Times New Roman" panose="02020603050405020304" pitchFamily="18" charset="0"/>
                          <a:cs typeface="Times New Roman" panose="02020603050405020304" pitchFamily="18" charset="0"/>
                        </a:rPr>
                        <a:t>A Glimpse at the Horizon</a:t>
                      </a:r>
                      <a:r>
                        <a:rPr lang="en-US" sz="1400">
                          <a:effectLst/>
                          <a:latin typeface="Times New Roman" panose="02020603050405020304" pitchFamily="18" charset="0"/>
                          <a:cs typeface="Times New Roman" panose="02020603050405020304" pitchFamily="18" charset="0"/>
                        </a:rPr>
                        <a:t> </a:t>
                      </a:r>
                      <a:br>
                        <a:rPr lang="en-US" sz="1400">
                          <a:effectLst/>
                          <a:latin typeface="Times New Roman" panose="02020603050405020304" pitchFamily="18" charset="0"/>
                          <a:cs typeface="Times New Roman" panose="02020603050405020304" pitchFamily="18" charset="0"/>
                        </a:rPr>
                      </a:br>
                      <a:r>
                        <a:rPr lang="en-US" sz="1400">
                          <a:effectLst/>
                          <a:latin typeface="Times New Roman" panose="02020603050405020304" pitchFamily="18" charset="0"/>
                          <a:cs typeface="Times New Roman" panose="02020603050405020304" pitchFamily="18" charset="0"/>
                        </a:rPr>
                        <a:t>BPMC 101</a:t>
                      </a:r>
                    </a:p>
                  </a:txBody>
                  <a:tcPr marL="46949" marR="46949" marT="46949" marB="4694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9F9F9"/>
                    </a:solidFill>
                  </a:tcPr>
                </a:tc>
                <a:extLst>
                  <a:ext uri="{0D108BD9-81ED-4DB2-BD59-A6C34878D82A}">
                    <a16:rowId xmlns:a16="http://schemas.microsoft.com/office/drawing/2014/main" val="2926494266"/>
                  </a:ext>
                </a:extLst>
              </a:tr>
              <a:tr h="523675">
                <a:tc>
                  <a:txBody>
                    <a:bodyPr/>
                    <a:lstStyle/>
                    <a:p>
                      <a:pPr algn="l" fontAlgn="t"/>
                      <a:r>
                        <a:rPr lang="en-US" sz="2000" dirty="0">
                          <a:effectLst/>
                          <a:latin typeface="Times New Roman" panose="02020603050405020304" pitchFamily="18" charset="0"/>
                          <a:cs typeface="Times New Roman" panose="02020603050405020304" pitchFamily="18" charset="0"/>
                        </a:rPr>
                        <a:t>4:05 - 4:30</a:t>
                      </a:r>
                    </a:p>
                  </a:txBody>
                  <a:tcPr marL="46949" marR="46949" marT="46949" marB="4694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9F9F9"/>
                    </a:solidFill>
                  </a:tcPr>
                </a:tc>
                <a:tc>
                  <a:txBody>
                    <a:bodyPr/>
                    <a:lstStyle/>
                    <a:p>
                      <a:pPr algn="l" fontAlgn="t"/>
                      <a:r>
                        <a:rPr lang="en-US" sz="1400" b="1" dirty="0">
                          <a:effectLst/>
                          <a:latin typeface="Times New Roman" panose="02020603050405020304" pitchFamily="18" charset="0"/>
                          <a:cs typeface="Times New Roman" panose="02020603050405020304" pitchFamily="18" charset="0"/>
                        </a:rPr>
                        <a:t>Reception &amp; Silent Auction Winners</a:t>
                      </a:r>
                      <a:r>
                        <a:rPr lang="en-US" sz="1400" dirty="0">
                          <a:effectLst/>
                          <a:latin typeface="Times New Roman" panose="02020603050405020304" pitchFamily="18" charset="0"/>
                          <a:cs typeface="Times New Roman" panose="02020603050405020304" pitchFamily="18" charset="0"/>
                        </a:rPr>
                        <a:t> </a:t>
                      </a:r>
                      <a:br>
                        <a:rPr lang="en-US" sz="1400" dirty="0">
                          <a:effectLst/>
                          <a:latin typeface="Times New Roman" panose="02020603050405020304" pitchFamily="18" charset="0"/>
                          <a:cs typeface="Times New Roman" panose="02020603050405020304" pitchFamily="18" charset="0"/>
                        </a:rPr>
                      </a:br>
                      <a:r>
                        <a:rPr lang="en-US" sz="1400" dirty="0">
                          <a:effectLst/>
                          <a:latin typeface="Times New Roman" panose="02020603050405020304" pitchFamily="18" charset="0"/>
                          <a:cs typeface="Times New Roman" panose="02020603050405020304" pitchFamily="18" charset="0"/>
                        </a:rPr>
                        <a:t>BPMC Lobby</a:t>
                      </a:r>
                    </a:p>
                  </a:txBody>
                  <a:tcPr marL="46949" marR="46949" marT="46949" marB="4694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9F9F9"/>
                    </a:solidFill>
                  </a:tcPr>
                </a:tc>
                <a:extLst>
                  <a:ext uri="{0D108BD9-81ED-4DB2-BD59-A6C34878D82A}">
                    <a16:rowId xmlns:a16="http://schemas.microsoft.com/office/drawing/2014/main" val="2371415318"/>
                  </a:ext>
                </a:extLst>
              </a:tr>
              <a:tr h="309062">
                <a:tc>
                  <a:txBody>
                    <a:bodyPr/>
                    <a:lstStyle/>
                    <a:p>
                      <a:pPr algn="l" fontAlgn="t"/>
                      <a:r>
                        <a:rPr lang="en-US" sz="2000" dirty="0">
                          <a:effectLst/>
                          <a:latin typeface="Times New Roman" panose="02020603050405020304" pitchFamily="18" charset="0"/>
                          <a:cs typeface="Times New Roman" panose="02020603050405020304" pitchFamily="18" charset="0"/>
                        </a:rPr>
                        <a:t>4:30</a:t>
                      </a:r>
                    </a:p>
                  </a:txBody>
                  <a:tcPr marL="46949" marR="46949" marT="46949" marB="4694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9F9F9"/>
                    </a:solidFill>
                  </a:tcPr>
                </a:tc>
                <a:tc>
                  <a:txBody>
                    <a:bodyPr/>
                    <a:lstStyle/>
                    <a:p>
                      <a:pPr algn="l" fontAlgn="t"/>
                      <a:r>
                        <a:rPr lang="en-US" sz="1400" b="1" dirty="0">
                          <a:effectLst/>
                          <a:latin typeface="Times New Roman" panose="02020603050405020304" pitchFamily="18" charset="0"/>
                          <a:cs typeface="Times New Roman" panose="02020603050405020304" pitchFamily="18" charset="0"/>
                        </a:rPr>
                        <a:t>End of Meeting</a:t>
                      </a:r>
                      <a:endParaRPr lang="en-US" sz="1400" dirty="0">
                        <a:effectLst/>
                        <a:latin typeface="Times New Roman" panose="02020603050405020304" pitchFamily="18" charset="0"/>
                        <a:cs typeface="Times New Roman" panose="02020603050405020304" pitchFamily="18" charset="0"/>
                      </a:endParaRPr>
                    </a:p>
                  </a:txBody>
                  <a:tcPr marL="46949" marR="46949" marT="46949" marB="4694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9F9F9"/>
                    </a:solidFill>
                  </a:tcPr>
                </a:tc>
                <a:extLst>
                  <a:ext uri="{0D108BD9-81ED-4DB2-BD59-A6C34878D82A}">
                    <a16:rowId xmlns:a16="http://schemas.microsoft.com/office/drawing/2014/main" val="3073291168"/>
                  </a:ext>
                </a:extLst>
              </a:tr>
            </a:tbl>
          </a:graphicData>
        </a:graphic>
      </p:graphicFrame>
      <p:graphicFrame>
        <p:nvGraphicFramePr>
          <p:cNvPr id="19" name="Content Placeholder 18">
            <a:extLst>
              <a:ext uri="{FF2B5EF4-FFF2-40B4-BE49-F238E27FC236}">
                <a16:creationId xmlns:a16="http://schemas.microsoft.com/office/drawing/2014/main" id="{48F05880-DF91-694E-87BD-4F2B80973CA1}"/>
              </a:ext>
            </a:extLst>
          </p:cNvPr>
          <p:cNvGraphicFramePr>
            <a:graphicFrameLocks noGrp="1"/>
          </p:cNvGraphicFramePr>
          <p:nvPr>
            <p:ph sz="half" idx="2"/>
            <p:extLst/>
          </p:nvPr>
        </p:nvGraphicFramePr>
        <p:xfrm>
          <a:off x="128887" y="2102626"/>
          <a:ext cx="5817044" cy="4614468"/>
        </p:xfrm>
        <a:graphic>
          <a:graphicData uri="http://schemas.openxmlformats.org/drawingml/2006/table">
            <a:tbl>
              <a:tblPr/>
              <a:tblGrid>
                <a:gridCol w="2908522">
                  <a:extLst>
                    <a:ext uri="{9D8B030D-6E8A-4147-A177-3AD203B41FA5}">
                      <a16:colId xmlns:a16="http://schemas.microsoft.com/office/drawing/2014/main" val="981278906"/>
                    </a:ext>
                  </a:extLst>
                </a:gridCol>
                <a:gridCol w="2908522">
                  <a:extLst>
                    <a:ext uri="{9D8B030D-6E8A-4147-A177-3AD203B41FA5}">
                      <a16:colId xmlns:a16="http://schemas.microsoft.com/office/drawing/2014/main" val="3543715668"/>
                    </a:ext>
                  </a:extLst>
                </a:gridCol>
              </a:tblGrid>
              <a:tr h="498813">
                <a:tc>
                  <a:txBody>
                    <a:bodyPr/>
                    <a:lstStyle/>
                    <a:p>
                      <a:pPr algn="l" fontAlgn="t"/>
                      <a:r>
                        <a:rPr lang="en-US" sz="2000" dirty="0">
                          <a:effectLst/>
                          <a:latin typeface="Times New Roman" panose="02020603050405020304" pitchFamily="18" charset="0"/>
                          <a:cs typeface="Times New Roman" panose="02020603050405020304" pitchFamily="18" charset="0"/>
                        </a:rPr>
                        <a:t>8:30 - 11:45</a:t>
                      </a:r>
                    </a:p>
                  </a:txBody>
                  <a:tcPr marL="46719" marR="46719" marT="46719" marB="4671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9F9F9"/>
                    </a:solidFill>
                  </a:tcPr>
                </a:tc>
                <a:tc>
                  <a:txBody>
                    <a:bodyPr/>
                    <a:lstStyle/>
                    <a:p>
                      <a:pPr algn="l" fontAlgn="t"/>
                      <a:r>
                        <a:rPr lang="en-US" sz="1400" b="1">
                          <a:effectLst/>
                          <a:latin typeface="Times New Roman" panose="02020603050405020304" pitchFamily="18" charset="0"/>
                          <a:cs typeface="Times New Roman" panose="02020603050405020304" pitchFamily="18" charset="0"/>
                        </a:rPr>
                        <a:t>Registration</a:t>
                      </a:r>
                      <a:r>
                        <a:rPr lang="en-US" sz="1400">
                          <a:effectLst/>
                          <a:latin typeface="Times New Roman" panose="02020603050405020304" pitchFamily="18" charset="0"/>
                          <a:cs typeface="Times New Roman" panose="02020603050405020304" pitchFamily="18" charset="0"/>
                        </a:rPr>
                        <a:t> </a:t>
                      </a:r>
                      <a:br>
                        <a:rPr lang="en-US" sz="1400">
                          <a:effectLst/>
                          <a:latin typeface="Times New Roman" panose="02020603050405020304" pitchFamily="18" charset="0"/>
                          <a:cs typeface="Times New Roman" panose="02020603050405020304" pitchFamily="18" charset="0"/>
                        </a:rPr>
                      </a:br>
                      <a:r>
                        <a:rPr lang="en-US" sz="1400">
                          <a:effectLst/>
                          <a:latin typeface="Times New Roman" panose="02020603050405020304" pitchFamily="18" charset="0"/>
                          <a:cs typeface="Times New Roman" panose="02020603050405020304" pitchFamily="18" charset="0"/>
                        </a:rPr>
                        <a:t>BPMC Lobby</a:t>
                      </a:r>
                    </a:p>
                  </a:txBody>
                  <a:tcPr marL="46719" marR="46719" marT="46719" marB="4671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9F9F9"/>
                    </a:solidFill>
                  </a:tcPr>
                </a:tc>
                <a:extLst>
                  <a:ext uri="{0D108BD9-81ED-4DB2-BD59-A6C34878D82A}">
                    <a16:rowId xmlns:a16="http://schemas.microsoft.com/office/drawing/2014/main" val="3776143155"/>
                  </a:ext>
                </a:extLst>
              </a:tr>
              <a:tr h="684852">
                <a:tc>
                  <a:txBody>
                    <a:bodyPr/>
                    <a:lstStyle/>
                    <a:p>
                      <a:pPr algn="l" fontAlgn="t"/>
                      <a:r>
                        <a:rPr lang="en-US" sz="2000" dirty="0">
                          <a:effectLst/>
                          <a:latin typeface="Times New Roman" panose="02020603050405020304" pitchFamily="18" charset="0"/>
                          <a:cs typeface="Times New Roman" panose="02020603050405020304" pitchFamily="18" charset="0"/>
                        </a:rPr>
                        <a:t>8:30 - 9:00</a:t>
                      </a:r>
                    </a:p>
                  </a:txBody>
                  <a:tcPr marL="46719" marR="46719" marT="46719" marB="4671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9F9F9"/>
                    </a:solidFill>
                  </a:tcPr>
                </a:tc>
                <a:tc>
                  <a:txBody>
                    <a:bodyPr/>
                    <a:lstStyle/>
                    <a:p>
                      <a:pPr algn="l" fontAlgn="t"/>
                      <a:r>
                        <a:rPr lang="en-US" sz="1400" b="1" dirty="0">
                          <a:effectLst/>
                          <a:latin typeface="Times New Roman" panose="02020603050405020304" pitchFamily="18" charset="0"/>
                          <a:cs typeface="Times New Roman" panose="02020603050405020304" pitchFamily="18" charset="0"/>
                        </a:rPr>
                        <a:t>Light Breakfast Reception</a:t>
                      </a:r>
                      <a:r>
                        <a:rPr lang="en-US" sz="1400" dirty="0">
                          <a:effectLst/>
                          <a:latin typeface="Times New Roman" panose="02020603050405020304" pitchFamily="18" charset="0"/>
                          <a:cs typeface="Times New Roman" panose="02020603050405020304" pitchFamily="18" charset="0"/>
                        </a:rPr>
                        <a:t> </a:t>
                      </a:r>
                      <a:br>
                        <a:rPr lang="en-US" sz="1400" dirty="0">
                          <a:effectLst/>
                          <a:latin typeface="Times New Roman" panose="02020603050405020304" pitchFamily="18" charset="0"/>
                          <a:cs typeface="Times New Roman" panose="02020603050405020304" pitchFamily="18" charset="0"/>
                        </a:rPr>
                      </a:br>
                      <a:r>
                        <a:rPr lang="en-US" sz="1400" dirty="0">
                          <a:effectLst/>
                          <a:latin typeface="Times New Roman" panose="02020603050405020304" pitchFamily="18" charset="0"/>
                          <a:cs typeface="Times New Roman" panose="02020603050405020304" pitchFamily="18" charset="0"/>
                        </a:rPr>
                        <a:t>(Coffee/tea, pastries) </a:t>
                      </a:r>
                      <a:br>
                        <a:rPr lang="en-US" sz="1400" dirty="0">
                          <a:effectLst/>
                          <a:latin typeface="Times New Roman" panose="02020603050405020304" pitchFamily="18" charset="0"/>
                          <a:cs typeface="Times New Roman" panose="02020603050405020304" pitchFamily="18" charset="0"/>
                        </a:rPr>
                      </a:br>
                      <a:r>
                        <a:rPr lang="en-US" sz="1400" dirty="0">
                          <a:effectLst/>
                          <a:latin typeface="Times New Roman" panose="02020603050405020304" pitchFamily="18" charset="0"/>
                          <a:cs typeface="Times New Roman" panose="02020603050405020304" pitchFamily="18" charset="0"/>
                        </a:rPr>
                        <a:t>BPMC Lobby</a:t>
                      </a:r>
                    </a:p>
                  </a:txBody>
                  <a:tcPr marL="46719" marR="46719" marT="46719" marB="4671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9F9F9"/>
                    </a:solidFill>
                  </a:tcPr>
                </a:tc>
                <a:extLst>
                  <a:ext uri="{0D108BD9-81ED-4DB2-BD59-A6C34878D82A}">
                    <a16:rowId xmlns:a16="http://schemas.microsoft.com/office/drawing/2014/main" val="4217128664"/>
                  </a:ext>
                </a:extLst>
              </a:tr>
              <a:tr h="870890">
                <a:tc>
                  <a:txBody>
                    <a:bodyPr/>
                    <a:lstStyle/>
                    <a:p>
                      <a:pPr algn="l" fontAlgn="t"/>
                      <a:r>
                        <a:rPr lang="en-US" sz="2000" dirty="0">
                          <a:effectLst/>
                          <a:latin typeface="Times New Roman" panose="02020603050405020304" pitchFamily="18" charset="0"/>
                          <a:cs typeface="Times New Roman" panose="02020603050405020304" pitchFamily="18" charset="0"/>
                        </a:rPr>
                        <a:t>9:05</a:t>
                      </a:r>
                    </a:p>
                  </a:txBody>
                  <a:tcPr marL="46719" marR="46719" marT="46719" marB="4671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9F9F9"/>
                    </a:solidFill>
                  </a:tcPr>
                </a:tc>
                <a:tc>
                  <a:txBody>
                    <a:bodyPr/>
                    <a:lstStyle/>
                    <a:p>
                      <a:pPr algn="l" fontAlgn="t"/>
                      <a:r>
                        <a:rPr lang="en-US" sz="1400" b="1" dirty="0">
                          <a:effectLst/>
                          <a:latin typeface="Times New Roman" panose="02020603050405020304" pitchFamily="18" charset="0"/>
                          <a:cs typeface="Times New Roman" panose="02020603050405020304" pitchFamily="18" charset="0"/>
                        </a:rPr>
                        <a:t>Welcoming Remarks</a:t>
                      </a:r>
                      <a:r>
                        <a:rPr lang="en-US" sz="1400" dirty="0">
                          <a:effectLst/>
                          <a:latin typeface="Times New Roman" panose="02020603050405020304" pitchFamily="18" charset="0"/>
                          <a:cs typeface="Times New Roman" panose="02020603050405020304" pitchFamily="18" charset="0"/>
                        </a:rPr>
                        <a:t> </a:t>
                      </a:r>
                      <a:br>
                        <a:rPr lang="en-US" sz="1400" dirty="0">
                          <a:effectLst/>
                          <a:latin typeface="Times New Roman" panose="02020603050405020304" pitchFamily="18" charset="0"/>
                          <a:cs typeface="Times New Roman" panose="02020603050405020304" pitchFamily="18" charset="0"/>
                        </a:rPr>
                      </a:br>
                      <a:r>
                        <a:rPr lang="en-US" sz="1400" dirty="0">
                          <a:effectLst/>
                          <a:latin typeface="Times New Roman" panose="02020603050405020304" pitchFamily="18" charset="0"/>
                          <a:cs typeface="Times New Roman" panose="02020603050405020304" pitchFamily="18" charset="0"/>
                        </a:rPr>
                        <a:t>Dr. Radha </a:t>
                      </a:r>
                      <a:r>
                        <a:rPr lang="en-US" sz="1400" dirty="0" err="1">
                          <a:effectLst/>
                          <a:latin typeface="Times New Roman" panose="02020603050405020304" pitchFamily="18" charset="0"/>
                          <a:cs typeface="Times New Roman" panose="02020603050405020304" pitchFamily="18" charset="0"/>
                        </a:rPr>
                        <a:t>Pyati</a:t>
                      </a:r>
                      <a:r>
                        <a:rPr lang="en-US" sz="1400" dirty="0">
                          <a:effectLst/>
                          <a:latin typeface="Times New Roman" panose="02020603050405020304" pitchFamily="18" charset="0"/>
                          <a:cs typeface="Times New Roman" panose="02020603050405020304" pitchFamily="18" charset="0"/>
                        </a:rPr>
                        <a:t>, Dean of the College of Sciences and Mathematics </a:t>
                      </a:r>
                      <a:br>
                        <a:rPr lang="en-US" sz="1400" dirty="0">
                          <a:effectLst/>
                          <a:latin typeface="Times New Roman" panose="02020603050405020304" pitchFamily="18" charset="0"/>
                          <a:cs typeface="Times New Roman" panose="02020603050405020304" pitchFamily="18" charset="0"/>
                        </a:rPr>
                      </a:br>
                      <a:r>
                        <a:rPr lang="en-US" sz="1400" dirty="0">
                          <a:effectLst/>
                          <a:latin typeface="Times New Roman" panose="02020603050405020304" pitchFamily="18" charset="0"/>
                          <a:cs typeface="Times New Roman" panose="02020603050405020304" pitchFamily="18" charset="0"/>
                        </a:rPr>
                        <a:t>BPMC 101</a:t>
                      </a:r>
                    </a:p>
                  </a:txBody>
                  <a:tcPr marL="46719" marR="46719" marT="46719" marB="4671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9F9F9"/>
                    </a:solidFill>
                  </a:tcPr>
                </a:tc>
                <a:extLst>
                  <a:ext uri="{0D108BD9-81ED-4DB2-BD59-A6C34878D82A}">
                    <a16:rowId xmlns:a16="http://schemas.microsoft.com/office/drawing/2014/main" val="276870366"/>
                  </a:ext>
                </a:extLst>
              </a:tr>
              <a:tr h="684852">
                <a:tc>
                  <a:txBody>
                    <a:bodyPr/>
                    <a:lstStyle/>
                    <a:p>
                      <a:pPr algn="l" fontAlgn="t"/>
                      <a:r>
                        <a:rPr lang="en-US" sz="2000" dirty="0">
                          <a:effectLst/>
                          <a:latin typeface="Times New Roman" panose="02020603050405020304" pitchFamily="18" charset="0"/>
                          <a:cs typeface="Times New Roman" panose="02020603050405020304" pitchFamily="18" charset="0"/>
                        </a:rPr>
                        <a:t>9:15 - 10:10</a:t>
                      </a:r>
                    </a:p>
                  </a:txBody>
                  <a:tcPr marL="46719" marR="46719" marT="46719" marB="4671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9F9F9"/>
                    </a:solidFill>
                  </a:tcPr>
                </a:tc>
                <a:tc>
                  <a:txBody>
                    <a:bodyPr/>
                    <a:lstStyle/>
                    <a:p>
                      <a:pPr algn="l" fontAlgn="t"/>
                      <a:r>
                        <a:rPr lang="en-US" sz="1400" b="1" u="none" strike="noStrike" dirty="0">
                          <a:solidFill>
                            <a:srgbClr val="4C9CF1"/>
                          </a:solidFill>
                          <a:effectLst/>
                          <a:latin typeface="Times New Roman" panose="02020603050405020304" pitchFamily="18" charset="0"/>
                          <a:cs typeface="Times New Roman" panose="02020603050405020304" pitchFamily="18" charset="0"/>
                          <a:hlinkClick r:id="rId7"/>
                        </a:rPr>
                        <a:t>Alex Nakahara</a:t>
                      </a:r>
                      <a:r>
                        <a:rPr lang="en-US" sz="1400" dirty="0">
                          <a:effectLst/>
                          <a:latin typeface="Times New Roman" panose="02020603050405020304" pitchFamily="18" charset="0"/>
                          <a:cs typeface="Times New Roman" panose="02020603050405020304" pitchFamily="18" charset="0"/>
                        </a:rPr>
                        <a:t>, The Phillies </a:t>
                      </a:r>
                      <a:br>
                        <a:rPr lang="en-US" sz="1400" dirty="0">
                          <a:effectLst/>
                          <a:latin typeface="Times New Roman" panose="02020603050405020304" pitchFamily="18" charset="0"/>
                          <a:cs typeface="Times New Roman" panose="02020603050405020304" pitchFamily="18" charset="0"/>
                        </a:rPr>
                      </a:br>
                      <a:r>
                        <a:rPr lang="en-US" sz="1400" i="1" dirty="0">
                          <a:effectLst/>
                          <a:latin typeface="Times New Roman" panose="02020603050405020304" pitchFamily="18" charset="0"/>
                          <a:cs typeface="Times New Roman" panose="02020603050405020304" pitchFamily="18" charset="0"/>
                        </a:rPr>
                        <a:t>Analytics in Baseball -- It's More Than Just Numbers</a:t>
                      </a:r>
                      <a:r>
                        <a:rPr lang="en-US" sz="1400" dirty="0">
                          <a:effectLst/>
                          <a:latin typeface="Times New Roman" panose="02020603050405020304" pitchFamily="18" charset="0"/>
                          <a:cs typeface="Times New Roman" panose="02020603050405020304" pitchFamily="18" charset="0"/>
                        </a:rPr>
                        <a:t> </a:t>
                      </a:r>
                      <a:br>
                        <a:rPr lang="en-US" sz="1400" dirty="0">
                          <a:effectLst/>
                          <a:latin typeface="Times New Roman" panose="02020603050405020304" pitchFamily="18" charset="0"/>
                          <a:cs typeface="Times New Roman" panose="02020603050405020304" pitchFamily="18" charset="0"/>
                        </a:rPr>
                      </a:br>
                      <a:r>
                        <a:rPr lang="en-US" sz="1400" dirty="0">
                          <a:effectLst/>
                          <a:latin typeface="Times New Roman" panose="02020603050405020304" pitchFamily="18" charset="0"/>
                          <a:cs typeface="Times New Roman" panose="02020603050405020304" pitchFamily="18" charset="0"/>
                        </a:rPr>
                        <a:t>BPMC 101</a:t>
                      </a:r>
                    </a:p>
                  </a:txBody>
                  <a:tcPr marL="46719" marR="46719" marT="46719" marB="4671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9F9F9"/>
                    </a:solidFill>
                  </a:tcPr>
                </a:tc>
                <a:extLst>
                  <a:ext uri="{0D108BD9-81ED-4DB2-BD59-A6C34878D82A}">
                    <a16:rowId xmlns:a16="http://schemas.microsoft.com/office/drawing/2014/main" val="1561508292"/>
                  </a:ext>
                </a:extLst>
              </a:tr>
              <a:tr h="498813">
                <a:tc>
                  <a:txBody>
                    <a:bodyPr/>
                    <a:lstStyle/>
                    <a:p>
                      <a:pPr algn="l" fontAlgn="t"/>
                      <a:r>
                        <a:rPr lang="en-US" sz="2000" dirty="0">
                          <a:effectLst/>
                          <a:latin typeface="Times New Roman" panose="02020603050405020304" pitchFamily="18" charset="0"/>
                          <a:cs typeface="Times New Roman" panose="02020603050405020304" pitchFamily="18" charset="0"/>
                        </a:rPr>
                        <a:t>10:10 - 10:50</a:t>
                      </a:r>
                    </a:p>
                  </a:txBody>
                  <a:tcPr marL="46719" marR="46719" marT="46719" marB="4671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9F9F9"/>
                    </a:solidFill>
                  </a:tcPr>
                </a:tc>
                <a:tc>
                  <a:txBody>
                    <a:bodyPr/>
                    <a:lstStyle/>
                    <a:p>
                      <a:pPr algn="l" fontAlgn="t"/>
                      <a:r>
                        <a:rPr lang="en-US" sz="1400" b="1" dirty="0">
                          <a:effectLst/>
                          <a:latin typeface="Times New Roman" panose="02020603050405020304" pitchFamily="18" charset="0"/>
                          <a:cs typeface="Times New Roman" panose="02020603050405020304" pitchFamily="18" charset="0"/>
                        </a:rPr>
                        <a:t>Coffee Break / Silent Auction</a:t>
                      </a:r>
                      <a:r>
                        <a:rPr lang="en-US" sz="1400" dirty="0">
                          <a:effectLst/>
                          <a:latin typeface="Times New Roman" panose="02020603050405020304" pitchFamily="18" charset="0"/>
                          <a:cs typeface="Times New Roman" panose="02020603050405020304" pitchFamily="18" charset="0"/>
                        </a:rPr>
                        <a:t> </a:t>
                      </a:r>
                      <a:br>
                        <a:rPr lang="en-US" sz="1400" dirty="0">
                          <a:effectLst/>
                          <a:latin typeface="Times New Roman" panose="02020603050405020304" pitchFamily="18" charset="0"/>
                          <a:cs typeface="Times New Roman" panose="02020603050405020304" pitchFamily="18" charset="0"/>
                        </a:rPr>
                      </a:br>
                      <a:r>
                        <a:rPr lang="en-US" sz="1400" dirty="0">
                          <a:effectLst/>
                          <a:latin typeface="Times New Roman" panose="02020603050405020304" pitchFamily="18" charset="0"/>
                          <a:cs typeface="Times New Roman" panose="02020603050405020304" pitchFamily="18" charset="0"/>
                        </a:rPr>
                        <a:t>BPMC Lobby / Seminar Room</a:t>
                      </a:r>
                    </a:p>
                  </a:txBody>
                  <a:tcPr marL="46719" marR="46719" marT="46719" marB="4671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9F9F9"/>
                    </a:solidFill>
                  </a:tcPr>
                </a:tc>
                <a:extLst>
                  <a:ext uri="{0D108BD9-81ED-4DB2-BD59-A6C34878D82A}">
                    <a16:rowId xmlns:a16="http://schemas.microsoft.com/office/drawing/2014/main" val="656532066"/>
                  </a:ext>
                </a:extLst>
              </a:tr>
              <a:tr h="684852">
                <a:tc>
                  <a:txBody>
                    <a:bodyPr/>
                    <a:lstStyle/>
                    <a:p>
                      <a:pPr algn="l" fontAlgn="t"/>
                      <a:r>
                        <a:rPr lang="en-US" sz="2000" dirty="0">
                          <a:effectLst/>
                          <a:latin typeface="Times New Roman" panose="02020603050405020304" pitchFamily="18" charset="0"/>
                          <a:cs typeface="Times New Roman" panose="02020603050405020304" pitchFamily="18" charset="0"/>
                        </a:rPr>
                        <a:t>10:50 - 11:45</a:t>
                      </a:r>
                    </a:p>
                  </a:txBody>
                  <a:tcPr marL="46719" marR="46719" marT="46719" marB="4671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9F9F9"/>
                    </a:solidFill>
                  </a:tcPr>
                </a:tc>
                <a:tc>
                  <a:txBody>
                    <a:bodyPr/>
                    <a:lstStyle/>
                    <a:p>
                      <a:pPr algn="l" fontAlgn="t"/>
                      <a:r>
                        <a:rPr lang="en-US" sz="1400" b="1" u="none" strike="noStrike" dirty="0">
                          <a:solidFill>
                            <a:srgbClr val="4C9CF1"/>
                          </a:solidFill>
                          <a:effectLst/>
                          <a:latin typeface="Times New Roman" panose="02020603050405020304" pitchFamily="18" charset="0"/>
                          <a:cs typeface="Times New Roman" panose="02020603050405020304" pitchFamily="18" charset="0"/>
                          <a:hlinkClick r:id="rId8"/>
                        </a:rPr>
                        <a:t>Kristin Lauter</a:t>
                      </a:r>
                      <a:r>
                        <a:rPr lang="en-US" sz="1400" dirty="0">
                          <a:effectLst/>
                          <a:latin typeface="Times New Roman" panose="02020603050405020304" pitchFamily="18" charset="0"/>
                          <a:cs typeface="Times New Roman" panose="02020603050405020304" pitchFamily="18" charset="0"/>
                        </a:rPr>
                        <a:t>, Microsoft Research </a:t>
                      </a:r>
                      <a:br>
                        <a:rPr lang="en-US" sz="1400" dirty="0">
                          <a:effectLst/>
                          <a:latin typeface="Times New Roman" panose="02020603050405020304" pitchFamily="18" charset="0"/>
                          <a:cs typeface="Times New Roman" panose="02020603050405020304" pitchFamily="18" charset="0"/>
                        </a:rPr>
                      </a:br>
                      <a:r>
                        <a:rPr lang="en-US" sz="1400" i="1" dirty="0">
                          <a:effectLst/>
                          <a:latin typeface="Times New Roman" panose="02020603050405020304" pitchFamily="18" charset="0"/>
                          <a:cs typeface="Times New Roman" panose="02020603050405020304" pitchFamily="18" charset="0"/>
                        </a:rPr>
                        <a:t>How to Keep your Secrets in a Post-Quantum World</a:t>
                      </a:r>
                      <a:r>
                        <a:rPr lang="en-US" sz="1400" dirty="0">
                          <a:effectLst/>
                          <a:latin typeface="Times New Roman" panose="02020603050405020304" pitchFamily="18" charset="0"/>
                          <a:cs typeface="Times New Roman" panose="02020603050405020304" pitchFamily="18" charset="0"/>
                        </a:rPr>
                        <a:t> </a:t>
                      </a:r>
                      <a:br>
                        <a:rPr lang="en-US" sz="1400" dirty="0">
                          <a:effectLst/>
                          <a:latin typeface="Times New Roman" panose="02020603050405020304" pitchFamily="18" charset="0"/>
                          <a:cs typeface="Times New Roman" panose="02020603050405020304" pitchFamily="18" charset="0"/>
                        </a:rPr>
                      </a:br>
                      <a:r>
                        <a:rPr lang="en-US" sz="1400" dirty="0">
                          <a:effectLst/>
                          <a:latin typeface="Times New Roman" panose="02020603050405020304" pitchFamily="18" charset="0"/>
                          <a:cs typeface="Times New Roman" panose="02020603050405020304" pitchFamily="18" charset="0"/>
                        </a:rPr>
                        <a:t>BPMC 101</a:t>
                      </a:r>
                    </a:p>
                  </a:txBody>
                  <a:tcPr marL="46719" marR="46719" marT="46719" marB="46719">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solidFill>
                      <a:srgbClr val="F9F9F9"/>
                    </a:solidFill>
                  </a:tcPr>
                </a:tc>
                <a:extLst>
                  <a:ext uri="{0D108BD9-81ED-4DB2-BD59-A6C34878D82A}">
                    <a16:rowId xmlns:a16="http://schemas.microsoft.com/office/drawing/2014/main" val="3854252149"/>
                  </a:ext>
                </a:extLst>
              </a:tr>
            </a:tbl>
          </a:graphicData>
        </a:graphic>
      </p:graphicFrame>
      <p:grpSp>
        <p:nvGrpSpPr>
          <p:cNvPr id="21" name="Group 20">
            <a:extLst>
              <a:ext uri="{FF2B5EF4-FFF2-40B4-BE49-F238E27FC236}">
                <a16:creationId xmlns:a16="http://schemas.microsoft.com/office/drawing/2014/main" id="{C57AE26F-DCFD-F241-A039-3772AC84F0F1}"/>
              </a:ext>
            </a:extLst>
          </p:cNvPr>
          <p:cNvGrpSpPr/>
          <p:nvPr/>
        </p:nvGrpSpPr>
        <p:grpSpPr>
          <a:xfrm>
            <a:off x="2331" y="0"/>
            <a:ext cx="12192000" cy="1075944"/>
            <a:chOff x="0" y="0"/>
            <a:chExt cx="12192000" cy="1075944"/>
          </a:xfrm>
        </p:grpSpPr>
        <p:sp>
          <p:nvSpPr>
            <p:cNvPr id="23" name="Rectangle 22">
              <a:extLst>
                <a:ext uri="{FF2B5EF4-FFF2-40B4-BE49-F238E27FC236}">
                  <a16:creationId xmlns:a16="http://schemas.microsoft.com/office/drawing/2014/main" id="{3BAFE387-0877-324E-853E-870B49F27890}"/>
                </a:ext>
              </a:extLst>
            </p:cNvPr>
            <p:cNvSpPr/>
            <p:nvPr/>
          </p:nvSpPr>
          <p:spPr>
            <a:xfrm>
              <a:off x="0" y="0"/>
              <a:ext cx="10972800" cy="1075944"/>
            </a:xfrm>
            <a:prstGeom prst="rect">
              <a:avLst/>
            </a:prstGeom>
            <a:solidFill>
              <a:srgbClr val="512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7DA3F5-CB92-3E4F-B237-35225F87C82A}"/>
                </a:ext>
              </a:extLst>
            </p:cNvPr>
            <p:cNvSpPr/>
            <p:nvPr/>
          </p:nvSpPr>
          <p:spPr>
            <a:xfrm>
              <a:off x="10668000" y="0"/>
              <a:ext cx="1524000" cy="1075944"/>
            </a:xfrm>
            <a:prstGeom prst="rect">
              <a:avLst/>
            </a:prstGeom>
            <a:solidFill>
              <a:srgbClr val="512F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5843BDB3-062B-C84C-A940-624675BEC1E6}"/>
                </a:ext>
              </a:extLst>
            </p:cNvPr>
            <p:cNvPicPr>
              <a:picLocks noChangeAspect="1"/>
            </p:cNvPicPr>
            <p:nvPr/>
          </p:nvPicPr>
          <p:blipFill rotWithShape="1">
            <a:blip r:embed="rId9"/>
            <a:srcRect l="37959" r="38659"/>
            <a:stretch/>
          </p:blipFill>
          <p:spPr>
            <a:xfrm>
              <a:off x="10068336" y="7256"/>
              <a:ext cx="2123664" cy="1068688"/>
            </a:xfrm>
            <a:prstGeom prst="rect">
              <a:avLst/>
            </a:prstGeom>
          </p:spPr>
        </p:pic>
      </p:grpSp>
      <p:pic>
        <p:nvPicPr>
          <p:cNvPr id="25" name="Picture 24">
            <a:extLst>
              <a:ext uri="{FF2B5EF4-FFF2-40B4-BE49-F238E27FC236}">
                <a16:creationId xmlns:a16="http://schemas.microsoft.com/office/drawing/2014/main" id="{896F6FA8-6FC1-E744-9493-86E952D4D12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8887" y="128146"/>
            <a:ext cx="2711824" cy="819651"/>
          </a:xfrm>
          <a:prstGeom prst="rect">
            <a:avLst/>
          </a:prstGeom>
        </p:spPr>
      </p:pic>
    </p:spTree>
    <p:extLst>
      <p:ext uri="{BB962C8B-B14F-4D97-AF65-F5344CB8AC3E}">
        <p14:creationId xmlns:p14="http://schemas.microsoft.com/office/powerpoint/2010/main" val="2527494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3" name="Group 12"/>
          <p:cNvGrpSpPr/>
          <p:nvPr/>
        </p:nvGrpSpPr>
        <p:grpSpPr>
          <a:xfrm>
            <a:off x="10192215" y="-34635"/>
            <a:ext cx="1999785" cy="6892636"/>
            <a:chOff x="6934199" y="-34635"/>
            <a:chExt cx="2209801" cy="6892636"/>
          </a:xfrm>
        </p:grpSpPr>
        <p:sp>
          <p:nvSpPr>
            <p:cNvPr id="14" name="Flowchart: Document 13"/>
            <p:cNvSpPr/>
            <p:nvPr/>
          </p:nvSpPr>
          <p:spPr>
            <a:xfrm rot="16200000" flipV="1">
              <a:off x="4526971" y="2393371"/>
              <a:ext cx="6871855" cy="2057399"/>
            </a:xfrm>
            <a:prstGeom prst="flowChartDocument">
              <a:avLst/>
            </a:prstGeom>
            <a:solidFill>
              <a:srgbClr val="FFC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5" name="Flowchart: Document 14"/>
            <p:cNvSpPr/>
            <p:nvPr/>
          </p:nvSpPr>
          <p:spPr>
            <a:xfrm rot="16200000" flipV="1">
              <a:off x="4627834" y="2341835"/>
              <a:ext cx="6892636" cy="2139696"/>
            </a:xfrm>
            <a:prstGeom prst="flowChartDocumen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6" name="Flowchart: Document 15"/>
            <p:cNvSpPr/>
            <p:nvPr/>
          </p:nvSpPr>
          <p:spPr>
            <a:xfrm rot="16200000" flipV="1">
              <a:off x="4679373" y="2393373"/>
              <a:ext cx="6871855" cy="2057399"/>
            </a:xfrm>
            <a:prstGeom prst="flowChartDocument">
              <a:avLst/>
            </a:prstGeom>
            <a:solidFill>
              <a:srgbClr val="44235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2" name="Content Placeholder 2"/>
          <p:cNvSpPr txBox="1">
            <a:spLocks/>
          </p:cNvSpPr>
          <p:nvPr/>
        </p:nvSpPr>
        <p:spPr>
          <a:xfrm>
            <a:off x="1021976" y="1586753"/>
            <a:ext cx="9308157" cy="427869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solidFill>
                <a:srgbClr val="660066"/>
              </a:solidFill>
            </a:endParaRPr>
          </a:p>
        </p:txBody>
      </p:sp>
      <p:pic>
        <p:nvPicPr>
          <p:cNvPr id="17" name="Picture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87335" y="5923921"/>
            <a:ext cx="1339853" cy="625265"/>
          </a:xfrm>
          <a:prstGeom prst="rect">
            <a:avLst/>
          </a:prstGeom>
        </p:spPr>
      </p:pic>
      <p:sp>
        <p:nvSpPr>
          <p:cNvPr id="3" name="Title 2">
            <a:extLst>
              <a:ext uri="{FF2B5EF4-FFF2-40B4-BE49-F238E27FC236}">
                <a16:creationId xmlns:a16="http://schemas.microsoft.com/office/drawing/2014/main" id="{88DBEA82-4057-4C1C-A5BE-D2C8BC4B922A}"/>
              </a:ext>
            </a:extLst>
          </p:cNvPr>
          <p:cNvSpPr>
            <a:spLocks noGrp="1"/>
          </p:cNvSpPr>
          <p:nvPr>
            <p:ph type="title"/>
          </p:nvPr>
        </p:nvSpPr>
        <p:spPr>
          <a:xfrm rot="5400000">
            <a:off x="9325843" y="1725478"/>
            <a:ext cx="4273989" cy="1251447"/>
          </a:xfrm>
        </p:spPr>
        <p:txBody>
          <a:bodyPr>
            <a:normAutofit fontScale="90000"/>
          </a:bodyPr>
          <a:lstStyle/>
          <a:p>
            <a:pPr algn="ctr"/>
            <a:r>
              <a:rPr lang="en-US"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Avenir Black Oblique"/>
                <a:cs typeface="Avenir Black Oblique"/>
              </a:rPr>
              <a:t>Invited Speakers</a:t>
            </a:r>
            <a:endParaRPr lang="en-US" dirty="0"/>
          </a:p>
        </p:txBody>
      </p:sp>
      <p:sp>
        <p:nvSpPr>
          <p:cNvPr id="4" name="Content Placeholder 3">
            <a:extLst>
              <a:ext uri="{FF2B5EF4-FFF2-40B4-BE49-F238E27FC236}">
                <a16:creationId xmlns:a16="http://schemas.microsoft.com/office/drawing/2014/main" id="{3DB588F1-A795-41BB-9B14-EE356846C7D9}"/>
              </a:ext>
            </a:extLst>
          </p:cNvPr>
          <p:cNvSpPr>
            <a:spLocks noGrp="1"/>
          </p:cNvSpPr>
          <p:nvPr>
            <p:ph idx="1"/>
          </p:nvPr>
        </p:nvSpPr>
        <p:spPr>
          <a:xfrm>
            <a:off x="174149" y="474026"/>
            <a:ext cx="9841533" cy="1476694"/>
          </a:xfrm>
        </p:spPr>
        <p:txBody>
          <a:bodyPr>
            <a:normAutofit lnSpcReduction="10000"/>
          </a:bodyPr>
          <a:lstStyle/>
          <a:p>
            <a:r>
              <a:rPr lang="en-US" sz="3200" b="1" dirty="0">
                <a:latin typeface="Times New Roman" panose="02020603050405020304" pitchFamily="18" charset="0"/>
                <a:cs typeface="Times New Roman" panose="02020603050405020304" pitchFamily="18" charset="0"/>
              </a:rPr>
              <a:t>Alex Nakahara</a:t>
            </a:r>
            <a:r>
              <a:rPr lang="en-US" sz="3200" dirty="0">
                <a:latin typeface="Times New Roman" panose="02020603050405020304" pitchFamily="18" charset="0"/>
                <a:cs typeface="Times New Roman" panose="02020603050405020304" pitchFamily="18" charset="0"/>
              </a:rPr>
              <a:t> (The Phillies)</a:t>
            </a:r>
            <a:endParaRPr lang="en-US" sz="1000" i="1" dirty="0">
              <a:latin typeface="Times New Roman" panose="02020603050405020304" pitchFamily="18" charset="0"/>
              <a:cs typeface="Times New Roman" panose="02020603050405020304" pitchFamily="18" charset="0"/>
            </a:endParaRPr>
          </a:p>
          <a:p>
            <a:pPr marL="0" indent="0">
              <a:buNone/>
            </a:pPr>
            <a:r>
              <a:rPr lang="en-US" i="1"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Talk:</a:t>
            </a:r>
            <a:r>
              <a:rPr lang="en-US" b="1" i="1"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Analytics in Baseball -- It’s More Than Just Numbers</a:t>
            </a:r>
            <a:endParaRPr lang="en-US" sz="3200" i="1" dirty="0">
              <a:latin typeface="Times New Roman" panose="02020603050405020304" pitchFamily="18" charset="0"/>
              <a:cs typeface="Times New Roman" panose="02020603050405020304" pitchFamily="18" charset="0"/>
            </a:endParaRPr>
          </a:p>
          <a:p>
            <a:pPr marL="0" indent="0">
              <a:buNone/>
            </a:pPr>
            <a:r>
              <a:rPr lang="en-US" b="1" i="1" dirty="0">
                <a:latin typeface="Times New Roman" panose="02020603050405020304" pitchFamily="18" charset="0"/>
                <a:cs typeface="Times New Roman" panose="02020603050405020304" pitchFamily="18" charset="0"/>
              </a:rPr>
              <a:t>   </a:t>
            </a:r>
          </a:p>
          <a:p>
            <a:pPr marL="0" indent="0">
              <a:buNone/>
            </a:pPr>
            <a:endParaRPr lang="en-US" b="1" i="1" dirty="0">
              <a:latin typeface="Times New Roman" panose="02020603050405020304" pitchFamily="18" charset="0"/>
              <a:cs typeface="Times New Roman" panose="02020603050405020304" pitchFamily="18" charset="0"/>
            </a:endParaRPr>
          </a:p>
          <a:p>
            <a:pPr marL="0" indent="0">
              <a:buNone/>
            </a:pPr>
            <a:endParaRPr lang="en-US" b="1" i="1" dirty="0">
              <a:latin typeface="Times New Roman" panose="02020603050405020304" pitchFamily="18" charset="0"/>
              <a:cs typeface="Times New Roman" panose="02020603050405020304" pitchFamily="18" charset="0"/>
            </a:endParaRPr>
          </a:p>
          <a:p>
            <a:pPr marL="0" indent="0">
              <a:buNone/>
            </a:pPr>
            <a:endParaRPr lang="en-US" sz="3200" i="1" dirty="0">
              <a:latin typeface="Times New Roman" panose="02020603050405020304" pitchFamily="18" charset="0"/>
              <a:cs typeface="Times New Roman" panose="02020603050405020304" pitchFamily="18" charset="0"/>
            </a:endParaRPr>
          </a:p>
        </p:txBody>
      </p:sp>
      <p:pic>
        <p:nvPicPr>
          <p:cNvPr id="19" name="Picture 18">
            <a:extLst>
              <a:ext uri="{FF2B5EF4-FFF2-40B4-BE49-F238E27FC236}">
                <a16:creationId xmlns:a16="http://schemas.microsoft.com/office/drawing/2014/main" id="{C3FC99EA-2367-624F-8036-F0B258AFEC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27239" y="4949780"/>
            <a:ext cx="1695802" cy="512557"/>
          </a:xfrm>
          <a:prstGeom prst="rect">
            <a:avLst/>
          </a:prstGeom>
        </p:spPr>
      </p:pic>
      <p:pic>
        <p:nvPicPr>
          <p:cNvPr id="2" name="Picture 1">
            <a:extLst>
              <a:ext uri="{FF2B5EF4-FFF2-40B4-BE49-F238E27FC236}">
                <a16:creationId xmlns:a16="http://schemas.microsoft.com/office/drawing/2014/main" id="{A22C24B6-AEE0-7F47-A844-40C30EBCA29E}"/>
              </a:ext>
            </a:extLst>
          </p:cNvPr>
          <p:cNvPicPr>
            <a:picLocks noChangeAspect="1"/>
          </p:cNvPicPr>
          <p:nvPr/>
        </p:nvPicPr>
        <p:blipFill>
          <a:blip r:embed="rId5"/>
          <a:stretch>
            <a:fillRect/>
          </a:stretch>
        </p:blipFill>
        <p:spPr>
          <a:xfrm>
            <a:off x="8264226" y="1410075"/>
            <a:ext cx="2006597" cy="2006597"/>
          </a:xfrm>
          <a:prstGeom prst="rect">
            <a:avLst/>
          </a:prstGeom>
        </p:spPr>
      </p:pic>
      <p:sp>
        <p:nvSpPr>
          <p:cNvPr id="6" name="TextBox 5">
            <a:extLst>
              <a:ext uri="{FF2B5EF4-FFF2-40B4-BE49-F238E27FC236}">
                <a16:creationId xmlns:a16="http://schemas.microsoft.com/office/drawing/2014/main" id="{85F5F457-2A9B-5246-BF30-18343980386A}"/>
              </a:ext>
            </a:extLst>
          </p:cNvPr>
          <p:cNvSpPr txBox="1"/>
          <p:nvPr/>
        </p:nvSpPr>
        <p:spPr>
          <a:xfrm>
            <a:off x="393411" y="1677768"/>
            <a:ext cx="7908313" cy="3293209"/>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 Biography: </a:t>
            </a:r>
          </a:p>
          <a:p>
            <a:pPr lvl="1" algn="just"/>
            <a:r>
              <a:rPr lang="en-US" sz="2000" dirty="0">
                <a:latin typeface="Times New Roman" panose="02020603050405020304" pitchFamily="18" charset="0"/>
                <a:cs typeface="Times New Roman" panose="02020603050405020304" pitchFamily="18" charset="0"/>
              </a:rPr>
              <a:t>Alex Nakahara joined the Phillies in 2017 as a Senior Quantitative Analyst, creating analyses and tools for understanding and visualizing data for the Baseball Operations Department. He previously worked for four years at Northrop Grumman as a systems engineer in a variety of roles including as the lead researcher for several air traffic control research and development projects. Born in Philadelphia, he graduated from the Episcopal Academy in 2006. He received a BSE in Mechanical Engineering from the University of Pennsylvania in 2010 and a MS from MIT in Aeronautics and Astronautics in 2012.</a:t>
            </a:r>
            <a:endParaRPr lang="en-US" sz="2000" dirty="0"/>
          </a:p>
        </p:txBody>
      </p:sp>
    </p:spTree>
    <p:extLst>
      <p:ext uri="{BB962C8B-B14F-4D97-AF65-F5344CB8AC3E}">
        <p14:creationId xmlns:p14="http://schemas.microsoft.com/office/powerpoint/2010/main" val="3298531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3" name="Group 12"/>
          <p:cNvGrpSpPr/>
          <p:nvPr/>
        </p:nvGrpSpPr>
        <p:grpSpPr>
          <a:xfrm>
            <a:off x="10192215" y="-34635"/>
            <a:ext cx="1999785" cy="6892636"/>
            <a:chOff x="6934199" y="-34635"/>
            <a:chExt cx="2209801" cy="6892636"/>
          </a:xfrm>
        </p:grpSpPr>
        <p:sp>
          <p:nvSpPr>
            <p:cNvPr id="14" name="Flowchart: Document 13"/>
            <p:cNvSpPr/>
            <p:nvPr/>
          </p:nvSpPr>
          <p:spPr>
            <a:xfrm rot="16200000" flipV="1">
              <a:off x="4526971" y="2393371"/>
              <a:ext cx="6871855" cy="2057399"/>
            </a:xfrm>
            <a:prstGeom prst="flowChartDocument">
              <a:avLst/>
            </a:prstGeom>
            <a:solidFill>
              <a:srgbClr val="FFC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5" name="Flowchart: Document 14"/>
            <p:cNvSpPr/>
            <p:nvPr/>
          </p:nvSpPr>
          <p:spPr>
            <a:xfrm rot="16200000" flipV="1">
              <a:off x="4627834" y="2341835"/>
              <a:ext cx="6892636" cy="2139696"/>
            </a:xfrm>
            <a:prstGeom prst="flowChartDocumen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6" name="Flowchart: Document 15"/>
            <p:cNvSpPr/>
            <p:nvPr/>
          </p:nvSpPr>
          <p:spPr>
            <a:xfrm rot="16200000" flipV="1">
              <a:off x="4679373" y="2393373"/>
              <a:ext cx="6871855" cy="2057399"/>
            </a:xfrm>
            <a:prstGeom prst="flowChartDocument">
              <a:avLst/>
            </a:prstGeom>
            <a:solidFill>
              <a:srgbClr val="44235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2" name="Content Placeholder 2"/>
          <p:cNvSpPr txBox="1">
            <a:spLocks/>
          </p:cNvSpPr>
          <p:nvPr/>
        </p:nvSpPr>
        <p:spPr>
          <a:xfrm>
            <a:off x="1021976" y="1586753"/>
            <a:ext cx="9308157" cy="427869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solidFill>
                <a:srgbClr val="660066"/>
              </a:solidFill>
            </a:endParaRPr>
          </a:p>
        </p:txBody>
      </p:sp>
      <p:pic>
        <p:nvPicPr>
          <p:cNvPr id="17" name="Picture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87335" y="5923921"/>
            <a:ext cx="1339853" cy="625265"/>
          </a:xfrm>
          <a:prstGeom prst="rect">
            <a:avLst/>
          </a:prstGeom>
        </p:spPr>
      </p:pic>
      <p:sp>
        <p:nvSpPr>
          <p:cNvPr id="3" name="Title 2">
            <a:extLst>
              <a:ext uri="{FF2B5EF4-FFF2-40B4-BE49-F238E27FC236}">
                <a16:creationId xmlns:a16="http://schemas.microsoft.com/office/drawing/2014/main" id="{88DBEA82-4057-4C1C-A5BE-D2C8BC4B922A}"/>
              </a:ext>
            </a:extLst>
          </p:cNvPr>
          <p:cNvSpPr>
            <a:spLocks noGrp="1"/>
          </p:cNvSpPr>
          <p:nvPr>
            <p:ph type="title"/>
          </p:nvPr>
        </p:nvSpPr>
        <p:spPr>
          <a:xfrm rot="5400000">
            <a:off x="9325843" y="1725478"/>
            <a:ext cx="4273989" cy="1251447"/>
          </a:xfrm>
        </p:spPr>
        <p:txBody>
          <a:bodyPr>
            <a:normAutofit fontScale="90000"/>
          </a:bodyPr>
          <a:lstStyle/>
          <a:p>
            <a:pPr algn="ctr"/>
            <a:r>
              <a:rPr lang="en-US"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Avenir Black Oblique"/>
                <a:cs typeface="Avenir Black Oblique"/>
              </a:rPr>
              <a:t>Invited Speakers</a:t>
            </a:r>
            <a:endParaRPr lang="en-US" dirty="0"/>
          </a:p>
        </p:txBody>
      </p:sp>
      <p:sp>
        <p:nvSpPr>
          <p:cNvPr id="4" name="Content Placeholder 3">
            <a:extLst>
              <a:ext uri="{FF2B5EF4-FFF2-40B4-BE49-F238E27FC236}">
                <a16:creationId xmlns:a16="http://schemas.microsoft.com/office/drawing/2014/main" id="{3DB588F1-A795-41BB-9B14-EE356846C7D9}"/>
              </a:ext>
            </a:extLst>
          </p:cNvPr>
          <p:cNvSpPr>
            <a:spLocks noGrp="1"/>
          </p:cNvSpPr>
          <p:nvPr>
            <p:ph idx="1"/>
          </p:nvPr>
        </p:nvSpPr>
        <p:spPr>
          <a:xfrm>
            <a:off x="205022" y="428513"/>
            <a:ext cx="10125110" cy="1474278"/>
          </a:xfrm>
        </p:spPr>
        <p:txBody>
          <a:bodyPr>
            <a:normAutofit fontScale="77500" lnSpcReduction="20000"/>
          </a:bodyPr>
          <a:lstStyle/>
          <a:p>
            <a:pPr>
              <a:lnSpc>
                <a:spcPct val="150000"/>
              </a:lnSpc>
            </a:pPr>
            <a:r>
              <a:rPr lang="en-US" sz="4600" b="1" dirty="0">
                <a:latin typeface="Times New Roman" panose="02020603050405020304" pitchFamily="18" charset="0"/>
                <a:cs typeface="Times New Roman" panose="02020603050405020304" pitchFamily="18" charset="0"/>
              </a:rPr>
              <a:t>Kristin </a:t>
            </a:r>
            <a:r>
              <a:rPr lang="en-US" sz="4600" b="1" dirty="0" err="1">
                <a:latin typeface="Times New Roman" panose="02020603050405020304" pitchFamily="18" charset="0"/>
                <a:cs typeface="Times New Roman" panose="02020603050405020304" pitchFamily="18" charset="0"/>
              </a:rPr>
              <a:t>Lauter</a:t>
            </a:r>
            <a:r>
              <a:rPr lang="en-US" sz="4600" dirty="0">
                <a:latin typeface="Times New Roman" panose="02020603050405020304" pitchFamily="18" charset="0"/>
                <a:cs typeface="Times New Roman" panose="02020603050405020304" pitchFamily="18" charset="0"/>
              </a:rPr>
              <a:t> (Microsoft Research)</a:t>
            </a:r>
            <a:endParaRPr lang="en-US" sz="3600" dirty="0">
              <a:latin typeface="Times New Roman" panose="02020603050405020304" pitchFamily="18" charset="0"/>
              <a:cs typeface="Times New Roman" panose="02020603050405020304" pitchFamily="18" charset="0"/>
            </a:endParaRPr>
          </a:p>
          <a:p>
            <a:pPr marL="0" indent="0">
              <a:lnSpc>
                <a:spcPct val="150000"/>
              </a:lnSpc>
              <a:buNone/>
            </a:pPr>
            <a:r>
              <a:rPr lang="en-US" sz="3400" b="1" dirty="0">
                <a:latin typeface="Times New Roman" panose="02020603050405020304" pitchFamily="18" charset="0"/>
                <a:cs typeface="Times New Roman" panose="02020603050405020304" pitchFamily="18" charset="0"/>
              </a:rPr>
              <a:t>  Talk:</a:t>
            </a:r>
            <a:r>
              <a:rPr lang="en-US" sz="3400" dirty="0">
                <a:latin typeface="Times New Roman" panose="02020603050405020304" pitchFamily="18" charset="0"/>
                <a:cs typeface="Times New Roman" panose="02020603050405020304" pitchFamily="18" charset="0"/>
              </a:rPr>
              <a:t> </a:t>
            </a:r>
            <a:r>
              <a:rPr lang="en-US" sz="3400" i="1" dirty="0">
                <a:latin typeface="Times New Roman" panose="02020603050405020304" pitchFamily="18" charset="0"/>
                <a:cs typeface="Times New Roman" panose="02020603050405020304" pitchFamily="18" charset="0"/>
              </a:rPr>
              <a:t>How to Keep your Secrets in a Post-Quantum World</a:t>
            </a:r>
          </a:p>
          <a:p>
            <a:pPr marL="0" indent="0">
              <a:buNone/>
            </a:pPr>
            <a:endParaRPr lang="en-US" sz="3200" i="1" dirty="0">
              <a:latin typeface="Times New Roman" panose="02020603050405020304" pitchFamily="18" charset="0"/>
              <a:cs typeface="Times New Roman" panose="02020603050405020304" pitchFamily="18" charset="0"/>
            </a:endParaRPr>
          </a:p>
        </p:txBody>
      </p:sp>
      <p:pic>
        <p:nvPicPr>
          <p:cNvPr id="19" name="Picture 18">
            <a:extLst>
              <a:ext uri="{FF2B5EF4-FFF2-40B4-BE49-F238E27FC236}">
                <a16:creationId xmlns:a16="http://schemas.microsoft.com/office/drawing/2014/main" id="{C3FC99EA-2367-624F-8036-F0B258AFEC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27239" y="4949780"/>
            <a:ext cx="1695802" cy="512557"/>
          </a:xfrm>
          <a:prstGeom prst="rect">
            <a:avLst/>
          </a:prstGeom>
        </p:spPr>
      </p:pic>
      <p:sp>
        <p:nvSpPr>
          <p:cNvPr id="11" name="TextBox 10">
            <a:extLst>
              <a:ext uri="{FF2B5EF4-FFF2-40B4-BE49-F238E27FC236}">
                <a16:creationId xmlns:a16="http://schemas.microsoft.com/office/drawing/2014/main" id="{43711E34-61F0-5541-98A4-5BB5998A26F1}"/>
              </a:ext>
            </a:extLst>
          </p:cNvPr>
          <p:cNvSpPr txBox="1"/>
          <p:nvPr/>
        </p:nvSpPr>
        <p:spPr>
          <a:xfrm>
            <a:off x="462371" y="1902795"/>
            <a:ext cx="9660885" cy="4955203"/>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Biography: </a:t>
            </a:r>
          </a:p>
          <a:p>
            <a:pPr algn="just"/>
            <a:r>
              <a:rPr lang="en-US" dirty="0">
                <a:latin typeface="Times New Roman" panose="02020603050405020304" pitchFamily="18" charset="0"/>
                <a:cs typeface="Times New Roman" panose="02020603050405020304" pitchFamily="18" charset="0"/>
              </a:rPr>
              <a:t>Kristin </a:t>
            </a:r>
            <a:r>
              <a:rPr lang="en-US" dirty="0" err="1">
                <a:latin typeface="Times New Roman" panose="02020603050405020304" pitchFamily="18" charset="0"/>
                <a:cs typeface="Times New Roman" panose="02020603050405020304" pitchFamily="18" charset="0"/>
              </a:rPr>
              <a:t>Lauter</a:t>
            </a:r>
            <a:r>
              <a:rPr lang="en-US" dirty="0">
                <a:latin typeface="Times New Roman" panose="02020603050405020304" pitchFamily="18" charset="0"/>
                <a:cs typeface="Times New Roman" panose="02020603050405020304" pitchFamily="18" charset="0"/>
              </a:rPr>
              <a:t> is a Principal Researcher and Research Manager for the Cryptography group at Microsoft Research. Her research focuses on post-quantum cryptography, algorithmic number theory, elliptic curve, pairing-based, and lattice-based cryptography, homomorphic encryption, and cloud security and privacy, including privacy for healthcare. Her work has been featured in the press in articles in Science, Nature, American Scientist, and PNAS. She has published over 75 research articles and 5 books, her work appearing in venues ranging from the American Journal of Mathematics to the Journal of Biomedical Informatics and the Proceedings of CRYPTO and EUROCRYPT. </a:t>
            </a:r>
            <a:r>
              <a:rPr lang="en-US" dirty="0" err="1">
                <a:latin typeface="Times New Roman" panose="02020603050405020304" pitchFamily="18" charset="0"/>
                <a:cs typeface="Times New Roman" panose="02020603050405020304" pitchFamily="18" charset="0"/>
              </a:rPr>
              <a:t>Lauter</a:t>
            </a:r>
            <a:r>
              <a:rPr lang="en-US" dirty="0">
                <a:latin typeface="Times New Roman" panose="02020603050405020304" pitchFamily="18" charset="0"/>
                <a:cs typeface="Times New Roman" panose="02020603050405020304" pitchFamily="18" charset="0"/>
              </a:rPr>
              <a:t> has served the mathematical community as President of the Association for Women in Mathematics, and on the Council of the American Mathematical Society. She is a Fellow of the American Mathematical Society and the Association for Women in Mathematics. She was a co-founder of the Women In Numbers Network, a research collaboration community for women in number theory, and she serves on the Scientific Advisory Board for BIRS, the Banff International Research Station. </a:t>
            </a:r>
            <a:r>
              <a:rPr lang="en-US" dirty="0" err="1">
                <a:latin typeface="Times New Roman" panose="02020603050405020304" pitchFamily="18" charset="0"/>
                <a:cs typeface="Times New Roman" panose="02020603050405020304" pitchFamily="18" charset="0"/>
              </a:rPr>
              <a:t>Lauter</a:t>
            </a:r>
            <a:r>
              <a:rPr lang="en-US" dirty="0">
                <a:latin typeface="Times New Roman" panose="02020603050405020304" pitchFamily="18" charset="0"/>
                <a:cs typeface="Times New Roman" panose="02020603050405020304" pitchFamily="18" charset="0"/>
              </a:rPr>
              <a:t> is also an Affiliate Professor in the Department of Mathematics at the University of Washington. In 2008, </a:t>
            </a:r>
            <a:r>
              <a:rPr lang="en-US" dirty="0" err="1">
                <a:latin typeface="Times New Roman" panose="02020603050405020304" pitchFamily="18" charset="0"/>
                <a:cs typeface="Times New Roman" panose="02020603050405020304" pitchFamily="18" charset="0"/>
              </a:rPr>
              <a:t>Lauter</a:t>
            </a:r>
            <a:r>
              <a:rPr lang="en-US" dirty="0">
                <a:latin typeface="Times New Roman" panose="02020603050405020304" pitchFamily="18" charset="0"/>
                <a:cs typeface="Times New Roman" panose="02020603050405020304" pitchFamily="18" charset="0"/>
              </a:rPr>
              <a:t>, together with her coauthors, was awarded the Selfridge Prize in Computational Number Theory. She loves to engage audience with accessible lectures highlighting the importance of mathematics in society.</a:t>
            </a:r>
          </a:p>
        </p:txBody>
      </p:sp>
      <p:pic>
        <p:nvPicPr>
          <p:cNvPr id="2" name="Picture 1">
            <a:extLst>
              <a:ext uri="{FF2B5EF4-FFF2-40B4-BE49-F238E27FC236}">
                <a16:creationId xmlns:a16="http://schemas.microsoft.com/office/drawing/2014/main" id="{B8CC6EF7-AD34-5045-A898-5539F6222B51}"/>
              </a:ext>
            </a:extLst>
          </p:cNvPr>
          <p:cNvPicPr>
            <a:picLocks noChangeAspect="1"/>
          </p:cNvPicPr>
          <p:nvPr/>
        </p:nvPicPr>
        <p:blipFill>
          <a:blip r:embed="rId5"/>
          <a:stretch>
            <a:fillRect/>
          </a:stretch>
        </p:blipFill>
        <p:spPr>
          <a:xfrm>
            <a:off x="8313398" y="139800"/>
            <a:ext cx="2081022" cy="2081022"/>
          </a:xfrm>
          <a:prstGeom prst="rect">
            <a:avLst/>
          </a:prstGeom>
        </p:spPr>
      </p:pic>
    </p:spTree>
    <p:extLst>
      <p:ext uri="{BB962C8B-B14F-4D97-AF65-F5344CB8AC3E}">
        <p14:creationId xmlns:p14="http://schemas.microsoft.com/office/powerpoint/2010/main" val="34855975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3" name="Group 12"/>
          <p:cNvGrpSpPr/>
          <p:nvPr/>
        </p:nvGrpSpPr>
        <p:grpSpPr>
          <a:xfrm>
            <a:off x="10192215" y="-34635"/>
            <a:ext cx="1999785" cy="6892636"/>
            <a:chOff x="6934199" y="-34635"/>
            <a:chExt cx="2209801" cy="6892636"/>
          </a:xfrm>
        </p:grpSpPr>
        <p:sp>
          <p:nvSpPr>
            <p:cNvPr id="14" name="Flowchart: Document 13"/>
            <p:cNvSpPr/>
            <p:nvPr/>
          </p:nvSpPr>
          <p:spPr>
            <a:xfrm rot="16200000" flipV="1">
              <a:off x="4526971" y="2393371"/>
              <a:ext cx="6871855" cy="2057399"/>
            </a:xfrm>
            <a:prstGeom prst="flowChartDocument">
              <a:avLst/>
            </a:prstGeom>
            <a:solidFill>
              <a:srgbClr val="FFC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5" name="Flowchart: Document 14"/>
            <p:cNvSpPr/>
            <p:nvPr/>
          </p:nvSpPr>
          <p:spPr>
            <a:xfrm rot="16200000" flipV="1">
              <a:off x="4627834" y="2341835"/>
              <a:ext cx="6892636" cy="2139696"/>
            </a:xfrm>
            <a:prstGeom prst="flowChartDocumen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6" name="Flowchart: Document 15"/>
            <p:cNvSpPr/>
            <p:nvPr/>
          </p:nvSpPr>
          <p:spPr>
            <a:xfrm rot="16200000" flipV="1">
              <a:off x="4679373" y="2393373"/>
              <a:ext cx="6871855" cy="2057399"/>
            </a:xfrm>
            <a:prstGeom prst="flowChartDocument">
              <a:avLst/>
            </a:prstGeom>
            <a:solidFill>
              <a:srgbClr val="44235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2" name="Content Placeholder 2"/>
          <p:cNvSpPr txBox="1">
            <a:spLocks/>
          </p:cNvSpPr>
          <p:nvPr/>
        </p:nvSpPr>
        <p:spPr>
          <a:xfrm>
            <a:off x="1021976" y="1586753"/>
            <a:ext cx="9308157" cy="427869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solidFill>
                <a:srgbClr val="660066"/>
              </a:solidFill>
            </a:endParaRPr>
          </a:p>
        </p:txBody>
      </p:sp>
      <p:pic>
        <p:nvPicPr>
          <p:cNvPr id="17" name="Picture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87335" y="5923921"/>
            <a:ext cx="1339853" cy="625265"/>
          </a:xfrm>
          <a:prstGeom prst="rect">
            <a:avLst/>
          </a:prstGeom>
        </p:spPr>
      </p:pic>
      <p:sp>
        <p:nvSpPr>
          <p:cNvPr id="3" name="Title 2">
            <a:extLst>
              <a:ext uri="{FF2B5EF4-FFF2-40B4-BE49-F238E27FC236}">
                <a16:creationId xmlns:a16="http://schemas.microsoft.com/office/drawing/2014/main" id="{88DBEA82-4057-4C1C-A5BE-D2C8BC4B922A}"/>
              </a:ext>
            </a:extLst>
          </p:cNvPr>
          <p:cNvSpPr>
            <a:spLocks noGrp="1"/>
          </p:cNvSpPr>
          <p:nvPr>
            <p:ph type="title"/>
          </p:nvPr>
        </p:nvSpPr>
        <p:spPr>
          <a:xfrm rot="5400000">
            <a:off x="9325843" y="1725478"/>
            <a:ext cx="4273989" cy="1251447"/>
          </a:xfrm>
        </p:spPr>
        <p:txBody>
          <a:bodyPr>
            <a:normAutofit fontScale="90000"/>
          </a:bodyPr>
          <a:lstStyle/>
          <a:p>
            <a:pPr algn="ctr"/>
            <a:r>
              <a:rPr lang="en-US"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Avenir Black Oblique"/>
                <a:cs typeface="Avenir Black Oblique"/>
              </a:rPr>
              <a:t>Invited Speakers</a:t>
            </a:r>
            <a:endParaRPr lang="en-US" dirty="0"/>
          </a:p>
        </p:txBody>
      </p:sp>
      <p:sp>
        <p:nvSpPr>
          <p:cNvPr id="4" name="Content Placeholder 3">
            <a:extLst>
              <a:ext uri="{FF2B5EF4-FFF2-40B4-BE49-F238E27FC236}">
                <a16:creationId xmlns:a16="http://schemas.microsoft.com/office/drawing/2014/main" id="{3DB588F1-A795-41BB-9B14-EE356846C7D9}"/>
              </a:ext>
            </a:extLst>
          </p:cNvPr>
          <p:cNvSpPr>
            <a:spLocks noGrp="1"/>
          </p:cNvSpPr>
          <p:nvPr>
            <p:ph idx="1"/>
          </p:nvPr>
        </p:nvSpPr>
        <p:spPr>
          <a:xfrm>
            <a:off x="302129" y="428513"/>
            <a:ext cx="9841533" cy="1583167"/>
          </a:xfrm>
        </p:spPr>
        <p:txBody>
          <a:bodyPr>
            <a:normAutofit/>
          </a:bodyPr>
          <a:lstStyle/>
          <a:p>
            <a:pPr>
              <a:lnSpc>
                <a:spcPct val="150000"/>
              </a:lnSpc>
            </a:pPr>
            <a:r>
              <a:rPr lang="en-US" sz="3200" b="1" dirty="0">
                <a:latin typeface="Times New Roman" panose="02020603050405020304" pitchFamily="18" charset="0"/>
                <a:cs typeface="Times New Roman" panose="02020603050405020304" pitchFamily="18" charset="0"/>
              </a:rPr>
              <a:t>Deanna </a:t>
            </a:r>
            <a:r>
              <a:rPr lang="en-US" sz="3200" b="1" dirty="0" err="1">
                <a:latin typeface="Times New Roman" panose="02020603050405020304" pitchFamily="18" charset="0"/>
                <a:cs typeface="Times New Roman" panose="02020603050405020304" pitchFamily="18" charset="0"/>
              </a:rPr>
              <a:t>Haunsperger</a:t>
            </a:r>
            <a:r>
              <a:rPr lang="en-US" sz="3200" dirty="0">
                <a:latin typeface="Times New Roman" panose="02020603050405020304" pitchFamily="18" charset="0"/>
                <a:cs typeface="Times New Roman" panose="02020603050405020304" pitchFamily="18" charset="0"/>
              </a:rPr>
              <a:t> (President of the MAA)</a:t>
            </a:r>
            <a:br>
              <a:rPr lang="en-US" sz="3200"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Talk:</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A Glimpse at the Horizon</a:t>
            </a:r>
          </a:p>
        </p:txBody>
      </p:sp>
      <p:pic>
        <p:nvPicPr>
          <p:cNvPr id="19" name="Picture 18">
            <a:extLst>
              <a:ext uri="{FF2B5EF4-FFF2-40B4-BE49-F238E27FC236}">
                <a16:creationId xmlns:a16="http://schemas.microsoft.com/office/drawing/2014/main" id="{C3FC99EA-2367-624F-8036-F0B258AFEC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27239" y="4949780"/>
            <a:ext cx="1695802" cy="512557"/>
          </a:xfrm>
          <a:prstGeom prst="rect">
            <a:avLst/>
          </a:prstGeom>
        </p:spPr>
      </p:pic>
      <p:sp>
        <p:nvSpPr>
          <p:cNvPr id="11" name="TextBox 10">
            <a:extLst>
              <a:ext uri="{FF2B5EF4-FFF2-40B4-BE49-F238E27FC236}">
                <a16:creationId xmlns:a16="http://schemas.microsoft.com/office/drawing/2014/main" id="{549110DD-9048-FF45-AA8C-D7EB86EABB5F}"/>
              </a:ext>
            </a:extLst>
          </p:cNvPr>
          <p:cNvSpPr txBox="1"/>
          <p:nvPr/>
        </p:nvSpPr>
        <p:spPr>
          <a:xfrm>
            <a:off x="571590" y="2011680"/>
            <a:ext cx="7735447" cy="4462760"/>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Biography: </a:t>
            </a:r>
          </a:p>
          <a:p>
            <a:pPr algn="just"/>
            <a:r>
              <a:rPr lang="en-US" sz="2000" dirty="0">
                <a:latin typeface="Times New Roman" panose="02020603050405020304" pitchFamily="18" charset="0"/>
                <a:cs typeface="Times New Roman" panose="02020603050405020304" pitchFamily="18" charset="0"/>
              </a:rPr>
              <a:t>Dr. Deanna </a:t>
            </a:r>
            <a:r>
              <a:rPr lang="en-US" sz="2000" dirty="0" err="1">
                <a:latin typeface="Times New Roman" panose="02020603050405020304" pitchFamily="18" charset="0"/>
                <a:cs typeface="Times New Roman" panose="02020603050405020304" pitchFamily="18" charset="0"/>
              </a:rPr>
              <a:t>Haunsperger</a:t>
            </a:r>
            <a:r>
              <a:rPr lang="en-US" sz="2000" dirty="0">
                <a:latin typeface="Times New Roman" panose="02020603050405020304" pitchFamily="18" charset="0"/>
                <a:cs typeface="Times New Roman" panose="02020603050405020304" pitchFamily="18" charset="0"/>
              </a:rPr>
              <a:t> is a professor of mathematics at Carleton College in Minnesota. Since her own undergraduate days, Deanna has been interested in increasing the number of students who pursue advanced degrees in mathematics. That passion has guided her as a former co-editor for </a:t>
            </a:r>
            <a:r>
              <a:rPr lang="en-US" sz="2000" i="1" dirty="0">
                <a:latin typeface="Times New Roman" panose="02020603050405020304" pitchFamily="18" charset="0"/>
                <a:cs typeface="Times New Roman" panose="02020603050405020304" pitchFamily="18" charset="0"/>
              </a:rPr>
              <a:t>Math Horizons</a:t>
            </a:r>
            <a:r>
              <a:rPr lang="en-US" sz="2000" dirty="0">
                <a:latin typeface="Times New Roman" panose="02020603050405020304" pitchFamily="18" charset="0"/>
                <a:cs typeface="Times New Roman" panose="02020603050405020304" pitchFamily="18" charset="0"/>
              </a:rPr>
              <a:t> (the Mathematical Association of America’s magazine for undergraduates) and as co-founder and co-director of Carleton's Summer Mathematics Program for Women (a successful, intensive four-week summer program to encourage talented undergraduate women to pursue advanced degrees in the mathematical sciences). She has chaired the MAA’s Strategic Planning Committee on Students and the Council on Outreach. Currently Deanna is President of the MAA. Deanna is married to fellow mathematician Steve Kennedy, and together they have two grown children.</a:t>
            </a:r>
          </a:p>
        </p:txBody>
      </p:sp>
      <p:pic>
        <p:nvPicPr>
          <p:cNvPr id="2" name="Picture 1">
            <a:extLst>
              <a:ext uri="{FF2B5EF4-FFF2-40B4-BE49-F238E27FC236}">
                <a16:creationId xmlns:a16="http://schemas.microsoft.com/office/drawing/2014/main" id="{00D4F6C9-1822-4448-A7CF-28A376CC7735}"/>
              </a:ext>
            </a:extLst>
          </p:cNvPr>
          <p:cNvPicPr>
            <a:picLocks noChangeAspect="1"/>
          </p:cNvPicPr>
          <p:nvPr/>
        </p:nvPicPr>
        <p:blipFill>
          <a:blip r:embed="rId5"/>
          <a:stretch>
            <a:fillRect/>
          </a:stretch>
        </p:blipFill>
        <p:spPr>
          <a:xfrm>
            <a:off x="8381513" y="1270117"/>
            <a:ext cx="1787390" cy="2311691"/>
          </a:xfrm>
          <a:prstGeom prst="rect">
            <a:avLst/>
          </a:prstGeom>
        </p:spPr>
      </p:pic>
    </p:spTree>
    <p:extLst>
      <p:ext uri="{BB962C8B-B14F-4D97-AF65-F5344CB8AC3E}">
        <p14:creationId xmlns:p14="http://schemas.microsoft.com/office/powerpoint/2010/main" val="4235114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3" name="Group 12"/>
          <p:cNvGrpSpPr/>
          <p:nvPr/>
        </p:nvGrpSpPr>
        <p:grpSpPr>
          <a:xfrm>
            <a:off x="10192215" y="-34635"/>
            <a:ext cx="1999785" cy="6892636"/>
            <a:chOff x="6934199" y="-34635"/>
            <a:chExt cx="2209801" cy="6892636"/>
          </a:xfrm>
        </p:grpSpPr>
        <p:sp>
          <p:nvSpPr>
            <p:cNvPr id="14" name="Flowchart: Document 13"/>
            <p:cNvSpPr/>
            <p:nvPr/>
          </p:nvSpPr>
          <p:spPr>
            <a:xfrm rot="16200000" flipV="1">
              <a:off x="4526971" y="2393371"/>
              <a:ext cx="6871855" cy="2057399"/>
            </a:xfrm>
            <a:prstGeom prst="flowChartDocument">
              <a:avLst/>
            </a:prstGeom>
            <a:solidFill>
              <a:srgbClr val="FFC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5" name="Flowchart: Document 14"/>
            <p:cNvSpPr/>
            <p:nvPr/>
          </p:nvSpPr>
          <p:spPr>
            <a:xfrm rot="16200000" flipV="1">
              <a:off x="4627834" y="2341835"/>
              <a:ext cx="6892636" cy="2139696"/>
            </a:xfrm>
            <a:prstGeom prst="flowChartDocumen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6" name="Flowchart: Document 15"/>
            <p:cNvSpPr/>
            <p:nvPr/>
          </p:nvSpPr>
          <p:spPr>
            <a:xfrm rot="16200000" flipV="1">
              <a:off x="4679373" y="2393373"/>
              <a:ext cx="6871855" cy="2057399"/>
            </a:xfrm>
            <a:prstGeom prst="flowChartDocument">
              <a:avLst/>
            </a:prstGeom>
            <a:solidFill>
              <a:srgbClr val="44235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2" name="Content Placeholder 2"/>
          <p:cNvSpPr txBox="1">
            <a:spLocks/>
          </p:cNvSpPr>
          <p:nvPr/>
        </p:nvSpPr>
        <p:spPr>
          <a:xfrm>
            <a:off x="1021976" y="1586753"/>
            <a:ext cx="9308157" cy="427869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solidFill>
                <a:srgbClr val="660066"/>
              </a:solidFill>
            </a:endParaRPr>
          </a:p>
        </p:txBody>
      </p:sp>
      <p:pic>
        <p:nvPicPr>
          <p:cNvPr id="17" name="Picture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87335" y="5923921"/>
            <a:ext cx="1339853" cy="625265"/>
          </a:xfrm>
          <a:prstGeom prst="rect">
            <a:avLst/>
          </a:prstGeom>
        </p:spPr>
      </p:pic>
      <p:sp>
        <p:nvSpPr>
          <p:cNvPr id="3" name="Title 2">
            <a:extLst>
              <a:ext uri="{FF2B5EF4-FFF2-40B4-BE49-F238E27FC236}">
                <a16:creationId xmlns:a16="http://schemas.microsoft.com/office/drawing/2014/main" id="{88DBEA82-4057-4C1C-A5BE-D2C8BC4B922A}"/>
              </a:ext>
            </a:extLst>
          </p:cNvPr>
          <p:cNvSpPr>
            <a:spLocks noGrp="1"/>
          </p:cNvSpPr>
          <p:nvPr>
            <p:ph type="title"/>
          </p:nvPr>
        </p:nvSpPr>
        <p:spPr>
          <a:xfrm rot="5400000">
            <a:off x="8992887" y="1971316"/>
            <a:ext cx="4814047" cy="952097"/>
          </a:xfrm>
        </p:spPr>
        <p:txBody>
          <a:bodyPr>
            <a:normAutofit fontScale="90000"/>
          </a:bodyPr>
          <a:lstStyle/>
          <a:p>
            <a:pPr algn="ctr"/>
            <a:r>
              <a:rPr lang="en-US" sz="3600"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Avenir Black Oblique"/>
                <a:cs typeface="Avenir Black Oblique"/>
              </a:rPr>
              <a:t>Faculty Contributed Paper Sessions</a:t>
            </a:r>
            <a:endParaRPr lang="en-US" sz="3600" dirty="0"/>
          </a:p>
        </p:txBody>
      </p:sp>
      <p:graphicFrame>
        <p:nvGraphicFramePr>
          <p:cNvPr id="2" name="Content Placeholder 1">
            <a:extLst>
              <a:ext uri="{FF2B5EF4-FFF2-40B4-BE49-F238E27FC236}">
                <a16:creationId xmlns:a16="http://schemas.microsoft.com/office/drawing/2014/main" id="{5D549C14-ADA2-1447-B0C4-638506E21275}"/>
              </a:ext>
            </a:extLst>
          </p:cNvPr>
          <p:cNvGraphicFramePr>
            <a:graphicFrameLocks noGrp="1"/>
          </p:cNvGraphicFramePr>
          <p:nvPr>
            <p:ph idx="1"/>
            <p:extLst>
              <p:ext uri="{D42A27DB-BD31-4B8C-83A1-F6EECF244321}">
                <p14:modId xmlns:p14="http://schemas.microsoft.com/office/powerpoint/2010/main" val="1292800830"/>
              </p:ext>
            </p:extLst>
          </p:nvPr>
        </p:nvGraphicFramePr>
        <p:xfrm>
          <a:off x="136517" y="340438"/>
          <a:ext cx="9940070" cy="6132753"/>
        </p:xfrm>
        <a:graphic>
          <a:graphicData uri="http://schemas.openxmlformats.org/drawingml/2006/table">
            <a:tbl>
              <a:tblPr firstRow="1" bandRow="1">
                <a:tableStyleId>{5C22544A-7EE6-4342-B048-85BDC9FD1C3A}</a:tableStyleId>
              </a:tblPr>
              <a:tblGrid>
                <a:gridCol w="845119">
                  <a:extLst>
                    <a:ext uri="{9D8B030D-6E8A-4147-A177-3AD203B41FA5}">
                      <a16:colId xmlns:a16="http://schemas.microsoft.com/office/drawing/2014/main" val="4024135696"/>
                    </a:ext>
                  </a:extLst>
                </a:gridCol>
                <a:gridCol w="2234630">
                  <a:extLst>
                    <a:ext uri="{9D8B030D-6E8A-4147-A177-3AD203B41FA5}">
                      <a16:colId xmlns:a16="http://schemas.microsoft.com/office/drawing/2014/main" val="3534744458"/>
                    </a:ext>
                  </a:extLst>
                </a:gridCol>
                <a:gridCol w="2393577">
                  <a:extLst>
                    <a:ext uri="{9D8B030D-6E8A-4147-A177-3AD203B41FA5}">
                      <a16:colId xmlns:a16="http://schemas.microsoft.com/office/drawing/2014/main" val="4230973028"/>
                    </a:ext>
                  </a:extLst>
                </a:gridCol>
                <a:gridCol w="2259105">
                  <a:extLst>
                    <a:ext uri="{9D8B030D-6E8A-4147-A177-3AD203B41FA5}">
                      <a16:colId xmlns:a16="http://schemas.microsoft.com/office/drawing/2014/main" val="4024249681"/>
                    </a:ext>
                  </a:extLst>
                </a:gridCol>
                <a:gridCol w="2207639">
                  <a:extLst>
                    <a:ext uri="{9D8B030D-6E8A-4147-A177-3AD203B41FA5}">
                      <a16:colId xmlns:a16="http://schemas.microsoft.com/office/drawing/2014/main" val="1348225740"/>
                    </a:ext>
                  </a:extLst>
                </a:gridCol>
              </a:tblGrid>
              <a:tr h="524433">
                <a:tc>
                  <a:txBody>
                    <a:bodyPr/>
                    <a:lstStyle/>
                    <a:p>
                      <a:pPr algn="ctr"/>
                      <a:r>
                        <a:rPr lang="en-US" sz="1600" dirty="0">
                          <a:latin typeface="Times New Roman" panose="02020603050405020304" pitchFamily="18" charset="0"/>
                          <a:cs typeface="Times New Roman" panose="02020603050405020304" pitchFamily="18" charset="0"/>
                        </a:rPr>
                        <a:t>Time</a:t>
                      </a:r>
                    </a:p>
                  </a:txBody>
                  <a:tcPr anchor="ctr"/>
                </a:tc>
                <a:tc>
                  <a:txBody>
                    <a:bodyPr/>
                    <a:lstStyle/>
                    <a:p>
                      <a:pPr algn="ctr"/>
                      <a:r>
                        <a:rPr lang="en-US" sz="1600" dirty="0">
                          <a:latin typeface="Times New Roman" panose="02020603050405020304" pitchFamily="18" charset="0"/>
                          <a:cs typeface="Times New Roman" panose="02020603050405020304" pitchFamily="18" charset="0"/>
                        </a:rPr>
                        <a:t>BPMC 208</a:t>
                      </a:r>
                    </a:p>
                  </a:txBody>
                  <a:tcPr anchor="ctr"/>
                </a:tc>
                <a:tc>
                  <a:txBody>
                    <a:bodyPr/>
                    <a:lstStyle/>
                    <a:p>
                      <a:pPr algn="ctr"/>
                      <a:r>
                        <a:rPr lang="en-US" sz="1600" dirty="0">
                          <a:latin typeface="Times New Roman" panose="02020603050405020304" pitchFamily="18" charset="0"/>
                          <a:cs typeface="Times New Roman" panose="02020603050405020304" pitchFamily="18" charset="0"/>
                        </a:rPr>
                        <a:t>BPMC 210</a:t>
                      </a:r>
                    </a:p>
                  </a:txBody>
                  <a:tcPr anchor="ctr"/>
                </a:tc>
                <a:tc>
                  <a:txBody>
                    <a:bodyPr/>
                    <a:lstStyle/>
                    <a:p>
                      <a:pPr algn="ctr"/>
                      <a:r>
                        <a:rPr lang="en-US" sz="1600" dirty="0">
                          <a:latin typeface="Times New Roman" panose="02020603050405020304" pitchFamily="18" charset="0"/>
                          <a:cs typeface="Times New Roman" panose="02020603050405020304" pitchFamily="18" charset="0"/>
                        </a:rPr>
                        <a:t>BPMC 211</a:t>
                      </a:r>
                    </a:p>
                  </a:txBody>
                  <a:tcPr anchor="ctr"/>
                </a:tc>
                <a:tc>
                  <a:txBody>
                    <a:bodyPr/>
                    <a:lstStyle/>
                    <a:p>
                      <a:pPr algn="ctr"/>
                      <a:r>
                        <a:rPr lang="en-US" sz="1600" dirty="0">
                          <a:latin typeface="Times New Roman" panose="02020603050405020304" pitchFamily="18" charset="0"/>
                          <a:cs typeface="Times New Roman" panose="02020603050405020304" pitchFamily="18" charset="0"/>
                        </a:rPr>
                        <a:t>BPMC 212</a:t>
                      </a:r>
                    </a:p>
                  </a:txBody>
                  <a:tcPr anchor="ctr"/>
                </a:tc>
                <a:extLst>
                  <a:ext uri="{0D108BD9-81ED-4DB2-BD59-A6C34878D82A}">
                    <a16:rowId xmlns:a16="http://schemas.microsoft.com/office/drawing/2014/main" val="338378250"/>
                  </a:ext>
                </a:extLst>
              </a:tr>
              <a:tr h="1561454">
                <a:tc>
                  <a:txBody>
                    <a:bodyPr/>
                    <a:lstStyle/>
                    <a:p>
                      <a:pPr algn="ctr"/>
                      <a:r>
                        <a:rPr lang="en-US" sz="1600" dirty="0">
                          <a:effectLst/>
                          <a:latin typeface="Times New Roman" panose="02020603050405020304" pitchFamily="18" charset="0"/>
                          <a:cs typeface="Times New Roman" panose="02020603050405020304" pitchFamily="18" charset="0"/>
                        </a:rPr>
                        <a:t> 1:20- 1:35 </a:t>
                      </a:r>
                    </a:p>
                  </a:txBody>
                  <a:tcPr marL="47625" marR="47625" marT="0" marB="0" anchor="ctr"/>
                </a:tc>
                <a:tc>
                  <a:txBody>
                    <a:bodyPr/>
                    <a:lstStyle/>
                    <a:p>
                      <a:pPr algn="ctr"/>
                      <a:r>
                        <a:rPr lang="en-US" sz="1600"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Guoan</a:t>
                      </a:r>
                      <a:r>
                        <a:rPr lang="en-US" sz="1600" b="1" dirty="0">
                          <a:effectLst/>
                          <a:latin typeface="Times New Roman" panose="02020603050405020304" pitchFamily="18" charset="0"/>
                          <a:cs typeface="Times New Roman" panose="02020603050405020304" pitchFamily="18" charset="0"/>
                        </a:rPr>
                        <a:t> </a:t>
                      </a:r>
                      <a:r>
                        <a:rPr lang="en-US" sz="1600" b="1" dirty="0" err="1">
                          <a:effectLst/>
                          <a:latin typeface="Times New Roman" panose="02020603050405020304" pitchFamily="18" charset="0"/>
                          <a:cs typeface="Times New Roman" panose="02020603050405020304" pitchFamily="18" charset="0"/>
                        </a:rPr>
                        <a:t>Diao</a:t>
                      </a:r>
                      <a:r>
                        <a:rPr lang="en-US" sz="1600" b="1" dirty="0">
                          <a:effectLst/>
                          <a:latin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cs typeface="Times New Roman" panose="02020603050405020304" pitchFamily="18" charset="0"/>
                      </a:endParaRPr>
                    </a:p>
                    <a:p>
                      <a:pPr algn="ctr"/>
                      <a:r>
                        <a:rPr lang="en-US" sz="1600" dirty="0">
                          <a:effectLst/>
                          <a:latin typeface="Times New Roman" panose="02020603050405020304" pitchFamily="18" charset="0"/>
                          <a:cs typeface="Times New Roman" panose="02020603050405020304" pitchFamily="18" charset="0"/>
                        </a:rPr>
                        <a:t>Holy Family University</a:t>
                      </a:r>
                    </a:p>
                    <a:p>
                      <a:pPr algn="ctr"/>
                      <a:r>
                        <a:rPr lang="en-US" sz="1600" dirty="0">
                          <a:effectLst/>
                          <a:latin typeface="Times New Roman" panose="02020603050405020304" pitchFamily="18" charset="0"/>
                          <a:cs typeface="Times New Roman" panose="02020603050405020304" pitchFamily="18" charset="0"/>
                        </a:rPr>
                        <a:t> </a:t>
                      </a:r>
                    </a:p>
                    <a:p>
                      <a:pPr algn="ctr"/>
                      <a:r>
                        <a:rPr lang="en-US" sz="1600" i="1" dirty="0">
                          <a:effectLst/>
                          <a:latin typeface="Times New Roman" panose="02020603050405020304" pitchFamily="18" charset="0"/>
                          <a:cs typeface="Times New Roman" panose="02020603050405020304" pitchFamily="18" charset="0"/>
                        </a:rPr>
                        <a:t>On the sum of squares of consecutive integers </a:t>
                      </a:r>
                      <a:endParaRPr lang="en-US" sz="1600" dirty="0">
                        <a:effectLst/>
                        <a:latin typeface="Times New Roman" panose="02020603050405020304" pitchFamily="18" charset="0"/>
                        <a:cs typeface="Times New Roman" panose="02020603050405020304" pitchFamily="18" charset="0"/>
                      </a:endParaRPr>
                    </a:p>
                  </a:txBody>
                  <a:tcPr marL="47625" marR="47625" marT="0" marB="0"/>
                </a:tc>
                <a:tc>
                  <a:txBody>
                    <a:bodyPr/>
                    <a:lstStyle/>
                    <a:p>
                      <a:pPr algn="ctr"/>
                      <a:r>
                        <a:rPr lang="en-US" sz="1600" dirty="0">
                          <a:effectLst/>
                          <a:latin typeface="Times New Roman" panose="02020603050405020304" pitchFamily="18" charset="0"/>
                          <a:cs typeface="Times New Roman" panose="02020603050405020304" pitchFamily="18" charset="0"/>
                        </a:rPr>
                        <a:t> </a:t>
                      </a:r>
                      <a:r>
                        <a:rPr lang="en-US" sz="1600" b="1" dirty="0">
                          <a:effectLst/>
                          <a:latin typeface="Times New Roman" panose="02020603050405020304" pitchFamily="18" charset="0"/>
                          <a:cs typeface="Times New Roman" panose="02020603050405020304" pitchFamily="18" charset="0"/>
                        </a:rPr>
                        <a:t>Eva </a:t>
                      </a:r>
                      <a:r>
                        <a:rPr lang="en-US" sz="1600" b="1" dirty="0" err="1">
                          <a:effectLst/>
                          <a:latin typeface="Times New Roman" panose="02020603050405020304" pitchFamily="18" charset="0"/>
                          <a:cs typeface="Times New Roman" panose="02020603050405020304" pitchFamily="18" charset="0"/>
                        </a:rPr>
                        <a:t>Goedhart</a:t>
                      </a:r>
                      <a:r>
                        <a:rPr lang="en-US" sz="1600" b="1" dirty="0">
                          <a:effectLst/>
                          <a:latin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cs typeface="Times New Roman" panose="02020603050405020304" pitchFamily="18" charset="0"/>
                      </a:endParaRPr>
                    </a:p>
                    <a:p>
                      <a:pPr algn="ctr"/>
                      <a:r>
                        <a:rPr lang="en-US" sz="1600" dirty="0">
                          <a:effectLst/>
                          <a:latin typeface="Times New Roman" panose="02020603050405020304" pitchFamily="18" charset="0"/>
                          <a:cs typeface="Times New Roman" panose="02020603050405020304" pitchFamily="18" charset="0"/>
                        </a:rPr>
                        <a:t>Lebanon Valley College</a:t>
                      </a:r>
                    </a:p>
                    <a:p>
                      <a:pPr algn="ctr"/>
                      <a:r>
                        <a:rPr lang="en-US" sz="1600" dirty="0">
                          <a:effectLst/>
                          <a:latin typeface="Times New Roman" panose="02020603050405020304" pitchFamily="18" charset="0"/>
                          <a:cs typeface="Times New Roman" panose="02020603050405020304" pitchFamily="18" charset="0"/>
                        </a:rPr>
                        <a:t> </a:t>
                      </a:r>
                    </a:p>
                    <a:p>
                      <a:pPr algn="ctr"/>
                      <a:r>
                        <a:rPr lang="en-US" sz="1600" i="1" dirty="0">
                          <a:effectLst/>
                          <a:latin typeface="Times New Roman" panose="02020603050405020304" pitchFamily="18" charset="0"/>
                          <a:cs typeface="Times New Roman" panose="02020603050405020304" pitchFamily="18" charset="0"/>
                        </a:rPr>
                        <a:t>Using Continued Fractions to Solve Diophantine Equations </a:t>
                      </a:r>
                      <a:endParaRPr lang="en-US" sz="1600" dirty="0">
                        <a:effectLst/>
                        <a:latin typeface="Times New Roman" panose="02020603050405020304" pitchFamily="18" charset="0"/>
                        <a:cs typeface="Times New Roman" panose="02020603050405020304" pitchFamily="18" charset="0"/>
                      </a:endParaRPr>
                    </a:p>
                  </a:txBody>
                  <a:tcPr marL="47625" marR="47625" marT="0" marB="0"/>
                </a:tc>
                <a:tc>
                  <a:txBody>
                    <a:bodyPr/>
                    <a:lstStyle/>
                    <a:p>
                      <a:pPr algn="ctr"/>
                      <a:r>
                        <a:rPr lang="en-US" sz="1600" dirty="0">
                          <a:effectLst/>
                          <a:latin typeface="Times New Roman" panose="02020603050405020304" pitchFamily="18" charset="0"/>
                          <a:cs typeface="Times New Roman" panose="02020603050405020304" pitchFamily="18" charset="0"/>
                        </a:rPr>
                        <a:t> </a:t>
                      </a:r>
                      <a:r>
                        <a:rPr lang="en-US" sz="1600" b="1" dirty="0">
                          <a:effectLst/>
                          <a:latin typeface="Times New Roman" panose="02020603050405020304" pitchFamily="18" charset="0"/>
                          <a:cs typeface="Times New Roman" panose="02020603050405020304" pitchFamily="18" charset="0"/>
                        </a:rPr>
                        <a:t>Chuan Li </a:t>
                      </a:r>
                      <a:endParaRPr lang="en-US" sz="1600" dirty="0">
                        <a:effectLst/>
                        <a:latin typeface="Times New Roman" panose="02020603050405020304" pitchFamily="18" charset="0"/>
                        <a:cs typeface="Times New Roman" panose="02020603050405020304" pitchFamily="18" charset="0"/>
                      </a:endParaRPr>
                    </a:p>
                    <a:p>
                      <a:pPr algn="ctr"/>
                      <a:r>
                        <a:rPr lang="en-US" sz="1600" dirty="0">
                          <a:effectLst/>
                          <a:latin typeface="Times New Roman" panose="02020603050405020304" pitchFamily="18" charset="0"/>
                          <a:cs typeface="Times New Roman" panose="02020603050405020304" pitchFamily="18" charset="0"/>
                        </a:rPr>
                        <a:t>West Chester University </a:t>
                      </a:r>
                    </a:p>
                    <a:p>
                      <a:pPr algn="ctr"/>
                      <a:endParaRPr lang="en-US" sz="1600" dirty="0">
                        <a:effectLst/>
                        <a:latin typeface="Times New Roman" panose="02020603050405020304" pitchFamily="18" charset="0"/>
                        <a:cs typeface="Times New Roman" panose="02020603050405020304" pitchFamily="18" charset="0"/>
                      </a:endParaRPr>
                    </a:p>
                    <a:p>
                      <a:pPr algn="ctr"/>
                      <a:r>
                        <a:rPr lang="en-US" sz="1600" i="1" dirty="0">
                          <a:effectLst/>
                          <a:latin typeface="Times New Roman" panose="02020603050405020304" pitchFamily="18" charset="0"/>
                          <a:cs typeface="Times New Roman" panose="02020603050405020304" pitchFamily="18" charset="0"/>
                        </a:rPr>
                        <a:t>Molecules and Proteins by a Differential Equation and Its Application in Biophysics </a:t>
                      </a:r>
                      <a:endParaRPr lang="en-US" sz="1600" dirty="0">
                        <a:effectLst/>
                        <a:latin typeface="Times New Roman" panose="02020603050405020304" pitchFamily="18" charset="0"/>
                        <a:cs typeface="Times New Roman" panose="02020603050405020304" pitchFamily="18" charset="0"/>
                      </a:endParaRPr>
                    </a:p>
                  </a:txBody>
                  <a:tcPr marL="47625" marR="47625" marT="0" marB="0"/>
                </a:tc>
                <a:tc>
                  <a:txBody>
                    <a:bodyPr/>
                    <a:lstStyle/>
                    <a:p>
                      <a:pPr algn="ctr"/>
                      <a:r>
                        <a:rPr lang="en-US" sz="1600" dirty="0">
                          <a:effectLst/>
                          <a:latin typeface="Times New Roman" panose="02020603050405020304" pitchFamily="18" charset="0"/>
                          <a:cs typeface="Times New Roman" panose="02020603050405020304" pitchFamily="18" charset="0"/>
                        </a:rPr>
                        <a:t> </a:t>
                      </a:r>
                      <a:r>
                        <a:rPr lang="en-US" sz="1600" b="1" dirty="0">
                          <a:effectLst/>
                          <a:latin typeface="Times New Roman" panose="02020603050405020304" pitchFamily="18" charset="0"/>
                          <a:cs typeface="Times New Roman" panose="02020603050405020304" pitchFamily="18" charset="0"/>
                        </a:rPr>
                        <a:t>Samantha </a:t>
                      </a:r>
                      <a:r>
                        <a:rPr lang="en-US" sz="1600" b="1" dirty="0" err="1">
                          <a:effectLst/>
                          <a:latin typeface="Times New Roman" panose="02020603050405020304" pitchFamily="18" charset="0"/>
                          <a:cs typeface="Times New Roman" panose="02020603050405020304" pitchFamily="18" charset="0"/>
                        </a:rPr>
                        <a:t>Pezzimenti</a:t>
                      </a:r>
                      <a:r>
                        <a:rPr lang="en-US" sz="1600" b="1" dirty="0">
                          <a:effectLst/>
                          <a:latin typeface="Times New Roman" panose="02020603050405020304" pitchFamily="18" charset="0"/>
                          <a:cs typeface="Times New Roman" panose="02020603050405020304" pitchFamily="18" charset="0"/>
                        </a:rPr>
                        <a:t> </a:t>
                      </a:r>
                      <a:endParaRPr lang="en-US" sz="1600" dirty="0">
                        <a:effectLst/>
                        <a:latin typeface="Times New Roman" panose="02020603050405020304" pitchFamily="18" charset="0"/>
                        <a:cs typeface="Times New Roman" panose="02020603050405020304" pitchFamily="18" charset="0"/>
                      </a:endParaRPr>
                    </a:p>
                    <a:p>
                      <a:pPr algn="ctr"/>
                      <a:r>
                        <a:rPr lang="en-US" sz="1600" dirty="0">
                          <a:effectLst/>
                          <a:latin typeface="Times New Roman" panose="02020603050405020304" pitchFamily="18" charset="0"/>
                          <a:cs typeface="Times New Roman" panose="02020603050405020304" pitchFamily="18" charset="0"/>
                        </a:rPr>
                        <a:t>Penn State Brandywine </a:t>
                      </a:r>
                    </a:p>
                    <a:p>
                      <a:pPr algn="ctr"/>
                      <a:endParaRPr lang="en-US" sz="1600" dirty="0">
                        <a:effectLst/>
                        <a:latin typeface="Times New Roman" panose="02020603050405020304" pitchFamily="18" charset="0"/>
                        <a:cs typeface="Times New Roman" panose="02020603050405020304" pitchFamily="18" charset="0"/>
                      </a:endParaRPr>
                    </a:p>
                    <a:p>
                      <a:pPr algn="ctr"/>
                      <a:r>
                        <a:rPr lang="en-US" sz="1600" i="1" dirty="0">
                          <a:effectLst/>
                          <a:latin typeface="Times New Roman" panose="02020603050405020304" pitchFamily="18" charset="0"/>
                          <a:cs typeface="Times New Roman" panose="02020603050405020304" pitchFamily="18" charset="0"/>
                        </a:rPr>
                        <a:t>Minimal </a:t>
                      </a:r>
                      <a:r>
                        <a:rPr lang="en-US" sz="1600" i="1" dirty="0" err="1">
                          <a:effectLst/>
                          <a:latin typeface="Times New Roman" panose="02020603050405020304" pitchFamily="18" charset="0"/>
                          <a:cs typeface="Times New Roman" panose="02020603050405020304" pitchFamily="18" charset="0"/>
                        </a:rPr>
                        <a:t>Lagrangian</a:t>
                      </a:r>
                      <a:r>
                        <a:rPr lang="en-US" sz="1600" i="1" dirty="0">
                          <a:effectLst/>
                          <a:latin typeface="Times New Roman" panose="02020603050405020304" pitchFamily="18" charset="0"/>
                          <a:cs typeface="Times New Roman" panose="02020603050405020304" pitchFamily="18" charset="0"/>
                        </a:rPr>
                        <a:t> Capping Genus </a:t>
                      </a:r>
                      <a:endParaRPr lang="en-US" sz="1600" dirty="0">
                        <a:effectLst/>
                        <a:latin typeface="Times New Roman" panose="02020603050405020304" pitchFamily="18" charset="0"/>
                        <a:cs typeface="Times New Roman" panose="02020603050405020304" pitchFamily="18" charset="0"/>
                      </a:endParaRPr>
                    </a:p>
                  </a:txBody>
                  <a:tcPr marL="47625" marR="47625" marT="0" marB="0"/>
                </a:tc>
                <a:extLst>
                  <a:ext uri="{0D108BD9-81ED-4DB2-BD59-A6C34878D82A}">
                    <a16:rowId xmlns:a16="http://schemas.microsoft.com/office/drawing/2014/main" val="2025575523"/>
                  </a:ext>
                </a:extLst>
              </a:tr>
              <a:tr h="1530837">
                <a:tc>
                  <a:txBody>
                    <a:bodyPr/>
                    <a:lstStyle/>
                    <a:p>
                      <a:pPr algn="ctr"/>
                      <a:r>
                        <a:rPr lang="en-US" sz="1600" dirty="0">
                          <a:effectLst/>
                          <a:latin typeface="Times New Roman" panose="02020603050405020304" pitchFamily="18" charset="0"/>
                          <a:cs typeface="Times New Roman" panose="02020603050405020304" pitchFamily="18" charset="0"/>
                        </a:rPr>
                        <a:t> 1:38- 1:53 </a:t>
                      </a:r>
                    </a:p>
                  </a:txBody>
                  <a:tcPr marL="47625" marR="47625" marT="0" marB="0" anchor="ctr"/>
                </a:tc>
                <a:tc>
                  <a:txBody>
                    <a:bodyPr/>
                    <a:lstStyle/>
                    <a:p>
                      <a:pPr algn="ctr"/>
                      <a:r>
                        <a:rPr lang="en-US" sz="1600" dirty="0">
                          <a:effectLst/>
                          <a:latin typeface="Times New Roman" panose="02020603050405020304" pitchFamily="18" charset="0"/>
                        </a:rPr>
                        <a:t> </a:t>
                      </a:r>
                      <a:r>
                        <a:rPr lang="en-US" sz="1600" b="1" dirty="0">
                          <a:effectLst/>
                          <a:latin typeface="Times New Roman" panose="02020603050405020304" pitchFamily="18" charset="0"/>
                        </a:rPr>
                        <a:t>Allison </a:t>
                      </a:r>
                      <a:r>
                        <a:rPr lang="en-US" sz="1600" b="1" dirty="0" err="1">
                          <a:effectLst/>
                          <a:latin typeface="Times New Roman" panose="02020603050405020304" pitchFamily="18" charset="0"/>
                        </a:rPr>
                        <a:t>Kolpas</a:t>
                      </a:r>
                      <a:r>
                        <a:rPr lang="en-US" sz="1600" b="1" dirty="0">
                          <a:effectLst/>
                          <a:latin typeface="Times New Roman" panose="02020603050405020304" pitchFamily="18" charset="0"/>
                        </a:rPr>
                        <a:t> </a:t>
                      </a:r>
                      <a:endParaRPr lang="en-US" sz="1600" dirty="0">
                        <a:effectLst/>
                        <a:latin typeface="Times New Roman" panose="02020603050405020304" pitchFamily="18" charset="0"/>
                      </a:endParaRPr>
                    </a:p>
                    <a:p>
                      <a:pPr algn="ctr"/>
                      <a:r>
                        <a:rPr lang="en-US" sz="1600" dirty="0">
                          <a:effectLst/>
                          <a:latin typeface="Times New Roman" panose="02020603050405020304" pitchFamily="18" charset="0"/>
                        </a:rPr>
                        <a:t>West Chester University </a:t>
                      </a:r>
                    </a:p>
                    <a:p>
                      <a:pPr algn="ctr"/>
                      <a:endParaRPr lang="en-US" sz="1600" dirty="0">
                        <a:effectLst/>
                        <a:latin typeface="Times New Roman" panose="02020603050405020304" pitchFamily="18" charset="0"/>
                      </a:endParaRPr>
                    </a:p>
                    <a:p>
                      <a:pPr algn="ctr"/>
                      <a:r>
                        <a:rPr lang="en-US" sz="1600" i="1" dirty="0">
                          <a:effectLst/>
                          <a:latin typeface="Times New Roman" panose="02020603050405020304" pitchFamily="18" charset="0"/>
                        </a:rPr>
                        <a:t>Engaging undergraduate students in research in mathematical biology at WCUPA </a:t>
                      </a:r>
                      <a:endParaRPr lang="en-US" sz="1600" dirty="0">
                        <a:effectLst/>
                        <a:latin typeface="Times New Roman" panose="02020603050405020304" pitchFamily="18" charset="0"/>
                      </a:endParaRPr>
                    </a:p>
                  </a:txBody>
                  <a:tcPr marL="47625" marR="47625" marT="0" marB="0"/>
                </a:tc>
                <a:tc>
                  <a:txBody>
                    <a:bodyPr/>
                    <a:lstStyle/>
                    <a:p>
                      <a:pPr algn="ctr"/>
                      <a:r>
                        <a:rPr lang="en-US" sz="1600" dirty="0">
                          <a:effectLst/>
                          <a:latin typeface="Times New Roman" panose="02020603050405020304" pitchFamily="18" charset="0"/>
                        </a:rPr>
                        <a:t> </a:t>
                      </a:r>
                      <a:r>
                        <a:rPr lang="en-US" sz="1600" b="1" dirty="0">
                          <a:effectLst/>
                          <a:latin typeface="Times New Roman" panose="02020603050405020304" pitchFamily="18" charset="0"/>
                        </a:rPr>
                        <a:t>Jocelyn </a:t>
                      </a:r>
                      <a:r>
                        <a:rPr lang="en-US" sz="1600" b="1" dirty="0" err="1">
                          <a:effectLst/>
                          <a:latin typeface="Times New Roman" panose="02020603050405020304" pitchFamily="18" charset="0"/>
                        </a:rPr>
                        <a:t>Quaintance</a:t>
                      </a:r>
                      <a:r>
                        <a:rPr lang="en-US" sz="1600" b="1" dirty="0">
                          <a:effectLst/>
                          <a:latin typeface="Times New Roman" panose="02020603050405020304" pitchFamily="18" charset="0"/>
                        </a:rPr>
                        <a:t> </a:t>
                      </a:r>
                      <a:endParaRPr lang="en-US" sz="1600" dirty="0">
                        <a:effectLst/>
                        <a:latin typeface="Times New Roman" panose="02020603050405020304" pitchFamily="18" charset="0"/>
                      </a:endParaRPr>
                    </a:p>
                    <a:p>
                      <a:pPr algn="ctr"/>
                      <a:r>
                        <a:rPr lang="en-US" sz="1600" dirty="0">
                          <a:effectLst/>
                          <a:latin typeface="Times New Roman" panose="02020603050405020304" pitchFamily="18" charset="0"/>
                        </a:rPr>
                        <a:t>University of Pennsylvania </a:t>
                      </a:r>
                    </a:p>
                    <a:p>
                      <a:pPr algn="ctr"/>
                      <a:endParaRPr lang="en-US" sz="1600" dirty="0">
                        <a:effectLst/>
                        <a:latin typeface="Times New Roman" panose="02020603050405020304" pitchFamily="18" charset="0"/>
                      </a:endParaRPr>
                    </a:p>
                    <a:p>
                      <a:pPr algn="ctr"/>
                      <a:r>
                        <a:rPr lang="en-US" sz="1600" i="1" dirty="0">
                          <a:effectLst/>
                          <a:latin typeface="Times New Roman" panose="02020603050405020304" pitchFamily="18" charset="0"/>
                        </a:rPr>
                        <a:t>The Perfect Polynomial Cryptosystem </a:t>
                      </a:r>
                      <a:endParaRPr lang="en-US" sz="1600" dirty="0">
                        <a:effectLst/>
                        <a:latin typeface="Times New Roman" panose="02020603050405020304" pitchFamily="18" charset="0"/>
                      </a:endParaRPr>
                    </a:p>
                  </a:txBody>
                  <a:tcPr marL="47625" marR="47625" marT="0" marB="0"/>
                </a:tc>
                <a:tc>
                  <a:txBody>
                    <a:bodyPr/>
                    <a:lstStyle/>
                    <a:p>
                      <a:pPr algn="ctr"/>
                      <a:r>
                        <a:rPr lang="en-US" sz="1600" dirty="0">
                          <a:effectLst/>
                          <a:latin typeface="Times New Roman" panose="02020603050405020304" pitchFamily="18" charset="0"/>
                        </a:rPr>
                        <a:t> </a:t>
                      </a:r>
                      <a:r>
                        <a:rPr lang="en-US" sz="1600" b="1" dirty="0">
                          <a:effectLst/>
                          <a:latin typeface="Times New Roman" panose="02020603050405020304" pitchFamily="18" charset="0"/>
                        </a:rPr>
                        <a:t>Asif Mahmood </a:t>
                      </a:r>
                      <a:endParaRPr lang="en-US" sz="1600" dirty="0">
                        <a:effectLst/>
                        <a:latin typeface="Times New Roman" panose="02020603050405020304" pitchFamily="18" charset="0"/>
                      </a:endParaRPr>
                    </a:p>
                    <a:p>
                      <a:pPr algn="ctr"/>
                      <a:r>
                        <a:rPr lang="en-US" sz="1600" dirty="0">
                          <a:effectLst/>
                          <a:latin typeface="Times New Roman" panose="02020603050405020304" pitchFamily="18" charset="0"/>
                        </a:rPr>
                        <a:t>Penn State York </a:t>
                      </a:r>
                    </a:p>
                    <a:p>
                      <a:pPr algn="ctr"/>
                      <a:endParaRPr lang="en-US" sz="1600" dirty="0">
                        <a:effectLst/>
                        <a:latin typeface="Times New Roman" panose="02020603050405020304" pitchFamily="18" charset="0"/>
                      </a:endParaRPr>
                    </a:p>
                    <a:p>
                      <a:pPr algn="ctr"/>
                      <a:r>
                        <a:rPr lang="en-US" sz="1600" i="1" dirty="0">
                          <a:effectLst/>
                          <a:latin typeface="Times New Roman" panose="02020603050405020304" pitchFamily="18" charset="0"/>
                        </a:rPr>
                        <a:t>Non-Newtonian power-law fluid flow in deformable porous media </a:t>
                      </a:r>
                      <a:endParaRPr lang="en-US" sz="1600" dirty="0">
                        <a:effectLst/>
                        <a:latin typeface="Times New Roman" panose="02020603050405020304" pitchFamily="18" charset="0"/>
                      </a:endParaRPr>
                    </a:p>
                  </a:txBody>
                  <a:tcPr marL="47625" marR="47625" marT="0" marB="0"/>
                </a:tc>
                <a:tc>
                  <a:txBody>
                    <a:bodyPr/>
                    <a:lstStyle/>
                    <a:p>
                      <a:pPr algn="ctr"/>
                      <a:r>
                        <a:rPr lang="en-US" sz="1600" dirty="0">
                          <a:effectLst/>
                          <a:latin typeface="Times New Roman" panose="02020603050405020304" pitchFamily="18" charset="0"/>
                        </a:rPr>
                        <a:t> </a:t>
                      </a:r>
                      <a:r>
                        <a:rPr lang="en-US" sz="1600" b="1" dirty="0">
                          <a:effectLst/>
                          <a:latin typeface="Times New Roman" panose="02020603050405020304" pitchFamily="18" charset="0"/>
                        </a:rPr>
                        <a:t>Wing Hong </a:t>
                      </a:r>
                      <a:endParaRPr lang="en-US" sz="1600" dirty="0">
                        <a:effectLst/>
                        <a:latin typeface="Times New Roman" panose="02020603050405020304" pitchFamily="18" charset="0"/>
                      </a:endParaRPr>
                    </a:p>
                    <a:p>
                      <a:pPr algn="ctr"/>
                      <a:r>
                        <a:rPr lang="en-US" sz="1600" b="1" dirty="0">
                          <a:effectLst/>
                          <a:latin typeface="Times New Roman" panose="02020603050405020304" pitchFamily="18" charset="0"/>
                        </a:rPr>
                        <a:t>Tony Wong </a:t>
                      </a:r>
                      <a:endParaRPr lang="en-US" sz="1600" dirty="0">
                        <a:effectLst/>
                        <a:latin typeface="Times New Roman" panose="02020603050405020304" pitchFamily="18" charset="0"/>
                      </a:endParaRPr>
                    </a:p>
                    <a:p>
                      <a:pPr algn="ctr"/>
                      <a:r>
                        <a:rPr lang="en-US" sz="1600" dirty="0">
                          <a:effectLst/>
                          <a:latin typeface="Times New Roman" panose="02020603050405020304" pitchFamily="18" charset="0"/>
                        </a:rPr>
                        <a:t>Kutztown University of Pennsylvania </a:t>
                      </a:r>
                    </a:p>
                    <a:p>
                      <a:pPr algn="ctr"/>
                      <a:endParaRPr lang="en-US" sz="1600" dirty="0">
                        <a:effectLst/>
                        <a:latin typeface="Times New Roman" panose="02020603050405020304" pitchFamily="18" charset="0"/>
                      </a:endParaRPr>
                    </a:p>
                    <a:p>
                      <a:pPr algn="ctr"/>
                      <a:r>
                        <a:rPr lang="en-US" sz="1600" i="1" dirty="0">
                          <a:effectLst/>
                          <a:latin typeface="Times New Roman" panose="02020603050405020304" pitchFamily="18" charset="0"/>
                        </a:rPr>
                        <a:t>On an Unconventional Graph Coloring Problem </a:t>
                      </a:r>
                      <a:endParaRPr lang="en-US" sz="1600" dirty="0">
                        <a:effectLst/>
                        <a:latin typeface="Times New Roman" panose="02020603050405020304" pitchFamily="18" charset="0"/>
                      </a:endParaRPr>
                    </a:p>
                  </a:txBody>
                  <a:tcPr marL="47625" marR="47625" marT="0" marB="0"/>
                </a:tc>
                <a:extLst>
                  <a:ext uri="{0D108BD9-81ED-4DB2-BD59-A6C34878D82A}">
                    <a16:rowId xmlns:a16="http://schemas.microsoft.com/office/drawing/2014/main" val="2313349158"/>
                  </a:ext>
                </a:extLst>
              </a:tr>
              <a:tr h="1530837">
                <a:tc>
                  <a:txBody>
                    <a:bodyPr/>
                    <a:lstStyle/>
                    <a:p>
                      <a:pPr algn="ctr"/>
                      <a:r>
                        <a:rPr lang="en-US" sz="1600" dirty="0">
                          <a:effectLst/>
                          <a:latin typeface="Times New Roman" panose="02020603050405020304" pitchFamily="18" charset="0"/>
                          <a:cs typeface="Times New Roman" panose="02020603050405020304" pitchFamily="18" charset="0"/>
                        </a:rPr>
                        <a:t> 1:56- 2:11 </a:t>
                      </a:r>
                    </a:p>
                  </a:txBody>
                  <a:tcPr marL="47625" marR="47625" marT="0" marB="0" anchor="ctr"/>
                </a:tc>
                <a:tc>
                  <a:txBody>
                    <a:bodyPr/>
                    <a:lstStyle/>
                    <a:p>
                      <a:pPr algn="ctr"/>
                      <a:r>
                        <a:rPr lang="en-US" sz="1600" dirty="0">
                          <a:effectLst/>
                          <a:latin typeface="Times New Roman" panose="02020603050405020304" pitchFamily="18" charset="0"/>
                        </a:rPr>
                        <a:t> </a:t>
                      </a:r>
                      <a:r>
                        <a:rPr lang="en-US" sz="1600" b="1" dirty="0">
                          <a:effectLst/>
                          <a:latin typeface="Times New Roman" panose="02020603050405020304" pitchFamily="18" charset="0"/>
                        </a:rPr>
                        <a:t>Harry </a:t>
                      </a:r>
                      <a:r>
                        <a:rPr lang="en-US" sz="1600" b="1" dirty="0" err="1">
                          <a:effectLst/>
                          <a:latin typeface="Times New Roman" panose="02020603050405020304" pitchFamily="18" charset="0"/>
                        </a:rPr>
                        <a:t>Gingold</a:t>
                      </a:r>
                      <a:r>
                        <a:rPr lang="en-US" sz="1600" b="1" dirty="0">
                          <a:effectLst/>
                          <a:latin typeface="Times New Roman" panose="02020603050405020304" pitchFamily="18" charset="0"/>
                        </a:rPr>
                        <a:t> </a:t>
                      </a:r>
                      <a:endParaRPr lang="en-US" sz="1600" dirty="0">
                        <a:effectLst/>
                        <a:latin typeface="Times New Roman" panose="02020603050405020304" pitchFamily="18" charset="0"/>
                      </a:endParaRPr>
                    </a:p>
                    <a:p>
                      <a:pPr algn="ctr"/>
                      <a:r>
                        <a:rPr lang="en-US" sz="1600" dirty="0">
                          <a:effectLst/>
                          <a:latin typeface="Times New Roman" panose="02020603050405020304" pitchFamily="18" charset="0"/>
                        </a:rPr>
                        <a:t>West Virginia University</a:t>
                      </a:r>
                    </a:p>
                    <a:p>
                      <a:pPr algn="ctr"/>
                      <a:r>
                        <a:rPr lang="en-US" sz="1600" dirty="0">
                          <a:effectLst/>
                          <a:latin typeface="Times New Roman" panose="02020603050405020304" pitchFamily="18" charset="0"/>
                        </a:rPr>
                        <a:t> </a:t>
                      </a:r>
                    </a:p>
                    <a:p>
                      <a:pPr algn="ctr"/>
                      <a:r>
                        <a:rPr lang="en-US" sz="1600" i="1" dirty="0">
                          <a:effectLst/>
                          <a:latin typeface="Times New Roman" panose="02020603050405020304" pitchFamily="18" charset="0"/>
                        </a:rPr>
                        <a:t>Prime Numbers and Factorization of Power Series </a:t>
                      </a:r>
                      <a:endParaRPr lang="en-US" sz="1600" dirty="0">
                        <a:effectLst/>
                        <a:latin typeface="Times New Roman" panose="02020603050405020304" pitchFamily="18" charset="0"/>
                      </a:endParaRPr>
                    </a:p>
                  </a:txBody>
                  <a:tcPr marL="47625" marR="47625" marT="0" marB="0"/>
                </a:tc>
                <a:tc>
                  <a:txBody>
                    <a:bodyPr/>
                    <a:lstStyle/>
                    <a:p>
                      <a:pPr algn="ctr"/>
                      <a:r>
                        <a:rPr lang="en-US" sz="1600" b="1" dirty="0">
                          <a:effectLst/>
                          <a:latin typeface="Times New Roman" panose="02020603050405020304" pitchFamily="18" charset="0"/>
                        </a:rPr>
                        <a:t>Lin Tan </a:t>
                      </a:r>
                      <a:endParaRPr lang="en-US" sz="1600" dirty="0">
                        <a:effectLst/>
                        <a:latin typeface="Times New Roman" panose="02020603050405020304" pitchFamily="18" charset="0"/>
                      </a:endParaRPr>
                    </a:p>
                    <a:p>
                      <a:pPr algn="ctr"/>
                      <a:r>
                        <a:rPr lang="en-US" sz="1600" dirty="0">
                          <a:effectLst/>
                          <a:latin typeface="Times New Roman" panose="02020603050405020304" pitchFamily="18" charset="0"/>
                        </a:rPr>
                        <a:t>West Chester University</a:t>
                      </a:r>
                    </a:p>
                    <a:p>
                      <a:pPr algn="ctr"/>
                      <a:r>
                        <a:rPr lang="en-US" sz="1600" dirty="0">
                          <a:effectLst/>
                          <a:latin typeface="Times New Roman" panose="02020603050405020304" pitchFamily="18" charset="0"/>
                        </a:rPr>
                        <a:t> </a:t>
                      </a:r>
                    </a:p>
                    <a:p>
                      <a:pPr algn="ctr"/>
                      <a:r>
                        <a:rPr lang="en-US" sz="1600" i="1" dirty="0">
                          <a:effectLst/>
                          <a:latin typeface="Times New Roman" panose="02020603050405020304" pitchFamily="18" charset="0"/>
                        </a:rPr>
                        <a:t>A Hybrid local-global approach to solutions of some recursive relations </a:t>
                      </a:r>
                      <a:endParaRPr lang="en-US" sz="1600" dirty="0">
                        <a:effectLst/>
                        <a:latin typeface="Times New Roman" panose="02020603050405020304" pitchFamily="18" charset="0"/>
                      </a:endParaRPr>
                    </a:p>
                  </a:txBody>
                  <a:tcPr marL="47625" marR="47625" marT="0" marB="0"/>
                </a:tc>
                <a:tc>
                  <a:txBody>
                    <a:bodyPr/>
                    <a:lstStyle/>
                    <a:p>
                      <a:pPr algn="ctr"/>
                      <a:r>
                        <a:rPr lang="en-US" sz="1600" b="1" dirty="0" err="1">
                          <a:effectLst/>
                          <a:latin typeface="Times New Roman" panose="02020603050405020304" pitchFamily="18" charset="0"/>
                        </a:rPr>
                        <a:t>Baoling</a:t>
                      </a:r>
                      <a:r>
                        <a:rPr lang="en-US" sz="1600" b="1" dirty="0">
                          <a:effectLst/>
                          <a:latin typeface="Times New Roman" panose="02020603050405020304" pitchFamily="18" charset="0"/>
                        </a:rPr>
                        <a:t> Ma </a:t>
                      </a:r>
                      <a:endParaRPr lang="en-US" sz="1600" dirty="0">
                        <a:effectLst/>
                        <a:latin typeface="Times New Roman" panose="02020603050405020304" pitchFamily="18" charset="0"/>
                      </a:endParaRPr>
                    </a:p>
                    <a:p>
                      <a:pPr algn="ctr"/>
                      <a:r>
                        <a:rPr lang="en-US" sz="1600" dirty="0">
                          <a:effectLst/>
                          <a:latin typeface="Times New Roman" panose="02020603050405020304" pitchFamily="18" charset="0"/>
                        </a:rPr>
                        <a:t>Millersville University</a:t>
                      </a:r>
                    </a:p>
                    <a:p>
                      <a:pPr algn="ctr"/>
                      <a:r>
                        <a:rPr lang="en-US" sz="1600" dirty="0">
                          <a:effectLst/>
                          <a:latin typeface="Times New Roman" panose="02020603050405020304" pitchFamily="18" charset="0"/>
                        </a:rPr>
                        <a:t> </a:t>
                      </a:r>
                    </a:p>
                    <a:p>
                      <a:pPr algn="ctr"/>
                      <a:r>
                        <a:rPr lang="en-US" sz="1600" i="1" dirty="0">
                          <a:effectLst/>
                          <a:latin typeface="Times New Roman" panose="02020603050405020304" pitchFamily="18" charset="0"/>
                        </a:rPr>
                        <a:t>A Mathematical Model for an Amphibian Population with Distributed Birth and Metamorphosis Rates </a:t>
                      </a:r>
                      <a:endParaRPr lang="en-US" sz="1600" dirty="0">
                        <a:effectLst/>
                        <a:latin typeface="Times New Roman" panose="02020603050405020304" pitchFamily="18" charset="0"/>
                      </a:endParaRPr>
                    </a:p>
                  </a:txBody>
                  <a:tcPr marL="47625" marR="47625" marT="0" marB="0"/>
                </a:tc>
                <a:tc>
                  <a:txBody>
                    <a:bodyPr/>
                    <a:lstStyle/>
                    <a:p>
                      <a:pPr algn="ctr"/>
                      <a:r>
                        <a:rPr lang="en-US" sz="1600" b="1" dirty="0">
                          <a:effectLst/>
                          <a:latin typeface="Times New Roman" panose="02020603050405020304" pitchFamily="18" charset="0"/>
                        </a:rPr>
                        <a:t>Garth Isaak </a:t>
                      </a:r>
                      <a:endParaRPr lang="en-US" sz="1600" dirty="0">
                        <a:effectLst/>
                        <a:latin typeface="Times New Roman" panose="02020603050405020304" pitchFamily="18" charset="0"/>
                      </a:endParaRPr>
                    </a:p>
                    <a:p>
                      <a:pPr algn="ctr"/>
                      <a:r>
                        <a:rPr lang="en-US" sz="1600" dirty="0">
                          <a:effectLst/>
                          <a:latin typeface="Times New Roman" panose="02020603050405020304" pitchFamily="18" charset="0"/>
                        </a:rPr>
                        <a:t>Lehigh University</a:t>
                      </a:r>
                    </a:p>
                    <a:p>
                      <a:pPr algn="ctr"/>
                      <a:r>
                        <a:rPr lang="en-US" sz="1600" dirty="0">
                          <a:effectLst/>
                          <a:latin typeface="Times New Roman" panose="02020603050405020304" pitchFamily="18" charset="0"/>
                        </a:rPr>
                        <a:t> </a:t>
                      </a:r>
                    </a:p>
                    <a:p>
                      <a:pPr algn="ctr"/>
                      <a:r>
                        <a:rPr lang="en-US" sz="1600" i="1" dirty="0">
                          <a:effectLst/>
                          <a:latin typeface="Times New Roman" panose="02020603050405020304" pitchFamily="18" charset="0"/>
                        </a:rPr>
                        <a:t>Voting profiles, Discrete Tomography, Edge Coloring Bipartite Multigraphs, </a:t>
                      </a:r>
                      <a:endParaRPr lang="en-US" sz="1600" dirty="0">
                        <a:effectLst/>
                        <a:latin typeface="Times New Roman" panose="02020603050405020304" pitchFamily="18" charset="0"/>
                      </a:endParaRPr>
                    </a:p>
                    <a:p>
                      <a:pPr algn="ctr"/>
                      <a:r>
                        <a:rPr lang="en-US" sz="1600" i="1" dirty="0">
                          <a:effectLst/>
                          <a:latin typeface="Times New Roman" panose="02020603050405020304" pitchFamily="18" charset="0"/>
                        </a:rPr>
                        <a:t>3-Dimensional Contingency Tables, … </a:t>
                      </a:r>
                      <a:endParaRPr lang="en-US" sz="1600" dirty="0">
                        <a:effectLst/>
                        <a:latin typeface="Times New Roman" panose="02020603050405020304" pitchFamily="18" charset="0"/>
                      </a:endParaRPr>
                    </a:p>
                  </a:txBody>
                  <a:tcPr marL="47625" marR="47625" marT="0" marB="0"/>
                </a:tc>
                <a:extLst>
                  <a:ext uri="{0D108BD9-81ED-4DB2-BD59-A6C34878D82A}">
                    <a16:rowId xmlns:a16="http://schemas.microsoft.com/office/drawing/2014/main" val="3069061146"/>
                  </a:ext>
                </a:extLst>
              </a:tr>
            </a:tbl>
          </a:graphicData>
        </a:graphic>
      </p:graphicFrame>
      <p:pic>
        <p:nvPicPr>
          <p:cNvPr id="19" name="Picture 18">
            <a:extLst>
              <a:ext uri="{FF2B5EF4-FFF2-40B4-BE49-F238E27FC236}">
                <a16:creationId xmlns:a16="http://schemas.microsoft.com/office/drawing/2014/main" id="{C3FC99EA-2367-624F-8036-F0B258AFEC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27239" y="4949780"/>
            <a:ext cx="1695802" cy="512557"/>
          </a:xfrm>
          <a:prstGeom prst="rect">
            <a:avLst/>
          </a:prstGeom>
        </p:spPr>
      </p:pic>
    </p:spTree>
    <p:extLst>
      <p:ext uri="{BB962C8B-B14F-4D97-AF65-F5344CB8AC3E}">
        <p14:creationId xmlns:p14="http://schemas.microsoft.com/office/powerpoint/2010/main" val="695364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3" name="Group 12"/>
          <p:cNvGrpSpPr/>
          <p:nvPr/>
        </p:nvGrpSpPr>
        <p:grpSpPr>
          <a:xfrm>
            <a:off x="10192215" y="-34635"/>
            <a:ext cx="1999785" cy="6892636"/>
            <a:chOff x="6934199" y="-34635"/>
            <a:chExt cx="2209801" cy="6892636"/>
          </a:xfrm>
        </p:grpSpPr>
        <p:sp>
          <p:nvSpPr>
            <p:cNvPr id="14" name="Flowchart: Document 13"/>
            <p:cNvSpPr/>
            <p:nvPr/>
          </p:nvSpPr>
          <p:spPr>
            <a:xfrm rot="16200000" flipV="1">
              <a:off x="4526971" y="2393371"/>
              <a:ext cx="6871855" cy="2057399"/>
            </a:xfrm>
            <a:prstGeom prst="flowChartDocument">
              <a:avLst/>
            </a:prstGeom>
            <a:solidFill>
              <a:srgbClr val="FFC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5" name="Flowchart: Document 14"/>
            <p:cNvSpPr/>
            <p:nvPr/>
          </p:nvSpPr>
          <p:spPr>
            <a:xfrm rot="16200000" flipV="1">
              <a:off x="4627834" y="2341835"/>
              <a:ext cx="6892636" cy="2139696"/>
            </a:xfrm>
            <a:prstGeom prst="flowChartDocumen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6" name="Flowchart: Document 15"/>
            <p:cNvSpPr/>
            <p:nvPr/>
          </p:nvSpPr>
          <p:spPr>
            <a:xfrm rot="16200000" flipV="1">
              <a:off x="4679373" y="2393373"/>
              <a:ext cx="6871855" cy="2057399"/>
            </a:xfrm>
            <a:prstGeom prst="flowChartDocument">
              <a:avLst/>
            </a:prstGeom>
            <a:solidFill>
              <a:srgbClr val="44235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2" name="Content Placeholder 2"/>
          <p:cNvSpPr txBox="1">
            <a:spLocks/>
          </p:cNvSpPr>
          <p:nvPr/>
        </p:nvSpPr>
        <p:spPr>
          <a:xfrm>
            <a:off x="1021976" y="1586753"/>
            <a:ext cx="9308157" cy="427869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solidFill>
                <a:srgbClr val="660066"/>
              </a:solidFill>
            </a:endParaRPr>
          </a:p>
        </p:txBody>
      </p:sp>
      <p:pic>
        <p:nvPicPr>
          <p:cNvPr id="17" name="Picture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87335" y="5923921"/>
            <a:ext cx="1339853" cy="625265"/>
          </a:xfrm>
          <a:prstGeom prst="rect">
            <a:avLst/>
          </a:prstGeom>
        </p:spPr>
      </p:pic>
      <p:sp>
        <p:nvSpPr>
          <p:cNvPr id="3" name="Title 2">
            <a:extLst>
              <a:ext uri="{FF2B5EF4-FFF2-40B4-BE49-F238E27FC236}">
                <a16:creationId xmlns:a16="http://schemas.microsoft.com/office/drawing/2014/main" id="{88DBEA82-4057-4C1C-A5BE-D2C8BC4B922A}"/>
              </a:ext>
            </a:extLst>
          </p:cNvPr>
          <p:cNvSpPr>
            <a:spLocks noGrp="1"/>
          </p:cNvSpPr>
          <p:nvPr>
            <p:ph type="title"/>
          </p:nvPr>
        </p:nvSpPr>
        <p:spPr>
          <a:xfrm rot="5400000">
            <a:off x="8877592" y="1989767"/>
            <a:ext cx="5057358" cy="1077823"/>
          </a:xfrm>
        </p:spPr>
        <p:txBody>
          <a:bodyPr>
            <a:noAutofit/>
          </a:bodyPr>
          <a:lstStyle/>
          <a:p>
            <a:pPr algn="ctr"/>
            <a:r>
              <a:rPr lang="en-US" sz="2800"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Avenir Black Oblique"/>
                <a:cs typeface="Avenir Black Oblique"/>
              </a:rPr>
              <a:t>Graduate Student Contributed Paper Sessions</a:t>
            </a:r>
            <a:endParaRPr lang="en-US" sz="2800" dirty="0"/>
          </a:p>
        </p:txBody>
      </p:sp>
      <p:graphicFrame>
        <p:nvGraphicFramePr>
          <p:cNvPr id="2" name="Content Placeholder 1">
            <a:extLst>
              <a:ext uri="{FF2B5EF4-FFF2-40B4-BE49-F238E27FC236}">
                <a16:creationId xmlns:a16="http://schemas.microsoft.com/office/drawing/2014/main" id="{5D549C14-ADA2-1447-B0C4-638506E21275}"/>
              </a:ext>
            </a:extLst>
          </p:cNvPr>
          <p:cNvGraphicFramePr>
            <a:graphicFrameLocks noGrp="1"/>
          </p:cNvGraphicFramePr>
          <p:nvPr>
            <p:ph idx="1"/>
            <p:extLst>
              <p:ext uri="{D42A27DB-BD31-4B8C-83A1-F6EECF244321}">
                <p14:modId xmlns:p14="http://schemas.microsoft.com/office/powerpoint/2010/main" val="3249530506"/>
              </p:ext>
            </p:extLst>
          </p:nvPr>
        </p:nvGraphicFramePr>
        <p:xfrm>
          <a:off x="437092" y="1845776"/>
          <a:ext cx="9281339" cy="3104004"/>
        </p:xfrm>
        <a:graphic>
          <a:graphicData uri="http://schemas.openxmlformats.org/drawingml/2006/table">
            <a:tbl>
              <a:tblPr firstRow="1" bandRow="1">
                <a:tableStyleId>{5C22544A-7EE6-4342-B048-85BDC9FD1C3A}</a:tableStyleId>
              </a:tblPr>
              <a:tblGrid>
                <a:gridCol w="1562729">
                  <a:extLst>
                    <a:ext uri="{9D8B030D-6E8A-4147-A177-3AD203B41FA5}">
                      <a16:colId xmlns:a16="http://schemas.microsoft.com/office/drawing/2014/main" val="4024135696"/>
                    </a:ext>
                  </a:extLst>
                </a:gridCol>
                <a:gridCol w="7718610">
                  <a:extLst>
                    <a:ext uri="{9D8B030D-6E8A-4147-A177-3AD203B41FA5}">
                      <a16:colId xmlns:a16="http://schemas.microsoft.com/office/drawing/2014/main" val="3534744458"/>
                    </a:ext>
                  </a:extLst>
                </a:gridCol>
              </a:tblGrid>
              <a:tr h="525409">
                <a:tc>
                  <a:txBody>
                    <a:bodyPr/>
                    <a:lstStyle/>
                    <a:p>
                      <a:pPr algn="ctr"/>
                      <a:r>
                        <a:rPr lang="en-US" sz="1600" dirty="0">
                          <a:latin typeface="Times New Roman" panose="02020603050405020304" pitchFamily="18" charset="0"/>
                          <a:cs typeface="Times New Roman" panose="02020603050405020304" pitchFamily="18" charset="0"/>
                        </a:rPr>
                        <a:t>Time</a:t>
                      </a:r>
                    </a:p>
                  </a:txBody>
                  <a:tcPr anchor="ctr"/>
                </a:tc>
                <a:tc>
                  <a:txBody>
                    <a:bodyPr/>
                    <a:lstStyle/>
                    <a:p>
                      <a:pPr algn="ctr"/>
                      <a:r>
                        <a:rPr lang="en-US" sz="1600" dirty="0">
                          <a:latin typeface="Times New Roman" panose="02020603050405020304" pitchFamily="18" charset="0"/>
                          <a:cs typeface="Times New Roman" panose="02020603050405020304" pitchFamily="18" charset="0"/>
                        </a:rPr>
                        <a:t>BPMC 204</a:t>
                      </a:r>
                    </a:p>
                  </a:txBody>
                  <a:tcPr anchor="ctr"/>
                </a:tc>
                <a:extLst>
                  <a:ext uri="{0D108BD9-81ED-4DB2-BD59-A6C34878D82A}">
                    <a16:rowId xmlns:a16="http://schemas.microsoft.com/office/drawing/2014/main" val="338378250"/>
                  </a:ext>
                </a:extLst>
              </a:tr>
              <a:tr h="1044908">
                <a:tc>
                  <a:txBody>
                    <a:bodyPr/>
                    <a:lstStyle/>
                    <a:p>
                      <a:pPr algn="ctr"/>
                      <a:r>
                        <a:rPr lang="en-US" sz="1600" dirty="0">
                          <a:effectLst/>
                          <a:latin typeface="Times New Roman" panose="02020603050405020304" pitchFamily="18" charset="0"/>
                          <a:cs typeface="Times New Roman" panose="02020603050405020304" pitchFamily="18" charset="0"/>
                        </a:rPr>
                        <a:t> 2:15- 2:30 </a:t>
                      </a:r>
                    </a:p>
                  </a:txBody>
                  <a:tcPr marL="47625" marR="47625" marT="0" marB="0" anchor="ctr"/>
                </a:tc>
                <a:tc>
                  <a:txBody>
                    <a:bodyPr/>
                    <a:lstStyle/>
                    <a:p>
                      <a:pPr algn="ctr"/>
                      <a:r>
                        <a:rPr lang="en-US" sz="1600" dirty="0">
                          <a:effectLst/>
                          <a:latin typeface="Times New Roman" panose="02020603050405020304" pitchFamily="18" charset="0"/>
                          <a:cs typeface="Times New Roman" panose="02020603050405020304" pitchFamily="18" charset="0"/>
                        </a:rPr>
                        <a:t> </a:t>
                      </a:r>
                      <a:r>
                        <a:rPr lang="en-US" sz="1600" b="1" kern="1200" dirty="0">
                          <a:solidFill>
                            <a:schemeClr val="dk1"/>
                          </a:solidFill>
                          <a:effectLst/>
                          <a:latin typeface="Times New Roman" panose="02020603050405020304" pitchFamily="18" charset="0"/>
                          <a:ea typeface="+mn-ea"/>
                          <a:cs typeface="Times New Roman" panose="02020603050405020304" pitchFamily="18" charset="0"/>
                        </a:rPr>
                        <a:t>Cameron Campbell</a:t>
                      </a:r>
                    </a:p>
                    <a:p>
                      <a:pPr algn="ctr"/>
                      <a:r>
                        <a:rPr lang="en-US" sz="1600" kern="1200" dirty="0">
                          <a:solidFill>
                            <a:schemeClr val="dk1"/>
                          </a:solidFill>
                          <a:effectLst/>
                          <a:latin typeface="Times New Roman" panose="02020603050405020304" pitchFamily="18" charset="0"/>
                          <a:ea typeface="+mn-ea"/>
                          <a:cs typeface="Times New Roman" panose="02020603050405020304" pitchFamily="18" charset="0"/>
                        </a:rPr>
                        <a:t>West Chester University of Pennsylvania</a:t>
                      </a:r>
                    </a:p>
                    <a:p>
                      <a:pPr algn="ctr"/>
                      <a:r>
                        <a:rPr lang="en-US" sz="1600" dirty="0">
                          <a:effectLst/>
                          <a:latin typeface="Times New Roman" panose="02020603050405020304" pitchFamily="18" charset="0"/>
                          <a:cs typeface="Times New Roman" panose="02020603050405020304" pitchFamily="18" charset="0"/>
                        </a:rPr>
                        <a:t> </a:t>
                      </a:r>
                    </a:p>
                    <a:p>
                      <a:pPr algn="ctr"/>
                      <a:r>
                        <a:rPr lang="en-US" sz="1600" i="1" kern="1200" dirty="0">
                          <a:solidFill>
                            <a:schemeClr val="dk1"/>
                          </a:solidFill>
                          <a:effectLst/>
                          <a:latin typeface="Times New Roman" panose="02020603050405020304" pitchFamily="18" charset="0"/>
                          <a:ea typeface="+mn-ea"/>
                          <a:cs typeface="Times New Roman" panose="02020603050405020304" pitchFamily="18" charset="0"/>
                        </a:rPr>
                        <a:t>Solving the Interface Problem: An Alternating Direction Implicit Approach</a:t>
                      </a:r>
                    </a:p>
                  </a:txBody>
                  <a:tcPr marL="47625" marR="47625" marT="0" marB="0"/>
                </a:tc>
                <a:extLst>
                  <a:ext uri="{0D108BD9-81ED-4DB2-BD59-A6C34878D82A}">
                    <a16:rowId xmlns:a16="http://schemas.microsoft.com/office/drawing/2014/main" val="2025575523"/>
                  </a:ext>
                </a:extLst>
              </a:tr>
              <a:tr h="1533687">
                <a:tc>
                  <a:txBody>
                    <a:bodyPr/>
                    <a:lstStyle/>
                    <a:p>
                      <a:pPr algn="ctr"/>
                      <a:r>
                        <a:rPr lang="en-US" sz="1600" dirty="0">
                          <a:effectLst/>
                          <a:latin typeface="Times New Roman" panose="02020603050405020304" pitchFamily="18" charset="0"/>
                          <a:cs typeface="Times New Roman" panose="02020603050405020304" pitchFamily="18" charset="0"/>
                        </a:rPr>
                        <a:t> 2:33- 2:48 </a:t>
                      </a:r>
                    </a:p>
                  </a:txBody>
                  <a:tcPr marL="47625" marR="47625" marT="0" marB="0" anchor="ctr"/>
                </a:tc>
                <a:tc>
                  <a:txBody>
                    <a:bodyPr/>
                    <a:lstStyle/>
                    <a:p>
                      <a:pPr algn="ctr"/>
                      <a:r>
                        <a:rPr lang="en-US" sz="1600" b="1" dirty="0">
                          <a:effectLst/>
                          <a:latin typeface="Times New Roman" panose="02020603050405020304" pitchFamily="18" charset="0"/>
                        </a:rPr>
                        <a:t> </a:t>
                      </a:r>
                      <a:r>
                        <a:rPr lang="en-US" sz="1600" b="1" kern="1200" dirty="0">
                          <a:solidFill>
                            <a:schemeClr val="dk1"/>
                          </a:solidFill>
                          <a:effectLst/>
                          <a:latin typeface="+mn-lt"/>
                          <a:ea typeface="+mn-ea"/>
                          <a:cs typeface="+mn-cs"/>
                        </a:rPr>
                        <a:t>Lane D'Alessandro</a:t>
                      </a:r>
                    </a:p>
                    <a:p>
                      <a:pPr algn="ctr"/>
                      <a:r>
                        <a:rPr lang="en-US" sz="1600" kern="1200" dirty="0">
                          <a:solidFill>
                            <a:schemeClr val="dk1"/>
                          </a:solidFill>
                          <a:effectLst/>
                          <a:latin typeface="+mn-lt"/>
                          <a:ea typeface="+mn-ea"/>
                          <a:cs typeface="+mn-cs"/>
                        </a:rPr>
                        <a:t>West Chester University of Pennsylvania</a:t>
                      </a:r>
                    </a:p>
                    <a:p>
                      <a:pPr algn="ctr"/>
                      <a:endParaRPr lang="en-US" sz="1600" dirty="0">
                        <a:effectLst/>
                        <a:latin typeface="Times New Roman" panose="02020603050405020304" pitchFamily="18" charset="0"/>
                      </a:endParaRPr>
                    </a:p>
                    <a:p>
                      <a:pPr algn="ctr"/>
                      <a:r>
                        <a:rPr lang="en-US" sz="1600" i="1" kern="1200" dirty="0">
                          <a:solidFill>
                            <a:schemeClr val="dk1"/>
                          </a:solidFill>
                          <a:effectLst/>
                          <a:latin typeface="+mn-lt"/>
                          <a:ea typeface="+mn-ea"/>
                          <a:cs typeface="+mn-cs"/>
                        </a:rPr>
                        <a:t>Modeling Individual Reproductive Fitness using Resource Allocation leading to a Post-reproductive Life</a:t>
                      </a:r>
                    </a:p>
                  </a:txBody>
                  <a:tcPr marL="47625" marR="47625" marT="0" marB="0"/>
                </a:tc>
                <a:extLst>
                  <a:ext uri="{0D108BD9-81ED-4DB2-BD59-A6C34878D82A}">
                    <a16:rowId xmlns:a16="http://schemas.microsoft.com/office/drawing/2014/main" val="2313349158"/>
                  </a:ext>
                </a:extLst>
              </a:tr>
            </a:tbl>
          </a:graphicData>
        </a:graphic>
      </p:graphicFrame>
      <p:pic>
        <p:nvPicPr>
          <p:cNvPr id="19" name="Picture 18">
            <a:extLst>
              <a:ext uri="{FF2B5EF4-FFF2-40B4-BE49-F238E27FC236}">
                <a16:creationId xmlns:a16="http://schemas.microsoft.com/office/drawing/2014/main" id="{C3FC99EA-2367-624F-8036-F0B258AFEC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27239" y="4949780"/>
            <a:ext cx="1695802" cy="512557"/>
          </a:xfrm>
          <a:prstGeom prst="rect">
            <a:avLst/>
          </a:prstGeom>
        </p:spPr>
      </p:pic>
    </p:spTree>
    <p:extLst>
      <p:ext uri="{BB962C8B-B14F-4D97-AF65-F5344CB8AC3E}">
        <p14:creationId xmlns:p14="http://schemas.microsoft.com/office/powerpoint/2010/main" val="3691347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3" name="Group 12"/>
          <p:cNvGrpSpPr/>
          <p:nvPr/>
        </p:nvGrpSpPr>
        <p:grpSpPr>
          <a:xfrm>
            <a:off x="10192215" y="-34635"/>
            <a:ext cx="1999785" cy="6892636"/>
            <a:chOff x="6934199" y="-34635"/>
            <a:chExt cx="2209801" cy="6892636"/>
          </a:xfrm>
        </p:grpSpPr>
        <p:sp>
          <p:nvSpPr>
            <p:cNvPr id="14" name="Flowchart: Document 13"/>
            <p:cNvSpPr/>
            <p:nvPr/>
          </p:nvSpPr>
          <p:spPr>
            <a:xfrm rot="16200000" flipV="1">
              <a:off x="4526971" y="2393371"/>
              <a:ext cx="6871855" cy="2057399"/>
            </a:xfrm>
            <a:prstGeom prst="flowChartDocument">
              <a:avLst/>
            </a:prstGeom>
            <a:solidFill>
              <a:srgbClr val="FFC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5" name="Flowchart: Document 14"/>
            <p:cNvSpPr/>
            <p:nvPr/>
          </p:nvSpPr>
          <p:spPr>
            <a:xfrm rot="16200000" flipV="1">
              <a:off x="4627834" y="2341835"/>
              <a:ext cx="6892636" cy="2139696"/>
            </a:xfrm>
            <a:prstGeom prst="flowChartDocumen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6" name="Flowchart: Document 15"/>
            <p:cNvSpPr/>
            <p:nvPr/>
          </p:nvSpPr>
          <p:spPr>
            <a:xfrm rot="16200000" flipV="1">
              <a:off x="4679373" y="2393373"/>
              <a:ext cx="6871855" cy="2057399"/>
            </a:xfrm>
            <a:prstGeom prst="flowChartDocument">
              <a:avLst/>
            </a:prstGeom>
            <a:solidFill>
              <a:srgbClr val="442359"/>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2" name="Content Placeholder 2"/>
          <p:cNvSpPr txBox="1">
            <a:spLocks/>
          </p:cNvSpPr>
          <p:nvPr/>
        </p:nvSpPr>
        <p:spPr>
          <a:xfrm>
            <a:off x="1021976" y="1586753"/>
            <a:ext cx="9308157" cy="427869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solidFill>
                <a:srgbClr val="660066"/>
              </a:solidFill>
            </a:endParaRPr>
          </a:p>
        </p:txBody>
      </p:sp>
      <p:pic>
        <p:nvPicPr>
          <p:cNvPr id="17" name="Picture 1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687335" y="5923921"/>
            <a:ext cx="1339853" cy="625265"/>
          </a:xfrm>
          <a:prstGeom prst="rect">
            <a:avLst/>
          </a:prstGeom>
        </p:spPr>
      </p:pic>
      <p:sp>
        <p:nvSpPr>
          <p:cNvPr id="3" name="Title 2">
            <a:extLst>
              <a:ext uri="{FF2B5EF4-FFF2-40B4-BE49-F238E27FC236}">
                <a16:creationId xmlns:a16="http://schemas.microsoft.com/office/drawing/2014/main" id="{88DBEA82-4057-4C1C-A5BE-D2C8BC4B922A}"/>
              </a:ext>
            </a:extLst>
          </p:cNvPr>
          <p:cNvSpPr>
            <a:spLocks noGrp="1"/>
          </p:cNvSpPr>
          <p:nvPr>
            <p:ph type="title"/>
          </p:nvPr>
        </p:nvSpPr>
        <p:spPr>
          <a:xfrm rot="5400000">
            <a:off x="9018391" y="1933222"/>
            <a:ext cx="4794894" cy="1020546"/>
          </a:xfrm>
        </p:spPr>
        <p:txBody>
          <a:bodyPr>
            <a:normAutofit fontScale="90000"/>
          </a:bodyPr>
          <a:lstStyle/>
          <a:p>
            <a:pPr algn="ctr"/>
            <a:r>
              <a:rPr lang="en-US" sz="2800" dirty="0">
                <a:ln w="500">
                  <a:solidFill>
                    <a:srgbClr val="B13F9A">
                      <a:shade val="20000"/>
                      <a:satMod val="120000"/>
                    </a:srgbClr>
                  </a:solidFill>
                </a:ln>
                <a:gradFill>
                  <a:gsLst>
                    <a:gs pos="0">
                      <a:srgbClr val="F9B639">
                        <a:tint val="13000"/>
                      </a:srgbClr>
                    </a:gs>
                    <a:gs pos="10000">
                      <a:srgbClr val="F9B639">
                        <a:tint val="20000"/>
                      </a:srgbClr>
                    </a:gs>
                    <a:gs pos="49000">
                      <a:srgbClr val="F9B639">
                        <a:tint val="70000"/>
                      </a:srgbClr>
                    </a:gs>
                    <a:gs pos="50000">
                      <a:srgbClr val="F9B639">
                        <a:tint val="97000"/>
                      </a:srgbClr>
                    </a:gs>
                    <a:gs pos="100000">
                      <a:srgbClr val="F9B639">
                        <a:tint val="20000"/>
                      </a:srgbClr>
                    </a:gs>
                  </a:gsLst>
                  <a:lin ang="5400000" scaled="1"/>
                </a:gradFill>
                <a:latin typeface="Avenir Black Oblique"/>
                <a:cs typeface="Avenir Black Oblique"/>
              </a:rPr>
              <a:t>Undergraduate Student Contributed Paper Sessions</a:t>
            </a:r>
            <a:endParaRPr lang="en-US" sz="2800" dirty="0"/>
          </a:p>
        </p:txBody>
      </p:sp>
      <p:graphicFrame>
        <p:nvGraphicFramePr>
          <p:cNvPr id="2" name="Content Placeholder 1">
            <a:extLst>
              <a:ext uri="{FF2B5EF4-FFF2-40B4-BE49-F238E27FC236}">
                <a16:creationId xmlns:a16="http://schemas.microsoft.com/office/drawing/2014/main" id="{5D549C14-ADA2-1447-B0C4-638506E21275}"/>
              </a:ext>
            </a:extLst>
          </p:cNvPr>
          <p:cNvGraphicFramePr>
            <a:graphicFrameLocks noGrp="1"/>
          </p:cNvGraphicFramePr>
          <p:nvPr>
            <p:ph idx="1"/>
            <p:extLst>
              <p:ext uri="{D42A27DB-BD31-4B8C-83A1-F6EECF244321}">
                <p14:modId xmlns:p14="http://schemas.microsoft.com/office/powerpoint/2010/main" val="2873594565"/>
              </p:ext>
            </p:extLst>
          </p:nvPr>
        </p:nvGraphicFramePr>
        <p:xfrm>
          <a:off x="200516" y="334962"/>
          <a:ext cx="9853780" cy="5981664"/>
        </p:xfrm>
        <a:graphic>
          <a:graphicData uri="http://schemas.openxmlformats.org/drawingml/2006/table">
            <a:tbl>
              <a:tblPr firstRow="1" bandRow="1">
                <a:tableStyleId>{5C22544A-7EE6-4342-B048-85BDC9FD1C3A}</a:tableStyleId>
              </a:tblPr>
              <a:tblGrid>
                <a:gridCol w="1319119">
                  <a:extLst>
                    <a:ext uri="{9D8B030D-6E8A-4147-A177-3AD203B41FA5}">
                      <a16:colId xmlns:a16="http://schemas.microsoft.com/office/drawing/2014/main" val="4024135696"/>
                    </a:ext>
                  </a:extLst>
                </a:gridCol>
                <a:gridCol w="3952293">
                  <a:extLst>
                    <a:ext uri="{9D8B030D-6E8A-4147-A177-3AD203B41FA5}">
                      <a16:colId xmlns:a16="http://schemas.microsoft.com/office/drawing/2014/main" val="3534744458"/>
                    </a:ext>
                  </a:extLst>
                </a:gridCol>
                <a:gridCol w="4582368">
                  <a:extLst>
                    <a:ext uri="{9D8B030D-6E8A-4147-A177-3AD203B41FA5}">
                      <a16:colId xmlns:a16="http://schemas.microsoft.com/office/drawing/2014/main" val="4230973028"/>
                    </a:ext>
                  </a:extLst>
                </a:gridCol>
              </a:tblGrid>
              <a:tr h="319022">
                <a:tc>
                  <a:txBody>
                    <a:bodyPr/>
                    <a:lstStyle/>
                    <a:p>
                      <a:pPr algn="ctr"/>
                      <a:r>
                        <a:rPr lang="en-US" sz="1600" dirty="0">
                          <a:latin typeface="Times New Roman" panose="02020603050405020304" pitchFamily="18" charset="0"/>
                          <a:cs typeface="Times New Roman" panose="02020603050405020304" pitchFamily="18" charset="0"/>
                        </a:rPr>
                        <a:t>Time</a:t>
                      </a:r>
                    </a:p>
                  </a:txBody>
                  <a:tcPr anchor="ctr"/>
                </a:tc>
                <a:tc>
                  <a:txBody>
                    <a:bodyPr/>
                    <a:lstStyle/>
                    <a:p>
                      <a:pPr algn="ctr"/>
                      <a:r>
                        <a:rPr lang="en-US" sz="1600" dirty="0">
                          <a:latin typeface="Times New Roman" panose="02020603050405020304" pitchFamily="18" charset="0"/>
                          <a:cs typeface="Times New Roman" panose="02020603050405020304" pitchFamily="18" charset="0"/>
                        </a:rPr>
                        <a:t>BPMC 205</a:t>
                      </a:r>
                    </a:p>
                  </a:txBody>
                  <a:tcPr anchor="ctr"/>
                </a:tc>
                <a:tc>
                  <a:txBody>
                    <a:bodyPr/>
                    <a:lstStyle/>
                    <a:p>
                      <a:pPr algn="ctr"/>
                      <a:r>
                        <a:rPr lang="en-US" sz="1600" dirty="0">
                          <a:latin typeface="Times New Roman" panose="02020603050405020304" pitchFamily="18" charset="0"/>
                          <a:cs typeface="Times New Roman" panose="02020603050405020304" pitchFamily="18" charset="0"/>
                        </a:rPr>
                        <a:t>BPMC 208</a:t>
                      </a:r>
                    </a:p>
                  </a:txBody>
                  <a:tcPr anchor="ctr"/>
                </a:tc>
                <a:extLst>
                  <a:ext uri="{0D108BD9-81ED-4DB2-BD59-A6C34878D82A}">
                    <a16:rowId xmlns:a16="http://schemas.microsoft.com/office/drawing/2014/main" val="338378250"/>
                  </a:ext>
                </a:extLst>
              </a:tr>
              <a:tr h="1117988">
                <a:tc>
                  <a:txBody>
                    <a:bodyPr/>
                    <a:lstStyle/>
                    <a:p>
                      <a:pPr algn="ctr"/>
                      <a:r>
                        <a:rPr lang="en-US" sz="1600" dirty="0">
                          <a:effectLst/>
                          <a:latin typeface="Times New Roman" panose="02020603050405020304" pitchFamily="18" charset="0"/>
                          <a:cs typeface="Times New Roman" panose="02020603050405020304" pitchFamily="18" charset="0"/>
                        </a:rPr>
                        <a:t> 2:15- 2:25 </a:t>
                      </a:r>
                    </a:p>
                  </a:txBody>
                  <a:tcPr marL="47625" marR="47625" marT="0" marB="0" anchor="ctr"/>
                </a:tc>
                <a:tc>
                  <a:txBody>
                    <a:bodyPr/>
                    <a:lstStyle/>
                    <a:p>
                      <a:pPr algn="ctr"/>
                      <a:r>
                        <a:rPr lang="en-US" sz="1600" dirty="0">
                          <a:effectLst/>
                          <a:latin typeface="Times New Roman" panose="02020603050405020304" pitchFamily="18" charset="0"/>
                          <a:cs typeface="Times New Roman" panose="02020603050405020304" pitchFamily="18" charset="0"/>
                        </a:rPr>
                        <a:t> </a:t>
                      </a:r>
                      <a:r>
                        <a:rPr lang="en-US" sz="1600" b="1" kern="1200" dirty="0">
                          <a:solidFill>
                            <a:schemeClr val="dk1"/>
                          </a:solidFill>
                          <a:effectLst/>
                          <a:latin typeface="Times New Roman" panose="02020603050405020304" pitchFamily="18" charset="0"/>
                          <a:ea typeface="+mn-ea"/>
                          <a:cs typeface="Times New Roman" panose="02020603050405020304" pitchFamily="18" charset="0"/>
                        </a:rPr>
                        <a:t>Grant </a:t>
                      </a:r>
                      <a:r>
                        <a:rPr lang="en-US" sz="1600" b="1" kern="1200" dirty="0" err="1">
                          <a:solidFill>
                            <a:schemeClr val="dk1"/>
                          </a:solidFill>
                          <a:effectLst/>
                          <a:latin typeface="Times New Roman" panose="02020603050405020304" pitchFamily="18" charset="0"/>
                          <a:ea typeface="+mn-ea"/>
                          <a:cs typeface="Times New Roman" panose="02020603050405020304" pitchFamily="18" charset="0"/>
                        </a:rPr>
                        <a:t>Fickes</a:t>
                      </a:r>
                      <a:r>
                        <a:rPr lang="en-US" sz="1600" kern="1200" dirty="0">
                          <a:solidFill>
                            <a:schemeClr val="dk1"/>
                          </a:solidFill>
                          <a:effectLst/>
                          <a:latin typeface="Times New Roman" panose="02020603050405020304" pitchFamily="18" charset="0"/>
                          <a:ea typeface="+mn-ea"/>
                          <a:cs typeface="Times New Roman" panose="02020603050405020304" pitchFamily="18" charset="0"/>
                        </a:rPr>
                        <a:t> </a:t>
                      </a:r>
                    </a:p>
                    <a:p>
                      <a:pPr algn="ctr"/>
                      <a:r>
                        <a:rPr lang="en-US" sz="1600" kern="1200" dirty="0">
                          <a:solidFill>
                            <a:schemeClr val="dk1"/>
                          </a:solidFill>
                          <a:effectLst/>
                          <a:latin typeface="Times New Roman" panose="02020603050405020304" pitchFamily="18" charset="0"/>
                          <a:ea typeface="+mn-ea"/>
                          <a:cs typeface="Times New Roman" panose="02020603050405020304" pitchFamily="18" charset="0"/>
                        </a:rPr>
                        <a:t>Kutztown University of Pennsylvania</a:t>
                      </a:r>
                    </a:p>
                    <a:p>
                      <a:pPr algn="ctr"/>
                      <a:endParaRPr lang="en-US" sz="1000" dirty="0">
                        <a:effectLst/>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i="1" kern="1200" dirty="0">
                          <a:solidFill>
                            <a:schemeClr val="dk1"/>
                          </a:solidFill>
                          <a:effectLst/>
                          <a:latin typeface="Times New Roman" panose="02020603050405020304" pitchFamily="18" charset="0"/>
                          <a:ea typeface="+mn-ea"/>
                          <a:cs typeface="Times New Roman" panose="02020603050405020304" pitchFamily="18" charset="0"/>
                        </a:rPr>
                        <a:t>Maximum proper diameter of 2-connected graphs</a:t>
                      </a:r>
                      <a:r>
                        <a:rPr lang="en-US" sz="1600" i="1" dirty="0">
                          <a:effectLst/>
                          <a:latin typeface="Times New Roman" panose="02020603050405020304" pitchFamily="18" charset="0"/>
                          <a:cs typeface="Times New Roman" panose="02020603050405020304" pitchFamily="18" charset="0"/>
                        </a:rPr>
                        <a:t> </a:t>
                      </a:r>
                    </a:p>
                  </a:txBody>
                  <a:tcPr marL="47625" marR="47625"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err="1">
                          <a:solidFill>
                            <a:schemeClr val="dk1"/>
                          </a:solidFill>
                          <a:effectLst/>
                          <a:latin typeface="Times New Roman" panose="02020603050405020304" pitchFamily="18" charset="0"/>
                          <a:ea typeface="+mn-ea"/>
                          <a:cs typeface="Times New Roman" panose="02020603050405020304" pitchFamily="18" charset="0"/>
                        </a:rPr>
                        <a:t>Melea</a:t>
                      </a:r>
                      <a:r>
                        <a:rPr lang="en-US" sz="1600" b="1" kern="1200" dirty="0">
                          <a:solidFill>
                            <a:schemeClr val="dk1"/>
                          </a:solidFill>
                          <a:effectLst/>
                          <a:latin typeface="Times New Roman" panose="02020603050405020304" pitchFamily="18" charset="0"/>
                          <a:ea typeface="+mn-ea"/>
                          <a:cs typeface="Times New Roman" panose="02020603050405020304" pitchFamily="18" charset="0"/>
                        </a:rPr>
                        <a:t> Roman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Times New Roman" panose="02020603050405020304" pitchFamily="18" charset="0"/>
                          <a:ea typeface="+mn-ea"/>
                          <a:cs typeface="Times New Roman" panose="02020603050405020304" pitchFamily="18" charset="0"/>
                        </a:rPr>
                        <a:t>Cedar Crest College</a:t>
                      </a:r>
                    </a:p>
                    <a:p>
                      <a:pPr algn="ctr"/>
                      <a:endParaRPr lang="en-US" sz="1000" dirty="0">
                        <a:effectLst/>
                        <a:latin typeface="Times New Roman" panose="02020603050405020304" pitchFamily="18" charset="0"/>
                        <a:cs typeface="Times New Roman" panose="02020603050405020304" pitchFamily="18" charset="0"/>
                      </a:endParaRPr>
                    </a:p>
                    <a:p>
                      <a:pPr algn="ctr"/>
                      <a:r>
                        <a:rPr lang="en-US" sz="1600" i="1" kern="1200" dirty="0">
                          <a:solidFill>
                            <a:schemeClr val="dk1"/>
                          </a:solidFill>
                          <a:effectLst/>
                          <a:latin typeface="Times New Roman" panose="02020603050405020304" pitchFamily="18" charset="0"/>
                          <a:ea typeface="+mn-ea"/>
                          <a:cs typeface="Times New Roman" panose="02020603050405020304" pitchFamily="18" charset="0"/>
                        </a:rPr>
                        <a:t>Representing integers as the sum of two polygonal numbers in the ring </a:t>
                      </a:r>
                      <a:r>
                        <a:rPr lang="en-US" sz="1600" i="1" kern="1200" dirty="0" err="1">
                          <a:solidFill>
                            <a:schemeClr val="dk1"/>
                          </a:solidFill>
                          <a:effectLst/>
                          <a:latin typeface="Times New Roman" panose="02020603050405020304" pitchFamily="18" charset="0"/>
                          <a:ea typeface="+mn-ea"/>
                          <a:cs typeface="Times New Roman" panose="02020603050405020304" pitchFamily="18" charset="0"/>
                        </a:rPr>
                        <a:t>Zp</a:t>
                      </a:r>
                      <a:r>
                        <a:rPr lang="en-US" sz="1600" i="1" kern="1200" dirty="0">
                          <a:solidFill>
                            <a:schemeClr val="dk1"/>
                          </a:solidFill>
                          <a:effectLst/>
                          <a:latin typeface="Times New Roman" panose="02020603050405020304" pitchFamily="18" charset="0"/>
                          <a:ea typeface="+mn-ea"/>
                          <a:cs typeface="Times New Roman" panose="02020603050405020304" pitchFamily="18" charset="0"/>
                        </a:rPr>
                        <a:t>, where p is an odd prime</a:t>
                      </a:r>
                    </a:p>
                  </a:txBody>
                  <a:tcPr marL="47625" marR="47625" marT="0" marB="0"/>
                </a:tc>
                <a:extLst>
                  <a:ext uri="{0D108BD9-81ED-4DB2-BD59-A6C34878D82A}">
                    <a16:rowId xmlns:a16="http://schemas.microsoft.com/office/drawing/2014/main" val="2025575523"/>
                  </a:ext>
                </a:extLst>
              </a:tr>
              <a:tr h="1117988">
                <a:tc>
                  <a:txBody>
                    <a:bodyPr/>
                    <a:lstStyle/>
                    <a:p>
                      <a:pPr algn="ctr"/>
                      <a:r>
                        <a:rPr lang="en-US" sz="1600" dirty="0">
                          <a:effectLst/>
                          <a:latin typeface="Times New Roman" panose="02020603050405020304" pitchFamily="18" charset="0"/>
                          <a:cs typeface="Times New Roman" panose="02020603050405020304" pitchFamily="18" charset="0"/>
                        </a:rPr>
                        <a:t> 2:26- 2:36 </a:t>
                      </a:r>
                    </a:p>
                  </a:txBody>
                  <a:tcPr marL="47625" marR="47625"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dk1"/>
                          </a:solidFill>
                          <a:effectLst/>
                          <a:latin typeface="Times New Roman" panose="02020603050405020304" pitchFamily="18" charset="0"/>
                          <a:ea typeface="+mn-ea"/>
                          <a:cs typeface="Times New Roman" panose="02020603050405020304" pitchFamily="18" charset="0"/>
                        </a:rPr>
                        <a:t>Alexander Miller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Times New Roman" panose="02020603050405020304" pitchFamily="18" charset="0"/>
                          <a:ea typeface="+mn-ea"/>
                          <a:cs typeface="Times New Roman" panose="02020603050405020304" pitchFamily="18" charset="0"/>
                        </a:rPr>
                        <a:t> Kutztown University of Pennsylvania</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i="1" kern="1200" dirty="0">
                        <a:solidFill>
                          <a:schemeClr val="dk1"/>
                        </a:solidFill>
                        <a:effectLst/>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i="1" kern="1200" dirty="0">
                          <a:solidFill>
                            <a:schemeClr val="dk1"/>
                          </a:solidFill>
                          <a:effectLst/>
                          <a:latin typeface="Times New Roman" panose="02020603050405020304" pitchFamily="18" charset="0"/>
                          <a:ea typeface="+mn-ea"/>
                          <a:cs typeface="Times New Roman" panose="02020603050405020304" pitchFamily="18" charset="0"/>
                        </a:rPr>
                        <a:t>Extensions on Conway's Wizard Problem</a:t>
                      </a:r>
                    </a:p>
                  </a:txBody>
                  <a:tcPr marL="47625" marR="47625"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dk1"/>
                          </a:solidFill>
                          <a:effectLst/>
                          <a:latin typeface="Times New Roman" panose="02020603050405020304" pitchFamily="18" charset="0"/>
                          <a:ea typeface="+mn-ea"/>
                          <a:cs typeface="Times New Roman" panose="02020603050405020304" pitchFamily="18" charset="0"/>
                        </a:rPr>
                        <a:t>Garrett Bowser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Times New Roman" panose="02020603050405020304" pitchFamily="18" charset="0"/>
                          <a:ea typeface="+mn-ea"/>
                          <a:cs typeface="Times New Roman" panose="02020603050405020304" pitchFamily="18" charset="0"/>
                        </a:rPr>
                        <a:t>Temple University</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i="1" kern="1200" dirty="0">
                        <a:solidFill>
                          <a:schemeClr val="dk1"/>
                        </a:solidFill>
                        <a:effectLst/>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i="1" kern="1200" dirty="0">
                          <a:solidFill>
                            <a:schemeClr val="dk1"/>
                          </a:solidFill>
                          <a:effectLst/>
                          <a:latin typeface="Times New Roman" panose="02020603050405020304" pitchFamily="18" charset="0"/>
                          <a:ea typeface="+mn-ea"/>
                          <a:cs typeface="Times New Roman" panose="02020603050405020304" pitchFamily="18" charset="0"/>
                        </a:rPr>
                        <a:t>Patterns in </a:t>
                      </a:r>
                      <a:r>
                        <a:rPr lang="en-US" sz="1600" i="1" kern="1200" dirty="0" err="1">
                          <a:solidFill>
                            <a:schemeClr val="dk1"/>
                          </a:solidFill>
                          <a:effectLst/>
                          <a:latin typeface="Times New Roman" panose="02020603050405020304" pitchFamily="18" charset="0"/>
                          <a:ea typeface="+mn-ea"/>
                          <a:cs typeface="Times New Roman" panose="02020603050405020304" pitchFamily="18" charset="0"/>
                        </a:rPr>
                        <a:t>Collatz</a:t>
                      </a:r>
                      <a:r>
                        <a:rPr lang="en-US" sz="1600" i="1" kern="1200" dirty="0">
                          <a:solidFill>
                            <a:schemeClr val="dk1"/>
                          </a:solidFill>
                          <a:effectLst/>
                          <a:latin typeface="Times New Roman" panose="02020603050405020304" pitchFamily="18" charset="0"/>
                          <a:ea typeface="+mn-ea"/>
                          <a:cs typeface="Times New Roman" panose="02020603050405020304" pitchFamily="18" charset="0"/>
                        </a:rPr>
                        <a:t>-Mapped Integer Trajectories</a:t>
                      </a:r>
                    </a:p>
                  </a:txBody>
                  <a:tcPr marL="47625" marR="47625" marT="0" marB="0"/>
                </a:tc>
                <a:extLst>
                  <a:ext uri="{0D108BD9-81ED-4DB2-BD59-A6C34878D82A}">
                    <a16:rowId xmlns:a16="http://schemas.microsoft.com/office/drawing/2014/main" val="2313349158"/>
                  </a:ext>
                </a:extLst>
              </a:tr>
              <a:tr h="956763">
                <a:tc>
                  <a:txBody>
                    <a:bodyPr/>
                    <a:lstStyle/>
                    <a:p>
                      <a:pPr algn="ctr"/>
                      <a:r>
                        <a:rPr lang="en-US" sz="1600" dirty="0">
                          <a:effectLst/>
                          <a:latin typeface="Times New Roman" panose="02020603050405020304" pitchFamily="18" charset="0"/>
                          <a:cs typeface="Times New Roman" panose="02020603050405020304" pitchFamily="18" charset="0"/>
                        </a:rPr>
                        <a:t> 2:37- 2:47 </a:t>
                      </a:r>
                    </a:p>
                  </a:txBody>
                  <a:tcPr marL="47625" marR="47625"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dk1"/>
                          </a:solidFill>
                          <a:effectLst/>
                          <a:latin typeface="Times New Roman" panose="02020603050405020304" pitchFamily="18" charset="0"/>
                          <a:ea typeface="+mn-ea"/>
                          <a:cs typeface="Times New Roman" panose="02020603050405020304" pitchFamily="18" charset="0"/>
                        </a:rPr>
                        <a:t>Jacob McCann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Times New Roman" panose="02020603050405020304" pitchFamily="18" charset="0"/>
                          <a:ea typeface="+mn-ea"/>
                          <a:cs typeface="Times New Roman" panose="02020603050405020304" pitchFamily="18" charset="0"/>
                        </a:rPr>
                        <a:t>Kutztown University of Pennsylvania</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00" i="1" kern="1200" dirty="0">
                        <a:solidFill>
                          <a:schemeClr val="dk1"/>
                        </a:solidFill>
                        <a:effectLst/>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i="1" kern="1200" dirty="0">
                          <a:solidFill>
                            <a:schemeClr val="dk1"/>
                          </a:solidFill>
                          <a:effectLst/>
                          <a:latin typeface="Times New Roman" panose="02020603050405020304" pitchFamily="18" charset="0"/>
                          <a:ea typeface="+mn-ea"/>
                          <a:cs typeface="Times New Roman" panose="02020603050405020304" pitchFamily="18" charset="0"/>
                        </a:rPr>
                        <a:t>Nagata-Smirnov </a:t>
                      </a:r>
                      <a:r>
                        <a:rPr lang="en-US" sz="1600" i="1" kern="1200" dirty="0" err="1">
                          <a:solidFill>
                            <a:schemeClr val="dk1"/>
                          </a:solidFill>
                          <a:effectLst/>
                          <a:latin typeface="Times New Roman" panose="02020603050405020304" pitchFamily="18" charset="0"/>
                          <a:ea typeface="+mn-ea"/>
                          <a:cs typeface="Times New Roman" panose="02020603050405020304" pitchFamily="18" charset="0"/>
                        </a:rPr>
                        <a:t>Metrization</a:t>
                      </a:r>
                      <a:r>
                        <a:rPr lang="en-US" sz="1600" i="1" kern="1200" dirty="0">
                          <a:solidFill>
                            <a:schemeClr val="dk1"/>
                          </a:solidFill>
                          <a:effectLst/>
                          <a:latin typeface="Times New Roman" panose="02020603050405020304" pitchFamily="18" charset="0"/>
                          <a:ea typeface="+mn-ea"/>
                          <a:cs typeface="Times New Roman" panose="02020603050405020304" pitchFamily="18" charset="0"/>
                        </a:rPr>
                        <a:t> Theorem</a:t>
                      </a:r>
                    </a:p>
                  </a:txBody>
                  <a:tcPr marL="47625" marR="47625"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dk1"/>
                          </a:solidFill>
                          <a:effectLst/>
                          <a:latin typeface="Times New Roman" panose="02020603050405020304" pitchFamily="18" charset="0"/>
                          <a:ea typeface="+mn-ea"/>
                          <a:cs typeface="Times New Roman" panose="02020603050405020304" pitchFamily="18" charset="0"/>
                        </a:rPr>
                        <a:t>Alexander Vetter</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Times New Roman" panose="02020603050405020304" pitchFamily="18" charset="0"/>
                          <a:ea typeface="+mn-ea"/>
                          <a:cs typeface="Times New Roman" panose="02020603050405020304" pitchFamily="18" charset="0"/>
                        </a:rPr>
                        <a:t>Villanova University</a:t>
                      </a:r>
                    </a:p>
                    <a:p>
                      <a:pPr algn="ctr"/>
                      <a:endParaRPr lang="en-US" sz="1000" dirty="0">
                        <a:effectLst/>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i="1" kern="1200" dirty="0">
                          <a:solidFill>
                            <a:schemeClr val="dk1"/>
                          </a:solidFill>
                          <a:effectLst/>
                          <a:latin typeface="Times New Roman" panose="02020603050405020304" pitchFamily="18" charset="0"/>
                          <a:ea typeface="+mn-ea"/>
                          <a:cs typeface="Times New Roman" panose="02020603050405020304" pitchFamily="18" charset="0"/>
                        </a:rPr>
                        <a:t>Reed-Muller Batch Codes</a:t>
                      </a:r>
                    </a:p>
                  </a:txBody>
                  <a:tcPr marL="47625" marR="47625" marT="0" marB="0"/>
                </a:tc>
                <a:extLst>
                  <a:ext uri="{0D108BD9-81ED-4DB2-BD59-A6C34878D82A}">
                    <a16:rowId xmlns:a16="http://schemas.microsoft.com/office/drawing/2014/main" val="3069061146"/>
                  </a:ext>
                </a:extLst>
              </a:tr>
              <a:tr h="1316113">
                <a:tc>
                  <a:txBody>
                    <a:bodyPr/>
                    <a:lstStyle/>
                    <a:p>
                      <a:pPr algn="ctr"/>
                      <a:r>
                        <a:rPr lang="en-US" sz="1600" dirty="0">
                          <a:effectLst/>
                          <a:latin typeface="Times New Roman" panose="02020603050405020304" pitchFamily="18" charset="0"/>
                          <a:cs typeface="Times New Roman" panose="02020603050405020304" pitchFamily="18" charset="0"/>
                        </a:rPr>
                        <a:t> 2:48- 2:58 </a:t>
                      </a:r>
                    </a:p>
                  </a:txBody>
                  <a:tcPr marL="47625" marR="47625" marT="0" marB="0" anchor="ctr"/>
                </a:tc>
                <a:tc>
                  <a:txBody>
                    <a:bodyPr/>
                    <a:lstStyle/>
                    <a:p>
                      <a:pPr algn="ctr"/>
                      <a:r>
                        <a:rPr lang="en-US" sz="1600" b="1" kern="1200" dirty="0">
                          <a:solidFill>
                            <a:schemeClr val="dk1"/>
                          </a:solidFill>
                          <a:effectLst/>
                          <a:latin typeface="Times New Roman" panose="02020603050405020304" pitchFamily="18" charset="0"/>
                          <a:ea typeface="+mn-ea"/>
                          <a:cs typeface="Times New Roman" panose="02020603050405020304" pitchFamily="18" charset="0"/>
                        </a:rPr>
                        <a:t>Colin Jones</a:t>
                      </a:r>
                    </a:p>
                    <a:p>
                      <a:pPr algn="ctr"/>
                      <a:r>
                        <a:rPr lang="en-US" sz="1600" kern="1200" dirty="0">
                          <a:solidFill>
                            <a:schemeClr val="dk1"/>
                          </a:solidFill>
                          <a:effectLst/>
                          <a:latin typeface="Times New Roman" panose="02020603050405020304" pitchFamily="18" charset="0"/>
                          <a:ea typeface="+mn-ea"/>
                          <a:cs typeface="Times New Roman" panose="02020603050405020304" pitchFamily="18" charset="0"/>
                        </a:rPr>
                        <a:t>Eastern University</a:t>
                      </a:r>
                    </a:p>
                    <a:p>
                      <a:pPr algn="ctr"/>
                      <a:r>
                        <a:rPr lang="en-US" sz="1600" dirty="0">
                          <a:effectLst/>
                          <a:latin typeface="Times New Roman" panose="02020603050405020304" pitchFamily="18" charset="0"/>
                          <a:cs typeface="Times New Roman" panose="02020603050405020304" pitchFamily="18" charset="0"/>
                        </a:rPr>
                        <a:t> </a:t>
                      </a:r>
                      <a:endParaRPr lang="en-US" sz="1000" dirty="0">
                        <a:effectLst/>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i="1" kern="1200" dirty="0">
                          <a:solidFill>
                            <a:schemeClr val="dk1"/>
                          </a:solidFill>
                          <a:effectLst/>
                          <a:latin typeface="Times New Roman" panose="02020603050405020304" pitchFamily="18" charset="0"/>
                          <a:ea typeface="+mn-ea"/>
                          <a:cs typeface="Times New Roman" panose="02020603050405020304" pitchFamily="18" charset="0"/>
                        </a:rPr>
                        <a:t>Vertex-Minimal Planar Graphs With Prescribed Automorphism Groups</a:t>
                      </a:r>
                      <a:r>
                        <a:rPr lang="en-US" sz="1600" i="1" dirty="0">
                          <a:effectLst/>
                          <a:latin typeface="Times New Roman" panose="02020603050405020304" pitchFamily="18" charset="0"/>
                          <a:cs typeface="Times New Roman" panose="02020603050405020304" pitchFamily="18" charset="0"/>
                        </a:rPr>
                        <a:t> </a:t>
                      </a:r>
                    </a:p>
                  </a:txBody>
                  <a:tcPr marL="47625" marR="47625"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err="1">
                          <a:solidFill>
                            <a:schemeClr val="dk1"/>
                          </a:solidFill>
                          <a:effectLst/>
                          <a:latin typeface="Times New Roman" panose="02020603050405020304" pitchFamily="18" charset="0"/>
                          <a:ea typeface="+mn-ea"/>
                          <a:cs typeface="Times New Roman" panose="02020603050405020304" pitchFamily="18" charset="0"/>
                        </a:rPr>
                        <a:t>Tarang</a:t>
                      </a:r>
                      <a:r>
                        <a:rPr lang="en-US" sz="16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1600" b="1" kern="1200" dirty="0" err="1">
                          <a:solidFill>
                            <a:schemeClr val="dk1"/>
                          </a:solidFill>
                          <a:effectLst/>
                          <a:latin typeface="Times New Roman" panose="02020603050405020304" pitchFamily="18" charset="0"/>
                          <a:ea typeface="+mn-ea"/>
                          <a:cs typeface="Times New Roman" panose="02020603050405020304" pitchFamily="18" charset="0"/>
                        </a:rPr>
                        <a:t>Saluja</a:t>
                      </a:r>
                      <a:endParaRPr lang="en-US" sz="1600" b="1" kern="1200" dirty="0">
                        <a:solidFill>
                          <a:schemeClr val="dk1"/>
                        </a:solidFill>
                        <a:effectLst/>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Times New Roman" panose="02020603050405020304" pitchFamily="18" charset="0"/>
                          <a:ea typeface="+mn-ea"/>
                          <a:cs typeface="Times New Roman" panose="02020603050405020304" pitchFamily="18" charset="0"/>
                        </a:rPr>
                        <a:t>Swarthmore College</a:t>
                      </a:r>
                    </a:p>
                    <a:p>
                      <a:pPr algn="ctr"/>
                      <a:endParaRPr lang="en-US" sz="1000" dirty="0">
                        <a:effectLst/>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i="1" kern="1200" dirty="0">
                          <a:solidFill>
                            <a:schemeClr val="dk1"/>
                          </a:solidFill>
                          <a:effectLst/>
                          <a:latin typeface="Times New Roman" panose="02020603050405020304" pitchFamily="18" charset="0"/>
                          <a:ea typeface="+mn-ea"/>
                          <a:cs typeface="Times New Roman" panose="02020603050405020304" pitchFamily="18" charset="0"/>
                        </a:rPr>
                        <a:t>Greedy Avoidance of k-term Arithmetic Progressions</a:t>
                      </a:r>
                    </a:p>
                  </a:txBody>
                  <a:tcPr marL="47625" marR="47625" marT="0" marB="0"/>
                </a:tc>
                <a:extLst>
                  <a:ext uri="{0D108BD9-81ED-4DB2-BD59-A6C34878D82A}">
                    <a16:rowId xmlns:a16="http://schemas.microsoft.com/office/drawing/2014/main" val="2921467362"/>
                  </a:ext>
                </a:extLst>
              </a:tr>
              <a:tr h="928824">
                <a:tc>
                  <a:txBody>
                    <a:bodyPr/>
                    <a:lstStyle/>
                    <a:p>
                      <a:pPr algn="ctr"/>
                      <a:r>
                        <a:rPr lang="en-US" sz="1600" dirty="0">
                          <a:effectLst/>
                          <a:latin typeface="Times New Roman" panose="02020603050405020304" pitchFamily="18" charset="0"/>
                          <a:cs typeface="Times New Roman" panose="02020603050405020304" pitchFamily="18" charset="0"/>
                        </a:rPr>
                        <a:t> 2:59- 3:09 </a:t>
                      </a:r>
                    </a:p>
                  </a:txBody>
                  <a:tcPr marL="47625" marR="47625" marT="0" marB="0" anchor="ctr"/>
                </a:tc>
                <a:tc>
                  <a:txBody>
                    <a:bodyPr/>
                    <a:lstStyle/>
                    <a:p>
                      <a:pPr algn="ctr"/>
                      <a:r>
                        <a:rPr lang="en-US" sz="1600" b="1" kern="1200" dirty="0">
                          <a:solidFill>
                            <a:schemeClr val="dk1"/>
                          </a:solidFill>
                          <a:effectLst/>
                          <a:latin typeface="Times New Roman" panose="02020603050405020304" pitchFamily="18" charset="0"/>
                          <a:ea typeface="+mn-ea"/>
                          <a:cs typeface="Times New Roman" panose="02020603050405020304" pitchFamily="18" charset="0"/>
                        </a:rPr>
                        <a:t>Rachel Chambers</a:t>
                      </a:r>
                    </a:p>
                    <a:p>
                      <a:pPr algn="ctr"/>
                      <a:r>
                        <a:rPr lang="en-US" sz="1600" b="1" kern="1200" dirty="0">
                          <a:solidFill>
                            <a:schemeClr val="dk1"/>
                          </a:solidFill>
                          <a:effectLst/>
                          <a:latin typeface="Times New Roman" panose="02020603050405020304" pitchFamily="18" charset="0"/>
                          <a:ea typeface="+mn-ea"/>
                          <a:cs typeface="Times New Roman" panose="02020603050405020304" pitchFamily="18" charset="0"/>
                        </a:rPr>
                        <a:t>Michelle Ly</a:t>
                      </a:r>
                    </a:p>
                    <a:p>
                      <a:pPr algn="ctr"/>
                      <a:r>
                        <a:rPr lang="en-US" sz="1600" kern="1200" dirty="0">
                          <a:solidFill>
                            <a:schemeClr val="dk1"/>
                          </a:solidFill>
                          <a:effectLst/>
                          <a:latin typeface="Times New Roman" panose="02020603050405020304" pitchFamily="18" charset="0"/>
                          <a:ea typeface="+mn-ea"/>
                          <a:cs typeface="Times New Roman" panose="02020603050405020304" pitchFamily="18" charset="0"/>
                        </a:rPr>
                        <a:t>Washington College</a:t>
                      </a:r>
                    </a:p>
                    <a:p>
                      <a:pPr algn="ctr"/>
                      <a:endParaRPr lang="en-US" sz="1000" dirty="0">
                        <a:effectLst/>
                        <a:latin typeface="Times New Roman" panose="02020603050405020304" pitchFamily="18" charset="0"/>
                        <a:cs typeface="Times New Roman" panose="02020603050405020304" pitchFamily="18" charset="0"/>
                      </a:endParaRPr>
                    </a:p>
                    <a:p>
                      <a:pPr algn="ctr"/>
                      <a:r>
                        <a:rPr lang="en-US" sz="1600" i="1" kern="1200" dirty="0">
                          <a:solidFill>
                            <a:schemeClr val="dk1"/>
                          </a:solidFill>
                          <a:effectLst/>
                          <a:latin typeface="Times New Roman" panose="02020603050405020304" pitchFamily="18" charset="0"/>
                          <a:ea typeface="+mn-ea"/>
                          <a:cs typeface="Times New Roman" panose="02020603050405020304" pitchFamily="18" charset="0"/>
                        </a:rPr>
                        <a:t>Cobwebs, Bifurcations and Fractals</a:t>
                      </a:r>
                    </a:p>
                  </a:txBody>
                  <a:tcPr marL="47625" marR="47625"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kern="1200" dirty="0">
                          <a:solidFill>
                            <a:schemeClr val="dk1"/>
                          </a:solidFill>
                          <a:effectLst/>
                          <a:latin typeface="Times New Roman" panose="02020603050405020304" pitchFamily="18" charset="0"/>
                          <a:ea typeface="+mn-ea"/>
                          <a:cs typeface="Times New Roman" panose="02020603050405020304" pitchFamily="18" charset="0"/>
                        </a:rPr>
                        <a:t>Benjamin Warren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Times New Roman" panose="02020603050405020304" pitchFamily="18" charset="0"/>
                          <a:ea typeface="+mn-ea"/>
                          <a:cs typeface="Times New Roman" panose="02020603050405020304" pitchFamily="18" charset="0"/>
                        </a:rPr>
                        <a:t>Swarthmore College</a:t>
                      </a:r>
                    </a:p>
                    <a:p>
                      <a:pPr algn="ctr"/>
                      <a:endParaRPr lang="en-US" sz="1000" dirty="0">
                        <a:effectLst/>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i="1" kern="1200" dirty="0">
                          <a:solidFill>
                            <a:schemeClr val="dk1"/>
                          </a:solidFill>
                          <a:effectLst/>
                          <a:latin typeface="Times New Roman" panose="02020603050405020304" pitchFamily="18" charset="0"/>
                          <a:ea typeface="+mn-ea"/>
                          <a:cs typeface="Times New Roman" panose="02020603050405020304" pitchFamily="18" charset="0"/>
                        </a:rPr>
                        <a:t>Modeling </a:t>
                      </a:r>
                      <a:r>
                        <a:rPr lang="en-US" sz="1600" i="1" kern="1200" dirty="0" err="1">
                          <a:solidFill>
                            <a:schemeClr val="dk1"/>
                          </a:solidFill>
                          <a:effectLst/>
                          <a:latin typeface="Times New Roman" panose="02020603050405020304" pitchFamily="18" charset="0"/>
                          <a:ea typeface="+mn-ea"/>
                          <a:cs typeface="Times New Roman" panose="02020603050405020304" pitchFamily="18" charset="0"/>
                        </a:rPr>
                        <a:t>Anyonic</a:t>
                      </a:r>
                      <a:r>
                        <a:rPr lang="en-US" sz="1600" i="1" kern="1200" dirty="0">
                          <a:solidFill>
                            <a:schemeClr val="dk1"/>
                          </a:solidFill>
                          <a:effectLst/>
                          <a:latin typeface="Times New Roman" panose="02020603050405020304" pitchFamily="18" charset="0"/>
                          <a:ea typeface="+mn-ea"/>
                          <a:cs typeface="Times New Roman" panose="02020603050405020304" pitchFamily="18" charset="0"/>
                        </a:rPr>
                        <a:t> Systems: Group </a:t>
                      </a:r>
                      <a:r>
                        <a:rPr lang="en-US" sz="1600" i="1" kern="1200" dirty="0" err="1">
                          <a:solidFill>
                            <a:schemeClr val="dk1"/>
                          </a:solidFill>
                          <a:effectLst/>
                          <a:latin typeface="Times New Roman" panose="02020603050405020304" pitchFamily="18" charset="0"/>
                          <a:ea typeface="+mn-ea"/>
                          <a:cs typeface="Times New Roman" panose="02020603050405020304" pitchFamily="18" charset="0"/>
                        </a:rPr>
                        <a:t>Theoreticity</a:t>
                      </a:r>
                      <a:r>
                        <a:rPr lang="en-US" sz="1600" i="1" kern="1200" dirty="0">
                          <a:solidFill>
                            <a:schemeClr val="dk1"/>
                          </a:solidFill>
                          <a:effectLst/>
                          <a:latin typeface="Times New Roman" panose="02020603050405020304" pitchFamily="18" charset="0"/>
                          <a:ea typeface="+mn-ea"/>
                          <a:cs typeface="Times New Roman" panose="02020603050405020304" pitchFamily="18" charset="0"/>
                        </a:rPr>
                        <a:t> in Modular Categories</a:t>
                      </a:r>
                    </a:p>
                  </a:txBody>
                  <a:tcPr marL="47625" marR="47625" marT="0" marB="0"/>
                </a:tc>
                <a:extLst>
                  <a:ext uri="{0D108BD9-81ED-4DB2-BD59-A6C34878D82A}">
                    <a16:rowId xmlns:a16="http://schemas.microsoft.com/office/drawing/2014/main" val="1993563483"/>
                  </a:ext>
                </a:extLst>
              </a:tr>
            </a:tbl>
          </a:graphicData>
        </a:graphic>
      </p:graphicFrame>
      <p:pic>
        <p:nvPicPr>
          <p:cNvPr id="19" name="Picture 18">
            <a:extLst>
              <a:ext uri="{FF2B5EF4-FFF2-40B4-BE49-F238E27FC236}">
                <a16:creationId xmlns:a16="http://schemas.microsoft.com/office/drawing/2014/main" id="{C3FC99EA-2367-624F-8036-F0B258AFEC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27239" y="4949780"/>
            <a:ext cx="1695802" cy="512557"/>
          </a:xfrm>
          <a:prstGeom prst="rect">
            <a:avLst/>
          </a:prstGeom>
        </p:spPr>
      </p:pic>
    </p:spTree>
    <p:extLst>
      <p:ext uri="{BB962C8B-B14F-4D97-AF65-F5344CB8AC3E}">
        <p14:creationId xmlns:p14="http://schemas.microsoft.com/office/powerpoint/2010/main" val="376307322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5892</TotalTime>
  <Words>990</Words>
  <Application>Microsoft Macintosh PowerPoint</Application>
  <PresentationFormat>Widescreen</PresentationFormat>
  <Paragraphs>267</Paragraphs>
  <Slides>13</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Avenir Black Oblique</vt:lpstr>
      <vt:lpstr>Calibri</vt:lpstr>
      <vt:lpstr>Calibri Light</vt:lpstr>
      <vt:lpstr>Times New Roman</vt:lpstr>
      <vt:lpstr>1_Office Theme</vt:lpstr>
      <vt:lpstr>EPaDel Fall 2018 Section Meeting  </vt:lpstr>
      <vt:lpstr>Campus Map</vt:lpstr>
      <vt:lpstr>PowerPoint Presentation</vt:lpstr>
      <vt:lpstr>Invited Speakers</vt:lpstr>
      <vt:lpstr>Invited Speakers</vt:lpstr>
      <vt:lpstr>Invited Speakers</vt:lpstr>
      <vt:lpstr>Faculty Contributed Paper Sessions</vt:lpstr>
      <vt:lpstr>Graduate Student Contributed Paper Sessions</vt:lpstr>
      <vt:lpstr>Undergraduate Student Contributed Paper Sessions</vt:lpstr>
      <vt:lpstr>Undergraduate Student Contributed Paper Sessions</vt:lpstr>
      <vt:lpstr>Student Activity</vt:lpstr>
      <vt:lpstr>Student Paper Competition</vt:lpstr>
      <vt:lpstr>Social Media</vt:lpstr>
    </vt:vector>
  </TitlesOfParts>
  <Company>West Chester University</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Walton, Eleanor</dc:creator>
  <cp:lastModifiedBy>Microsoft Office User</cp:lastModifiedBy>
  <cp:revision>185</cp:revision>
  <cp:lastPrinted>2017-09-28T19:58:27Z</cp:lastPrinted>
  <dcterms:created xsi:type="dcterms:W3CDTF">2017-02-20T20:16:44Z</dcterms:created>
  <dcterms:modified xsi:type="dcterms:W3CDTF">2018-10-31T12:51:16Z</dcterms:modified>
</cp:coreProperties>
</file>