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5" r:id="rId2"/>
    <p:sldId id="388" r:id="rId3"/>
    <p:sldId id="277" r:id="rId4"/>
    <p:sldId id="261" r:id="rId5"/>
    <p:sldId id="262" r:id="rId6"/>
    <p:sldId id="303" r:id="rId7"/>
    <p:sldId id="264" r:id="rId8"/>
    <p:sldId id="293" r:id="rId9"/>
    <p:sldId id="295" r:id="rId10"/>
    <p:sldId id="389" r:id="rId11"/>
    <p:sldId id="391" r:id="rId12"/>
    <p:sldId id="392" r:id="rId13"/>
    <p:sldId id="393" r:id="rId14"/>
    <p:sldId id="272" r:id="rId15"/>
    <p:sldId id="397" r:id="rId16"/>
    <p:sldId id="398" r:id="rId17"/>
    <p:sldId id="399" r:id="rId18"/>
    <p:sldId id="400" r:id="rId19"/>
    <p:sldId id="401" r:id="rId20"/>
    <p:sldId id="297" r:id="rId21"/>
    <p:sldId id="301" r:id="rId22"/>
    <p:sldId id="270" r:id="rId23"/>
    <p:sldId id="407" r:id="rId24"/>
    <p:sldId id="406" r:id="rId25"/>
    <p:sldId id="258" r:id="rId26"/>
    <p:sldId id="267" r:id="rId27"/>
    <p:sldId id="268" r:id="rId28"/>
    <p:sldId id="306" r:id="rId29"/>
    <p:sldId id="302" r:id="rId30"/>
    <p:sldId id="467"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8" r:id="rId45"/>
    <p:sldId id="469" r:id="rId46"/>
    <p:sldId id="460" r:id="rId47"/>
    <p:sldId id="461" r:id="rId48"/>
    <p:sldId id="462" r:id="rId49"/>
    <p:sldId id="444"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32"/>
    <a:srgbClr val="CC0099"/>
    <a:srgbClr val="800000"/>
    <a:srgbClr val="3333CC"/>
    <a:srgbClr val="CC0000"/>
    <a:srgbClr val="9F1151"/>
    <a:srgbClr val="FF66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B4A540B-724F-4C8F-955C-140F727A4DC8}" type="datetimeFigureOut">
              <a:rPr lang="en-US"/>
              <a:pPr>
                <a:defRPr/>
              </a:pPr>
              <a:t>4/28/2010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9ED2443-667A-4E9C-81B8-D67CDC1C484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Mixed, Lifereg in words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HIGHLIGHT THE IML SYNTAX FOR THE LSMEAN ESTIMATE &amp;  CONTRAST.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While the Least Squares approach works well with regression modeling framework, extending this model to more complex GLM structures we need alternate methods of estimation.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Change the color on the “Information matrix”</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Using MLE as compared to OLS in a regression framework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Move this.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Kim – Highlight X is anything:  Continuous or Categorical.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When X is one single continuous “predictor”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34BD14-AC6D-4962-84FB-E6760DACBB5D}"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Right to SAS.  Run GLM then IML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Now, if we consider multiple continuous predictors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But, what if X is a single categorical predictor?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Go into SAS and Run the example.  Show the code only in SAS syntax.</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With regression models we can make the equation on the right hand side as complicated as possible, as long as all predictors are “Linear” terms.  Complexity may include interaction terms, which correspond to adding a predictor X1X2 which is the product of continuous predictors X1 and X2, and is included in the model and refered to as the interaction of X1 and X2.  For the ANOVA model, we can do the same thing.  But the formation of the interaction has an impact on the design matrix if the terms are both factors or one is a factor and one is a continuous measure.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752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274638"/>
            <a:ext cx="7010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76400"/>
            <a:ext cx="3429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676400"/>
            <a:ext cx="3429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1752600" y="274638"/>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752600" y="1676400"/>
            <a:ext cx="70104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7"/>
          <p:cNvGraphicFramePr>
            <a:graphicFrameLocks noChangeAspect="1"/>
          </p:cNvGraphicFramePr>
          <p:nvPr/>
        </p:nvGraphicFramePr>
        <p:xfrm>
          <a:off x="5638800" y="6172200"/>
          <a:ext cx="3324225" cy="619125"/>
        </p:xfrm>
        <a:graphic>
          <a:graphicData uri="http://schemas.openxmlformats.org/presentationml/2006/ole">
            <p:oleObj spid="_x0000_s1026" name="Bitmap Image" r:id="rId15" imgW="3323810" imgH="619211" progId="PBrush">
              <p:embed/>
            </p:oleObj>
          </a:graphicData>
        </a:graphic>
      </p:graphicFrame>
      <p:sp>
        <p:nvSpPr>
          <p:cNvPr id="1033" name="Rectangle 9"/>
          <p:cNvSpPr>
            <a:spLocks noChangeArrowheads="1"/>
          </p:cNvSpPr>
          <p:nvPr userDrawn="1"/>
        </p:nvSpPr>
        <p:spPr bwMode="auto">
          <a:xfrm>
            <a:off x="0" y="0"/>
            <a:ext cx="1676400" cy="6858000"/>
          </a:xfrm>
          <a:prstGeom prst="rect">
            <a:avLst/>
          </a:prstGeom>
          <a:gradFill rotWithShape="1">
            <a:gsLst>
              <a:gs pos="0">
                <a:srgbClr val="990099"/>
              </a:gs>
              <a:gs pos="100000">
                <a:srgbClr val="990099">
                  <a:gamma/>
                  <a:shade val="46275"/>
                  <a:invGamma/>
                </a:srgbClr>
              </a:gs>
            </a:gsLst>
            <a:lin ang="0" scaled="1"/>
          </a:gradFill>
          <a:ln w="9525">
            <a:solidFill>
              <a:schemeClr val="tx1"/>
            </a:solidFill>
            <a:miter lim="800000"/>
            <a:headEnd/>
            <a:tailEnd/>
          </a:ln>
          <a:effectLst/>
        </p:spPr>
        <p:txBody>
          <a:bodyPr wrap="none" anchor="ctr"/>
          <a:lstStyle/>
          <a:p>
            <a:pPr>
              <a:defRPr/>
            </a:pPr>
            <a:endParaRPr lang="en-US" dirty="0">
              <a:latin typeface="Arial" pitchFamily="34" charset="0"/>
            </a:endParaRPr>
          </a:p>
        </p:txBody>
      </p:sp>
      <p:sp>
        <p:nvSpPr>
          <p:cNvPr id="1034" name="Line 10"/>
          <p:cNvSpPr>
            <a:spLocks noChangeShapeType="1"/>
          </p:cNvSpPr>
          <p:nvPr userDrawn="1"/>
        </p:nvSpPr>
        <p:spPr bwMode="auto">
          <a:xfrm>
            <a:off x="1752600" y="1600200"/>
            <a:ext cx="6858000" cy="0"/>
          </a:xfrm>
          <a:prstGeom prst="line">
            <a:avLst/>
          </a:prstGeom>
          <a:noFill/>
          <a:ln w="12700">
            <a:solidFill>
              <a:srgbClr val="BBBF73"/>
            </a:solidFill>
            <a:round/>
            <a:headEnd/>
            <a:tailEnd/>
          </a:ln>
          <a:effectLst/>
        </p:spPr>
        <p:txBody>
          <a:bodyPr/>
          <a:lstStyle/>
          <a:p>
            <a:pPr>
              <a:defRPr/>
            </a:pP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hyperlink" Target="Simple_Linear_Reg.s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10" Type="http://schemas.openxmlformats.org/officeDocument/2006/relationships/hyperlink" Target="ANOVA.sas" TargetMode="External"/><Relationship Id="rId4" Type="http://schemas.openxmlformats.org/officeDocument/2006/relationships/image" Target="../media/image91.png"/><Relationship Id="rId9" Type="http://schemas.openxmlformats.org/officeDocument/2006/relationships/image" Target="../media/image96.png"/></Relationships>
</file>

<file path=ppt/slides/_rels/slide19.xml.rels><?xml version="1.0" encoding="UTF-8" standalone="yes"?>
<Relationships xmlns="http://schemas.openxmlformats.org/package/2006/relationships"><Relationship Id="rId3" Type="http://schemas.openxmlformats.org/officeDocument/2006/relationships/hyperlink" Target="LSMEANS.sas"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2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hyperlink" Target="LSMEANS.sa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5.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127.png"/><Relationship Id="rId4" Type="http://schemas.openxmlformats.org/officeDocument/2006/relationships/image" Target="../media/image126.png"/></Relationships>
</file>

<file path=ppt/slides/_rels/slide29.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31.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32.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33.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7.xml"/><Relationship Id="rId5" Type="http://schemas.openxmlformats.org/officeDocument/2006/relationships/image" Target="../media/image157.png"/><Relationship Id="rId4" Type="http://schemas.openxmlformats.org/officeDocument/2006/relationships/image" Target="../media/image156.png"/></Relationships>
</file>

<file path=ppt/slides/_rels/slide34.xml.rels><?xml version="1.0" encoding="UTF-8" standalone="yes"?>
<Relationships xmlns="http://schemas.openxmlformats.org/package/2006/relationships"><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35.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image" Target="../media/image170.png"/><Relationship Id="rId11" Type="http://schemas.openxmlformats.org/officeDocument/2006/relationships/image" Target="../media/image175.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68.png"/><Relationship Id="rId9" Type="http://schemas.openxmlformats.org/officeDocument/2006/relationships/image" Target="../media/image173.png"/></Relationships>
</file>

<file path=ppt/slides/_rels/slide37.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3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7.xml"/><Relationship Id="rId4" Type="http://schemas.openxmlformats.org/officeDocument/2006/relationships/image" Target="../media/image183.png"/></Relationships>
</file>

<file path=ppt/slides/_rels/slide39.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 Type="http://schemas.openxmlformats.org/officeDocument/2006/relationships/image" Target="../media/image184.png"/><Relationship Id="rId16"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188.png"/><Relationship Id="rId11" Type="http://schemas.openxmlformats.org/officeDocument/2006/relationships/image" Target="../media/image193.png"/><Relationship Id="rId5" Type="http://schemas.openxmlformats.org/officeDocument/2006/relationships/image" Target="../media/image187.png"/><Relationship Id="rId15" Type="http://schemas.openxmlformats.org/officeDocument/2006/relationships/image" Target="../media/image197.png"/><Relationship Id="rId10" Type="http://schemas.openxmlformats.org/officeDocument/2006/relationships/image" Target="../media/image192.png"/><Relationship Id="rId19" Type="http://schemas.openxmlformats.org/officeDocument/2006/relationships/hyperlink" Target="Matrices.xlsx" TargetMode="External"/><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05.png"/><Relationship Id="rId7" Type="http://schemas.openxmlformats.org/officeDocument/2006/relationships/image" Target="../media/image209.png"/><Relationship Id="rId2" Type="http://schemas.openxmlformats.org/officeDocument/2006/relationships/image" Target="../media/image204.png"/><Relationship Id="rId1" Type="http://schemas.openxmlformats.org/officeDocument/2006/relationships/slideLayout" Target="../slideLayouts/slideLayout7.xml"/><Relationship Id="rId6" Type="http://schemas.openxmlformats.org/officeDocument/2006/relationships/image" Target="../media/image208.png"/><Relationship Id="rId11" Type="http://schemas.openxmlformats.org/officeDocument/2006/relationships/image" Target="../media/image213.png"/><Relationship Id="rId5" Type="http://schemas.openxmlformats.org/officeDocument/2006/relationships/image" Target="../media/image207.png"/><Relationship Id="rId10" Type="http://schemas.openxmlformats.org/officeDocument/2006/relationships/image" Target="../media/image212.png"/><Relationship Id="rId4" Type="http://schemas.openxmlformats.org/officeDocument/2006/relationships/image" Target="../media/image206.png"/><Relationship Id="rId9" Type="http://schemas.openxmlformats.org/officeDocument/2006/relationships/image" Target="../media/image211.png"/></Relationships>
</file>

<file path=ppt/slides/_rels/slide43.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image" Target="../media/image214.png"/><Relationship Id="rId1" Type="http://schemas.openxmlformats.org/officeDocument/2006/relationships/slideLayout" Target="../slideLayouts/slideLayout7.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s>
</file>

<file path=ppt/slides/_rels/slide44.xml.rels><?xml version="1.0" encoding="UTF-8" standalone="yes"?>
<Relationships xmlns="http://schemas.openxmlformats.org/package/2006/relationships"><Relationship Id="rId8" Type="http://schemas.openxmlformats.org/officeDocument/2006/relationships/image" Target="../media/image227.png"/><Relationship Id="rId13" Type="http://schemas.openxmlformats.org/officeDocument/2006/relationships/image" Target="../media/image232.png"/><Relationship Id="rId3" Type="http://schemas.openxmlformats.org/officeDocument/2006/relationships/image" Target="../media/image222.png"/><Relationship Id="rId7" Type="http://schemas.openxmlformats.org/officeDocument/2006/relationships/image" Target="../media/image226.png"/><Relationship Id="rId12" Type="http://schemas.openxmlformats.org/officeDocument/2006/relationships/image" Target="../media/image231.png"/><Relationship Id="rId2" Type="http://schemas.openxmlformats.org/officeDocument/2006/relationships/image" Target="../media/image221.png"/><Relationship Id="rId1" Type="http://schemas.openxmlformats.org/officeDocument/2006/relationships/slideLayout" Target="../slideLayouts/slideLayout7.xml"/><Relationship Id="rId6" Type="http://schemas.openxmlformats.org/officeDocument/2006/relationships/image" Target="../media/image225.png"/><Relationship Id="rId11" Type="http://schemas.openxmlformats.org/officeDocument/2006/relationships/image" Target="../media/image230.png"/><Relationship Id="rId5" Type="http://schemas.openxmlformats.org/officeDocument/2006/relationships/image" Target="../media/image224.png"/><Relationship Id="rId10" Type="http://schemas.openxmlformats.org/officeDocument/2006/relationships/image" Target="../media/image229.png"/><Relationship Id="rId4" Type="http://schemas.openxmlformats.org/officeDocument/2006/relationships/image" Target="../media/image223.png"/><Relationship Id="rId9" Type="http://schemas.openxmlformats.org/officeDocument/2006/relationships/image" Target="../media/image228.png"/></Relationships>
</file>

<file path=ppt/slides/_rels/slide45.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233.png"/><Relationship Id="rId7" Type="http://schemas.openxmlformats.org/officeDocument/2006/relationships/image" Target="../media/image2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6.png"/><Relationship Id="rId5" Type="http://schemas.openxmlformats.org/officeDocument/2006/relationships/image" Target="../media/image235.png"/><Relationship Id="rId4" Type="http://schemas.openxmlformats.org/officeDocument/2006/relationships/image" Target="../media/image234.png"/><Relationship Id="rId9" Type="http://schemas.openxmlformats.org/officeDocument/2006/relationships/image" Target="../media/image239.png"/></Relationships>
</file>

<file path=ppt/slides/_rels/slide46.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hyperlink" Target="kim%20mixed%20presentation.sas" TargetMode="External"/><Relationship Id="rId5" Type="http://schemas.openxmlformats.org/officeDocument/2006/relationships/image" Target="../media/image243.png"/><Relationship Id="rId4" Type="http://schemas.openxmlformats.org/officeDocument/2006/relationships/image" Target="../media/image242.png"/></Relationships>
</file>

<file path=ppt/slides/_rels/slide47.xml.rels><?xml version="1.0" encoding="UTF-8" standalone="yes"?>
<Relationships xmlns="http://schemas.openxmlformats.org/package/2006/relationships"><Relationship Id="rId2" Type="http://schemas.openxmlformats.org/officeDocument/2006/relationships/image" Target="../media/image2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5.png"/><Relationship Id="rId1" Type="http://schemas.openxmlformats.org/officeDocument/2006/relationships/slideLayout" Target="../slideLayouts/slideLayout7.xml"/><Relationship Id="rId5" Type="http://schemas.openxmlformats.org/officeDocument/2006/relationships/image" Target="../media/image248.png"/><Relationship Id="rId4" Type="http://schemas.openxmlformats.org/officeDocument/2006/relationships/image" Target="../media/image247.png"/></Relationships>
</file>

<file path=ppt/slides/_rels/slide49.xml.rels><?xml version="1.0" encoding="UTF-8" standalone="yes"?>
<Relationships xmlns="http://schemas.openxmlformats.org/package/2006/relationships"><Relationship Id="rId2" Type="http://schemas.openxmlformats.org/officeDocument/2006/relationships/image" Target="../media/image2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smtClean="0">
                <a:solidFill>
                  <a:srgbClr val="FF0066"/>
                </a:solidFill>
                <a:latin typeface="Stencil" pitchFamily="82" charset="0"/>
              </a:rPr>
              <a:t>GENERAL LINEAR MODELS:</a:t>
            </a:r>
            <a:br>
              <a:rPr lang="en-US" smtClean="0">
                <a:solidFill>
                  <a:srgbClr val="FF0066"/>
                </a:solidFill>
                <a:latin typeface="Stencil" pitchFamily="82" charset="0"/>
              </a:rPr>
            </a:br>
            <a:r>
              <a:rPr lang="en-US" smtClean="0">
                <a:solidFill>
                  <a:srgbClr val="FF0066"/>
                </a:solidFill>
                <a:latin typeface="Stencil" pitchFamily="82" charset="0"/>
              </a:rPr>
              <a:t>Estimation algorithms</a:t>
            </a:r>
          </a:p>
        </p:txBody>
      </p:sp>
      <p:sp>
        <p:nvSpPr>
          <p:cNvPr id="15362" name="Subtitle 2"/>
          <p:cNvSpPr>
            <a:spLocks noGrp="1"/>
          </p:cNvSpPr>
          <p:nvPr>
            <p:ph type="subTitle" idx="1"/>
          </p:nvPr>
        </p:nvSpPr>
        <p:spPr/>
        <p:txBody>
          <a:bodyPr/>
          <a:lstStyle/>
          <a:p>
            <a:r>
              <a:rPr lang="en-US" smtClean="0">
                <a:solidFill>
                  <a:srgbClr val="990099"/>
                </a:solidFill>
                <a:latin typeface="Stencil" pitchFamily="82" charset="0"/>
              </a:rPr>
              <a:t>KIM MINKALIS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1828800" y="923925"/>
            <a:ext cx="7070725" cy="523875"/>
          </a:xfrm>
          <a:prstGeom prst="rect">
            <a:avLst/>
          </a:prstGeom>
          <a:noFill/>
          <a:ln w="9525">
            <a:noFill/>
            <a:miter lim="800000"/>
            <a:headEnd/>
            <a:tailEnd/>
          </a:ln>
        </p:spPr>
        <p:txBody>
          <a:bodyPr wrap="none">
            <a:spAutoFit/>
          </a:bodyPr>
          <a:lstStyle/>
          <a:p>
            <a:r>
              <a:rPr lang="en-US" sz="2800">
                <a:solidFill>
                  <a:srgbClr val="FF0066"/>
                </a:solidFill>
                <a:latin typeface="Stencil" pitchFamily="82" charset="0"/>
              </a:rPr>
              <a:t>Example 1 simple linear regression </a:t>
            </a:r>
          </a:p>
        </p:txBody>
      </p:sp>
      <p:pic>
        <p:nvPicPr>
          <p:cNvPr id="26626" name="Picture 2"/>
          <p:cNvPicPr>
            <a:picLocks noChangeAspect="1" noChangeArrowheads="1"/>
          </p:cNvPicPr>
          <p:nvPr/>
        </p:nvPicPr>
        <p:blipFill>
          <a:blip r:embed="rId2" cstate="print"/>
          <a:srcRect/>
          <a:stretch>
            <a:fillRect/>
          </a:stretch>
        </p:blipFill>
        <p:spPr bwMode="auto">
          <a:xfrm>
            <a:off x="1876425" y="2209800"/>
            <a:ext cx="714375" cy="3695700"/>
          </a:xfrm>
          <a:prstGeom prst="rect">
            <a:avLst/>
          </a:prstGeom>
          <a:noFill/>
          <a:ln w="9525">
            <a:noFill/>
            <a:miter lim="800000"/>
            <a:headEnd/>
            <a:tailEnd/>
          </a:ln>
        </p:spPr>
      </p:pic>
      <p:sp>
        <p:nvSpPr>
          <p:cNvPr id="26627" name="TextBox 3"/>
          <p:cNvSpPr txBox="1">
            <a:spLocks noChangeArrowheads="1"/>
          </p:cNvSpPr>
          <p:nvPr/>
        </p:nvSpPr>
        <p:spPr bwMode="auto">
          <a:xfrm>
            <a:off x="1828800" y="1676400"/>
            <a:ext cx="820738" cy="400050"/>
          </a:xfrm>
          <a:prstGeom prst="rect">
            <a:avLst/>
          </a:prstGeom>
          <a:noFill/>
          <a:ln w="9525">
            <a:noFill/>
            <a:miter lim="800000"/>
            <a:headEnd/>
            <a:tailEnd/>
          </a:ln>
        </p:spPr>
        <p:txBody>
          <a:bodyPr wrap="none">
            <a:spAutoFit/>
          </a:bodyPr>
          <a:lstStyle/>
          <a:p>
            <a:r>
              <a:rPr lang="en-US" sz="2000">
                <a:solidFill>
                  <a:srgbClr val="CC0099"/>
                </a:solidFill>
                <a:latin typeface="Stencil" pitchFamily="82" charset="0"/>
              </a:rPr>
              <a:t>DATA</a:t>
            </a:r>
          </a:p>
        </p:txBody>
      </p:sp>
      <p:sp>
        <p:nvSpPr>
          <p:cNvPr id="26628" name="TextBox 8"/>
          <p:cNvSpPr txBox="1">
            <a:spLocks noChangeArrowheads="1"/>
          </p:cNvSpPr>
          <p:nvPr/>
        </p:nvSpPr>
        <p:spPr bwMode="auto">
          <a:xfrm>
            <a:off x="2743200" y="1676400"/>
            <a:ext cx="5715000" cy="923925"/>
          </a:xfrm>
          <a:prstGeom prst="rect">
            <a:avLst/>
          </a:prstGeom>
          <a:noFill/>
          <a:ln w="9525">
            <a:noFill/>
            <a:miter lim="800000"/>
            <a:headEnd/>
            <a:tailEnd/>
          </a:ln>
        </p:spPr>
        <p:txBody>
          <a:bodyPr>
            <a:spAutoFit/>
          </a:bodyPr>
          <a:lstStyle/>
          <a:p>
            <a:r>
              <a:rPr lang="en-US"/>
              <a:t>To read from an existing SAS dataset, submit a </a:t>
            </a:r>
            <a:r>
              <a:rPr lang="en-US" b="1"/>
              <a:t>USE </a:t>
            </a:r>
            <a:r>
              <a:rPr lang="en-US"/>
              <a:t>command to open it. The general form of the </a:t>
            </a:r>
            <a:r>
              <a:rPr lang="en-US" b="1"/>
              <a:t>USE</a:t>
            </a:r>
            <a:endParaRPr lang="en-US"/>
          </a:p>
          <a:p>
            <a:r>
              <a:rPr lang="en-US"/>
              <a:t>statement is:</a:t>
            </a:r>
          </a:p>
        </p:txBody>
      </p:sp>
      <p:sp>
        <p:nvSpPr>
          <p:cNvPr id="26629" name="TextBox 9"/>
          <p:cNvSpPr txBox="1">
            <a:spLocks noChangeArrowheads="1"/>
          </p:cNvSpPr>
          <p:nvPr/>
        </p:nvSpPr>
        <p:spPr bwMode="auto">
          <a:xfrm>
            <a:off x="2770188" y="2590800"/>
            <a:ext cx="6373812" cy="369888"/>
          </a:xfrm>
          <a:prstGeom prst="rect">
            <a:avLst/>
          </a:prstGeom>
          <a:noFill/>
          <a:ln w="9525">
            <a:noFill/>
            <a:miter lim="800000"/>
            <a:headEnd/>
            <a:tailEnd/>
          </a:ln>
        </p:spPr>
        <p:txBody>
          <a:bodyPr wrap="none">
            <a:spAutoFit/>
          </a:bodyPr>
          <a:lstStyle/>
          <a:p>
            <a:r>
              <a:rPr lang="en-US" b="1"/>
              <a:t>USE sas dataset &lt;VAR operand&gt; &lt;WHERE expression&gt;;</a:t>
            </a:r>
            <a:endParaRPr lang="en-US"/>
          </a:p>
        </p:txBody>
      </p:sp>
      <p:sp>
        <p:nvSpPr>
          <p:cNvPr id="26630" name="TextBox 10"/>
          <p:cNvSpPr txBox="1">
            <a:spLocks noChangeArrowheads="1"/>
          </p:cNvSpPr>
          <p:nvPr/>
        </p:nvSpPr>
        <p:spPr bwMode="auto">
          <a:xfrm>
            <a:off x="2819400" y="2971800"/>
            <a:ext cx="6096000" cy="646113"/>
          </a:xfrm>
          <a:prstGeom prst="rect">
            <a:avLst/>
          </a:prstGeom>
          <a:noFill/>
          <a:ln w="9525">
            <a:noFill/>
            <a:miter lim="800000"/>
            <a:headEnd/>
            <a:tailEnd/>
          </a:ln>
        </p:spPr>
        <p:txBody>
          <a:bodyPr>
            <a:spAutoFit/>
          </a:bodyPr>
          <a:lstStyle/>
          <a:p>
            <a:r>
              <a:rPr lang="en-US"/>
              <a:t>Transferring data from a SAS data set to a matrix is done with the </a:t>
            </a:r>
            <a:r>
              <a:rPr lang="en-US" b="1"/>
              <a:t>READ </a:t>
            </a:r>
            <a:r>
              <a:rPr lang="en-US"/>
              <a:t>statement.</a:t>
            </a:r>
          </a:p>
        </p:txBody>
      </p:sp>
      <p:sp>
        <p:nvSpPr>
          <p:cNvPr id="26631" name="TextBox 11"/>
          <p:cNvSpPr txBox="1">
            <a:spLocks noChangeArrowheads="1"/>
          </p:cNvSpPr>
          <p:nvPr/>
        </p:nvSpPr>
        <p:spPr bwMode="auto">
          <a:xfrm>
            <a:off x="2819400" y="3621088"/>
            <a:ext cx="5867400" cy="646112"/>
          </a:xfrm>
          <a:prstGeom prst="rect">
            <a:avLst/>
          </a:prstGeom>
          <a:noFill/>
          <a:ln w="9525">
            <a:noFill/>
            <a:miter lim="800000"/>
            <a:headEnd/>
            <a:tailEnd/>
          </a:ln>
        </p:spPr>
        <p:txBody>
          <a:bodyPr>
            <a:spAutoFit/>
          </a:bodyPr>
          <a:lstStyle/>
          <a:p>
            <a:r>
              <a:rPr lang="en-US" b="1"/>
              <a:t>READ &lt;range&gt; &lt;var operand&gt; &lt;where expression&gt; &lt;into name&gt; ;</a:t>
            </a:r>
            <a:endParaRPr lang="en-US"/>
          </a:p>
        </p:txBody>
      </p:sp>
      <p:pic>
        <p:nvPicPr>
          <p:cNvPr id="26632" name="Picture 8"/>
          <p:cNvPicPr>
            <a:picLocks noChangeAspect="1" noChangeArrowheads="1"/>
          </p:cNvPicPr>
          <p:nvPr/>
        </p:nvPicPr>
        <p:blipFill>
          <a:blip r:embed="rId3" cstate="print"/>
          <a:srcRect/>
          <a:stretch>
            <a:fillRect/>
          </a:stretch>
        </p:blipFill>
        <p:spPr bwMode="auto">
          <a:xfrm>
            <a:off x="2895600" y="4267200"/>
            <a:ext cx="2209800" cy="704850"/>
          </a:xfrm>
          <a:prstGeom prst="rect">
            <a:avLst/>
          </a:prstGeom>
          <a:noFill/>
          <a:ln w="9525">
            <a:noFill/>
            <a:miter lim="800000"/>
            <a:headEnd/>
            <a:tailEnd/>
          </a:ln>
        </p:spPr>
      </p:pic>
      <p:sp>
        <p:nvSpPr>
          <p:cNvPr id="26633" name="TextBox 14"/>
          <p:cNvSpPr txBox="1">
            <a:spLocks noChangeArrowheads="1"/>
          </p:cNvSpPr>
          <p:nvPr/>
        </p:nvSpPr>
        <p:spPr bwMode="auto">
          <a:xfrm>
            <a:off x="5387975" y="4343400"/>
            <a:ext cx="2994025" cy="369888"/>
          </a:xfrm>
          <a:prstGeom prst="rect">
            <a:avLst/>
          </a:prstGeom>
          <a:noFill/>
          <a:ln w="9525">
            <a:noFill/>
            <a:miter lim="800000"/>
            <a:headEnd/>
            <a:tailEnd/>
          </a:ln>
        </p:spPr>
        <p:txBody>
          <a:bodyPr wrap="none">
            <a:spAutoFit/>
          </a:bodyPr>
          <a:lstStyle/>
          <a:p>
            <a:r>
              <a:rPr lang="en-US">
                <a:solidFill>
                  <a:srgbClr val="CC0099"/>
                </a:solidFill>
              </a:rPr>
              <a:t>READING DATA  INTO IML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cstate="print"/>
          <a:srcRect/>
          <a:stretch>
            <a:fillRect/>
          </a:stretch>
        </p:blipFill>
        <p:spPr bwMode="auto">
          <a:xfrm>
            <a:off x="1828800" y="2238375"/>
            <a:ext cx="752475" cy="3705225"/>
          </a:xfrm>
          <a:prstGeom prst="rect">
            <a:avLst/>
          </a:prstGeom>
          <a:noFill/>
          <a:ln w="9525">
            <a:noFill/>
            <a:miter lim="800000"/>
            <a:headEnd/>
            <a:tailEnd/>
          </a:ln>
        </p:spPr>
      </p:pic>
      <p:pic>
        <p:nvPicPr>
          <p:cNvPr id="27650" name="Picture 3"/>
          <p:cNvPicPr>
            <a:picLocks noChangeAspect="1" noChangeArrowheads="1"/>
          </p:cNvPicPr>
          <p:nvPr/>
        </p:nvPicPr>
        <p:blipFill>
          <a:blip r:embed="rId3" cstate="print"/>
          <a:srcRect/>
          <a:stretch>
            <a:fillRect/>
          </a:stretch>
        </p:blipFill>
        <p:spPr bwMode="auto">
          <a:xfrm>
            <a:off x="1752600" y="1676400"/>
            <a:ext cx="1990725" cy="476250"/>
          </a:xfrm>
          <a:prstGeom prst="rect">
            <a:avLst/>
          </a:prstGeom>
          <a:noFill/>
          <a:ln w="9525">
            <a:noFill/>
            <a:miter lim="800000"/>
            <a:headEnd/>
            <a:tailEnd/>
          </a:ln>
        </p:spPr>
      </p:pic>
      <p:pic>
        <p:nvPicPr>
          <p:cNvPr id="27651" name="Picture 4"/>
          <p:cNvPicPr>
            <a:picLocks noChangeAspect="1" noChangeArrowheads="1"/>
          </p:cNvPicPr>
          <p:nvPr/>
        </p:nvPicPr>
        <p:blipFill>
          <a:blip r:embed="rId4" cstate="print"/>
          <a:srcRect/>
          <a:stretch>
            <a:fillRect/>
          </a:stretch>
        </p:blipFill>
        <p:spPr bwMode="auto">
          <a:xfrm>
            <a:off x="3810000" y="1676400"/>
            <a:ext cx="1809750" cy="438150"/>
          </a:xfrm>
          <a:prstGeom prst="rect">
            <a:avLst/>
          </a:prstGeom>
          <a:noFill/>
          <a:ln w="9525">
            <a:noFill/>
            <a:miter lim="800000"/>
            <a:headEnd/>
            <a:tailEnd/>
          </a:ln>
        </p:spPr>
      </p:pic>
      <p:sp>
        <p:nvSpPr>
          <p:cNvPr id="27652" name="TextBox 4"/>
          <p:cNvSpPr txBox="1">
            <a:spLocks noChangeArrowheads="1"/>
          </p:cNvSpPr>
          <p:nvPr/>
        </p:nvSpPr>
        <p:spPr bwMode="auto">
          <a:xfrm>
            <a:off x="1828800" y="685800"/>
            <a:ext cx="7070725" cy="523875"/>
          </a:xfrm>
          <a:prstGeom prst="rect">
            <a:avLst/>
          </a:prstGeom>
          <a:noFill/>
          <a:ln w="9525">
            <a:noFill/>
            <a:miter lim="800000"/>
            <a:headEnd/>
            <a:tailEnd/>
          </a:ln>
        </p:spPr>
        <p:txBody>
          <a:bodyPr wrap="none">
            <a:spAutoFit/>
          </a:bodyPr>
          <a:lstStyle/>
          <a:p>
            <a:r>
              <a:rPr lang="en-US" sz="2800">
                <a:solidFill>
                  <a:srgbClr val="FF0066"/>
                </a:solidFill>
                <a:latin typeface="Stencil" pitchFamily="82" charset="0"/>
              </a:rPr>
              <a:t>Example 1 simple linear regression </a:t>
            </a:r>
          </a:p>
        </p:txBody>
      </p:sp>
      <p:pic>
        <p:nvPicPr>
          <p:cNvPr id="27653" name="Picture 5"/>
          <p:cNvPicPr>
            <a:picLocks noChangeAspect="1" noChangeArrowheads="1"/>
          </p:cNvPicPr>
          <p:nvPr/>
        </p:nvPicPr>
        <p:blipFill>
          <a:blip r:embed="rId5" cstate="print"/>
          <a:srcRect/>
          <a:stretch>
            <a:fillRect/>
          </a:stretch>
        </p:blipFill>
        <p:spPr bwMode="auto">
          <a:xfrm>
            <a:off x="2743200" y="2228850"/>
            <a:ext cx="1419225" cy="361950"/>
          </a:xfrm>
          <a:prstGeom prst="rect">
            <a:avLst/>
          </a:prstGeom>
          <a:noFill/>
          <a:ln w="9525">
            <a:noFill/>
            <a:miter lim="800000"/>
            <a:headEnd/>
            <a:tailEnd/>
          </a:ln>
        </p:spPr>
      </p:pic>
      <p:sp>
        <p:nvSpPr>
          <p:cNvPr id="27654" name="TextBox 7"/>
          <p:cNvSpPr txBox="1">
            <a:spLocks noChangeArrowheads="1"/>
          </p:cNvSpPr>
          <p:nvPr/>
        </p:nvSpPr>
        <p:spPr bwMode="auto">
          <a:xfrm>
            <a:off x="5638800" y="1676400"/>
            <a:ext cx="2954338" cy="369888"/>
          </a:xfrm>
          <a:prstGeom prst="rect">
            <a:avLst/>
          </a:prstGeom>
          <a:noFill/>
          <a:ln w="9525">
            <a:noFill/>
            <a:miter lim="800000"/>
            <a:headEnd/>
            <a:tailEnd/>
          </a:ln>
        </p:spPr>
        <p:txBody>
          <a:bodyPr wrap="none">
            <a:spAutoFit/>
          </a:bodyPr>
          <a:lstStyle/>
          <a:p>
            <a:r>
              <a:rPr lang="en-US"/>
              <a:t>Number of observations 15</a:t>
            </a:r>
          </a:p>
        </p:txBody>
      </p:sp>
      <p:sp>
        <p:nvSpPr>
          <p:cNvPr id="27655" name="TextBox 8"/>
          <p:cNvSpPr txBox="1">
            <a:spLocks noChangeArrowheads="1"/>
          </p:cNvSpPr>
          <p:nvPr/>
        </p:nvSpPr>
        <p:spPr bwMode="auto">
          <a:xfrm>
            <a:off x="4224338" y="2133600"/>
            <a:ext cx="4310062" cy="369888"/>
          </a:xfrm>
          <a:prstGeom prst="rect">
            <a:avLst/>
          </a:prstGeom>
          <a:noFill/>
          <a:ln w="9525">
            <a:noFill/>
            <a:miter lim="800000"/>
            <a:headEnd/>
            <a:tailEnd/>
          </a:ln>
        </p:spPr>
        <p:txBody>
          <a:bodyPr wrap="none">
            <a:spAutoFit/>
          </a:bodyPr>
          <a:lstStyle/>
          <a:p>
            <a:r>
              <a:rPr lang="en-US"/>
              <a:t>Number of parameters for fixed effects 2</a:t>
            </a:r>
          </a:p>
        </p:txBody>
      </p:sp>
      <p:pic>
        <p:nvPicPr>
          <p:cNvPr id="27656" name="Picture 6"/>
          <p:cNvPicPr>
            <a:picLocks noChangeAspect="1" noChangeArrowheads="1"/>
          </p:cNvPicPr>
          <p:nvPr/>
        </p:nvPicPr>
        <p:blipFill>
          <a:blip r:embed="rId6" cstate="print"/>
          <a:srcRect/>
          <a:stretch>
            <a:fillRect/>
          </a:stretch>
        </p:blipFill>
        <p:spPr bwMode="auto">
          <a:xfrm>
            <a:off x="2743200" y="3028950"/>
            <a:ext cx="3352800" cy="323850"/>
          </a:xfrm>
          <a:prstGeom prst="rect">
            <a:avLst/>
          </a:prstGeom>
          <a:noFill/>
          <a:ln w="9525">
            <a:noFill/>
            <a:miter lim="800000"/>
            <a:headEnd/>
            <a:tailEnd/>
          </a:ln>
        </p:spPr>
      </p:pic>
      <p:pic>
        <p:nvPicPr>
          <p:cNvPr id="27657" name="Picture 2"/>
          <p:cNvPicPr>
            <a:picLocks noChangeAspect="1" noChangeArrowheads="1"/>
          </p:cNvPicPr>
          <p:nvPr/>
        </p:nvPicPr>
        <p:blipFill>
          <a:blip r:embed="rId7" cstate="print"/>
          <a:srcRect/>
          <a:stretch>
            <a:fillRect/>
          </a:stretch>
        </p:blipFill>
        <p:spPr bwMode="auto">
          <a:xfrm>
            <a:off x="6172200" y="2971800"/>
            <a:ext cx="2324100" cy="428625"/>
          </a:xfrm>
          <a:prstGeom prst="rect">
            <a:avLst/>
          </a:prstGeom>
          <a:noFill/>
          <a:ln w="9525">
            <a:noFill/>
            <a:miter lim="800000"/>
            <a:headEnd/>
            <a:tailEnd/>
          </a:ln>
        </p:spPr>
      </p:pic>
      <p:sp>
        <p:nvSpPr>
          <p:cNvPr id="27658" name="TextBox 11"/>
          <p:cNvSpPr txBox="1">
            <a:spLocks noChangeArrowheads="1"/>
          </p:cNvSpPr>
          <p:nvPr/>
        </p:nvSpPr>
        <p:spPr bwMode="auto">
          <a:xfrm>
            <a:off x="2819400" y="2601913"/>
            <a:ext cx="4489450" cy="369887"/>
          </a:xfrm>
          <a:prstGeom prst="rect">
            <a:avLst/>
          </a:prstGeom>
          <a:noFill/>
          <a:ln w="9525">
            <a:noFill/>
            <a:miter lim="800000"/>
            <a:headEnd/>
            <a:tailEnd/>
          </a:ln>
        </p:spPr>
        <p:txBody>
          <a:bodyPr wrap="none">
            <a:spAutoFit/>
          </a:bodyPr>
          <a:lstStyle/>
          <a:p>
            <a:r>
              <a:rPr lang="en-US"/>
              <a:t>Vector of estimated regression coefficients</a:t>
            </a:r>
          </a:p>
        </p:txBody>
      </p:sp>
      <p:pic>
        <p:nvPicPr>
          <p:cNvPr id="27659" name="Picture 7"/>
          <p:cNvPicPr>
            <a:picLocks noChangeAspect="1" noChangeArrowheads="1"/>
          </p:cNvPicPr>
          <p:nvPr/>
        </p:nvPicPr>
        <p:blipFill>
          <a:blip r:embed="rId8" cstate="print"/>
          <a:srcRect/>
          <a:stretch>
            <a:fillRect/>
          </a:stretch>
        </p:blipFill>
        <p:spPr bwMode="auto">
          <a:xfrm>
            <a:off x="2781300" y="3448050"/>
            <a:ext cx="2171700" cy="361950"/>
          </a:xfrm>
          <a:prstGeom prst="rect">
            <a:avLst/>
          </a:prstGeom>
          <a:noFill/>
          <a:ln w="9525">
            <a:noFill/>
            <a:miter lim="800000"/>
            <a:headEnd/>
            <a:tailEnd/>
          </a:ln>
        </p:spPr>
      </p:pic>
      <p:pic>
        <p:nvPicPr>
          <p:cNvPr id="27660" name="Picture 8"/>
          <p:cNvPicPr>
            <a:picLocks noChangeAspect="1" noChangeArrowheads="1"/>
          </p:cNvPicPr>
          <p:nvPr/>
        </p:nvPicPr>
        <p:blipFill>
          <a:blip r:embed="rId9" cstate="print"/>
          <a:srcRect/>
          <a:stretch>
            <a:fillRect/>
          </a:stretch>
        </p:blipFill>
        <p:spPr bwMode="auto">
          <a:xfrm>
            <a:off x="2819400" y="3895725"/>
            <a:ext cx="1990725" cy="371475"/>
          </a:xfrm>
          <a:prstGeom prst="rect">
            <a:avLst/>
          </a:prstGeom>
          <a:noFill/>
          <a:ln w="9525">
            <a:noFill/>
            <a:miter lim="800000"/>
            <a:headEnd/>
            <a:tailEnd/>
          </a:ln>
        </p:spPr>
      </p:pic>
      <p:pic>
        <p:nvPicPr>
          <p:cNvPr id="27661" name="Picture 9"/>
          <p:cNvPicPr>
            <a:picLocks noChangeAspect="1" noChangeArrowheads="1"/>
          </p:cNvPicPr>
          <p:nvPr/>
        </p:nvPicPr>
        <p:blipFill>
          <a:blip r:embed="rId10" cstate="print"/>
          <a:srcRect/>
          <a:stretch>
            <a:fillRect/>
          </a:stretch>
        </p:blipFill>
        <p:spPr bwMode="auto">
          <a:xfrm>
            <a:off x="2743200" y="5181600"/>
            <a:ext cx="3409950" cy="361950"/>
          </a:xfrm>
          <a:prstGeom prst="rect">
            <a:avLst/>
          </a:prstGeom>
          <a:noFill/>
          <a:ln w="9525">
            <a:noFill/>
            <a:miter lim="800000"/>
            <a:headEnd/>
            <a:tailEnd/>
          </a:ln>
        </p:spPr>
      </p:pic>
      <p:pic>
        <p:nvPicPr>
          <p:cNvPr id="27662" name="Picture 10"/>
          <p:cNvPicPr>
            <a:picLocks noChangeAspect="1" noChangeArrowheads="1"/>
          </p:cNvPicPr>
          <p:nvPr/>
        </p:nvPicPr>
        <p:blipFill>
          <a:blip r:embed="rId11" cstate="print"/>
          <a:srcRect/>
          <a:stretch>
            <a:fillRect/>
          </a:stretch>
        </p:blipFill>
        <p:spPr bwMode="auto">
          <a:xfrm>
            <a:off x="2724150" y="5781675"/>
            <a:ext cx="4438650" cy="390525"/>
          </a:xfrm>
          <a:prstGeom prst="rect">
            <a:avLst/>
          </a:prstGeom>
          <a:noFill/>
          <a:ln w="9525">
            <a:noFill/>
            <a:miter lim="800000"/>
            <a:headEnd/>
            <a:tailEnd/>
          </a:ln>
        </p:spPr>
      </p:pic>
      <p:pic>
        <p:nvPicPr>
          <p:cNvPr id="27663" name="Picture 11"/>
          <p:cNvPicPr>
            <a:picLocks noChangeAspect="1" noChangeArrowheads="1"/>
          </p:cNvPicPr>
          <p:nvPr/>
        </p:nvPicPr>
        <p:blipFill>
          <a:blip r:embed="rId12" cstate="print"/>
          <a:srcRect/>
          <a:stretch>
            <a:fillRect/>
          </a:stretch>
        </p:blipFill>
        <p:spPr bwMode="auto">
          <a:xfrm>
            <a:off x="5105400" y="3352800"/>
            <a:ext cx="1152525" cy="400050"/>
          </a:xfrm>
          <a:prstGeom prst="rect">
            <a:avLst/>
          </a:prstGeom>
          <a:noFill/>
          <a:ln w="9525">
            <a:noFill/>
            <a:miter lim="800000"/>
            <a:headEnd/>
            <a:tailEnd/>
          </a:ln>
        </p:spPr>
      </p:pic>
      <p:pic>
        <p:nvPicPr>
          <p:cNvPr id="27664" name="Picture 5"/>
          <p:cNvPicPr>
            <a:picLocks noChangeAspect="1" noChangeArrowheads="1"/>
          </p:cNvPicPr>
          <p:nvPr/>
        </p:nvPicPr>
        <p:blipFill>
          <a:blip r:embed="rId13" cstate="print"/>
          <a:srcRect/>
          <a:stretch>
            <a:fillRect/>
          </a:stretch>
        </p:blipFill>
        <p:spPr bwMode="auto">
          <a:xfrm>
            <a:off x="4991100" y="3733800"/>
            <a:ext cx="3543300" cy="838200"/>
          </a:xfrm>
          <a:prstGeom prst="rect">
            <a:avLst/>
          </a:prstGeom>
          <a:noFill/>
          <a:ln w="9525">
            <a:noFill/>
            <a:miter lim="800000"/>
            <a:headEnd/>
            <a:tailEnd/>
          </a:ln>
        </p:spPr>
      </p:pic>
      <p:pic>
        <p:nvPicPr>
          <p:cNvPr id="27665" name="Picture 12"/>
          <p:cNvPicPr>
            <a:picLocks noChangeAspect="1" noChangeArrowheads="1"/>
          </p:cNvPicPr>
          <p:nvPr/>
        </p:nvPicPr>
        <p:blipFill>
          <a:blip r:embed="rId14" cstate="print"/>
          <a:srcRect/>
          <a:stretch>
            <a:fillRect/>
          </a:stretch>
        </p:blipFill>
        <p:spPr bwMode="auto">
          <a:xfrm>
            <a:off x="2895600" y="4419600"/>
            <a:ext cx="1609725" cy="371475"/>
          </a:xfrm>
          <a:prstGeom prst="rect">
            <a:avLst/>
          </a:prstGeom>
          <a:noFill/>
          <a:ln w="9525">
            <a:noFill/>
            <a:miter lim="800000"/>
            <a:headEnd/>
            <a:tailEnd/>
          </a:ln>
        </p:spPr>
      </p:pic>
      <p:sp>
        <p:nvSpPr>
          <p:cNvPr id="27666" name="TextBox 19"/>
          <p:cNvSpPr txBox="1">
            <a:spLocks noChangeArrowheads="1"/>
          </p:cNvSpPr>
          <p:nvPr/>
        </p:nvSpPr>
        <p:spPr bwMode="auto">
          <a:xfrm>
            <a:off x="4572000" y="4495800"/>
            <a:ext cx="3217863" cy="369888"/>
          </a:xfrm>
          <a:prstGeom prst="rect">
            <a:avLst/>
          </a:prstGeom>
          <a:noFill/>
          <a:ln w="9525">
            <a:noFill/>
            <a:miter lim="800000"/>
            <a:headEnd/>
            <a:tailEnd/>
          </a:ln>
        </p:spPr>
        <p:txBody>
          <a:bodyPr wrap="none">
            <a:spAutoFit/>
          </a:bodyPr>
          <a:lstStyle/>
          <a:p>
            <a:r>
              <a:rPr lang="en-US"/>
              <a:t>Degrees of Freedom 15-2=13</a:t>
            </a:r>
          </a:p>
        </p:txBody>
      </p:sp>
      <p:pic>
        <p:nvPicPr>
          <p:cNvPr id="27667" name="Picture 13"/>
          <p:cNvPicPr>
            <a:picLocks noChangeAspect="1" noChangeArrowheads="1"/>
          </p:cNvPicPr>
          <p:nvPr/>
        </p:nvPicPr>
        <p:blipFill>
          <a:blip r:embed="rId15" cstate="print"/>
          <a:srcRect/>
          <a:stretch>
            <a:fillRect/>
          </a:stretch>
        </p:blipFill>
        <p:spPr bwMode="auto">
          <a:xfrm>
            <a:off x="6248400" y="5038725"/>
            <a:ext cx="2552700" cy="523875"/>
          </a:xfrm>
          <a:prstGeom prst="rect">
            <a:avLst/>
          </a:prstGeom>
          <a:noFill/>
          <a:ln w="9525">
            <a:noFill/>
            <a:miter lim="800000"/>
            <a:headEnd/>
            <a:tailEnd/>
          </a:ln>
        </p:spPr>
      </p:pic>
      <p:sp>
        <p:nvSpPr>
          <p:cNvPr id="27668" name="TextBox 21"/>
          <p:cNvSpPr txBox="1">
            <a:spLocks noChangeArrowheads="1"/>
          </p:cNvSpPr>
          <p:nvPr/>
        </p:nvSpPr>
        <p:spPr bwMode="auto">
          <a:xfrm>
            <a:off x="2743200" y="5497513"/>
            <a:ext cx="3813175" cy="369887"/>
          </a:xfrm>
          <a:prstGeom prst="rect">
            <a:avLst/>
          </a:prstGeom>
          <a:noFill/>
          <a:ln w="9525">
            <a:noFill/>
            <a:miter lim="800000"/>
            <a:headEnd/>
            <a:tailEnd/>
          </a:ln>
        </p:spPr>
        <p:txBody>
          <a:bodyPr wrap="none">
            <a:spAutoFit/>
          </a:bodyPr>
          <a:lstStyle/>
          <a:p>
            <a:r>
              <a:rPr lang="en-US"/>
              <a:t>Standard Error of Beta (2X1 vector)</a:t>
            </a:r>
          </a:p>
        </p:txBody>
      </p:sp>
      <p:sp>
        <p:nvSpPr>
          <p:cNvPr id="27669" name="TextBox 22"/>
          <p:cNvSpPr txBox="1">
            <a:spLocks noChangeArrowheads="1"/>
          </p:cNvSpPr>
          <p:nvPr/>
        </p:nvSpPr>
        <p:spPr bwMode="auto">
          <a:xfrm>
            <a:off x="2743200" y="4800600"/>
            <a:ext cx="3886200" cy="369888"/>
          </a:xfrm>
          <a:prstGeom prst="rect">
            <a:avLst/>
          </a:prstGeom>
          <a:noFill/>
          <a:ln w="9525">
            <a:noFill/>
            <a:miter lim="800000"/>
            <a:headEnd/>
            <a:tailEnd/>
          </a:ln>
        </p:spPr>
        <p:txBody>
          <a:bodyPr wrap="none">
            <a:spAutoFit/>
          </a:bodyPr>
          <a:lstStyle/>
          <a:p>
            <a:r>
              <a:rPr lang="en-US"/>
              <a:t>Variance-Covariance Matrix for Beta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1828800" y="685800"/>
            <a:ext cx="7070725" cy="523875"/>
          </a:xfrm>
          <a:prstGeom prst="rect">
            <a:avLst/>
          </a:prstGeom>
          <a:noFill/>
          <a:ln w="9525">
            <a:noFill/>
            <a:miter lim="800000"/>
            <a:headEnd/>
            <a:tailEnd/>
          </a:ln>
        </p:spPr>
        <p:txBody>
          <a:bodyPr wrap="none">
            <a:spAutoFit/>
          </a:bodyPr>
          <a:lstStyle/>
          <a:p>
            <a:r>
              <a:rPr lang="en-US" sz="2800">
                <a:solidFill>
                  <a:srgbClr val="FF0066"/>
                </a:solidFill>
                <a:latin typeface="Stencil" pitchFamily="82" charset="0"/>
              </a:rPr>
              <a:t>Example 1 simple linear regression </a:t>
            </a:r>
          </a:p>
        </p:txBody>
      </p:sp>
      <p:pic>
        <p:nvPicPr>
          <p:cNvPr id="28674" name="Picture 2"/>
          <p:cNvPicPr>
            <a:picLocks noChangeAspect="1" noChangeArrowheads="1"/>
          </p:cNvPicPr>
          <p:nvPr/>
        </p:nvPicPr>
        <p:blipFill>
          <a:blip r:embed="rId2" cstate="print"/>
          <a:srcRect/>
          <a:stretch>
            <a:fillRect/>
          </a:stretch>
        </p:blipFill>
        <p:spPr bwMode="auto">
          <a:xfrm>
            <a:off x="1905000" y="2571750"/>
            <a:ext cx="2343150" cy="32385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1905000" y="3810000"/>
            <a:ext cx="4124325" cy="314325"/>
          </a:xfrm>
          <a:prstGeom prst="rect">
            <a:avLst/>
          </a:prstGeom>
          <a:noFill/>
          <a:ln w="9525">
            <a:noFill/>
            <a:miter lim="800000"/>
            <a:headEnd/>
            <a:tailEnd/>
          </a:ln>
        </p:spPr>
      </p:pic>
      <p:sp>
        <p:nvSpPr>
          <p:cNvPr id="28676" name="TextBox 4"/>
          <p:cNvSpPr txBox="1">
            <a:spLocks noChangeArrowheads="1"/>
          </p:cNvSpPr>
          <p:nvPr/>
        </p:nvSpPr>
        <p:spPr bwMode="auto">
          <a:xfrm>
            <a:off x="1752600" y="1600200"/>
            <a:ext cx="6934200" cy="646113"/>
          </a:xfrm>
          <a:prstGeom prst="rect">
            <a:avLst/>
          </a:prstGeom>
          <a:noFill/>
          <a:ln w="9525">
            <a:noFill/>
            <a:miter lim="800000"/>
            <a:headEnd/>
            <a:tailEnd/>
          </a:ln>
        </p:spPr>
        <p:txBody>
          <a:bodyPr>
            <a:spAutoFit/>
          </a:bodyPr>
          <a:lstStyle/>
          <a:p>
            <a:r>
              <a:rPr lang="en-US"/>
              <a:t>A/B means DIVIDE COMPONENTWISE (A and B must be the same size)</a:t>
            </a:r>
          </a:p>
        </p:txBody>
      </p:sp>
      <p:sp>
        <p:nvSpPr>
          <p:cNvPr id="28677" name="TextBox 5"/>
          <p:cNvSpPr txBox="1">
            <a:spLocks noChangeArrowheads="1"/>
          </p:cNvSpPr>
          <p:nvPr/>
        </p:nvSpPr>
        <p:spPr bwMode="auto">
          <a:xfrm>
            <a:off x="1828800" y="2209800"/>
            <a:ext cx="5797550" cy="369888"/>
          </a:xfrm>
          <a:prstGeom prst="rect">
            <a:avLst/>
          </a:prstGeom>
          <a:noFill/>
          <a:ln w="9525">
            <a:noFill/>
            <a:miter lim="800000"/>
            <a:headEnd/>
            <a:tailEnd/>
          </a:ln>
        </p:spPr>
        <p:txBody>
          <a:bodyPr wrap="none">
            <a:spAutoFit/>
          </a:bodyPr>
          <a:lstStyle/>
          <a:p>
            <a:r>
              <a:rPr lang="en-US"/>
              <a:t>t-statistics for tests of significant regression coefficients</a:t>
            </a:r>
          </a:p>
        </p:txBody>
      </p:sp>
      <p:sp>
        <p:nvSpPr>
          <p:cNvPr id="28678" name="TextBox 6"/>
          <p:cNvSpPr txBox="1">
            <a:spLocks noChangeArrowheads="1"/>
          </p:cNvSpPr>
          <p:nvPr/>
        </p:nvSpPr>
        <p:spPr bwMode="auto">
          <a:xfrm>
            <a:off x="1828800" y="2895600"/>
            <a:ext cx="6781800" cy="369888"/>
          </a:xfrm>
          <a:prstGeom prst="rect">
            <a:avLst/>
          </a:prstGeom>
          <a:noFill/>
          <a:ln w="9525">
            <a:noFill/>
            <a:miter lim="800000"/>
            <a:headEnd/>
            <a:tailEnd/>
          </a:ln>
        </p:spPr>
        <p:txBody>
          <a:bodyPr>
            <a:spAutoFit/>
          </a:bodyPr>
          <a:lstStyle/>
          <a:p>
            <a:r>
              <a:rPr lang="en-US"/>
              <a:t>Probf(A,d1,d2)  is   Prob[F(d1,d2) ≤ A] for an F distribution</a:t>
            </a:r>
          </a:p>
        </p:txBody>
      </p:sp>
      <p:sp>
        <p:nvSpPr>
          <p:cNvPr id="28679" name="TextBox 7"/>
          <p:cNvSpPr txBox="1">
            <a:spLocks noChangeArrowheads="1"/>
          </p:cNvSpPr>
          <p:nvPr/>
        </p:nvSpPr>
        <p:spPr bwMode="auto">
          <a:xfrm>
            <a:off x="1828800" y="3200400"/>
            <a:ext cx="6705600" cy="646113"/>
          </a:xfrm>
          <a:prstGeom prst="rect">
            <a:avLst/>
          </a:prstGeom>
          <a:noFill/>
          <a:ln w="9525">
            <a:noFill/>
            <a:miter lim="800000"/>
            <a:headEnd/>
            <a:tailEnd/>
          </a:ln>
        </p:spPr>
        <p:txBody>
          <a:bodyPr>
            <a:spAutoFit/>
          </a:bodyPr>
          <a:lstStyle/>
          <a:p>
            <a:r>
              <a:rPr lang="en-US"/>
              <a:t>Recall T(d)</a:t>
            </a:r>
            <a:r>
              <a:rPr lang="en-US" baseline="30000"/>
              <a:t>2</a:t>
            </a:r>
            <a:r>
              <a:rPr lang="en-US"/>
              <a:t> = F(1,d), so that 1-Probf(T#T,1,d) returns two-sided Student-t P-values </a:t>
            </a:r>
          </a:p>
        </p:txBody>
      </p:sp>
      <p:pic>
        <p:nvPicPr>
          <p:cNvPr id="28680" name="Picture 2"/>
          <p:cNvPicPr>
            <a:picLocks noChangeAspect="1" noChangeArrowheads="1"/>
          </p:cNvPicPr>
          <p:nvPr/>
        </p:nvPicPr>
        <p:blipFill>
          <a:blip r:embed="rId4" cstate="print"/>
          <a:srcRect/>
          <a:stretch>
            <a:fillRect/>
          </a:stretch>
        </p:blipFill>
        <p:spPr bwMode="auto">
          <a:xfrm>
            <a:off x="1905000" y="4191000"/>
            <a:ext cx="3533775" cy="323850"/>
          </a:xfrm>
          <a:prstGeom prst="rect">
            <a:avLst/>
          </a:prstGeom>
          <a:noFill/>
          <a:ln w="9525">
            <a:noFill/>
            <a:miter lim="800000"/>
            <a:headEnd/>
            <a:tailEnd/>
          </a:ln>
        </p:spPr>
      </p:pic>
      <p:pic>
        <p:nvPicPr>
          <p:cNvPr id="28681" name="Picture 3"/>
          <p:cNvPicPr>
            <a:picLocks noChangeAspect="1" noChangeArrowheads="1"/>
          </p:cNvPicPr>
          <p:nvPr/>
        </p:nvPicPr>
        <p:blipFill>
          <a:blip r:embed="rId5" cstate="print"/>
          <a:srcRect/>
          <a:stretch>
            <a:fillRect/>
          </a:stretch>
        </p:blipFill>
        <p:spPr bwMode="auto">
          <a:xfrm>
            <a:off x="1828800" y="5181600"/>
            <a:ext cx="4495800" cy="304800"/>
          </a:xfrm>
          <a:prstGeom prst="rect">
            <a:avLst/>
          </a:prstGeom>
          <a:noFill/>
          <a:ln w="9525">
            <a:noFill/>
            <a:miter lim="800000"/>
            <a:headEnd/>
            <a:tailEnd/>
          </a:ln>
        </p:spPr>
      </p:pic>
      <p:pic>
        <p:nvPicPr>
          <p:cNvPr id="28682" name="Picture 4"/>
          <p:cNvPicPr>
            <a:picLocks noChangeAspect="1" noChangeArrowheads="1"/>
          </p:cNvPicPr>
          <p:nvPr/>
        </p:nvPicPr>
        <p:blipFill>
          <a:blip r:embed="rId6" cstate="print"/>
          <a:srcRect/>
          <a:stretch>
            <a:fillRect/>
          </a:stretch>
        </p:blipFill>
        <p:spPr bwMode="auto">
          <a:xfrm>
            <a:off x="1828800" y="4543425"/>
            <a:ext cx="5172075" cy="333375"/>
          </a:xfrm>
          <a:prstGeom prst="rect">
            <a:avLst/>
          </a:prstGeom>
          <a:noFill/>
          <a:ln w="9525">
            <a:noFill/>
            <a:miter lim="800000"/>
            <a:headEnd/>
            <a:tailEnd/>
          </a:ln>
        </p:spPr>
      </p:pic>
      <p:pic>
        <p:nvPicPr>
          <p:cNvPr id="28683" name="Picture 5"/>
          <p:cNvPicPr>
            <a:picLocks noChangeAspect="1" noChangeArrowheads="1"/>
          </p:cNvPicPr>
          <p:nvPr/>
        </p:nvPicPr>
        <p:blipFill>
          <a:blip r:embed="rId7" cstate="print"/>
          <a:srcRect/>
          <a:stretch>
            <a:fillRect/>
          </a:stretch>
        </p:blipFill>
        <p:spPr bwMode="auto">
          <a:xfrm>
            <a:off x="1828800" y="4876800"/>
            <a:ext cx="3419475" cy="323850"/>
          </a:xfrm>
          <a:prstGeom prst="rect">
            <a:avLst/>
          </a:prstGeom>
          <a:noFill/>
          <a:ln w="9525">
            <a:noFill/>
            <a:miter lim="800000"/>
            <a:headEnd/>
            <a:tailEnd/>
          </a:ln>
        </p:spPr>
      </p:pic>
      <p:pic>
        <p:nvPicPr>
          <p:cNvPr id="28684" name="Picture 6"/>
          <p:cNvPicPr>
            <a:picLocks noChangeAspect="1" noChangeArrowheads="1"/>
          </p:cNvPicPr>
          <p:nvPr/>
        </p:nvPicPr>
        <p:blipFill>
          <a:blip r:embed="rId8" cstate="print"/>
          <a:srcRect/>
          <a:stretch>
            <a:fillRect/>
          </a:stretch>
        </p:blipFill>
        <p:spPr bwMode="auto">
          <a:xfrm>
            <a:off x="1828800" y="5486400"/>
            <a:ext cx="2714625" cy="342900"/>
          </a:xfrm>
          <a:prstGeom prst="rect">
            <a:avLst/>
          </a:prstGeom>
          <a:noFill/>
          <a:ln w="9525">
            <a:noFill/>
            <a:miter lim="800000"/>
            <a:headEnd/>
            <a:tailEnd/>
          </a:ln>
        </p:spPr>
      </p:pic>
      <p:pic>
        <p:nvPicPr>
          <p:cNvPr id="28685" name="Picture 7"/>
          <p:cNvPicPr>
            <a:picLocks noChangeAspect="1" noChangeArrowheads="1"/>
          </p:cNvPicPr>
          <p:nvPr/>
        </p:nvPicPr>
        <p:blipFill>
          <a:blip r:embed="rId9" cstate="print"/>
          <a:srcRect/>
          <a:stretch>
            <a:fillRect/>
          </a:stretch>
        </p:blipFill>
        <p:spPr bwMode="auto">
          <a:xfrm>
            <a:off x="1752600" y="5819775"/>
            <a:ext cx="5000625" cy="352425"/>
          </a:xfrm>
          <a:prstGeom prst="rect">
            <a:avLst/>
          </a:prstGeom>
          <a:noFill/>
          <a:ln w="9525">
            <a:noFill/>
            <a:miter lim="800000"/>
            <a:headEnd/>
            <a:tailEnd/>
          </a:ln>
        </p:spPr>
      </p:pic>
      <p:pic>
        <p:nvPicPr>
          <p:cNvPr id="28686" name="Picture 8"/>
          <p:cNvPicPr>
            <a:picLocks noChangeAspect="1" noChangeArrowheads="1"/>
          </p:cNvPicPr>
          <p:nvPr/>
        </p:nvPicPr>
        <p:blipFill>
          <a:blip r:embed="rId10" cstate="print"/>
          <a:srcRect/>
          <a:stretch>
            <a:fillRect/>
          </a:stretch>
        </p:blipFill>
        <p:spPr bwMode="auto">
          <a:xfrm>
            <a:off x="6400800" y="3724275"/>
            <a:ext cx="1076325" cy="542925"/>
          </a:xfrm>
          <a:prstGeom prst="rect">
            <a:avLst/>
          </a:prstGeom>
          <a:noFill/>
          <a:ln w="9525">
            <a:noFill/>
            <a:miter lim="800000"/>
            <a:headEnd/>
            <a:tailEnd/>
          </a:ln>
        </p:spPr>
      </p:pic>
      <p:pic>
        <p:nvPicPr>
          <p:cNvPr id="28687" name="Picture 9"/>
          <p:cNvPicPr>
            <a:picLocks noChangeAspect="1" noChangeArrowheads="1"/>
          </p:cNvPicPr>
          <p:nvPr/>
        </p:nvPicPr>
        <p:blipFill>
          <a:blip r:embed="rId11" cstate="print"/>
          <a:srcRect/>
          <a:stretch>
            <a:fillRect/>
          </a:stretch>
        </p:blipFill>
        <p:spPr bwMode="auto">
          <a:xfrm>
            <a:off x="7248525" y="4191000"/>
            <a:ext cx="1057275" cy="600075"/>
          </a:xfrm>
          <a:prstGeom prst="rect">
            <a:avLst/>
          </a:prstGeom>
          <a:noFill/>
          <a:ln w="9525">
            <a:noFill/>
            <a:miter lim="800000"/>
            <a:headEnd/>
            <a:tailEnd/>
          </a:ln>
        </p:spPr>
      </p:pic>
      <p:sp>
        <p:nvSpPr>
          <p:cNvPr id="28688" name="TextBox 16"/>
          <p:cNvSpPr txBox="1">
            <a:spLocks noChangeArrowheads="1"/>
          </p:cNvSpPr>
          <p:nvPr/>
        </p:nvSpPr>
        <p:spPr bwMode="auto">
          <a:xfrm>
            <a:off x="6705600" y="3592513"/>
            <a:ext cx="582613" cy="369887"/>
          </a:xfrm>
          <a:prstGeom prst="rect">
            <a:avLst/>
          </a:prstGeom>
          <a:noFill/>
          <a:ln w="9525">
            <a:noFill/>
            <a:miter lim="800000"/>
            <a:headEnd/>
            <a:tailEnd/>
          </a:ln>
        </p:spPr>
        <p:txBody>
          <a:bodyPr wrap="none">
            <a:spAutoFit/>
          </a:bodyPr>
          <a:lstStyle/>
          <a:p>
            <a:r>
              <a:rPr lang="en-US">
                <a:solidFill>
                  <a:srgbClr val="FF0066"/>
                </a:solidFill>
                <a:latin typeface="Stencil" pitchFamily="82" charset="0"/>
              </a:rPr>
              <a:t>SST</a:t>
            </a:r>
          </a:p>
        </p:txBody>
      </p:sp>
      <p:sp>
        <p:nvSpPr>
          <p:cNvPr id="28689" name="TextBox 17"/>
          <p:cNvSpPr txBox="1">
            <a:spLocks noChangeArrowheads="1"/>
          </p:cNvSpPr>
          <p:nvPr/>
        </p:nvSpPr>
        <p:spPr bwMode="auto">
          <a:xfrm>
            <a:off x="7543800" y="3962400"/>
            <a:ext cx="606425" cy="369888"/>
          </a:xfrm>
          <a:prstGeom prst="rect">
            <a:avLst/>
          </a:prstGeom>
          <a:noFill/>
          <a:ln w="9525">
            <a:noFill/>
            <a:miter lim="800000"/>
            <a:headEnd/>
            <a:tailEnd/>
          </a:ln>
        </p:spPr>
        <p:txBody>
          <a:bodyPr wrap="none">
            <a:spAutoFit/>
          </a:bodyPr>
          <a:lstStyle/>
          <a:p>
            <a:r>
              <a:rPr lang="en-US">
                <a:solidFill>
                  <a:srgbClr val="3333CC"/>
                </a:solidFill>
                <a:latin typeface="Stencil" pitchFamily="82" charset="0"/>
              </a:rPr>
              <a:t>SSR</a:t>
            </a:r>
          </a:p>
        </p:txBody>
      </p:sp>
      <p:pic>
        <p:nvPicPr>
          <p:cNvPr id="28690" name="Picture 10"/>
          <p:cNvPicPr>
            <a:picLocks noChangeAspect="1" noChangeArrowheads="1"/>
          </p:cNvPicPr>
          <p:nvPr/>
        </p:nvPicPr>
        <p:blipFill>
          <a:blip r:embed="rId12" cstate="print"/>
          <a:srcRect/>
          <a:stretch>
            <a:fillRect/>
          </a:stretch>
        </p:blipFill>
        <p:spPr bwMode="auto">
          <a:xfrm>
            <a:off x="6472238" y="5116513"/>
            <a:ext cx="2366962" cy="750887"/>
          </a:xfrm>
          <a:prstGeom prst="rect">
            <a:avLst/>
          </a:prstGeom>
          <a:noFill/>
          <a:ln w="9525">
            <a:noFill/>
            <a:miter lim="800000"/>
            <a:headEnd/>
            <a:tailEnd/>
          </a:ln>
        </p:spPr>
      </p:pic>
      <p:pic>
        <p:nvPicPr>
          <p:cNvPr id="28691" name="Picture 12"/>
          <p:cNvPicPr>
            <a:picLocks noChangeAspect="1" noChangeArrowheads="1"/>
          </p:cNvPicPr>
          <p:nvPr/>
        </p:nvPicPr>
        <p:blipFill>
          <a:blip r:embed="rId13" cstate="print"/>
          <a:srcRect/>
          <a:stretch>
            <a:fillRect/>
          </a:stretch>
        </p:blipFill>
        <p:spPr bwMode="auto">
          <a:xfrm>
            <a:off x="1905000" y="6153150"/>
            <a:ext cx="2647950" cy="704850"/>
          </a:xfrm>
          <a:prstGeom prst="rect">
            <a:avLst/>
          </a:prstGeom>
          <a:noFill/>
          <a:ln w="9525">
            <a:noFill/>
            <a:miter lim="800000"/>
            <a:headEnd/>
            <a:tailEnd/>
          </a:ln>
        </p:spPr>
      </p:pic>
      <p:sp>
        <p:nvSpPr>
          <p:cNvPr id="28692" name="TextBox 21"/>
          <p:cNvSpPr txBox="1">
            <a:spLocks noChangeArrowheads="1"/>
          </p:cNvSpPr>
          <p:nvPr/>
        </p:nvSpPr>
        <p:spPr bwMode="auto">
          <a:xfrm>
            <a:off x="7162800" y="4876800"/>
            <a:ext cx="657225" cy="369888"/>
          </a:xfrm>
          <a:prstGeom prst="rect">
            <a:avLst/>
          </a:prstGeom>
          <a:noFill/>
          <a:ln w="9525">
            <a:noFill/>
            <a:miter lim="800000"/>
            <a:headEnd/>
            <a:tailEnd/>
          </a:ln>
        </p:spPr>
        <p:txBody>
          <a:bodyPr wrap="none">
            <a:spAutoFit/>
          </a:bodyPr>
          <a:lstStyle/>
          <a:p>
            <a:r>
              <a:rPr lang="en-US">
                <a:solidFill>
                  <a:srgbClr val="800000"/>
                </a:solidFill>
                <a:latin typeface="Stencil" pitchFamily="82" charset="0"/>
              </a:rPr>
              <a:t>MSR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1828800" y="923925"/>
            <a:ext cx="7070725" cy="523875"/>
          </a:xfrm>
          <a:prstGeom prst="rect">
            <a:avLst/>
          </a:prstGeom>
          <a:noFill/>
          <a:ln w="9525">
            <a:noFill/>
            <a:miter lim="800000"/>
            <a:headEnd/>
            <a:tailEnd/>
          </a:ln>
        </p:spPr>
        <p:txBody>
          <a:bodyPr wrap="none">
            <a:spAutoFit/>
          </a:bodyPr>
          <a:lstStyle/>
          <a:p>
            <a:r>
              <a:rPr lang="en-US" sz="2800">
                <a:solidFill>
                  <a:srgbClr val="FF0066"/>
                </a:solidFill>
                <a:latin typeface="Stencil" pitchFamily="82" charset="0"/>
              </a:rPr>
              <a:t>Example 1 simple linear regression </a:t>
            </a:r>
          </a:p>
        </p:txBody>
      </p:sp>
      <p:pic>
        <p:nvPicPr>
          <p:cNvPr id="29698" name="Picture 3"/>
          <p:cNvPicPr>
            <a:picLocks noChangeAspect="1" noChangeArrowheads="1"/>
          </p:cNvPicPr>
          <p:nvPr/>
        </p:nvPicPr>
        <p:blipFill>
          <a:blip r:embed="rId3" cstate="print"/>
          <a:srcRect/>
          <a:stretch>
            <a:fillRect/>
          </a:stretch>
        </p:blipFill>
        <p:spPr bwMode="auto">
          <a:xfrm>
            <a:off x="914400" y="2133600"/>
            <a:ext cx="4143375" cy="1247775"/>
          </a:xfrm>
          <a:prstGeom prst="rect">
            <a:avLst/>
          </a:prstGeom>
          <a:noFill/>
          <a:ln w="9525">
            <a:noFill/>
            <a:miter lim="800000"/>
            <a:headEnd/>
            <a:tailEnd/>
          </a:ln>
        </p:spPr>
      </p:pic>
      <p:pic>
        <p:nvPicPr>
          <p:cNvPr id="29699" name="Picture 4"/>
          <p:cNvPicPr>
            <a:picLocks noChangeAspect="1" noChangeArrowheads="1"/>
          </p:cNvPicPr>
          <p:nvPr/>
        </p:nvPicPr>
        <p:blipFill>
          <a:blip r:embed="rId4" cstate="print"/>
          <a:srcRect/>
          <a:stretch>
            <a:fillRect/>
          </a:stretch>
        </p:blipFill>
        <p:spPr bwMode="auto">
          <a:xfrm>
            <a:off x="1752600" y="4953000"/>
            <a:ext cx="2743200" cy="590550"/>
          </a:xfrm>
          <a:prstGeom prst="rect">
            <a:avLst/>
          </a:prstGeom>
          <a:noFill/>
          <a:ln w="9525">
            <a:noFill/>
            <a:miter lim="800000"/>
            <a:headEnd/>
            <a:tailEnd/>
          </a:ln>
        </p:spPr>
      </p:pic>
      <p:pic>
        <p:nvPicPr>
          <p:cNvPr id="29700" name="Picture 5"/>
          <p:cNvPicPr>
            <a:picLocks noChangeAspect="1" noChangeArrowheads="1"/>
          </p:cNvPicPr>
          <p:nvPr/>
        </p:nvPicPr>
        <p:blipFill>
          <a:blip r:embed="rId5" cstate="print"/>
          <a:srcRect/>
          <a:stretch>
            <a:fillRect/>
          </a:stretch>
        </p:blipFill>
        <p:spPr bwMode="auto">
          <a:xfrm>
            <a:off x="1676400" y="3810000"/>
            <a:ext cx="3343275" cy="962025"/>
          </a:xfrm>
          <a:prstGeom prst="rect">
            <a:avLst/>
          </a:prstGeom>
          <a:noFill/>
          <a:ln w="9525">
            <a:noFill/>
            <a:miter lim="800000"/>
            <a:headEnd/>
            <a:tailEnd/>
          </a:ln>
        </p:spPr>
      </p:pic>
      <p:pic>
        <p:nvPicPr>
          <p:cNvPr id="29701" name="Picture 2"/>
          <p:cNvPicPr>
            <a:picLocks noChangeAspect="1" noChangeArrowheads="1"/>
          </p:cNvPicPr>
          <p:nvPr/>
        </p:nvPicPr>
        <p:blipFill>
          <a:blip r:embed="rId6" cstate="print"/>
          <a:srcRect/>
          <a:stretch>
            <a:fillRect/>
          </a:stretch>
        </p:blipFill>
        <p:spPr bwMode="auto">
          <a:xfrm>
            <a:off x="6324600" y="3581400"/>
            <a:ext cx="1962150" cy="1619250"/>
          </a:xfrm>
          <a:prstGeom prst="rect">
            <a:avLst/>
          </a:prstGeom>
          <a:noFill/>
          <a:ln w="9525">
            <a:noFill/>
            <a:miter lim="800000"/>
            <a:headEnd/>
            <a:tailEnd/>
          </a:ln>
        </p:spPr>
      </p:pic>
      <p:sp>
        <p:nvSpPr>
          <p:cNvPr id="29702" name="TextBox 6"/>
          <p:cNvSpPr txBox="1">
            <a:spLocks noChangeArrowheads="1"/>
          </p:cNvSpPr>
          <p:nvPr/>
        </p:nvSpPr>
        <p:spPr bwMode="auto">
          <a:xfrm>
            <a:off x="1905000" y="1676400"/>
            <a:ext cx="1279525" cy="369888"/>
          </a:xfrm>
          <a:prstGeom prst="rect">
            <a:avLst/>
          </a:prstGeom>
          <a:noFill/>
          <a:ln w="9525">
            <a:noFill/>
            <a:miter lim="800000"/>
            <a:headEnd/>
            <a:tailEnd/>
          </a:ln>
        </p:spPr>
        <p:txBody>
          <a:bodyPr wrap="none">
            <a:spAutoFit/>
          </a:bodyPr>
          <a:lstStyle/>
          <a:p>
            <a:r>
              <a:rPr lang="en-US">
                <a:solidFill>
                  <a:srgbClr val="3333CC"/>
                </a:solidFill>
                <a:latin typeface="Stencil" pitchFamily="82" charset="0"/>
              </a:rPr>
              <a:t>PROC GLM</a:t>
            </a:r>
          </a:p>
        </p:txBody>
      </p:sp>
      <p:sp>
        <p:nvSpPr>
          <p:cNvPr id="29703" name="TextBox 7"/>
          <p:cNvSpPr txBox="1">
            <a:spLocks noChangeArrowheads="1"/>
          </p:cNvSpPr>
          <p:nvPr/>
        </p:nvSpPr>
        <p:spPr bwMode="auto">
          <a:xfrm>
            <a:off x="6781800" y="1676400"/>
            <a:ext cx="1228725" cy="369888"/>
          </a:xfrm>
          <a:prstGeom prst="rect">
            <a:avLst/>
          </a:prstGeom>
          <a:noFill/>
          <a:ln w="9525">
            <a:noFill/>
            <a:miter lim="800000"/>
            <a:headEnd/>
            <a:tailEnd/>
          </a:ln>
        </p:spPr>
        <p:txBody>
          <a:bodyPr wrap="none">
            <a:spAutoFit/>
          </a:bodyPr>
          <a:lstStyle/>
          <a:p>
            <a:r>
              <a:rPr lang="en-US">
                <a:solidFill>
                  <a:srgbClr val="00B050"/>
                </a:solidFill>
                <a:latin typeface="Stencil" pitchFamily="82" charset="0"/>
              </a:rPr>
              <a:t>PROC iml</a:t>
            </a:r>
          </a:p>
        </p:txBody>
      </p:sp>
      <p:pic>
        <p:nvPicPr>
          <p:cNvPr id="29704" name="Picture 3"/>
          <p:cNvPicPr>
            <a:picLocks noChangeAspect="1" noChangeArrowheads="1"/>
          </p:cNvPicPr>
          <p:nvPr/>
        </p:nvPicPr>
        <p:blipFill>
          <a:blip r:embed="rId7" cstate="print"/>
          <a:srcRect/>
          <a:stretch>
            <a:fillRect/>
          </a:stretch>
        </p:blipFill>
        <p:spPr bwMode="auto">
          <a:xfrm>
            <a:off x="5181600" y="2057400"/>
            <a:ext cx="3962400" cy="1466850"/>
          </a:xfrm>
          <a:prstGeom prst="rect">
            <a:avLst/>
          </a:prstGeom>
          <a:noFill/>
          <a:ln w="9525">
            <a:noFill/>
            <a:miter lim="800000"/>
            <a:headEnd/>
            <a:tailEnd/>
          </a:ln>
        </p:spPr>
      </p:pic>
      <p:pic>
        <p:nvPicPr>
          <p:cNvPr id="29705" name="Picture 4"/>
          <p:cNvPicPr>
            <a:picLocks noChangeAspect="1" noChangeArrowheads="1"/>
          </p:cNvPicPr>
          <p:nvPr/>
        </p:nvPicPr>
        <p:blipFill>
          <a:blip r:embed="rId8" cstate="print"/>
          <a:srcRect/>
          <a:stretch>
            <a:fillRect/>
          </a:stretch>
        </p:blipFill>
        <p:spPr bwMode="auto">
          <a:xfrm>
            <a:off x="6896100" y="5248275"/>
            <a:ext cx="876300" cy="771525"/>
          </a:xfrm>
          <a:prstGeom prst="rect">
            <a:avLst/>
          </a:prstGeom>
          <a:noFill/>
          <a:ln w="9525">
            <a:noFill/>
            <a:miter lim="800000"/>
            <a:headEnd/>
            <a:tailEnd/>
          </a:ln>
        </p:spPr>
      </p:pic>
      <p:sp>
        <p:nvSpPr>
          <p:cNvPr id="29706" name="TextBox 10"/>
          <p:cNvSpPr txBox="1">
            <a:spLocks noChangeArrowheads="1"/>
          </p:cNvSpPr>
          <p:nvPr/>
        </p:nvSpPr>
        <p:spPr bwMode="auto">
          <a:xfrm>
            <a:off x="1905000" y="5791200"/>
            <a:ext cx="1192213" cy="369888"/>
          </a:xfrm>
          <a:prstGeom prst="rect">
            <a:avLst/>
          </a:prstGeom>
          <a:noFill/>
          <a:ln w="9525">
            <a:noFill/>
            <a:miter lim="800000"/>
            <a:headEnd/>
            <a:tailEnd/>
          </a:ln>
        </p:spPr>
        <p:txBody>
          <a:bodyPr wrap="none">
            <a:spAutoFit/>
          </a:bodyPr>
          <a:lstStyle/>
          <a:p>
            <a:r>
              <a:rPr lang="en-US">
                <a:solidFill>
                  <a:srgbClr val="FF0000"/>
                </a:solidFill>
                <a:latin typeface="Stencil" pitchFamily="82" charset="0"/>
                <a:hlinkClick r:id="rId9" action="ppaction://hlinkfile"/>
              </a:rPr>
              <a:t>EXAMPLE</a:t>
            </a:r>
            <a:endParaRPr lang="en-US">
              <a:solidFill>
                <a:srgbClr val="FF0000"/>
              </a:solidFill>
              <a:latin typeface="Stencil"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828800" y="609600"/>
            <a:ext cx="6705600" cy="954088"/>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MULTIPLE LINEAR REGRESSION</a:t>
            </a:r>
          </a:p>
          <a:p>
            <a:r>
              <a:rPr lang="en-US" sz="2800">
                <a:solidFill>
                  <a:srgbClr val="FF0066"/>
                </a:solidFill>
                <a:latin typeface="Stencil" pitchFamily="82" charset="0"/>
              </a:rPr>
              <a:t>MODEL</a:t>
            </a:r>
          </a:p>
        </p:txBody>
      </p:sp>
      <p:pic>
        <p:nvPicPr>
          <p:cNvPr id="31746" name="Picture 3"/>
          <p:cNvPicPr>
            <a:picLocks noChangeAspect="1" noChangeArrowheads="1"/>
          </p:cNvPicPr>
          <p:nvPr/>
        </p:nvPicPr>
        <p:blipFill>
          <a:blip r:embed="rId3" cstate="print"/>
          <a:srcRect/>
          <a:stretch>
            <a:fillRect/>
          </a:stretch>
        </p:blipFill>
        <p:spPr bwMode="auto">
          <a:xfrm>
            <a:off x="1973263" y="1752600"/>
            <a:ext cx="6484937" cy="323850"/>
          </a:xfrm>
          <a:prstGeom prst="rect">
            <a:avLst/>
          </a:prstGeom>
          <a:noFill/>
          <a:ln w="9525">
            <a:noFill/>
            <a:miter lim="800000"/>
            <a:headEnd/>
            <a:tailEnd/>
          </a:ln>
        </p:spPr>
      </p:pic>
      <p:sp>
        <p:nvSpPr>
          <p:cNvPr id="31747" name="Rectangle 7"/>
          <p:cNvSpPr>
            <a:spLocks noChangeArrowheads="1"/>
          </p:cNvSpPr>
          <p:nvPr/>
        </p:nvSpPr>
        <p:spPr bwMode="auto">
          <a:xfrm>
            <a:off x="1752600" y="1676400"/>
            <a:ext cx="6934200" cy="533400"/>
          </a:xfrm>
          <a:prstGeom prst="rect">
            <a:avLst/>
          </a:prstGeom>
          <a:noFill/>
          <a:ln w="38100">
            <a:solidFill>
              <a:srgbClr val="FF0000"/>
            </a:solidFill>
            <a:miter lim="800000"/>
            <a:headEnd/>
            <a:tailEnd/>
          </a:ln>
        </p:spPr>
        <p:txBody>
          <a:bodyPr wrap="none" anchor="ctr"/>
          <a:lstStyle/>
          <a:p>
            <a:endParaRPr lang="en-US"/>
          </a:p>
        </p:txBody>
      </p:sp>
      <p:pic>
        <p:nvPicPr>
          <p:cNvPr id="31748" name="Picture 20"/>
          <p:cNvPicPr>
            <a:picLocks noChangeAspect="1" noChangeArrowheads="1"/>
          </p:cNvPicPr>
          <p:nvPr/>
        </p:nvPicPr>
        <p:blipFill>
          <a:blip r:embed="rId4" cstate="print"/>
          <a:srcRect/>
          <a:stretch>
            <a:fillRect/>
          </a:stretch>
        </p:blipFill>
        <p:spPr bwMode="auto">
          <a:xfrm>
            <a:off x="3124200" y="4495800"/>
            <a:ext cx="2466975" cy="381000"/>
          </a:xfrm>
          <a:prstGeom prst="rect">
            <a:avLst/>
          </a:prstGeom>
          <a:noFill/>
          <a:ln w="9525">
            <a:noFill/>
            <a:miter lim="800000"/>
            <a:headEnd/>
            <a:tailEnd/>
          </a:ln>
        </p:spPr>
      </p:pic>
      <p:pic>
        <p:nvPicPr>
          <p:cNvPr id="31749" name="Picture 7"/>
          <p:cNvPicPr>
            <a:picLocks noChangeAspect="1" noChangeArrowheads="1"/>
          </p:cNvPicPr>
          <p:nvPr/>
        </p:nvPicPr>
        <p:blipFill>
          <a:blip r:embed="rId5" cstate="print"/>
          <a:srcRect/>
          <a:stretch>
            <a:fillRect/>
          </a:stretch>
        </p:blipFill>
        <p:spPr bwMode="auto">
          <a:xfrm>
            <a:off x="3048000" y="2514600"/>
            <a:ext cx="4724400" cy="1079500"/>
          </a:xfrm>
          <a:prstGeom prst="rect">
            <a:avLst/>
          </a:prstGeom>
          <a:noFill/>
          <a:ln w="9525">
            <a:noFill/>
            <a:miter lim="800000"/>
            <a:headEnd/>
            <a:tailEnd/>
          </a:ln>
        </p:spPr>
      </p:pic>
      <p:sp>
        <p:nvSpPr>
          <p:cNvPr id="31750" name="TextBox 6"/>
          <p:cNvSpPr txBox="1">
            <a:spLocks noChangeArrowheads="1"/>
          </p:cNvSpPr>
          <p:nvPr/>
        </p:nvSpPr>
        <p:spPr bwMode="auto">
          <a:xfrm>
            <a:off x="2133600" y="3962400"/>
            <a:ext cx="4624388" cy="369888"/>
          </a:xfrm>
          <a:prstGeom prst="rect">
            <a:avLst/>
          </a:prstGeom>
          <a:noFill/>
          <a:ln w="9525">
            <a:noFill/>
            <a:miter lim="800000"/>
            <a:headEnd/>
            <a:tailEnd/>
          </a:ln>
        </p:spPr>
        <p:txBody>
          <a:bodyPr wrap="none">
            <a:spAutoFit/>
          </a:bodyPr>
          <a:lstStyle/>
          <a:p>
            <a:r>
              <a:rPr lang="en-US">
                <a:solidFill>
                  <a:srgbClr val="CC0099"/>
                </a:solidFill>
                <a:latin typeface="Stencil" pitchFamily="82" charset="0"/>
              </a:rPr>
              <a:t>MATRIX ALGEBRA IS EXACTLY THE SAME!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1600200" y="609600"/>
            <a:ext cx="7092950" cy="954088"/>
          </a:xfrm>
          <a:prstGeom prst="rect">
            <a:avLst/>
          </a:prstGeom>
          <a:noFill/>
          <a:ln w="9525">
            <a:noFill/>
            <a:miter lim="800000"/>
            <a:headEnd/>
            <a:tailEnd/>
          </a:ln>
        </p:spPr>
        <p:txBody>
          <a:bodyPr wrap="none">
            <a:spAutoFit/>
          </a:bodyPr>
          <a:lstStyle/>
          <a:p>
            <a:r>
              <a:rPr lang="en-US" sz="2800">
                <a:solidFill>
                  <a:srgbClr val="FF0066"/>
                </a:solidFill>
                <a:latin typeface="Stencil" pitchFamily="82" charset="0"/>
              </a:rPr>
              <a:t>Example 2 SINGLE FACTOR ANALYSIS OF </a:t>
            </a:r>
          </a:p>
          <a:p>
            <a:r>
              <a:rPr lang="en-US" sz="2800">
                <a:solidFill>
                  <a:srgbClr val="FF0066"/>
                </a:solidFill>
                <a:latin typeface="Stencil" pitchFamily="82" charset="0"/>
              </a:rPr>
              <a:t>VARIANCE</a:t>
            </a:r>
          </a:p>
        </p:txBody>
      </p:sp>
      <p:sp>
        <p:nvSpPr>
          <p:cNvPr id="32770" name="TextBox 3"/>
          <p:cNvSpPr txBox="1">
            <a:spLocks noChangeArrowheads="1"/>
          </p:cNvSpPr>
          <p:nvPr/>
        </p:nvSpPr>
        <p:spPr bwMode="auto">
          <a:xfrm>
            <a:off x="1905000" y="1600200"/>
            <a:ext cx="820738" cy="400050"/>
          </a:xfrm>
          <a:prstGeom prst="rect">
            <a:avLst/>
          </a:prstGeom>
          <a:noFill/>
          <a:ln w="9525">
            <a:noFill/>
            <a:miter lim="800000"/>
            <a:headEnd/>
            <a:tailEnd/>
          </a:ln>
        </p:spPr>
        <p:txBody>
          <a:bodyPr wrap="none">
            <a:spAutoFit/>
          </a:bodyPr>
          <a:lstStyle/>
          <a:p>
            <a:r>
              <a:rPr lang="en-US" sz="2000">
                <a:solidFill>
                  <a:srgbClr val="CC0099"/>
                </a:solidFill>
                <a:latin typeface="Stencil" pitchFamily="82" charset="0"/>
              </a:rPr>
              <a:t>DATA</a:t>
            </a:r>
          </a:p>
        </p:txBody>
      </p:sp>
      <p:sp>
        <p:nvSpPr>
          <p:cNvPr id="32771" name="TextBox 15"/>
          <p:cNvSpPr txBox="1">
            <a:spLocks noChangeArrowheads="1"/>
          </p:cNvSpPr>
          <p:nvPr/>
        </p:nvSpPr>
        <p:spPr bwMode="auto">
          <a:xfrm>
            <a:off x="3449638" y="1600200"/>
            <a:ext cx="5832475" cy="1754188"/>
          </a:xfrm>
          <a:prstGeom prst="rect">
            <a:avLst/>
          </a:prstGeom>
          <a:noFill/>
          <a:ln w="9525">
            <a:noFill/>
            <a:miter lim="800000"/>
            <a:headEnd/>
            <a:tailEnd/>
          </a:ln>
        </p:spPr>
        <p:txBody>
          <a:bodyPr wrap="none">
            <a:spAutoFit/>
          </a:bodyPr>
          <a:lstStyle/>
          <a:p>
            <a:r>
              <a:rPr lang="en-US">
                <a:solidFill>
                  <a:srgbClr val="CC0000"/>
                </a:solidFill>
              </a:rPr>
              <a:t>Dataset has a total of 19 observations </a:t>
            </a:r>
          </a:p>
          <a:p>
            <a:r>
              <a:rPr lang="en-US">
                <a:solidFill>
                  <a:srgbClr val="CC0000"/>
                </a:solidFill>
              </a:rPr>
              <a:t>(Store-Design Combinations)</a:t>
            </a:r>
          </a:p>
          <a:p>
            <a:r>
              <a:rPr lang="en-US">
                <a:solidFill>
                  <a:srgbClr val="CC0000"/>
                </a:solidFill>
              </a:rPr>
              <a:t>Cases (Outcome Variable) = Number of cases sold</a:t>
            </a:r>
          </a:p>
          <a:p>
            <a:r>
              <a:rPr lang="en-US">
                <a:solidFill>
                  <a:srgbClr val="CC0000"/>
                </a:solidFill>
              </a:rPr>
              <a:t>Design = 1 of 4 different package designs for new </a:t>
            </a:r>
          </a:p>
          <a:p>
            <a:r>
              <a:rPr lang="en-US">
                <a:solidFill>
                  <a:srgbClr val="CC0000"/>
                </a:solidFill>
              </a:rPr>
              <a:t>breakfast cereal</a:t>
            </a:r>
          </a:p>
          <a:p>
            <a:r>
              <a:rPr lang="en-US">
                <a:solidFill>
                  <a:srgbClr val="CC0000"/>
                </a:solidFill>
              </a:rPr>
              <a:t>Store = 5 stores with approximately same sales volume</a:t>
            </a:r>
          </a:p>
        </p:txBody>
      </p:sp>
      <p:pic>
        <p:nvPicPr>
          <p:cNvPr id="32772" name="Picture 2"/>
          <p:cNvPicPr>
            <a:picLocks noChangeAspect="1" noChangeArrowheads="1"/>
          </p:cNvPicPr>
          <p:nvPr/>
        </p:nvPicPr>
        <p:blipFill>
          <a:blip r:embed="rId3" cstate="print"/>
          <a:srcRect/>
          <a:stretch>
            <a:fillRect/>
          </a:stretch>
        </p:blipFill>
        <p:spPr bwMode="auto">
          <a:xfrm>
            <a:off x="1819275" y="1962150"/>
            <a:ext cx="1304925" cy="4591050"/>
          </a:xfrm>
          <a:prstGeom prst="rect">
            <a:avLst/>
          </a:prstGeom>
          <a:noFill/>
          <a:ln w="9525">
            <a:noFill/>
            <a:miter lim="800000"/>
            <a:headEnd/>
            <a:tailEnd/>
          </a:ln>
        </p:spPr>
      </p:pic>
      <p:pic>
        <p:nvPicPr>
          <p:cNvPr id="32773" name="Picture 3"/>
          <p:cNvPicPr>
            <a:picLocks noChangeAspect="1" noChangeArrowheads="1"/>
          </p:cNvPicPr>
          <p:nvPr/>
        </p:nvPicPr>
        <p:blipFill>
          <a:blip r:embed="rId4" cstate="print"/>
          <a:srcRect/>
          <a:stretch>
            <a:fillRect/>
          </a:stretch>
        </p:blipFill>
        <p:spPr bwMode="auto">
          <a:xfrm>
            <a:off x="3124200" y="4343400"/>
            <a:ext cx="2257425" cy="2305050"/>
          </a:xfrm>
          <a:prstGeom prst="rect">
            <a:avLst/>
          </a:prstGeom>
          <a:noFill/>
          <a:ln w="9525">
            <a:noFill/>
            <a:miter lim="800000"/>
            <a:headEnd/>
            <a:tailEnd/>
          </a:ln>
        </p:spPr>
      </p:pic>
      <p:sp>
        <p:nvSpPr>
          <p:cNvPr id="32774" name="TextBox 9"/>
          <p:cNvSpPr txBox="1">
            <a:spLocks noChangeArrowheads="1"/>
          </p:cNvSpPr>
          <p:nvPr/>
        </p:nvSpPr>
        <p:spPr bwMode="auto">
          <a:xfrm>
            <a:off x="3200400" y="3962400"/>
            <a:ext cx="2028825" cy="400050"/>
          </a:xfrm>
          <a:prstGeom prst="rect">
            <a:avLst/>
          </a:prstGeom>
          <a:noFill/>
          <a:ln w="9525">
            <a:noFill/>
            <a:miter lim="800000"/>
            <a:headEnd/>
            <a:tailEnd/>
          </a:ln>
        </p:spPr>
        <p:txBody>
          <a:bodyPr wrap="none">
            <a:spAutoFit/>
          </a:bodyPr>
          <a:lstStyle/>
          <a:p>
            <a:r>
              <a:rPr lang="en-US" sz="2000">
                <a:solidFill>
                  <a:srgbClr val="800000"/>
                </a:solidFill>
                <a:latin typeface="Stencil" pitchFamily="82" charset="0"/>
              </a:rPr>
              <a:t>USE DATA STEP</a:t>
            </a:r>
          </a:p>
        </p:txBody>
      </p:sp>
      <p:pic>
        <p:nvPicPr>
          <p:cNvPr id="32775" name="Picture 5"/>
          <p:cNvPicPr>
            <a:picLocks noChangeAspect="1" noChangeArrowheads="1"/>
          </p:cNvPicPr>
          <p:nvPr/>
        </p:nvPicPr>
        <p:blipFill>
          <a:blip r:embed="rId5" cstate="print"/>
          <a:srcRect/>
          <a:stretch>
            <a:fillRect/>
          </a:stretch>
        </p:blipFill>
        <p:spPr bwMode="auto">
          <a:xfrm>
            <a:off x="5362575" y="4067175"/>
            <a:ext cx="3705225" cy="2028825"/>
          </a:xfrm>
          <a:prstGeom prst="rect">
            <a:avLst/>
          </a:prstGeom>
          <a:noFill/>
          <a:ln w="9525">
            <a:noFill/>
            <a:miter lim="800000"/>
            <a:headEnd/>
            <a:tailEnd/>
          </a:ln>
        </p:spPr>
      </p:pic>
      <p:sp>
        <p:nvSpPr>
          <p:cNvPr id="32776" name="TextBox 12"/>
          <p:cNvSpPr txBox="1">
            <a:spLocks noChangeArrowheads="1"/>
          </p:cNvSpPr>
          <p:nvPr/>
        </p:nvSpPr>
        <p:spPr bwMode="auto">
          <a:xfrm>
            <a:off x="5821363" y="3657600"/>
            <a:ext cx="1874837" cy="400050"/>
          </a:xfrm>
          <a:prstGeom prst="rect">
            <a:avLst/>
          </a:prstGeom>
          <a:noFill/>
          <a:ln w="9525">
            <a:noFill/>
            <a:miter lim="800000"/>
            <a:headEnd/>
            <a:tailEnd/>
          </a:ln>
        </p:spPr>
        <p:txBody>
          <a:bodyPr wrap="none">
            <a:spAutoFit/>
          </a:bodyPr>
          <a:lstStyle/>
          <a:p>
            <a:r>
              <a:rPr lang="en-US" sz="2000">
                <a:solidFill>
                  <a:srgbClr val="3333CC"/>
                </a:solidFill>
                <a:latin typeface="Stencil" pitchFamily="82" charset="0"/>
              </a:rPr>
              <a:t>USE PROC IML</a:t>
            </a:r>
          </a:p>
        </p:txBody>
      </p:sp>
      <p:sp>
        <p:nvSpPr>
          <p:cNvPr id="32777" name="TextBox 13"/>
          <p:cNvSpPr txBox="1">
            <a:spLocks noChangeArrowheads="1"/>
          </p:cNvSpPr>
          <p:nvPr/>
        </p:nvSpPr>
        <p:spPr bwMode="auto">
          <a:xfrm>
            <a:off x="3200400" y="3276600"/>
            <a:ext cx="6083300" cy="646113"/>
          </a:xfrm>
          <a:prstGeom prst="rect">
            <a:avLst/>
          </a:prstGeom>
          <a:noFill/>
          <a:ln w="9525">
            <a:noFill/>
            <a:miter lim="800000"/>
            <a:headEnd/>
            <a:tailEnd/>
          </a:ln>
        </p:spPr>
        <p:txBody>
          <a:bodyPr wrap="none">
            <a:spAutoFit/>
          </a:bodyPr>
          <a:lstStyle/>
          <a:p>
            <a:r>
              <a:rPr lang="en-US"/>
              <a:t>Need to create multiple columns to represent levels within</a:t>
            </a:r>
          </a:p>
          <a:p>
            <a:r>
              <a:rPr lang="en-US"/>
              <a:t>categorical factor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1600200" y="609600"/>
            <a:ext cx="7092950" cy="954088"/>
          </a:xfrm>
          <a:prstGeom prst="rect">
            <a:avLst/>
          </a:prstGeom>
          <a:noFill/>
          <a:ln w="9525">
            <a:noFill/>
            <a:miter lim="800000"/>
            <a:headEnd/>
            <a:tailEnd/>
          </a:ln>
        </p:spPr>
        <p:txBody>
          <a:bodyPr wrap="none">
            <a:spAutoFit/>
          </a:bodyPr>
          <a:lstStyle/>
          <a:p>
            <a:r>
              <a:rPr lang="en-US" sz="2800">
                <a:solidFill>
                  <a:srgbClr val="FF0066"/>
                </a:solidFill>
                <a:latin typeface="Stencil" pitchFamily="82" charset="0"/>
              </a:rPr>
              <a:t>Example 2 SINGLE FACTOR ANALYSIS OF </a:t>
            </a:r>
          </a:p>
          <a:p>
            <a:r>
              <a:rPr lang="en-US" sz="2800">
                <a:solidFill>
                  <a:srgbClr val="FF0066"/>
                </a:solidFill>
                <a:latin typeface="Stencil" pitchFamily="82" charset="0"/>
              </a:rPr>
              <a:t>VARIANCE</a:t>
            </a:r>
          </a:p>
        </p:txBody>
      </p:sp>
      <p:pic>
        <p:nvPicPr>
          <p:cNvPr id="33794" name="Picture 2"/>
          <p:cNvPicPr>
            <a:picLocks noChangeAspect="1" noChangeArrowheads="1"/>
          </p:cNvPicPr>
          <p:nvPr/>
        </p:nvPicPr>
        <p:blipFill>
          <a:blip r:embed="rId2" cstate="print"/>
          <a:srcRect/>
          <a:stretch>
            <a:fillRect/>
          </a:stretch>
        </p:blipFill>
        <p:spPr bwMode="auto">
          <a:xfrm>
            <a:off x="1828800" y="2152650"/>
            <a:ext cx="809625" cy="462915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3019425" y="2209800"/>
            <a:ext cx="1095375" cy="4610100"/>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4400550" y="2276475"/>
            <a:ext cx="1009650" cy="4581525"/>
          </a:xfrm>
          <a:prstGeom prst="rect">
            <a:avLst/>
          </a:prstGeom>
          <a:noFill/>
          <a:ln w="9525">
            <a:noFill/>
            <a:miter lim="800000"/>
            <a:headEnd/>
            <a:tailEnd/>
          </a:ln>
        </p:spPr>
      </p:pic>
      <p:sp>
        <p:nvSpPr>
          <p:cNvPr id="33797" name="TextBox 14"/>
          <p:cNvSpPr txBox="1">
            <a:spLocks noChangeArrowheads="1"/>
          </p:cNvSpPr>
          <p:nvPr/>
        </p:nvSpPr>
        <p:spPr bwMode="auto">
          <a:xfrm>
            <a:off x="1628775" y="1676400"/>
            <a:ext cx="1495425" cy="400050"/>
          </a:xfrm>
          <a:prstGeom prst="rect">
            <a:avLst/>
          </a:prstGeom>
          <a:noFill/>
          <a:ln w="9525">
            <a:noFill/>
            <a:miter lim="800000"/>
            <a:headEnd/>
            <a:tailEnd/>
          </a:ln>
        </p:spPr>
        <p:txBody>
          <a:bodyPr wrap="none">
            <a:spAutoFit/>
          </a:bodyPr>
          <a:lstStyle/>
          <a:p>
            <a:r>
              <a:rPr lang="en-US" sz="2000">
                <a:solidFill>
                  <a:srgbClr val="800000"/>
                </a:solidFill>
                <a:latin typeface="Stencil" pitchFamily="82" charset="0"/>
              </a:rPr>
              <a:t>DATA STEP</a:t>
            </a:r>
          </a:p>
        </p:txBody>
      </p:sp>
      <p:sp>
        <p:nvSpPr>
          <p:cNvPr id="33798" name="TextBox 16"/>
          <p:cNvSpPr txBox="1">
            <a:spLocks noChangeArrowheads="1"/>
          </p:cNvSpPr>
          <p:nvPr/>
        </p:nvSpPr>
        <p:spPr bwMode="auto">
          <a:xfrm>
            <a:off x="3006725" y="1600200"/>
            <a:ext cx="1412875" cy="708025"/>
          </a:xfrm>
          <a:prstGeom prst="rect">
            <a:avLst/>
          </a:prstGeom>
          <a:noFill/>
          <a:ln w="9525">
            <a:noFill/>
            <a:miter lim="800000"/>
            <a:headEnd/>
            <a:tailEnd/>
          </a:ln>
        </p:spPr>
        <p:txBody>
          <a:bodyPr wrap="none">
            <a:spAutoFit/>
          </a:bodyPr>
          <a:lstStyle/>
          <a:p>
            <a:r>
              <a:rPr lang="en-US" sz="2000">
                <a:solidFill>
                  <a:srgbClr val="3333CC"/>
                </a:solidFill>
                <a:latin typeface="Stencil" pitchFamily="82" charset="0"/>
              </a:rPr>
              <a:t>DESIGN</a:t>
            </a:r>
          </a:p>
          <a:p>
            <a:r>
              <a:rPr lang="en-US" sz="2000">
                <a:solidFill>
                  <a:srgbClr val="3333CC"/>
                </a:solidFill>
                <a:latin typeface="Stencil" pitchFamily="82" charset="0"/>
              </a:rPr>
              <a:t>FUNCTION</a:t>
            </a:r>
          </a:p>
        </p:txBody>
      </p:sp>
      <p:sp>
        <p:nvSpPr>
          <p:cNvPr id="33799" name="TextBox 17"/>
          <p:cNvSpPr txBox="1">
            <a:spLocks noChangeArrowheads="1"/>
          </p:cNvSpPr>
          <p:nvPr/>
        </p:nvSpPr>
        <p:spPr bwMode="auto">
          <a:xfrm>
            <a:off x="4267200" y="1654175"/>
            <a:ext cx="1412875" cy="708025"/>
          </a:xfrm>
          <a:prstGeom prst="rect">
            <a:avLst/>
          </a:prstGeom>
          <a:noFill/>
          <a:ln w="9525">
            <a:noFill/>
            <a:miter lim="800000"/>
            <a:headEnd/>
            <a:tailEnd/>
          </a:ln>
        </p:spPr>
        <p:txBody>
          <a:bodyPr wrap="none">
            <a:spAutoFit/>
          </a:bodyPr>
          <a:lstStyle/>
          <a:p>
            <a:r>
              <a:rPr lang="en-US" sz="2000">
                <a:solidFill>
                  <a:srgbClr val="CC0000"/>
                </a:solidFill>
                <a:latin typeface="Stencil" pitchFamily="82" charset="0"/>
              </a:rPr>
              <a:t>DESIGNF</a:t>
            </a:r>
          </a:p>
          <a:p>
            <a:r>
              <a:rPr lang="en-US" sz="2000">
                <a:solidFill>
                  <a:srgbClr val="CC0000"/>
                </a:solidFill>
                <a:latin typeface="Stencil" pitchFamily="82" charset="0"/>
              </a:rPr>
              <a:t>FUNCTION</a:t>
            </a:r>
          </a:p>
        </p:txBody>
      </p:sp>
      <p:sp>
        <p:nvSpPr>
          <p:cNvPr id="33800" name="TextBox 18"/>
          <p:cNvSpPr txBox="1">
            <a:spLocks noChangeArrowheads="1"/>
          </p:cNvSpPr>
          <p:nvPr/>
        </p:nvSpPr>
        <p:spPr bwMode="auto">
          <a:xfrm>
            <a:off x="5486400" y="1524000"/>
            <a:ext cx="3778250" cy="4770438"/>
          </a:xfrm>
          <a:prstGeom prst="rect">
            <a:avLst/>
          </a:prstGeom>
          <a:noFill/>
          <a:ln w="9525">
            <a:noFill/>
            <a:miter lim="800000"/>
            <a:headEnd/>
            <a:tailEnd/>
          </a:ln>
        </p:spPr>
        <p:txBody>
          <a:bodyPr wrap="none">
            <a:spAutoFit/>
          </a:bodyPr>
          <a:lstStyle/>
          <a:p>
            <a:r>
              <a:rPr lang="en-US" sz="1600"/>
              <a:t>The DESIGN function creates a </a:t>
            </a:r>
          </a:p>
          <a:p>
            <a:r>
              <a:rPr lang="en-US" sz="1600"/>
              <a:t>design matrix of 0s and 1s from </a:t>
            </a:r>
          </a:p>
          <a:p>
            <a:r>
              <a:rPr lang="en-US" sz="1600"/>
              <a:t>column-vector. Each unique value </a:t>
            </a:r>
          </a:p>
          <a:p>
            <a:r>
              <a:rPr lang="en-US" sz="1600"/>
              <a:t>of the vector generates a column </a:t>
            </a:r>
          </a:p>
          <a:p>
            <a:r>
              <a:rPr lang="en-US" sz="1600"/>
              <a:t>of the design matrix. This column </a:t>
            </a:r>
          </a:p>
          <a:p>
            <a:r>
              <a:rPr lang="en-US" sz="1600"/>
              <a:t>contains ones in elements with </a:t>
            </a:r>
          </a:p>
          <a:p>
            <a:r>
              <a:rPr lang="en-US" sz="1600"/>
              <a:t>corresponding elements in the </a:t>
            </a:r>
          </a:p>
          <a:p>
            <a:r>
              <a:rPr lang="en-US" sz="1600"/>
              <a:t>vector that are the current value; </a:t>
            </a:r>
          </a:p>
          <a:p>
            <a:r>
              <a:rPr lang="en-US" sz="1600"/>
              <a:t>it contains zeros elsewhere.</a:t>
            </a:r>
          </a:p>
          <a:p>
            <a:endParaRPr lang="en-US" sz="1400"/>
          </a:p>
          <a:p>
            <a:r>
              <a:rPr lang="en-US" sz="1600"/>
              <a:t>The DESIGNF function works similar </a:t>
            </a:r>
          </a:p>
          <a:p>
            <a:r>
              <a:rPr lang="en-US" sz="1600"/>
              <a:t>to the DESIGN function; however, </a:t>
            </a:r>
          </a:p>
          <a:p>
            <a:r>
              <a:rPr lang="en-US" sz="1600"/>
              <a:t>the result matrix is one column smaller </a:t>
            </a:r>
          </a:p>
          <a:p>
            <a:r>
              <a:rPr lang="en-US" sz="1600"/>
              <a:t>and can be used to produce full-rank </a:t>
            </a:r>
          </a:p>
          <a:p>
            <a:r>
              <a:rPr lang="en-US" sz="1600"/>
              <a:t>design matrices. The result of the </a:t>
            </a:r>
          </a:p>
          <a:p>
            <a:r>
              <a:rPr lang="en-US" sz="1600"/>
              <a:t>DESIGNF function is the same as if </a:t>
            </a:r>
          </a:p>
          <a:p>
            <a:r>
              <a:rPr lang="en-US" sz="1600"/>
              <a:t>you took the last column off the </a:t>
            </a:r>
          </a:p>
          <a:p>
            <a:r>
              <a:rPr lang="en-US" sz="1600"/>
              <a:t>DESIGN function result and subtracted </a:t>
            </a:r>
          </a:p>
          <a:p>
            <a:r>
              <a:rPr lang="en-US" sz="1600"/>
              <a:t>it from the other columns of the result.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1670050" y="609600"/>
            <a:ext cx="7092950" cy="954088"/>
          </a:xfrm>
          <a:prstGeom prst="rect">
            <a:avLst/>
          </a:prstGeom>
          <a:noFill/>
          <a:ln w="9525">
            <a:noFill/>
            <a:miter lim="800000"/>
            <a:headEnd/>
            <a:tailEnd/>
          </a:ln>
        </p:spPr>
        <p:txBody>
          <a:bodyPr wrap="none">
            <a:spAutoFit/>
          </a:bodyPr>
          <a:lstStyle/>
          <a:p>
            <a:r>
              <a:rPr lang="en-US" sz="2800">
                <a:solidFill>
                  <a:srgbClr val="FF0066"/>
                </a:solidFill>
                <a:latin typeface="Stencil" pitchFamily="82" charset="0"/>
              </a:rPr>
              <a:t>Example 2 SINGLE FACTOR ANALYSIS OF </a:t>
            </a:r>
          </a:p>
          <a:p>
            <a:r>
              <a:rPr lang="en-US" sz="2800">
                <a:solidFill>
                  <a:srgbClr val="FF0066"/>
                </a:solidFill>
                <a:latin typeface="Stencil" pitchFamily="82" charset="0"/>
              </a:rPr>
              <a:t>VARIANCE</a:t>
            </a:r>
          </a:p>
        </p:txBody>
      </p:sp>
      <p:pic>
        <p:nvPicPr>
          <p:cNvPr id="34818" name="Picture 4"/>
          <p:cNvPicPr>
            <a:picLocks noChangeAspect="1" noChangeArrowheads="1"/>
          </p:cNvPicPr>
          <p:nvPr/>
        </p:nvPicPr>
        <p:blipFill>
          <a:blip r:embed="rId2" cstate="print"/>
          <a:srcRect/>
          <a:stretch>
            <a:fillRect/>
          </a:stretch>
        </p:blipFill>
        <p:spPr bwMode="auto">
          <a:xfrm>
            <a:off x="1905000" y="1905000"/>
            <a:ext cx="866775" cy="1447800"/>
          </a:xfrm>
          <a:prstGeom prst="rect">
            <a:avLst/>
          </a:prstGeom>
          <a:noFill/>
          <a:ln w="9525">
            <a:noFill/>
            <a:miter lim="800000"/>
            <a:headEnd/>
            <a:tailEnd/>
          </a:ln>
        </p:spPr>
      </p:pic>
      <p:pic>
        <p:nvPicPr>
          <p:cNvPr id="34819" name="Picture 5"/>
          <p:cNvPicPr>
            <a:picLocks noChangeAspect="1" noChangeArrowheads="1"/>
          </p:cNvPicPr>
          <p:nvPr/>
        </p:nvPicPr>
        <p:blipFill>
          <a:blip r:embed="rId3" cstate="print"/>
          <a:srcRect/>
          <a:stretch>
            <a:fillRect/>
          </a:stretch>
        </p:blipFill>
        <p:spPr bwMode="auto">
          <a:xfrm>
            <a:off x="1905000" y="3657600"/>
            <a:ext cx="1419225" cy="1447800"/>
          </a:xfrm>
          <a:prstGeom prst="rect">
            <a:avLst/>
          </a:prstGeom>
          <a:noFill/>
          <a:ln w="9525">
            <a:noFill/>
            <a:miter lim="800000"/>
            <a:headEnd/>
            <a:tailEnd/>
          </a:ln>
        </p:spPr>
      </p:pic>
      <p:pic>
        <p:nvPicPr>
          <p:cNvPr id="34820" name="Picture 6"/>
          <p:cNvPicPr>
            <a:picLocks noChangeAspect="1" noChangeArrowheads="1"/>
          </p:cNvPicPr>
          <p:nvPr/>
        </p:nvPicPr>
        <p:blipFill>
          <a:blip r:embed="rId4" cstate="print"/>
          <a:srcRect/>
          <a:stretch>
            <a:fillRect/>
          </a:stretch>
        </p:blipFill>
        <p:spPr bwMode="auto">
          <a:xfrm>
            <a:off x="1905000" y="5410200"/>
            <a:ext cx="1323975" cy="1447800"/>
          </a:xfrm>
          <a:prstGeom prst="rect">
            <a:avLst/>
          </a:prstGeom>
          <a:noFill/>
          <a:ln w="9525">
            <a:noFill/>
            <a:miter lim="800000"/>
            <a:headEnd/>
            <a:tailEnd/>
          </a:ln>
        </p:spPr>
      </p:pic>
      <p:pic>
        <p:nvPicPr>
          <p:cNvPr id="34821" name="Picture 7"/>
          <p:cNvPicPr>
            <a:picLocks noChangeAspect="1" noChangeArrowheads="1"/>
          </p:cNvPicPr>
          <p:nvPr/>
        </p:nvPicPr>
        <p:blipFill>
          <a:blip r:embed="rId5" cstate="print"/>
          <a:srcRect/>
          <a:stretch>
            <a:fillRect/>
          </a:stretch>
        </p:blipFill>
        <p:spPr bwMode="auto">
          <a:xfrm>
            <a:off x="3505200" y="5410200"/>
            <a:ext cx="1485900" cy="1447800"/>
          </a:xfrm>
          <a:prstGeom prst="rect">
            <a:avLst/>
          </a:prstGeom>
          <a:noFill/>
          <a:ln w="9525">
            <a:noFill/>
            <a:miter lim="800000"/>
            <a:headEnd/>
            <a:tailEnd/>
          </a:ln>
        </p:spPr>
      </p:pic>
      <p:sp>
        <p:nvSpPr>
          <p:cNvPr id="34822" name="TextBox 8"/>
          <p:cNvSpPr txBox="1">
            <a:spLocks noChangeArrowheads="1"/>
          </p:cNvSpPr>
          <p:nvPr/>
        </p:nvSpPr>
        <p:spPr bwMode="auto">
          <a:xfrm>
            <a:off x="1752600" y="1600200"/>
            <a:ext cx="1244600" cy="369888"/>
          </a:xfrm>
          <a:prstGeom prst="rect">
            <a:avLst/>
          </a:prstGeom>
          <a:noFill/>
          <a:ln w="9525">
            <a:noFill/>
            <a:miter lim="800000"/>
            <a:headEnd/>
            <a:tailEnd/>
          </a:ln>
        </p:spPr>
        <p:txBody>
          <a:bodyPr wrap="none">
            <a:spAutoFit/>
          </a:bodyPr>
          <a:lstStyle/>
          <a:p>
            <a:r>
              <a:rPr lang="en-US">
                <a:solidFill>
                  <a:srgbClr val="CC0000"/>
                </a:solidFill>
                <a:latin typeface="Stencil" pitchFamily="82" charset="0"/>
              </a:rPr>
              <a:t>MATRIX A</a:t>
            </a:r>
          </a:p>
        </p:txBody>
      </p:sp>
      <p:sp>
        <p:nvSpPr>
          <p:cNvPr id="34823" name="TextBox 9"/>
          <p:cNvSpPr txBox="1">
            <a:spLocks noChangeArrowheads="1"/>
          </p:cNvSpPr>
          <p:nvPr/>
        </p:nvSpPr>
        <p:spPr bwMode="auto">
          <a:xfrm>
            <a:off x="1905000" y="3352800"/>
            <a:ext cx="1244600" cy="369888"/>
          </a:xfrm>
          <a:prstGeom prst="rect">
            <a:avLst/>
          </a:prstGeom>
          <a:noFill/>
          <a:ln w="9525">
            <a:noFill/>
            <a:miter lim="800000"/>
            <a:headEnd/>
            <a:tailEnd/>
          </a:ln>
        </p:spPr>
        <p:txBody>
          <a:bodyPr wrap="none">
            <a:spAutoFit/>
          </a:bodyPr>
          <a:lstStyle/>
          <a:p>
            <a:r>
              <a:rPr lang="en-US">
                <a:solidFill>
                  <a:srgbClr val="660066"/>
                </a:solidFill>
                <a:latin typeface="Stencil" pitchFamily="82" charset="0"/>
              </a:rPr>
              <a:t>MATRIX G</a:t>
            </a:r>
          </a:p>
        </p:txBody>
      </p:sp>
      <p:sp>
        <p:nvSpPr>
          <p:cNvPr id="34824" name="TextBox 10"/>
          <p:cNvSpPr txBox="1">
            <a:spLocks noChangeArrowheads="1"/>
          </p:cNvSpPr>
          <p:nvPr/>
        </p:nvSpPr>
        <p:spPr bwMode="auto">
          <a:xfrm>
            <a:off x="2349500" y="5105400"/>
            <a:ext cx="469900" cy="369888"/>
          </a:xfrm>
          <a:prstGeom prst="rect">
            <a:avLst/>
          </a:prstGeom>
          <a:noFill/>
          <a:ln w="9525">
            <a:noFill/>
            <a:miter lim="800000"/>
            <a:headEnd/>
            <a:tailEnd/>
          </a:ln>
        </p:spPr>
        <p:txBody>
          <a:bodyPr wrap="none">
            <a:spAutoFit/>
          </a:bodyPr>
          <a:lstStyle/>
          <a:p>
            <a:r>
              <a:rPr lang="en-US">
                <a:solidFill>
                  <a:srgbClr val="800000"/>
                </a:solidFill>
                <a:latin typeface="Stencil" pitchFamily="82" charset="0"/>
              </a:rPr>
              <a:t>AG</a:t>
            </a:r>
          </a:p>
        </p:txBody>
      </p:sp>
      <p:sp>
        <p:nvSpPr>
          <p:cNvPr id="34825" name="TextBox 11"/>
          <p:cNvSpPr txBox="1">
            <a:spLocks noChangeArrowheads="1"/>
          </p:cNvSpPr>
          <p:nvPr/>
        </p:nvSpPr>
        <p:spPr bwMode="auto">
          <a:xfrm>
            <a:off x="3733800" y="5116513"/>
            <a:ext cx="889000" cy="369887"/>
          </a:xfrm>
          <a:prstGeom prst="rect">
            <a:avLst/>
          </a:prstGeom>
          <a:noFill/>
          <a:ln w="9525">
            <a:noFill/>
            <a:miter lim="800000"/>
            <a:headEnd/>
            <a:tailEnd/>
          </a:ln>
        </p:spPr>
        <p:txBody>
          <a:bodyPr wrap="none">
            <a:spAutoFit/>
          </a:bodyPr>
          <a:lstStyle/>
          <a:p>
            <a:r>
              <a:rPr lang="en-US">
                <a:solidFill>
                  <a:srgbClr val="002060"/>
                </a:solidFill>
                <a:latin typeface="Stencil" pitchFamily="82" charset="0"/>
              </a:rPr>
              <a:t>AGA=A</a:t>
            </a:r>
          </a:p>
        </p:txBody>
      </p:sp>
      <p:sp>
        <p:nvSpPr>
          <p:cNvPr id="34826" name="TextBox 13"/>
          <p:cNvSpPr txBox="1">
            <a:spLocks noChangeArrowheads="1"/>
          </p:cNvSpPr>
          <p:nvPr/>
        </p:nvSpPr>
        <p:spPr bwMode="auto">
          <a:xfrm>
            <a:off x="6324600" y="1676400"/>
            <a:ext cx="2689225" cy="369888"/>
          </a:xfrm>
          <a:prstGeom prst="rect">
            <a:avLst/>
          </a:prstGeom>
          <a:noFill/>
          <a:ln w="9525">
            <a:noFill/>
            <a:miter lim="800000"/>
            <a:headEnd/>
            <a:tailEnd/>
          </a:ln>
        </p:spPr>
        <p:txBody>
          <a:bodyPr wrap="none">
            <a:spAutoFit/>
          </a:bodyPr>
          <a:lstStyle/>
          <a:p>
            <a:r>
              <a:rPr lang="en-US">
                <a:solidFill>
                  <a:srgbClr val="CC0099"/>
                </a:solidFill>
                <a:latin typeface="Stencil" pitchFamily="82" charset="0"/>
              </a:rPr>
              <a:t>Generalized Inverse</a:t>
            </a:r>
          </a:p>
        </p:txBody>
      </p:sp>
      <p:sp>
        <p:nvSpPr>
          <p:cNvPr id="34827" name="TextBox 14"/>
          <p:cNvSpPr txBox="1">
            <a:spLocks noChangeArrowheads="1"/>
          </p:cNvSpPr>
          <p:nvPr/>
        </p:nvSpPr>
        <p:spPr bwMode="auto">
          <a:xfrm>
            <a:off x="6324600" y="1981200"/>
            <a:ext cx="2665413" cy="369888"/>
          </a:xfrm>
          <a:prstGeom prst="rect">
            <a:avLst/>
          </a:prstGeom>
          <a:noFill/>
          <a:ln w="9525">
            <a:noFill/>
            <a:miter lim="800000"/>
            <a:headEnd/>
            <a:tailEnd/>
          </a:ln>
        </p:spPr>
        <p:txBody>
          <a:bodyPr wrap="none">
            <a:spAutoFit/>
          </a:bodyPr>
          <a:lstStyle/>
          <a:p>
            <a:r>
              <a:rPr lang="en-US">
                <a:solidFill>
                  <a:srgbClr val="00B0F0"/>
                </a:solidFill>
                <a:latin typeface="Stencil" pitchFamily="82" charset="0"/>
              </a:rPr>
              <a:t>conditional Inverse</a:t>
            </a:r>
          </a:p>
        </p:txBody>
      </p:sp>
      <p:sp>
        <p:nvSpPr>
          <p:cNvPr id="34828" name="TextBox 15"/>
          <p:cNvSpPr txBox="1">
            <a:spLocks noChangeArrowheads="1"/>
          </p:cNvSpPr>
          <p:nvPr/>
        </p:nvSpPr>
        <p:spPr bwMode="auto">
          <a:xfrm>
            <a:off x="6858000" y="2286000"/>
            <a:ext cx="2057400" cy="369888"/>
          </a:xfrm>
          <a:prstGeom prst="rect">
            <a:avLst/>
          </a:prstGeom>
          <a:noFill/>
          <a:ln w="9525">
            <a:noFill/>
            <a:miter lim="800000"/>
            <a:headEnd/>
            <a:tailEnd/>
          </a:ln>
        </p:spPr>
        <p:txBody>
          <a:bodyPr wrap="none">
            <a:spAutoFit/>
          </a:bodyPr>
          <a:lstStyle/>
          <a:p>
            <a:r>
              <a:rPr lang="en-US">
                <a:solidFill>
                  <a:srgbClr val="002532"/>
                </a:solidFill>
                <a:latin typeface="Stencil" pitchFamily="82" charset="0"/>
              </a:rPr>
              <a:t>pseudo Inverse</a:t>
            </a:r>
          </a:p>
        </p:txBody>
      </p:sp>
      <p:sp>
        <p:nvSpPr>
          <p:cNvPr id="34829" name="TextBox 16"/>
          <p:cNvSpPr txBox="1">
            <a:spLocks noChangeArrowheads="1"/>
          </p:cNvSpPr>
          <p:nvPr/>
        </p:nvSpPr>
        <p:spPr bwMode="auto">
          <a:xfrm>
            <a:off x="3200400" y="1828800"/>
            <a:ext cx="4146550" cy="1200150"/>
          </a:xfrm>
          <a:prstGeom prst="rect">
            <a:avLst/>
          </a:prstGeom>
          <a:noFill/>
          <a:ln w="9525">
            <a:noFill/>
            <a:miter lim="800000"/>
            <a:headEnd/>
            <a:tailEnd/>
          </a:ln>
        </p:spPr>
        <p:txBody>
          <a:bodyPr wrap="none">
            <a:spAutoFit/>
          </a:bodyPr>
          <a:lstStyle/>
          <a:p>
            <a:r>
              <a:rPr lang="en-US"/>
              <a:t>Note that column 5 can be</a:t>
            </a:r>
          </a:p>
          <a:p>
            <a:r>
              <a:rPr lang="en-US"/>
              <a:t>written as a linear column 1</a:t>
            </a:r>
          </a:p>
          <a:p>
            <a:r>
              <a:rPr lang="en-US">
                <a:cs typeface="Arial" charset="0"/>
              </a:rPr>
              <a:t>− column 2 − column 3 − column 4</a:t>
            </a:r>
          </a:p>
          <a:p>
            <a:r>
              <a:rPr lang="en-US">
                <a:cs typeface="Arial" charset="0"/>
              </a:rPr>
              <a:t>Matrix does not have a unique inverse </a:t>
            </a:r>
          </a:p>
        </p:txBody>
      </p:sp>
      <p:sp>
        <p:nvSpPr>
          <p:cNvPr id="34830" name="TextBox 17"/>
          <p:cNvSpPr txBox="1">
            <a:spLocks noChangeArrowheads="1"/>
          </p:cNvSpPr>
          <p:nvPr/>
        </p:nvSpPr>
        <p:spPr bwMode="auto">
          <a:xfrm>
            <a:off x="3200400" y="3048000"/>
            <a:ext cx="5788025" cy="646113"/>
          </a:xfrm>
          <a:prstGeom prst="rect">
            <a:avLst/>
          </a:prstGeom>
          <a:noFill/>
          <a:ln w="9525">
            <a:noFill/>
            <a:miter lim="800000"/>
            <a:headEnd/>
            <a:tailEnd/>
          </a:ln>
        </p:spPr>
        <p:txBody>
          <a:bodyPr wrap="none">
            <a:spAutoFit/>
          </a:bodyPr>
          <a:lstStyle/>
          <a:p>
            <a:r>
              <a:rPr lang="en-US"/>
              <a:t>Same mathematics as multiple linear regression model</a:t>
            </a:r>
          </a:p>
          <a:p>
            <a:r>
              <a:rPr lang="en-US"/>
              <a:t>Constructing the design matrix is the only trick</a:t>
            </a:r>
          </a:p>
        </p:txBody>
      </p:sp>
      <p:pic>
        <p:nvPicPr>
          <p:cNvPr id="34831" name="Picture 8"/>
          <p:cNvPicPr>
            <a:picLocks noChangeAspect="1" noChangeArrowheads="1"/>
          </p:cNvPicPr>
          <p:nvPr/>
        </p:nvPicPr>
        <p:blipFill>
          <a:blip r:embed="rId6" cstate="print"/>
          <a:srcRect/>
          <a:stretch>
            <a:fillRect/>
          </a:stretch>
        </p:blipFill>
        <p:spPr bwMode="auto">
          <a:xfrm>
            <a:off x="3781425" y="3857625"/>
            <a:ext cx="231457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1600200" y="609600"/>
            <a:ext cx="7092950" cy="954088"/>
          </a:xfrm>
          <a:prstGeom prst="rect">
            <a:avLst/>
          </a:prstGeom>
          <a:noFill/>
          <a:ln w="9525">
            <a:noFill/>
            <a:miter lim="800000"/>
            <a:headEnd/>
            <a:tailEnd/>
          </a:ln>
        </p:spPr>
        <p:txBody>
          <a:bodyPr wrap="none">
            <a:spAutoFit/>
          </a:bodyPr>
          <a:lstStyle/>
          <a:p>
            <a:r>
              <a:rPr lang="en-US" sz="2800">
                <a:solidFill>
                  <a:srgbClr val="FF0066"/>
                </a:solidFill>
                <a:latin typeface="Stencil" pitchFamily="82" charset="0"/>
              </a:rPr>
              <a:t>Example 2 SINGLE FACTOR ANALYSIS OF </a:t>
            </a:r>
          </a:p>
          <a:p>
            <a:r>
              <a:rPr lang="en-US" sz="2800">
                <a:solidFill>
                  <a:srgbClr val="FF0066"/>
                </a:solidFill>
                <a:latin typeface="Stencil" pitchFamily="82" charset="0"/>
              </a:rPr>
              <a:t>VARIANCE</a:t>
            </a:r>
          </a:p>
        </p:txBody>
      </p:sp>
      <p:sp>
        <p:nvSpPr>
          <p:cNvPr id="35842" name="TextBox 10"/>
          <p:cNvSpPr txBox="1">
            <a:spLocks noChangeArrowheads="1"/>
          </p:cNvSpPr>
          <p:nvPr/>
        </p:nvSpPr>
        <p:spPr bwMode="auto">
          <a:xfrm>
            <a:off x="1905000" y="1676400"/>
            <a:ext cx="1279525" cy="369888"/>
          </a:xfrm>
          <a:prstGeom prst="rect">
            <a:avLst/>
          </a:prstGeom>
          <a:noFill/>
          <a:ln w="9525">
            <a:noFill/>
            <a:miter lim="800000"/>
            <a:headEnd/>
            <a:tailEnd/>
          </a:ln>
        </p:spPr>
        <p:txBody>
          <a:bodyPr wrap="none">
            <a:spAutoFit/>
          </a:bodyPr>
          <a:lstStyle/>
          <a:p>
            <a:r>
              <a:rPr lang="en-US">
                <a:solidFill>
                  <a:srgbClr val="3333CC"/>
                </a:solidFill>
                <a:latin typeface="Stencil" pitchFamily="82" charset="0"/>
              </a:rPr>
              <a:t>PROC GLM</a:t>
            </a:r>
          </a:p>
        </p:txBody>
      </p:sp>
      <p:sp>
        <p:nvSpPr>
          <p:cNvPr id="35843" name="TextBox 11"/>
          <p:cNvSpPr txBox="1">
            <a:spLocks noChangeArrowheads="1"/>
          </p:cNvSpPr>
          <p:nvPr/>
        </p:nvSpPr>
        <p:spPr bwMode="auto">
          <a:xfrm>
            <a:off x="6781800" y="1676400"/>
            <a:ext cx="1228725" cy="369888"/>
          </a:xfrm>
          <a:prstGeom prst="rect">
            <a:avLst/>
          </a:prstGeom>
          <a:noFill/>
          <a:ln w="9525">
            <a:noFill/>
            <a:miter lim="800000"/>
            <a:headEnd/>
            <a:tailEnd/>
          </a:ln>
        </p:spPr>
        <p:txBody>
          <a:bodyPr wrap="none">
            <a:spAutoFit/>
          </a:bodyPr>
          <a:lstStyle/>
          <a:p>
            <a:r>
              <a:rPr lang="en-US">
                <a:solidFill>
                  <a:srgbClr val="00B050"/>
                </a:solidFill>
                <a:latin typeface="Stencil" pitchFamily="82" charset="0"/>
              </a:rPr>
              <a:t>PROC iml</a:t>
            </a:r>
          </a:p>
        </p:txBody>
      </p:sp>
      <p:pic>
        <p:nvPicPr>
          <p:cNvPr id="35844" name="Picture 2"/>
          <p:cNvPicPr>
            <a:picLocks noChangeAspect="1" noChangeArrowheads="1"/>
          </p:cNvPicPr>
          <p:nvPr/>
        </p:nvPicPr>
        <p:blipFill>
          <a:blip r:embed="rId3" cstate="print"/>
          <a:srcRect/>
          <a:stretch>
            <a:fillRect/>
          </a:stretch>
        </p:blipFill>
        <p:spPr bwMode="auto">
          <a:xfrm>
            <a:off x="1828800" y="1981200"/>
            <a:ext cx="1504950" cy="504825"/>
          </a:xfrm>
          <a:prstGeom prst="rect">
            <a:avLst/>
          </a:prstGeom>
          <a:noFill/>
          <a:ln w="9525">
            <a:noFill/>
            <a:miter lim="800000"/>
            <a:headEnd/>
            <a:tailEnd/>
          </a:ln>
        </p:spPr>
      </p:pic>
      <p:pic>
        <p:nvPicPr>
          <p:cNvPr id="35845" name="Picture 3"/>
          <p:cNvPicPr>
            <a:picLocks noChangeAspect="1" noChangeArrowheads="1"/>
          </p:cNvPicPr>
          <p:nvPr/>
        </p:nvPicPr>
        <p:blipFill>
          <a:blip r:embed="rId4" cstate="print"/>
          <a:srcRect/>
          <a:stretch>
            <a:fillRect/>
          </a:stretch>
        </p:blipFill>
        <p:spPr bwMode="auto">
          <a:xfrm>
            <a:off x="990600" y="2533650"/>
            <a:ext cx="4114800" cy="1200150"/>
          </a:xfrm>
          <a:prstGeom prst="rect">
            <a:avLst/>
          </a:prstGeom>
          <a:noFill/>
          <a:ln w="9525">
            <a:noFill/>
            <a:miter lim="800000"/>
            <a:headEnd/>
            <a:tailEnd/>
          </a:ln>
        </p:spPr>
      </p:pic>
      <p:pic>
        <p:nvPicPr>
          <p:cNvPr id="35846" name="Picture 4"/>
          <p:cNvPicPr>
            <a:picLocks noChangeAspect="1" noChangeArrowheads="1"/>
          </p:cNvPicPr>
          <p:nvPr/>
        </p:nvPicPr>
        <p:blipFill>
          <a:blip r:embed="rId5" cstate="print"/>
          <a:srcRect/>
          <a:stretch>
            <a:fillRect/>
          </a:stretch>
        </p:blipFill>
        <p:spPr bwMode="auto">
          <a:xfrm>
            <a:off x="1800225" y="3962400"/>
            <a:ext cx="2924175" cy="542925"/>
          </a:xfrm>
          <a:prstGeom prst="rect">
            <a:avLst/>
          </a:prstGeom>
          <a:noFill/>
          <a:ln w="9525">
            <a:noFill/>
            <a:miter lim="800000"/>
            <a:headEnd/>
            <a:tailEnd/>
          </a:ln>
        </p:spPr>
      </p:pic>
      <p:pic>
        <p:nvPicPr>
          <p:cNvPr id="35847" name="Picture 6"/>
          <p:cNvPicPr>
            <a:picLocks noChangeAspect="1" noChangeArrowheads="1"/>
          </p:cNvPicPr>
          <p:nvPr/>
        </p:nvPicPr>
        <p:blipFill>
          <a:blip r:embed="rId6" cstate="print"/>
          <a:srcRect/>
          <a:stretch>
            <a:fillRect/>
          </a:stretch>
        </p:blipFill>
        <p:spPr bwMode="auto">
          <a:xfrm>
            <a:off x="5638800" y="1981200"/>
            <a:ext cx="3390900" cy="1495425"/>
          </a:xfrm>
          <a:prstGeom prst="rect">
            <a:avLst/>
          </a:prstGeom>
          <a:noFill/>
          <a:ln w="9525">
            <a:noFill/>
            <a:miter lim="800000"/>
            <a:headEnd/>
            <a:tailEnd/>
          </a:ln>
        </p:spPr>
      </p:pic>
      <p:pic>
        <p:nvPicPr>
          <p:cNvPr id="35848" name="Picture 7"/>
          <p:cNvPicPr>
            <a:picLocks noChangeAspect="1" noChangeArrowheads="1"/>
          </p:cNvPicPr>
          <p:nvPr/>
        </p:nvPicPr>
        <p:blipFill>
          <a:blip r:embed="rId7" cstate="print"/>
          <a:srcRect/>
          <a:stretch>
            <a:fillRect/>
          </a:stretch>
        </p:blipFill>
        <p:spPr bwMode="auto">
          <a:xfrm>
            <a:off x="6781800" y="5238750"/>
            <a:ext cx="866775" cy="781050"/>
          </a:xfrm>
          <a:prstGeom prst="rect">
            <a:avLst/>
          </a:prstGeom>
          <a:noFill/>
          <a:ln w="9525">
            <a:noFill/>
            <a:miter lim="800000"/>
            <a:headEnd/>
            <a:tailEnd/>
          </a:ln>
        </p:spPr>
      </p:pic>
      <p:pic>
        <p:nvPicPr>
          <p:cNvPr id="35849" name="Picture 8"/>
          <p:cNvPicPr>
            <a:picLocks noChangeAspect="1" noChangeArrowheads="1"/>
          </p:cNvPicPr>
          <p:nvPr/>
        </p:nvPicPr>
        <p:blipFill>
          <a:blip r:embed="rId8" cstate="print"/>
          <a:srcRect/>
          <a:stretch>
            <a:fillRect/>
          </a:stretch>
        </p:blipFill>
        <p:spPr bwMode="auto">
          <a:xfrm>
            <a:off x="1295400" y="4800600"/>
            <a:ext cx="3581400" cy="1666875"/>
          </a:xfrm>
          <a:prstGeom prst="rect">
            <a:avLst/>
          </a:prstGeom>
          <a:noFill/>
          <a:ln w="9525">
            <a:noFill/>
            <a:miter lim="800000"/>
            <a:headEnd/>
            <a:tailEnd/>
          </a:ln>
        </p:spPr>
      </p:pic>
      <p:pic>
        <p:nvPicPr>
          <p:cNvPr id="35850" name="Picture 9"/>
          <p:cNvPicPr>
            <a:picLocks noChangeAspect="1" noChangeArrowheads="1"/>
          </p:cNvPicPr>
          <p:nvPr/>
        </p:nvPicPr>
        <p:blipFill>
          <a:blip r:embed="rId9" cstate="print"/>
          <a:srcRect/>
          <a:stretch>
            <a:fillRect/>
          </a:stretch>
        </p:blipFill>
        <p:spPr bwMode="auto">
          <a:xfrm>
            <a:off x="5105400" y="3600450"/>
            <a:ext cx="3962400" cy="1428750"/>
          </a:xfrm>
          <a:prstGeom prst="rect">
            <a:avLst/>
          </a:prstGeom>
          <a:noFill/>
          <a:ln w="9525">
            <a:noFill/>
            <a:miter lim="800000"/>
            <a:headEnd/>
            <a:tailEnd/>
          </a:ln>
        </p:spPr>
      </p:pic>
      <p:sp>
        <p:nvSpPr>
          <p:cNvPr id="35851" name="TextBox 11"/>
          <p:cNvSpPr txBox="1">
            <a:spLocks noChangeArrowheads="1"/>
          </p:cNvSpPr>
          <p:nvPr/>
        </p:nvSpPr>
        <p:spPr bwMode="auto">
          <a:xfrm>
            <a:off x="2133600" y="6488113"/>
            <a:ext cx="1192213" cy="369887"/>
          </a:xfrm>
          <a:prstGeom prst="rect">
            <a:avLst/>
          </a:prstGeom>
          <a:noFill/>
          <a:ln w="9525">
            <a:noFill/>
            <a:miter lim="800000"/>
            <a:headEnd/>
            <a:tailEnd/>
          </a:ln>
        </p:spPr>
        <p:txBody>
          <a:bodyPr wrap="none">
            <a:spAutoFit/>
          </a:bodyPr>
          <a:lstStyle/>
          <a:p>
            <a:r>
              <a:rPr lang="en-US">
                <a:solidFill>
                  <a:srgbClr val="CC0099"/>
                </a:solidFill>
                <a:latin typeface="Stencil" pitchFamily="82" charset="0"/>
                <a:hlinkClick r:id="rId10" action="ppaction://hlinkfile"/>
              </a:rPr>
              <a:t>EXAMPLE</a:t>
            </a:r>
            <a:endParaRPr lang="en-US">
              <a:solidFill>
                <a:srgbClr val="CC0099"/>
              </a:solidFill>
              <a:latin typeface="Stencil"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Analysis OF COVARIANCE (ANCOVA)</a:t>
            </a:r>
          </a:p>
        </p:txBody>
      </p:sp>
      <p:sp>
        <p:nvSpPr>
          <p:cNvPr id="39938" name="TextBox 2"/>
          <p:cNvSpPr txBox="1">
            <a:spLocks noChangeArrowheads="1"/>
          </p:cNvSpPr>
          <p:nvPr/>
        </p:nvSpPr>
        <p:spPr bwMode="auto">
          <a:xfrm>
            <a:off x="1838325" y="1676400"/>
            <a:ext cx="7313613" cy="4246563"/>
          </a:xfrm>
          <a:prstGeom prst="rect">
            <a:avLst/>
          </a:prstGeom>
          <a:noFill/>
          <a:ln w="9525">
            <a:noFill/>
            <a:miter lim="800000"/>
            <a:headEnd/>
            <a:tailEnd/>
          </a:ln>
        </p:spPr>
        <p:txBody>
          <a:bodyPr wrap="none">
            <a:spAutoFit/>
          </a:bodyPr>
          <a:lstStyle/>
          <a:p>
            <a:r>
              <a:rPr lang="en-US"/>
              <a:t>ANOVA+Regression</a:t>
            </a:r>
          </a:p>
          <a:p>
            <a:r>
              <a:rPr lang="en-US"/>
              <a:t>Categorical+Continuous</a:t>
            </a:r>
          </a:p>
          <a:p>
            <a:endParaRPr lang="en-US"/>
          </a:p>
          <a:p>
            <a:r>
              <a:rPr lang="en-US"/>
              <a:t>ANCOVA is used to account/adjust for Pre-Existing Conditions</a:t>
            </a:r>
          </a:p>
          <a:p>
            <a:r>
              <a:rPr lang="en-US"/>
              <a:t>In our example we will model the Area Under the Curve per Week is</a:t>
            </a:r>
          </a:p>
          <a:p>
            <a:r>
              <a:rPr lang="en-US"/>
              <a:t>adjusted for the Baseline Beck Depression Score Index (Continuous),</a:t>
            </a:r>
          </a:p>
          <a:p>
            <a:r>
              <a:rPr lang="en-US"/>
              <a:t>the Gender of the Subject (Categorical) and the Type of Treatment</a:t>
            </a:r>
          </a:p>
          <a:p>
            <a:r>
              <a:rPr lang="en-US"/>
              <a:t>(Categorical).</a:t>
            </a:r>
          </a:p>
          <a:p>
            <a:endParaRPr lang="en-US"/>
          </a:p>
          <a:p>
            <a:r>
              <a:rPr lang="en-US"/>
              <a:t>Some models may only have one covariate representing the baseline</a:t>
            </a:r>
          </a:p>
          <a:p>
            <a:r>
              <a:rPr lang="en-US"/>
              <a:t>score and the outcome variable represents the final score – it may be </a:t>
            </a:r>
          </a:p>
          <a:p>
            <a:r>
              <a:rPr lang="en-US"/>
              <a:t>tempting to get rid of the covariate by modeling the difference.</a:t>
            </a:r>
          </a:p>
          <a:p>
            <a:endParaRPr lang="en-US"/>
          </a:p>
          <a:p>
            <a:r>
              <a:rPr lang="en-US"/>
              <a:t>This may be problematic as you are forcing a slope of 1.</a:t>
            </a:r>
          </a:p>
          <a:p>
            <a:r>
              <a:rPr lang="en-US"/>
              <a:t>We also have to make use of partial F tests to compare two models.</a:t>
            </a:r>
          </a:p>
        </p:txBody>
      </p:sp>
      <p:pic>
        <p:nvPicPr>
          <p:cNvPr id="39939" name="Picture 20"/>
          <p:cNvPicPr>
            <a:picLocks noChangeAspect="1" noChangeArrowheads="1"/>
          </p:cNvPicPr>
          <p:nvPr/>
        </p:nvPicPr>
        <p:blipFill>
          <a:blip r:embed="rId2" cstate="print"/>
          <a:srcRect/>
          <a:stretch>
            <a:fillRect/>
          </a:stretch>
        </p:blipFill>
        <p:spPr bwMode="auto">
          <a:xfrm>
            <a:off x="1952625" y="6019800"/>
            <a:ext cx="2466975" cy="381000"/>
          </a:xfrm>
          <a:prstGeom prst="rect">
            <a:avLst/>
          </a:prstGeom>
          <a:noFill/>
          <a:ln w="9525">
            <a:noFill/>
            <a:miter lim="800000"/>
            <a:headEnd/>
            <a:tailEnd/>
          </a:ln>
        </p:spPr>
      </p:pic>
      <p:sp>
        <p:nvSpPr>
          <p:cNvPr id="5" name="Rectangle 4"/>
          <p:cNvSpPr/>
          <p:nvPr/>
        </p:nvSpPr>
        <p:spPr>
          <a:xfrm>
            <a:off x="1905000" y="5943600"/>
            <a:ext cx="25908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5791200" y="1828800"/>
            <a:ext cx="1192955" cy="369332"/>
          </a:xfrm>
          <a:prstGeom prst="rect">
            <a:avLst/>
          </a:prstGeom>
          <a:noFill/>
        </p:spPr>
        <p:txBody>
          <a:bodyPr wrap="none" rtlCol="0">
            <a:spAutoFit/>
          </a:bodyPr>
          <a:lstStyle/>
          <a:p>
            <a:r>
              <a:rPr lang="en-US" dirty="0" smtClean="0">
                <a:latin typeface="Stencil" pitchFamily="82" charset="0"/>
                <a:hlinkClick r:id="rId3" action="ppaction://hlinkfile"/>
              </a:rPr>
              <a:t>EXAMPLE</a:t>
            </a:r>
            <a:endParaRPr lang="en-US" dirty="0">
              <a:latin typeface="Stencil"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2238375" y="1724025"/>
            <a:ext cx="5762625" cy="3409950"/>
          </a:xfrm>
          <a:prstGeom prst="rect">
            <a:avLst/>
          </a:prstGeom>
          <a:noFill/>
          <a:ln w="9525">
            <a:noFill/>
            <a:miter lim="800000"/>
            <a:headEnd/>
            <a:tailEnd/>
          </a:ln>
        </p:spPr>
      </p:pic>
      <p:sp>
        <p:nvSpPr>
          <p:cNvPr id="16386"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GOAL OF THE THESIS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828800" y="609600"/>
            <a:ext cx="6705600" cy="946150"/>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DESIGN MATRIX: Building Interaction terms</a:t>
            </a:r>
          </a:p>
        </p:txBody>
      </p:sp>
      <p:pic>
        <p:nvPicPr>
          <p:cNvPr id="37890" name="Picture 3"/>
          <p:cNvPicPr>
            <a:picLocks noChangeAspect="1" noChangeArrowheads="1"/>
          </p:cNvPicPr>
          <p:nvPr/>
        </p:nvPicPr>
        <p:blipFill>
          <a:blip r:embed="rId3" cstate="print"/>
          <a:srcRect/>
          <a:stretch>
            <a:fillRect/>
          </a:stretch>
        </p:blipFill>
        <p:spPr bwMode="auto">
          <a:xfrm>
            <a:off x="3476625" y="1447800"/>
            <a:ext cx="5438775" cy="2686050"/>
          </a:xfrm>
          <a:prstGeom prst="rect">
            <a:avLst/>
          </a:prstGeom>
          <a:noFill/>
          <a:ln w="9525">
            <a:noFill/>
            <a:miter lim="800000"/>
            <a:headEnd/>
            <a:tailEnd/>
          </a:ln>
        </p:spPr>
      </p:pic>
      <p:pic>
        <p:nvPicPr>
          <p:cNvPr id="37891" name="Picture 4"/>
          <p:cNvPicPr>
            <a:picLocks noChangeAspect="1" noChangeArrowheads="1"/>
          </p:cNvPicPr>
          <p:nvPr/>
        </p:nvPicPr>
        <p:blipFill>
          <a:blip r:embed="rId4" cstate="print"/>
          <a:srcRect/>
          <a:stretch>
            <a:fillRect/>
          </a:stretch>
        </p:blipFill>
        <p:spPr bwMode="auto">
          <a:xfrm>
            <a:off x="1676400" y="4114800"/>
            <a:ext cx="33337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1828800" y="609600"/>
            <a:ext cx="6705600" cy="954088"/>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CONSTRUCTION OF LEAST SQUARE MEANS</a:t>
            </a:r>
          </a:p>
        </p:txBody>
      </p:sp>
      <p:sp>
        <p:nvSpPr>
          <p:cNvPr id="40962" name="TextBox 4"/>
          <p:cNvSpPr txBox="1">
            <a:spLocks noChangeArrowheads="1"/>
          </p:cNvSpPr>
          <p:nvPr/>
        </p:nvSpPr>
        <p:spPr bwMode="auto">
          <a:xfrm>
            <a:off x="1676400" y="1676400"/>
            <a:ext cx="7259638" cy="4524375"/>
          </a:xfrm>
          <a:prstGeom prst="rect">
            <a:avLst/>
          </a:prstGeom>
          <a:noFill/>
          <a:ln w="9525">
            <a:noFill/>
            <a:miter lim="800000"/>
            <a:headEnd/>
            <a:tailEnd/>
          </a:ln>
        </p:spPr>
        <p:txBody>
          <a:bodyPr wrap="none">
            <a:spAutoFit/>
          </a:bodyPr>
          <a:lstStyle/>
          <a:p>
            <a:r>
              <a:rPr lang="en-US"/>
              <a:t>In PROC GLM what is the difference between the MEANS and the </a:t>
            </a:r>
          </a:p>
          <a:p>
            <a:r>
              <a:rPr lang="en-US"/>
              <a:t>LSMEANS statement?</a:t>
            </a:r>
          </a:p>
          <a:p>
            <a:endParaRPr lang="en-US"/>
          </a:p>
          <a:p>
            <a:r>
              <a:rPr lang="en-US"/>
              <a:t>When the MEANS statement is used, PROC GLM computes the </a:t>
            </a:r>
          </a:p>
          <a:p>
            <a:r>
              <a:rPr lang="en-US"/>
              <a:t>arithmetic means (average) of all continuous variables in the model </a:t>
            </a:r>
          </a:p>
          <a:p>
            <a:r>
              <a:rPr lang="en-US"/>
              <a:t>(both dependent and independent) for each level of the categorical </a:t>
            </a:r>
          </a:p>
          <a:p>
            <a:r>
              <a:rPr lang="en-US"/>
              <a:t>variable specified in the MEANS statement.</a:t>
            </a:r>
          </a:p>
          <a:p>
            <a:endParaRPr lang="en-US"/>
          </a:p>
          <a:p>
            <a:r>
              <a:rPr lang="en-US"/>
              <a:t>When the LSMEANS statement is used, PROC GLM computes the </a:t>
            </a:r>
          </a:p>
          <a:p>
            <a:r>
              <a:rPr lang="en-US"/>
              <a:t>predicted population margins; that is, they estimate marginal means </a:t>
            </a:r>
          </a:p>
          <a:p>
            <a:r>
              <a:rPr lang="en-US"/>
              <a:t>over a balanced population. Means corrected for imbalances in other</a:t>
            </a:r>
          </a:p>
          <a:p>
            <a:r>
              <a:rPr lang="en-US"/>
              <a:t>variables.</a:t>
            </a:r>
          </a:p>
          <a:p>
            <a:endParaRPr lang="en-US"/>
          </a:p>
          <a:p>
            <a:r>
              <a:rPr lang="en-US"/>
              <a:t>When an experiment is balanced, MEANS and LSMEANS agree. </a:t>
            </a:r>
          </a:p>
          <a:p>
            <a:r>
              <a:rPr lang="en-US"/>
              <a:t>When data are unbalanced, however, there can be a large difference </a:t>
            </a:r>
          </a:p>
          <a:p>
            <a:r>
              <a:rPr lang="en-US"/>
              <a:t>between a MEAN and an LSMEAN.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1981200" y="609600"/>
            <a:ext cx="6400800" cy="954088"/>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CONSTRUCTION OF LEAST SQUARE MEANS</a:t>
            </a:r>
          </a:p>
        </p:txBody>
      </p:sp>
      <p:sp>
        <p:nvSpPr>
          <p:cNvPr id="41986" name="TextBox 5"/>
          <p:cNvSpPr txBox="1">
            <a:spLocks noChangeArrowheads="1"/>
          </p:cNvSpPr>
          <p:nvPr/>
        </p:nvSpPr>
        <p:spPr bwMode="auto">
          <a:xfrm>
            <a:off x="1725613" y="4618038"/>
            <a:ext cx="7570787" cy="1477962"/>
          </a:xfrm>
          <a:prstGeom prst="rect">
            <a:avLst/>
          </a:prstGeom>
          <a:noFill/>
          <a:ln w="9525">
            <a:noFill/>
            <a:miter lim="800000"/>
            <a:headEnd/>
            <a:tailEnd/>
          </a:ln>
        </p:spPr>
        <p:txBody>
          <a:bodyPr wrap="none">
            <a:spAutoFit/>
          </a:bodyPr>
          <a:lstStyle/>
          <a:p>
            <a:r>
              <a:rPr lang="en-US"/>
              <a:t>Assume A has 3 levels, B has 2 levels, and C has 2 levels, and assume </a:t>
            </a:r>
          </a:p>
          <a:p>
            <a:r>
              <a:rPr lang="en-US"/>
              <a:t>that every combination of levels of A and B exists in the data. Assume </a:t>
            </a:r>
          </a:p>
          <a:p>
            <a:r>
              <a:rPr lang="en-US"/>
              <a:t>also that Z is a continuous variable with an average of 12.5. Then the </a:t>
            </a:r>
          </a:p>
          <a:p>
            <a:r>
              <a:rPr lang="en-US"/>
              <a:t>least-squares means are computed by the following linear combinations </a:t>
            </a:r>
          </a:p>
          <a:p>
            <a:r>
              <a:rPr lang="en-US"/>
              <a:t>of the parameter estimates: </a:t>
            </a:r>
          </a:p>
        </p:txBody>
      </p:sp>
      <p:pic>
        <p:nvPicPr>
          <p:cNvPr id="41987" name="Picture 2"/>
          <p:cNvPicPr>
            <a:picLocks noChangeAspect="1" noChangeArrowheads="1"/>
          </p:cNvPicPr>
          <p:nvPr/>
        </p:nvPicPr>
        <p:blipFill>
          <a:blip r:embed="rId2" cstate="print"/>
          <a:srcRect/>
          <a:stretch>
            <a:fillRect/>
          </a:stretch>
        </p:blipFill>
        <p:spPr bwMode="auto">
          <a:xfrm>
            <a:off x="1828800" y="1752600"/>
            <a:ext cx="5972175" cy="1962150"/>
          </a:xfrm>
          <a:prstGeom prst="rect">
            <a:avLst/>
          </a:prstGeom>
          <a:noFill/>
          <a:ln w="9525">
            <a:noFill/>
            <a:miter lim="800000"/>
            <a:headEnd/>
            <a:tailEnd/>
          </a:ln>
        </p:spPr>
      </p:pic>
      <p:pic>
        <p:nvPicPr>
          <p:cNvPr id="41988" name="Picture 8"/>
          <p:cNvPicPr>
            <a:picLocks noChangeAspect="1" noChangeArrowheads="1"/>
          </p:cNvPicPr>
          <p:nvPr/>
        </p:nvPicPr>
        <p:blipFill>
          <a:blip r:embed="rId3" cstate="print"/>
          <a:srcRect/>
          <a:stretch>
            <a:fillRect/>
          </a:stretch>
        </p:blipFill>
        <p:spPr bwMode="auto">
          <a:xfrm>
            <a:off x="1847850" y="3810000"/>
            <a:ext cx="5619750" cy="800100"/>
          </a:xfrm>
          <a:prstGeom prst="rect">
            <a:avLst/>
          </a:prstGeom>
          <a:noFill/>
          <a:ln w="9525">
            <a:noFill/>
            <a:miter lim="800000"/>
            <a:headEnd/>
            <a:tailEnd/>
          </a:ln>
        </p:spPr>
      </p:pic>
      <p:pic>
        <p:nvPicPr>
          <p:cNvPr id="41989" name="Picture 2"/>
          <p:cNvPicPr>
            <a:picLocks noChangeAspect="1" noChangeArrowheads="1"/>
          </p:cNvPicPr>
          <p:nvPr/>
        </p:nvPicPr>
        <p:blipFill>
          <a:blip r:embed="rId4" cstate="print"/>
          <a:srcRect/>
          <a:stretch>
            <a:fillRect/>
          </a:stretch>
        </p:blipFill>
        <p:spPr bwMode="auto">
          <a:xfrm>
            <a:off x="1371600" y="3276600"/>
            <a:ext cx="2028825"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cstate="print"/>
          <a:srcRect/>
          <a:stretch>
            <a:fillRect/>
          </a:stretch>
        </p:blipFill>
        <p:spPr bwMode="auto">
          <a:xfrm>
            <a:off x="2181225" y="1676400"/>
            <a:ext cx="5895975" cy="4600575"/>
          </a:xfrm>
          <a:prstGeom prst="rect">
            <a:avLst/>
          </a:prstGeom>
          <a:noFill/>
          <a:ln w="9525">
            <a:noFill/>
            <a:miter lim="800000"/>
            <a:headEnd/>
            <a:tailEnd/>
          </a:ln>
        </p:spPr>
      </p:pic>
      <p:sp>
        <p:nvSpPr>
          <p:cNvPr id="43010" name="Rectangle 2"/>
          <p:cNvSpPr>
            <a:spLocks noChangeArrowheads="1"/>
          </p:cNvSpPr>
          <p:nvPr/>
        </p:nvSpPr>
        <p:spPr bwMode="auto">
          <a:xfrm>
            <a:off x="1981200" y="609600"/>
            <a:ext cx="6400800" cy="954088"/>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CONSTRUCTION OF LEAST SQUARE MEANS</a:t>
            </a:r>
          </a:p>
        </p:txBody>
      </p:sp>
      <p:cxnSp>
        <p:nvCxnSpPr>
          <p:cNvPr id="5" name="Straight Arrow Connector 4"/>
          <p:cNvCxnSpPr/>
          <p:nvPr/>
        </p:nvCxnSpPr>
        <p:spPr>
          <a:xfrm>
            <a:off x="1676400" y="2438400"/>
            <a:ext cx="533400" cy="1588"/>
          </a:xfrm>
          <a:prstGeom prst="straightConnector1">
            <a:avLst/>
          </a:prstGeom>
          <a:ln w="50800">
            <a:tailEnd type="arrow"/>
          </a:ln>
        </p:spPr>
        <p:style>
          <a:lnRef idx="2">
            <a:schemeClr val="accent6"/>
          </a:lnRef>
          <a:fillRef idx="0">
            <a:schemeClr val="accent6"/>
          </a:fillRef>
          <a:effectRef idx="1">
            <a:schemeClr val="accent6"/>
          </a:effectRef>
          <a:fontRef idx="minor">
            <a:schemeClr val="tx1"/>
          </a:fontRef>
        </p:style>
      </p:cxnSp>
      <p:cxnSp>
        <p:nvCxnSpPr>
          <p:cNvPr id="6" name="Straight Arrow Connector 5"/>
          <p:cNvCxnSpPr/>
          <p:nvPr/>
        </p:nvCxnSpPr>
        <p:spPr>
          <a:xfrm>
            <a:off x="1676400" y="2743200"/>
            <a:ext cx="533400" cy="1588"/>
          </a:xfrm>
          <a:prstGeom prst="straightConnector1">
            <a:avLst/>
          </a:prstGeom>
          <a:ln w="50800">
            <a:tailEnd type="arrow"/>
          </a:ln>
        </p:spPr>
        <p:style>
          <a:lnRef idx="2">
            <a:schemeClr val="accent6"/>
          </a:lnRef>
          <a:fillRef idx="0">
            <a:schemeClr val="accent6"/>
          </a:fillRef>
          <a:effectRef idx="1">
            <a:schemeClr val="accent6"/>
          </a:effectRef>
          <a:fontRef idx="minor">
            <a:schemeClr val="tx1"/>
          </a:fontRef>
        </p:style>
      </p:cxnSp>
      <p:cxnSp>
        <p:nvCxnSpPr>
          <p:cNvPr id="7" name="Straight Arrow Connector 6"/>
          <p:cNvCxnSpPr/>
          <p:nvPr/>
        </p:nvCxnSpPr>
        <p:spPr>
          <a:xfrm>
            <a:off x="1676400" y="4114800"/>
            <a:ext cx="533400" cy="1588"/>
          </a:xfrm>
          <a:prstGeom prst="straightConnector1">
            <a:avLst/>
          </a:prstGeom>
          <a:ln w="50800">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2262188" y="847725"/>
            <a:ext cx="3438525" cy="519113"/>
          </a:xfrm>
          <a:prstGeom prst="rect">
            <a:avLst/>
          </a:prstGeom>
          <a:noFill/>
          <a:ln w="9525">
            <a:noFill/>
            <a:miter lim="800000"/>
            <a:headEnd/>
            <a:tailEnd/>
          </a:ln>
        </p:spPr>
        <p:txBody>
          <a:bodyPr wrap="none">
            <a:spAutoFit/>
          </a:bodyPr>
          <a:lstStyle/>
          <a:p>
            <a:r>
              <a:rPr lang="en-US" sz="2800">
                <a:solidFill>
                  <a:srgbClr val="FF0066"/>
                </a:solidFill>
                <a:latin typeface="Stencil" pitchFamily="82" charset="0"/>
              </a:rPr>
              <a:t>Example  LSMEANS</a:t>
            </a:r>
          </a:p>
        </p:txBody>
      </p:sp>
      <p:sp>
        <p:nvSpPr>
          <p:cNvPr id="44034" name="TextBox 2"/>
          <p:cNvSpPr txBox="1">
            <a:spLocks noChangeArrowheads="1"/>
          </p:cNvSpPr>
          <p:nvPr/>
        </p:nvSpPr>
        <p:spPr bwMode="auto">
          <a:xfrm>
            <a:off x="1905000" y="1676400"/>
            <a:ext cx="1279525" cy="369888"/>
          </a:xfrm>
          <a:prstGeom prst="rect">
            <a:avLst/>
          </a:prstGeom>
          <a:noFill/>
          <a:ln w="9525">
            <a:noFill/>
            <a:miter lim="800000"/>
            <a:headEnd/>
            <a:tailEnd/>
          </a:ln>
        </p:spPr>
        <p:txBody>
          <a:bodyPr wrap="none">
            <a:spAutoFit/>
          </a:bodyPr>
          <a:lstStyle/>
          <a:p>
            <a:r>
              <a:rPr lang="en-US">
                <a:solidFill>
                  <a:srgbClr val="3333CC"/>
                </a:solidFill>
                <a:latin typeface="Stencil" pitchFamily="82" charset="0"/>
              </a:rPr>
              <a:t>PROC GLM</a:t>
            </a:r>
          </a:p>
        </p:txBody>
      </p:sp>
      <p:sp>
        <p:nvSpPr>
          <p:cNvPr id="44035" name="TextBox 3"/>
          <p:cNvSpPr txBox="1">
            <a:spLocks noChangeArrowheads="1"/>
          </p:cNvSpPr>
          <p:nvPr/>
        </p:nvSpPr>
        <p:spPr bwMode="auto">
          <a:xfrm>
            <a:off x="6781800" y="1676400"/>
            <a:ext cx="1228725" cy="369888"/>
          </a:xfrm>
          <a:prstGeom prst="rect">
            <a:avLst/>
          </a:prstGeom>
          <a:noFill/>
          <a:ln w="9525">
            <a:noFill/>
            <a:miter lim="800000"/>
            <a:headEnd/>
            <a:tailEnd/>
          </a:ln>
        </p:spPr>
        <p:txBody>
          <a:bodyPr wrap="none">
            <a:spAutoFit/>
          </a:bodyPr>
          <a:lstStyle/>
          <a:p>
            <a:r>
              <a:rPr lang="en-US">
                <a:solidFill>
                  <a:srgbClr val="00B050"/>
                </a:solidFill>
                <a:latin typeface="Stencil" pitchFamily="82" charset="0"/>
              </a:rPr>
              <a:t>PROC iml</a:t>
            </a:r>
          </a:p>
        </p:txBody>
      </p:sp>
      <p:pic>
        <p:nvPicPr>
          <p:cNvPr id="44036" name="Picture 2"/>
          <p:cNvPicPr>
            <a:picLocks noChangeAspect="1" noChangeArrowheads="1"/>
          </p:cNvPicPr>
          <p:nvPr/>
        </p:nvPicPr>
        <p:blipFill>
          <a:blip r:embed="rId3" cstate="print"/>
          <a:srcRect/>
          <a:stretch>
            <a:fillRect/>
          </a:stretch>
        </p:blipFill>
        <p:spPr bwMode="auto">
          <a:xfrm>
            <a:off x="1295400" y="2209800"/>
            <a:ext cx="3495675" cy="1419225"/>
          </a:xfrm>
          <a:prstGeom prst="rect">
            <a:avLst/>
          </a:prstGeom>
          <a:noFill/>
          <a:ln w="9525">
            <a:noFill/>
            <a:miter lim="800000"/>
            <a:headEnd/>
            <a:tailEnd/>
          </a:ln>
        </p:spPr>
      </p:pic>
      <p:pic>
        <p:nvPicPr>
          <p:cNvPr id="44037" name="Picture 3"/>
          <p:cNvPicPr>
            <a:picLocks noChangeAspect="1" noChangeArrowheads="1"/>
          </p:cNvPicPr>
          <p:nvPr/>
        </p:nvPicPr>
        <p:blipFill>
          <a:blip r:embed="rId4" cstate="print"/>
          <a:srcRect/>
          <a:stretch>
            <a:fillRect/>
          </a:stretch>
        </p:blipFill>
        <p:spPr bwMode="auto">
          <a:xfrm>
            <a:off x="1447800" y="3810000"/>
            <a:ext cx="3152775" cy="2533650"/>
          </a:xfrm>
          <a:prstGeom prst="rect">
            <a:avLst/>
          </a:prstGeom>
          <a:noFill/>
          <a:ln w="9525">
            <a:noFill/>
            <a:miter lim="800000"/>
            <a:headEnd/>
            <a:tailEnd/>
          </a:ln>
        </p:spPr>
      </p:pic>
      <p:pic>
        <p:nvPicPr>
          <p:cNvPr id="44038" name="Picture 2"/>
          <p:cNvPicPr>
            <a:picLocks noChangeAspect="1" noChangeArrowheads="1"/>
          </p:cNvPicPr>
          <p:nvPr/>
        </p:nvPicPr>
        <p:blipFill>
          <a:blip r:embed="rId5" cstate="print"/>
          <a:srcRect/>
          <a:stretch>
            <a:fillRect/>
          </a:stretch>
        </p:blipFill>
        <p:spPr bwMode="auto">
          <a:xfrm>
            <a:off x="5943600" y="1981200"/>
            <a:ext cx="2514600" cy="1666875"/>
          </a:xfrm>
          <a:prstGeom prst="rect">
            <a:avLst/>
          </a:prstGeom>
          <a:noFill/>
          <a:ln w="9525">
            <a:noFill/>
            <a:miter lim="800000"/>
            <a:headEnd/>
            <a:tailEnd/>
          </a:ln>
        </p:spPr>
      </p:pic>
      <p:pic>
        <p:nvPicPr>
          <p:cNvPr id="44039" name="Picture 3"/>
          <p:cNvPicPr>
            <a:picLocks noChangeAspect="1" noChangeArrowheads="1"/>
          </p:cNvPicPr>
          <p:nvPr/>
        </p:nvPicPr>
        <p:blipFill>
          <a:blip r:embed="rId6" cstate="print"/>
          <a:srcRect/>
          <a:stretch>
            <a:fillRect/>
          </a:stretch>
        </p:blipFill>
        <p:spPr bwMode="auto">
          <a:xfrm>
            <a:off x="6019800" y="3810000"/>
            <a:ext cx="2514600" cy="1895475"/>
          </a:xfrm>
          <a:prstGeom prst="rect">
            <a:avLst/>
          </a:prstGeom>
          <a:noFill/>
          <a:ln w="9525">
            <a:noFill/>
            <a:miter lim="800000"/>
            <a:headEnd/>
            <a:tailEnd/>
          </a:ln>
        </p:spPr>
      </p:pic>
      <p:sp>
        <p:nvSpPr>
          <p:cNvPr id="44040" name="TextBox 8"/>
          <p:cNvSpPr txBox="1">
            <a:spLocks noChangeArrowheads="1"/>
          </p:cNvSpPr>
          <p:nvPr/>
        </p:nvSpPr>
        <p:spPr bwMode="auto">
          <a:xfrm>
            <a:off x="2008188" y="6400800"/>
            <a:ext cx="1192212" cy="369888"/>
          </a:xfrm>
          <a:prstGeom prst="rect">
            <a:avLst/>
          </a:prstGeom>
          <a:noFill/>
          <a:ln w="9525">
            <a:noFill/>
            <a:miter lim="800000"/>
            <a:headEnd/>
            <a:tailEnd/>
          </a:ln>
        </p:spPr>
        <p:txBody>
          <a:bodyPr wrap="none">
            <a:spAutoFit/>
          </a:bodyPr>
          <a:lstStyle/>
          <a:p>
            <a:r>
              <a:rPr lang="en-US">
                <a:solidFill>
                  <a:srgbClr val="002532"/>
                </a:solidFill>
                <a:latin typeface="Stencil" pitchFamily="82" charset="0"/>
                <a:hlinkClick r:id="rId7" action="ppaction://hlinkfile"/>
              </a:rPr>
              <a:t>EXAMPLE</a:t>
            </a:r>
            <a:endParaRPr lang="en-US">
              <a:solidFill>
                <a:srgbClr val="002532"/>
              </a:solidFill>
              <a:latin typeface="Stencil" pitchFamily="8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MAXIMUM LIKELIHOOD ESTIMATION</a:t>
            </a:r>
          </a:p>
        </p:txBody>
      </p:sp>
      <p:sp>
        <p:nvSpPr>
          <p:cNvPr id="46082" name="TextBox 2"/>
          <p:cNvSpPr txBox="1">
            <a:spLocks noChangeArrowheads="1"/>
          </p:cNvSpPr>
          <p:nvPr/>
        </p:nvSpPr>
        <p:spPr bwMode="auto">
          <a:xfrm>
            <a:off x="1752600" y="1676400"/>
            <a:ext cx="7086600" cy="2032000"/>
          </a:xfrm>
          <a:prstGeom prst="rect">
            <a:avLst/>
          </a:prstGeom>
          <a:noFill/>
          <a:ln w="9525">
            <a:noFill/>
            <a:miter lim="800000"/>
            <a:headEnd/>
            <a:tailEnd/>
          </a:ln>
        </p:spPr>
        <p:txBody>
          <a:bodyPr>
            <a:spAutoFit/>
          </a:bodyPr>
          <a:lstStyle/>
          <a:p>
            <a:r>
              <a:rPr lang="en-US"/>
              <a:t>With linear models it is possible to derive estimators that are optimal in some sense</a:t>
            </a:r>
          </a:p>
          <a:p>
            <a:r>
              <a:rPr lang="en-US"/>
              <a:t>As models become more general optimal estimators become more difficult obtain and estimators that are asymptotically optimal are obtained instead</a:t>
            </a:r>
          </a:p>
          <a:p>
            <a:r>
              <a:rPr lang="en-US"/>
              <a:t>Maximum likelihood estimators (MLE) have a number of nice asymptotic properties and are relatively easy to obtain</a:t>
            </a:r>
          </a:p>
        </p:txBody>
      </p:sp>
      <p:sp>
        <p:nvSpPr>
          <p:cNvPr id="46083" name="TextBox 3"/>
          <p:cNvSpPr txBox="1">
            <a:spLocks noChangeArrowheads="1"/>
          </p:cNvSpPr>
          <p:nvPr/>
        </p:nvSpPr>
        <p:spPr bwMode="auto">
          <a:xfrm>
            <a:off x="1828800" y="3733800"/>
            <a:ext cx="3941763" cy="369888"/>
          </a:xfrm>
          <a:prstGeom prst="rect">
            <a:avLst/>
          </a:prstGeom>
          <a:noFill/>
          <a:ln w="9525">
            <a:noFill/>
            <a:miter lim="800000"/>
            <a:headEnd/>
            <a:tailEnd/>
          </a:ln>
        </p:spPr>
        <p:txBody>
          <a:bodyPr wrap="none">
            <a:spAutoFit/>
          </a:bodyPr>
          <a:lstStyle/>
          <a:p>
            <a:r>
              <a:rPr lang="en-US"/>
              <a:t>Start with the distribution of our data:</a:t>
            </a:r>
          </a:p>
        </p:txBody>
      </p:sp>
      <p:pic>
        <p:nvPicPr>
          <p:cNvPr id="46084" name="Picture 2"/>
          <p:cNvPicPr>
            <a:picLocks noChangeAspect="1" noChangeArrowheads="1"/>
          </p:cNvPicPr>
          <p:nvPr/>
        </p:nvPicPr>
        <p:blipFill>
          <a:blip r:embed="rId3" cstate="print"/>
          <a:srcRect/>
          <a:stretch>
            <a:fillRect/>
          </a:stretch>
        </p:blipFill>
        <p:spPr bwMode="auto">
          <a:xfrm>
            <a:off x="1905000" y="4038600"/>
            <a:ext cx="1927225" cy="533400"/>
          </a:xfrm>
          <a:prstGeom prst="rect">
            <a:avLst/>
          </a:prstGeom>
          <a:noFill/>
          <a:ln w="9525">
            <a:noFill/>
            <a:miter lim="800000"/>
            <a:headEnd/>
            <a:tailEnd/>
          </a:ln>
        </p:spPr>
      </p:pic>
      <p:pic>
        <p:nvPicPr>
          <p:cNvPr id="46085" name="Picture 3"/>
          <p:cNvPicPr>
            <a:picLocks noChangeAspect="1" noChangeArrowheads="1"/>
          </p:cNvPicPr>
          <p:nvPr/>
        </p:nvPicPr>
        <p:blipFill>
          <a:blip r:embed="rId4" cstate="print"/>
          <a:srcRect/>
          <a:stretch>
            <a:fillRect/>
          </a:stretch>
        </p:blipFill>
        <p:spPr bwMode="auto">
          <a:xfrm>
            <a:off x="1905000" y="4552950"/>
            <a:ext cx="1400175" cy="323850"/>
          </a:xfrm>
          <a:prstGeom prst="rect">
            <a:avLst/>
          </a:prstGeom>
          <a:noFill/>
          <a:ln w="9525">
            <a:noFill/>
            <a:miter lim="800000"/>
            <a:headEnd/>
            <a:tailEnd/>
          </a:ln>
        </p:spPr>
      </p:pic>
      <p:pic>
        <p:nvPicPr>
          <p:cNvPr id="46086" name="Picture 4"/>
          <p:cNvPicPr>
            <a:picLocks noChangeAspect="1" noChangeArrowheads="1"/>
          </p:cNvPicPr>
          <p:nvPr/>
        </p:nvPicPr>
        <p:blipFill>
          <a:blip r:embed="rId5" cstate="print"/>
          <a:srcRect/>
          <a:stretch>
            <a:fillRect/>
          </a:stretch>
        </p:blipFill>
        <p:spPr bwMode="auto">
          <a:xfrm>
            <a:off x="1905000" y="4876800"/>
            <a:ext cx="5362575" cy="619125"/>
          </a:xfrm>
          <a:prstGeom prst="rect">
            <a:avLst/>
          </a:prstGeom>
          <a:noFill/>
          <a:ln w="9525">
            <a:noFill/>
            <a:miter lim="800000"/>
            <a:headEnd/>
            <a:tailEnd/>
          </a:ln>
        </p:spPr>
      </p:pic>
      <p:pic>
        <p:nvPicPr>
          <p:cNvPr id="46087" name="Picture 5"/>
          <p:cNvPicPr>
            <a:picLocks noChangeAspect="1" noChangeArrowheads="1"/>
          </p:cNvPicPr>
          <p:nvPr/>
        </p:nvPicPr>
        <p:blipFill>
          <a:blip r:embed="rId6" cstate="print"/>
          <a:srcRect/>
          <a:stretch>
            <a:fillRect/>
          </a:stretch>
        </p:blipFill>
        <p:spPr bwMode="auto">
          <a:xfrm>
            <a:off x="1828800" y="5410200"/>
            <a:ext cx="1971675" cy="352425"/>
          </a:xfrm>
          <a:prstGeom prst="rect">
            <a:avLst/>
          </a:prstGeom>
          <a:noFill/>
          <a:ln w="9525">
            <a:noFill/>
            <a:miter lim="800000"/>
            <a:headEnd/>
            <a:tailEnd/>
          </a:ln>
        </p:spPr>
      </p:pic>
      <p:pic>
        <p:nvPicPr>
          <p:cNvPr id="46088" name="Picture 6"/>
          <p:cNvPicPr>
            <a:picLocks noChangeAspect="1" noChangeArrowheads="1"/>
          </p:cNvPicPr>
          <p:nvPr/>
        </p:nvPicPr>
        <p:blipFill>
          <a:blip r:embed="rId7" cstate="print"/>
          <a:srcRect/>
          <a:stretch>
            <a:fillRect/>
          </a:stretch>
        </p:blipFill>
        <p:spPr bwMode="auto">
          <a:xfrm>
            <a:off x="1828800" y="5838825"/>
            <a:ext cx="58674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MAXIMUM LIKELIHOOD ESTIMATION</a:t>
            </a:r>
          </a:p>
        </p:txBody>
      </p:sp>
      <p:pic>
        <p:nvPicPr>
          <p:cNvPr id="47106" name="Picture 2"/>
          <p:cNvPicPr>
            <a:picLocks noChangeAspect="1" noChangeArrowheads="1"/>
          </p:cNvPicPr>
          <p:nvPr/>
        </p:nvPicPr>
        <p:blipFill>
          <a:blip r:embed="rId2" cstate="print"/>
          <a:srcRect/>
          <a:stretch>
            <a:fillRect/>
          </a:stretch>
        </p:blipFill>
        <p:spPr bwMode="auto">
          <a:xfrm>
            <a:off x="1943100" y="1676400"/>
            <a:ext cx="1943100" cy="26670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1790700" y="1981200"/>
            <a:ext cx="3924300" cy="1152525"/>
          </a:xfrm>
          <a:prstGeom prst="rect">
            <a:avLst/>
          </a:prstGeom>
          <a:noFill/>
          <a:ln w="9525">
            <a:noFill/>
            <a:miter lim="800000"/>
            <a:headEnd/>
            <a:tailEnd/>
          </a:ln>
        </p:spPr>
      </p:pic>
      <p:pic>
        <p:nvPicPr>
          <p:cNvPr id="47108" name="Picture 4"/>
          <p:cNvPicPr>
            <a:picLocks noChangeAspect="1" noChangeArrowheads="1"/>
          </p:cNvPicPr>
          <p:nvPr/>
        </p:nvPicPr>
        <p:blipFill>
          <a:blip r:embed="rId4" cstate="print"/>
          <a:srcRect/>
          <a:stretch>
            <a:fillRect/>
          </a:stretch>
        </p:blipFill>
        <p:spPr bwMode="auto">
          <a:xfrm>
            <a:off x="1876425" y="3276600"/>
            <a:ext cx="1019175" cy="304800"/>
          </a:xfrm>
          <a:prstGeom prst="rect">
            <a:avLst/>
          </a:prstGeom>
          <a:noFill/>
          <a:ln w="9525">
            <a:noFill/>
            <a:miter lim="800000"/>
            <a:headEnd/>
            <a:tailEnd/>
          </a:ln>
        </p:spPr>
      </p:pic>
      <p:pic>
        <p:nvPicPr>
          <p:cNvPr id="47109" name="Picture 5"/>
          <p:cNvPicPr>
            <a:picLocks noChangeAspect="1" noChangeArrowheads="1"/>
          </p:cNvPicPr>
          <p:nvPr/>
        </p:nvPicPr>
        <p:blipFill>
          <a:blip r:embed="rId5" cstate="print"/>
          <a:srcRect/>
          <a:stretch>
            <a:fillRect/>
          </a:stretch>
        </p:blipFill>
        <p:spPr bwMode="auto">
          <a:xfrm>
            <a:off x="1866900" y="3638550"/>
            <a:ext cx="3924300" cy="1847850"/>
          </a:xfrm>
          <a:prstGeom prst="rect">
            <a:avLst/>
          </a:prstGeom>
          <a:noFill/>
          <a:ln w="9525">
            <a:noFill/>
            <a:miter lim="800000"/>
            <a:headEnd/>
            <a:tailEnd/>
          </a:ln>
        </p:spPr>
      </p:pic>
      <p:pic>
        <p:nvPicPr>
          <p:cNvPr id="47110" name="Picture 6"/>
          <p:cNvPicPr>
            <a:picLocks noChangeAspect="1" noChangeArrowheads="1"/>
          </p:cNvPicPr>
          <p:nvPr/>
        </p:nvPicPr>
        <p:blipFill>
          <a:blip r:embed="rId6" cstate="print"/>
          <a:srcRect/>
          <a:stretch>
            <a:fillRect/>
          </a:stretch>
        </p:blipFill>
        <p:spPr bwMode="auto">
          <a:xfrm>
            <a:off x="6324600" y="1676400"/>
            <a:ext cx="1581150" cy="342900"/>
          </a:xfrm>
          <a:prstGeom prst="rect">
            <a:avLst/>
          </a:prstGeom>
          <a:noFill/>
          <a:ln w="9525">
            <a:noFill/>
            <a:miter lim="800000"/>
            <a:headEnd/>
            <a:tailEnd/>
          </a:ln>
        </p:spPr>
      </p:pic>
      <p:pic>
        <p:nvPicPr>
          <p:cNvPr id="47111" name="Picture 7"/>
          <p:cNvPicPr>
            <a:picLocks noChangeAspect="1" noChangeArrowheads="1"/>
          </p:cNvPicPr>
          <p:nvPr/>
        </p:nvPicPr>
        <p:blipFill>
          <a:blip r:embed="rId7" cstate="print"/>
          <a:srcRect/>
          <a:stretch>
            <a:fillRect/>
          </a:stretch>
        </p:blipFill>
        <p:spPr bwMode="auto">
          <a:xfrm>
            <a:off x="6019800" y="2057400"/>
            <a:ext cx="25908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MAXIMUM LIKELIHOOD ESTIMATION</a:t>
            </a:r>
          </a:p>
        </p:txBody>
      </p:sp>
      <p:pic>
        <p:nvPicPr>
          <p:cNvPr id="48130" name="Picture 2"/>
          <p:cNvPicPr>
            <a:picLocks noChangeAspect="1" noChangeArrowheads="1"/>
          </p:cNvPicPr>
          <p:nvPr/>
        </p:nvPicPr>
        <p:blipFill>
          <a:blip r:embed="rId3" cstate="print"/>
          <a:srcRect/>
          <a:stretch>
            <a:fillRect/>
          </a:stretch>
        </p:blipFill>
        <p:spPr bwMode="auto">
          <a:xfrm>
            <a:off x="1752600" y="1676400"/>
            <a:ext cx="1476375" cy="323850"/>
          </a:xfrm>
          <a:prstGeom prst="rect">
            <a:avLst/>
          </a:prstGeom>
          <a:noFill/>
          <a:ln w="9525">
            <a:noFill/>
            <a:miter lim="800000"/>
            <a:headEnd/>
            <a:tailEnd/>
          </a:ln>
        </p:spPr>
      </p:pic>
      <p:pic>
        <p:nvPicPr>
          <p:cNvPr id="48131" name="Picture 3"/>
          <p:cNvPicPr>
            <a:picLocks noChangeAspect="1" noChangeArrowheads="1"/>
          </p:cNvPicPr>
          <p:nvPr/>
        </p:nvPicPr>
        <p:blipFill>
          <a:blip r:embed="rId4" cstate="print"/>
          <a:srcRect/>
          <a:stretch>
            <a:fillRect/>
          </a:stretch>
        </p:blipFill>
        <p:spPr bwMode="auto">
          <a:xfrm>
            <a:off x="1990725" y="1981200"/>
            <a:ext cx="1666875" cy="276225"/>
          </a:xfrm>
          <a:prstGeom prst="rect">
            <a:avLst/>
          </a:prstGeom>
          <a:noFill/>
          <a:ln w="9525">
            <a:noFill/>
            <a:miter lim="800000"/>
            <a:headEnd/>
            <a:tailEnd/>
          </a:ln>
        </p:spPr>
      </p:pic>
      <p:pic>
        <p:nvPicPr>
          <p:cNvPr id="48132" name="Picture 5"/>
          <p:cNvPicPr>
            <a:picLocks noChangeAspect="1" noChangeArrowheads="1"/>
          </p:cNvPicPr>
          <p:nvPr/>
        </p:nvPicPr>
        <p:blipFill>
          <a:blip r:embed="rId5" cstate="print"/>
          <a:srcRect/>
          <a:stretch>
            <a:fillRect/>
          </a:stretch>
        </p:blipFill>
        <p:spPr bwMode="auto">
          <a:xfrm>
            <a:off x="1925638" y="2286000"/>
            <a:ext cx="6380162" cy="676275"/>
          </a:xfrm>
          <a:prstGeom prst="rect">
            <a:avLst/>
          </a:prstGeom>
          <a:noFill/>
          <a:ln w="9525">
            <a:noFill/>
            <a:miter lim="800000"/>
            <a:headEnd/>
            <a:tailEnd/>
          </a:ln>
        </p:spPr>
      </p:pic>
      <p:pic>
        <p:nvPicPr>
          <p:cNvPr id="48133" name="Picture 6"/>
          <p:cNvPicPr>
            <a:picLocks noChangeAspect="1" noChangeArrowheads="1"/>
          </p:cNvPicPr>
          <p:nvPr/>
        </p:nvPicPr>
        <p:blipFill>
          <a:blip r:embed="rId6" cstate="print"/>
          <a:srcRect/>
          <a:stretch>
            <a:fillRect/>
          </a:stretch>
        </p:blipFill>
        <p:spPr bwMode="auto">
          <a:xfrm>
            <a:off x="8305800" y="2438400"/>
            <a:ext cx="276225" cy="238125"/>
          </a:xfrm>
          <a:prstGeom prst="rect">
            <a:avLst/>
          </a:prstGeom>
          <a:noFill/>
          <a:ln w="9525">
            <a:noFill/>
            <a:miter lim="800000"/>
            <a:headEnd/>
            <a:tailEnd/>
          </a:ln>
        </p:spPr>
      </p:pic>
      <p:pic>
        <p:nvPicPr>
          <p:cNvPr id="48134" name="Picture 7"/>
          <p:cNvPicPr>
            <a:picLocks noChangeAspect="1" noChangeArrowheads="1"/>
          </p:cNvPicPr>
          <p:nvPr/>
        </p:nvPicPr>
        <p:blipFill>
          <a:blip r:embed="rId7" cstate="print"/>
          <a:srcRect/>
          <a:stretch>
            <a:fillRect/>
          </a:stretch>
        </p:blipFill>
        <p:spPr bwMode="auto">
          <a:xfrm>
            <a:off x="1905000" y="2905125"/>
            <a:ext cx="3190875" cy="752475"/>
          </a:xfrm>
          <a:prstGeom prst="rect">
            <a:avLst/>
          </a:prstGeom>
          <a:noFill/>
          <a:ln w="9525">
            <a:noFill/>
            <a:miter lim="800000"/>
            <a:headEnd/>
            <a:tailEnd/>
          </a:ln>
        </p:spPr>
      </p:pic>
      <p:pic>
        <p:nvPicPr>
          <p:cNvPr id="48135" name="Picture 8"/>
          <p:cNvPicPr>
            <a:picLocks noChangeAspect="1" noChangeArrowheads="1"/>
          </p:cNvPicPr>
          <p:nvPr/>
        </p:nvPicPr>
        <p:blipFill>
          <a:blip r:embed="rId8" cstate="print"/>
          <a:srcRect/>
          <a:stretch>
            <a:fillRect/>
          </a:stretch>
        </p:blipFill>
        <p:spPr bwMode="auto">
          <a:xfrm>
            <a:off x="2057400" y="3648075"/>
            <a:ext cx="1562100" cy="314325"/>
          </a:xfrm>
          <a:prstGeom prst="rect">
            <a:avLst/>
          </a:prstGeom>
          <a:noFill/>
          <a:ln w="9525">
            <a:noFill/>
            <a:miter lim="800000"/>
            <a:headEnd/>
            <a:tailEnd/>
          </a:ln>
        </p:spPr>
      </p:pic>
      <p:pic>
        <p:nvPicPr>
          <p:cNvPr id="48136" name="Picture 9"/>
          <p:cNvPicPr>
            <a:picLocks noChangeAspect="1" noChangeArrowheads="1"/>
          </p:cNvPicPr>
          <p:nvPr/>
        </p:nvPicPr>
        <p:blipFill>
          <a:blip r:embed="rId9" cstate="print"/>
          <a:srcRect/>
          <a:stretch>
            <a:fillRect/>
          </a:stretch>
        </p:blipFill>
        <p:spPr bwMode="auto">
          <a:xfrm>
            <a:off x="1992313" y="3962400"/>
            <a:ext cx="6694487" cy="723900"/>
          </a:xfrm>
          <a:prstGeom prst="rect">
            <a:avLst/>
          </a:prstGeom>
          <a:noFill/>
          <a:ln w="9525">
            <a:noFill/>
            <a:miter lim="800000"/>
            <a:headEnd/>
            <a:tailEnd/>
          </a:ln>
        </p:spPr>
      </p:pic>
      <p:pic>
        <p:nvPicPr>
          <p:cNvPr id="48137" name="Picture 10"/>
          <p:cNvPicPr>
            <a:picLocks noChangeAspect="1" noChangeArrowheads="1"/>
          </p:cNvPicPr>
          <p:nvPr/>
        </p:nvPicPr>
        <p:blipFill>
          <a:blip r:embed="rId10" cstate="print"/>
          <a:srcRect/>
          <a:stretch>
            <a:fillRect/>
          </a:stretch>
        </p:blipFill>
        <p:spPr bwMode="auto">
          <a:xfrm>
            <a:off x="1981200" y="5553075"/>
            <a:ext cx="3133725" cy="1152525"/>
          </a:xfrm>
          <a:prstGeom prst="rect">
            <a:avLst/>
          </a:prstGeom>
          <a:noFill/>
          <a:ln w="9525">
            <a:noFill/>
            <a:miter lim="800000"/>
            <a:headEnd/>
            <a:tailEnd/>
          </a:ln>
        </p:spPr>
      </p:pic>
      <p:pic>
        <p:nvPicPr>
          <p:cNvPr id="48138" name="Picture 2"/>
          <p:cNvPicPr>
            <a:picLocks noChangeAspect="1" noChangeArrowheads="1"/>
          </p:cNvPicPr>
          <p:nvPr/>
        </p:nvPicPr>
        <p:blipFill>
          <a:blip r:embed="rId11" cstate="print"/>
          <a:srcRect/>
          <a:stretch>
            <a:fillRect/>
          </a:stretch>
        </p:blipFill>
        <p:spPr bwMode="auto">
          <a:xfrm>
            <a:off x="1981200" y="5962650"/>
            <a:ext cx="3324225" cy="742950"/>
          </a:xfrm>
          <a:prstGeom prst="rect">
            <a:avLst/>
          </a:prstGeom>
          <a:noFill/>
          <a:ln w="9525">
            <a:noFill/>
            <a:miter lim="800000"/>
            <a:headEnd/>
            <a:tailEnd/>
          </a:ln>
        </p:spPr>
      </p:pic>
      <p:sp>
        <p:nvSpPr>
          <p:cNvPr id="48139" name="TextBox 11"/>
          <p:cNvSpPr txBox="1">
            <a:spLocks noChangeArrowheads="1"/>
          </p:cNvSpPr>
          <p:nvPr/>
        </p:nvSpPr>
        <p:spPr bwMode="auto">
          <a:xfrm>
            <a:off x="1828800" y="4800600"/>
            <a:ext cx="7123113" cy="646113"/>
          </a:xfrm>
          <a:prstGeom prst="rect">
            <a:avLst/>
          </a:prstGeom>
          <a:noFill/>
          <a:ln w="9525">
            <a:noFill/>
            <a:miter lim="800000"/>
            <a:headEnd/>
            <a:tailEnd/>
          </a:ln>
        </p:spPr>
        <p:txBody>
          <a:bodyPr wrap="none">
            <a:spAutoFit/>
          </a:bodyPr>
          <a:lstStyle/>
          <a:p>
            <a:r>
              <a:rPr lang="en-US"/>
              <a:t>Regardless of the algorithm used the MLE of the model parameters </a:t>
            </a:r>
          </a:p>
          <a:p>
            <a:r>
              <a:rPr lang="en-US"/>
              <a:t>remain the same:</a:t>
            </a:r>
          </a:p>
        </p:txBody>
      </p:sp>
      <p:sp>
        <p:nvSpPr>
          <p:cNvPr id="48140" name="TextBox 12"/>
          <p:cNvSpPr txBox="1">
            <a:spLocks noChangeArrowheads="1"/>
          </p:cNvSpPr>
          <p:nvPr/>
        </p:nvSpPr>
        <p:spPr bwMode="auto">
          <a:xfrm>
            <a:off x="152400" y="2438400"/>
            <a:ext cx="1144588" cy="369888"/>
          </a:xfrm>
          <a:prstGeom prst="rect">
            <a:avLst/>
          </a:prstGeom>
          <a:noFill/>
          <a:ln w="9525">
            <a:noFill/>
            <a:miter lim="800000"/>
            <a:headEnd/>
            <a:tailEnd/>
          </a:ln>
        </p:spPr>
        <p:txBody>
          <a:bodyPr wrap="none">
            <a:spAutoFit/>
          </a:bodyPr>
          <a:lstStyle/>
          <a:p>
            <a:r>
              <a:rPr lang="en-US">
                <a:solidFill>
                  <a:srgbClr val="00B0F0"/>
                </a:solidFill>
                <a:latin typeface="Stencil" pitchFamily="82" charset="0"/>
              </a:rPr>
              <a:t>HESSIAN</a:t>
            </a:r>
          </a:p>
        </p:txBody>
      </p:sp>
      <p:sp>
        <p:nvSpPr>
          <p:cNvPr id="48141" name="TextBox 13"/>
          <p:cNvSpPr txBox="1">
            <a:spLocks noChangeArrowheads="1"/>
          </p:cNvSpPr>
          <p:nvPr/>
        </p:nvSpPr>
        <p:spPr bwMode="auto">
          <a:xfrm>
            <a:off x="5181600" y="3048000"/>
            <a:ext cx="1301750" cy="369888"/>
          </a:xfrm>
          <a:prstGeom prst="rect">
            <a:avLst/>
          </a:prstGeom>
          <a:noFill/>
          <a:ln w="9525">
            <a:noFill/>
            <a:miter lim="800000"/>
            <a:headEnd/>
            <a:tailEnd/>
          </a:ln>
        </p:spPr>
        <p:txBody>
          <a:bodyPr wrap="none">
            <a:spAutoFit/>
          </a:bodyPr>
          <a:lstStyle/>
          <a:p>
            <a:r>
              <a:rPr lang="en-US">
                <a:latin typeface="Stencil" pitchFamily="82" charset="0"/>
              </a:rPr>
              <a:t>GRADIENT</a:t>
            </a:r>
          </a:p>
        </p:txBody>
      </p:sp>
      <p:sp>
        <p:nvSpPr>
          <p:cNvPr id="48142" name="TextBox 14"/>
          <p:cNvSpPr txBox="1">
            <a:spLocks noChangeArrowheads="1"/>
          </p:cNvSpPr>
          <p:nvPr/>
        </p:nvSpPr>
        <p:spPr bwMode="auto">
          <a:xfrm>
            <a:off x="7239000" y="3581400"/>
            <a:ext cx="1301750" cy="369888"/>
          </a:xfrm>
          <a:prstGeom prst="rect">
            <a:avLst/>
          </a:prstGeom>
          <a:noFill/>
          <a:ln w="9525">
            <a:noFill/>
            <a:miter lim="800000"/>
            <a:headEnd/>
            <a:tailEnd/>
          </a:ln>
        </p:spPr>
        <p:txBody>
          <a:bodyPr wrap="none">
            <a:spAutoFit/>
          </a:bodyPr>
          <a:lstStyle/>
          <a:p>
            <a:r>
              <a:rPr lang="en-US">
                <a:latin typeface="Stencil" pitchFamily="82" charset="0"/>
              </a:rPr>
              <a:t>GRADIENT</a:t>
            </a:r>
          </a:p>
        </p:txBody>
      </p:sp>
      <p:sp>
        <p:nvSpPr>
          <p:cNvPr id="48143" name="TextBox 15"/>
          <p:cNvSpPr txBox="1">
            <a:spLocks noChangeArrowheads="1"/>
          </p:cNvSpPr>
          <p:nvPr/>
        </p:nvSpPr>
        <p:spPr bwMode="auto">
          <a:xfrm>
            <a:off x="152400" y="3962400"/>
            <a:ext cx="1709738" cy="641350"/>
          </a:xfrm>
          <a:prstGeom prst="rect">
            <a:avLst/>
          </a:prstGeom>
          <a:noFill/>
          <a:ln w="9525">
            <a:noFill/>
            <a:miter lim="800000"/>
            <a:headEnd/>
            <a:tailEnd/>
          </a:ln>
        </p:spPr>
        <p:txBody>
          <a:bodyPr wrap="none">
            <a:spAutoFit/>
          </a:bodyPr>
          <a:lstStyle/>
          <a:p>
            <a:r>
              <a:rPr lang="en-US">
                <a:solidFill>
                  <a:srgbClr val="FF6600"/>
                </a:solidFill>
                <a:latin typeface="Stencil" pitchFamily="82" charset="0"/>
              </a:rPr>
              <a:t>INFORMATION</a:t>
            </a:r>
          </a:p>
          <a:p>
            <a:r>
              <a:rPr lang="en-US">
                <a:solidFill>
                  <a:srgbClr val="FF6600"/>
                </a:solidFill>
                <a:latin typeface="Stencil" pitchFamily="82" charset="0"/>
              </a:rPr>
              <a:t>MATRIX</a:t>
            </a:r>
          </a:p>
        </p:txBody>
      </p:sp>
      <p:cxnSp>
        <p:nvCxnSpPr>
          <p:cNvPr id="23" name="Straight Arrow Connector 22"/>
          <p:cNvCxnSpPr/>
          <p:nvPr/>
        </p:nvCxnSpPr>
        <p:spPr>
          <a:xfrm>
            <a:off x="1295400" y="4419600"/>
            <a:ext cx="6096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295400" y="2667000"/>
            <a:ext cx="6096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828800" y="533400"/>
            <a:ext cx="6705600" cy="954088"/>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MAXIMUM LIKELIHOOD ESTIMATION</a:t>
            </a:r>
          </a:p>
          <a:p>
            <a:r>
              <a:rPr lang="en-US" sz="2800">
                <a:solidFill>
                  <a:srgbClr val="FF0066"/>
                </a:solidFill>
                <a:latin typeface="Stencil" pitchFamily="82" charset="0"/>
              </a:rPr>
              <a:t>VERSUS Ordinary least squares</a:t>
            </a:r>
          </a:p>
        </p:txBody>
      </p:sp>
      <p:sp>
        <p:nvSpPr>
          <p:cNvPr id="49154" name="TextBox 2"/>
          <p:cNvSpPr txBox="1">
            <a:spLocks noChangeArrowheads="1"/>
          </p:cNvSpPr>
          <p:nvPr/>
        </p:nvSpPr>
        <p:spPr bwMode="auto">
          <a:xfrm>
            <a:off x="1828800" y="1752600"/>
            <a:ext cx="3236913" cy="369888"/>
          </a:xfrm>
          <a:prstGeom prst="rect">
            <a:avLst/>
          </a:prstGeom>
          <a:noFill/>
          <a:ln w="9525">
            <a:noFill/>
            <a:miter lim="800000"/>
            <a:headEnd/>
            <a:tailEnd/>
          </a:ln>
        </p:spPr>
        <p:txBody>
          <a:bodyPr wrap="none">
            <a:spAutoFit/>
          </a:bodyPr>
          <a:lstStyle/>
          <a:p>
            <a:r>
              <a:rPr lang="en-US">
                <a:solidFill>
                  <a:srgbClr val="C00000"/>
                </a:solidFill>
                <a:latin typeface="Stencil" pitchFamily="82" charset="0"/>
              </a:rPr>
              <a:t>FIXED EFFECTS estimation</a:t>
            </a:r>
          </a:p>
        </p:txBody>
      </p:sp>
      <p:pic>
        <p:nvPicPr>
          <p:cNvPr id="49155" name="Picture 2"/>
          <p:cNvPicPr>
            <a:picLocks noChangeAspect="1" noChangeArrowheads="1"/>
          </p:cNvPicPr>
          <p:nvPr/>
        </p:nvPicPr>
        <p:blipFill>
          <a:blip r:embed="rId3" cstate="print"/>
          <a:srcRect/>
          <a:stretch>
            <a:fillRect/>
          </a:stretch>
        </p:blipFill>
        <p:spPr bwMode="auto">
          <a:xfrm>
            <a:off x="1905000" y="2162175"/>
            <a:ext cx="2324100" cy="428625"/>
          </a:xfrm>
          <a:prstGeom prst="rect">
            <a:avLst/>
          </a:prstGeom>
          <a:noFill/>
          <a:ln w="9525">
            <a:noFill/>
            <a:miter lim="800000"/>
            <a:headEnd/>
            <a:tailEnd/>
          </a:ln>
        </p:spPr>
      </p:pic>
      <p:pic>
        <p:nvPicPr>
          <p:cNvPr id="49156" name="Picture 3"/>
          <p:cNvPicPr>
            <a:picLocks noChangeAspect="1" noChangeArrowheads="1"/>
          </p:cNvPicPr>
          <p:nvPr/>
        </p:nvPicPr>
        <p:blipFill>
          <a:blip r:embed="rId4" cstate="print"/>
          <a:srcRect/>
          <a:stretch>
            <a:fillRect/>
          </a:stretch>
        </p:blipFill>
        <p:spPr bwMode="auto">
          <a:xfrm>
            <a:off x="1943100" y="2667000"/>
            <a:ext cx="2247900" cy="447675"/>
          </a:xfrm>
          <a:prstGeom prst="rect">
            <a:avLst/>
          </a:prstGeom>
          <a:noFill/>
          <a:ln w="9525">
            <a:noFill/>
            <a:miter lim="800000"/>
            <a:headEnd/>
            <a:tailEnd/>
          </a:ln>
        </p:spPr>
      </p:pic>
      <p:sp>
        <p:nvSpPr>
          <p:cNvPr id="49157" name="TextBox 5"/>
          <p:cNvSpPr txBox="1">
            <a:spLocks noChangeArrowheads="1"/>
          </p:cNvSpPr>
          <p:nvPr/>
        </p:nvSpPr>
        <p:spPr bwMode="auto">
          <a:xfrm>
            <a:off x="1981200" y="3287713"/>
            <a:ext cx="2697163" cy="369887"/>
          </a:xfrm>
          <a:prstGeom prst="rect">
            <a:avLst/>
          </a:prstGeom>
          <a:noFill/>
          <a:ln w="9525">
            <a:noFill/>
            <a:miter lim="800000"/>
            <a:headEnd/>
            <a:tailEnd/>
          </a:ln>
        </p:spPr>
        <p:txBody>
          <a:bodyPr wrap="none">
            <a:spAutoFit/>
          </a:bodyPr>
          <a:lstStyle/>
          <a:p>
            <a:r>
              <a:rPr lang="en-US">
                <a:solidFill>
                  <a:srgbClr val="CC0099"/>
                </a:solidFill>
                <a:latin typeface="Stencil" pitchFamily="82" charset="0"/>
              </a:rPr>
              <a:t>Variance estimation</a:t>
            </a:r>
          </a:p>
        </p:txBody>
      </p:sp>
      <p:pic>
        <p:nvPicPr>
          <p:cNvPr id="49158" name="Picture 4"/>
          <p:cNvPicPr>
            <a:picLocks noChangeAspect="1" noChangeArrowheads="1"/>
          </p:cNvPicPr>
          <p:nvPr/>
        </p:nvPicPr>
        <p:blipFill>
          <a:blip r:embed="rId5" cstate="print"/>
          <a:srcRect/>
          <a:stretch>
            <a:fillRect/>
          </a:stretch>
        </p:blipFill>
        <p:spPr bwMode="auto">
          <a:xfrm>
            <a:off x="1857375" y="4572000"/>
            <a:ext cx="3552825" cy="790575"/>
          </a:xfrm>
          <a:prstGeom prst="rect">
            <a:avLst/>
          </a:prstGeom>
          <a:noFill/>
          <a:ln w="9525">
            <a:noFill/>
            <a:miter lim="800000"/>
            <a:headEnd/>
            <a:tailEnd/>
          </a:ln>
        </p:spPr>
      </p:pic>
      <p:pic>
        <p:nvPicPr>
          <p:cNvPr id="49159" name="Picture 5"/>
          <p:cNvPicPr>
            <a:picLocks noChangeAspect="1" noChangeArrowheads="1"/>
          </p:cNvPicPr>
          <p:nvPr/>
        </p:nvPicPr>
        <p:blipFill>
          <a:blip r:embed="rId6" cstate="print"/>
          <a:srcRect/>
          <a:stretch>
            <a:fillRect/>
          </a:stretch>
        </p:blipFill>
        <p:spPr bwMode="auto">
          <a:xfrm>
            <a:off x="1866900" y="3733800"/>
            <a:ext cx="3543300" cy="838200"/>
          </a:xfrm>
          <a:prstGeom prst="rect">
            <a:avLst/>
          </a:prstGeom>
          <a:noFill/>
          <a:ln w="9525">
            <a:noFill/>
            <a:miter lim="800000"/>
            <a:headEnd/>
            <a:tailEnd/>
          </a:ln>
        </p:spPr>
      </p:pic>
      <p:sp>
        <p:nvSpPr>
          <p:cNvPr id="49160" name="TextBox 8"/>
          <p:cNvSpPr txBox="1">
            <a:spLocks noChangeArrowheads="1"/>
          </p:cNvSpPr>
          <p:nvPr/>
        </p:nvSpPr>
        <p:spPr bwMode="auto">
          <a:xfrm>
            <a:off x="1779588" y="5334000"/>
            <a:ext cx="7135812" cy="646113"/>
          </a:xfrm>
          <a:prstGeom prst="rect">
            <a:avLst/>
          </a:prstGeom>
          <a:noFill/>
          <a:ln w="9525">
            <a:noFill/>
            <a:miter lim="800000"/>
            <a:headEnd/>
            <a:tailEnd/>
          </a:ln>
        </p:spPr>
        <p:txBody>
          <a:bodyPr wrap="none">
            <a:spAutoFit/>
          </a:bodyPr>
          <a:lstStyle/>
          <a:p>
            <a:r>
              <a:rPr lang="en-US"/>
              <a:t>Note that the ML formula differs from the OLS formula by dividing by</a:t>
            </a:r>
          </a:p>
          <a:p>
            <a:r>
              <a:rPr lang="en-US"/>
              <a:t>N and not N-p</a:t>
            </a:r>
          </a:p>
        </p:txBody>
      </p:sp>
      <p:sp>
        <p:nvSpPr>
          <p:cNvPr id="49161" name="TextBox 9"/>
          <p:cNvSpPr txBox="1">
            <a:spLocks noChangeArrowheads="1"/>
          </p:cNvSpPr>
          <p:nvPr/>
        </p:nvSpPr>
        <p:spPr bwMode="auto">
          <a:xfrm>
            <a:off x="5475288" y="3973513"/>
            <a:ext cx="3211512" cy="369887"/>
          </a:xfrm>
          <a:prstGeom prst="rect">
            <a:avLst/>
          </a:prstGeom>
          <a:noFill/>
          <a:ln w="9525">
            <a:noFill/>
            <a:miter lim="800000"/>
            <a:headEnd/>
            <a:tailEnd/>
          </a:ln>
        </p:spPr>
        <p:txBody>
          <a:bodyPr wrap="none">
            <a:spAutoFit/>
          </a:bodyPr>
          <a:lstStyle/>
          <a:p>
            <a:r>
              <a:rPr lang="en-US">
                <a:solidFill>
                  <a:srgbClr val="FF0000"/>
                </a:solidFill>
              </a:rPr>
              <a:t>OLS is an unbiased estimator</a:t>
            </a:r>
          </a:p>
        </p:txBody>
      </p:sp>
      <p:sp>
        <p:nvSpPr>
          <p:cNvPr id="49162" name="TextBox 10"/>
          <p:cNvSpPr txBox="1">
            <a:spLocks noChangeArrowheads="1"/>
          </p:cNvSpPr>
          <p:nvPr/>
        </p:nvSpPr>
        <p:spPr bwMode="auto">
          <a:xfrm>
            <a:off x="5562600" y="4735513"/>
            <a:ext cx="2676525" cy="369887"/>
          </a:xfrm>
          <a:prstGeom prst="rect">
            <a:avLst/>
          </a:prstGeom>
          <a:noFill/>
          <a:ln w="9525">
            <a:noFill/>
            <a:miter lim="800000"/>
            <a:headEnd/>
            <a:tailEnd/>
          </a:ln>
        </p:spPr>
        <p:txBody>
          <a:bodyPr wrap="none">
            <a:spAutoFit/>
          </a:bodyPr>
          <a:lstStyle/>
          <a:p>
            <a:r>
              <a:rPr lang="en-US">
                <a:solidFill>
                  <a:srgbClr val="3333CC"/>
                </a:solidFill>
              </a:rPr>
              <a:t>ML is a biased estimator</a:t>
            </a:r>
          </a:p>
        </p:txBody>
      </p:sp>
      <p:sp>
        <p:nvSpPr>
          <p:cNvPr id="49163" name="TextBox 11"/>
          <p:cNvSpPr txBox="1">
            <a:spLocks noChangeArrowheads="1"/>
          </p:cNvSpPr>
          <p:nvPr/>
        </p:nvSpPr>
        <p:spPr bwMode="auto">
          <a:xfrm>
            <a:off x="4572000" y="2200275"/>
            <a:ext cx="4284663" cy="923925"/>
          </a:xfrm>
          <a:prstGeom prst="rect">
            <a:avLst/>
          </a:prstGeom>
          <a:noFill/>
          <a:ln w="9525">
            <a:noFill/>
            <a:miter lim="800000"/>
            <a:headEnd/>
            <a:tailEnd/>
          </a:ln>
        </p:spPr>
        <p:txBody>
          <a:bodyPr wrap="none">
            <a:spAutoFit/>
          </a:bodyPr>
          <a:lstStyle/>
          <a:p>
            <a:r>
              <a:rPr lang="en-US"/>
              <a:t>Independence of Mean and Variance for</a:t>
            </a:r>
          </a:p>
          <a:p>
            <a:r>
              <a:rPr lang="en-US"/>
              <a:t>Normals</a:t>
            </a:r>
          </a:p>
          <a:p>
            <a:r>
              <a:rPr lang="en-US"/>
              <a:t>Independence of Estimators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ITERATIVE METHODS</a:t>
            </a:r>
          </a:p>
        </p:txBody>
      </p:sp>
      <p:sp>
        <p:nvSpPr>
          <p:cNvPr id="50178" name="TextBox 2"/>
          <p:cNvSpPr txBox="1">
            <a:spLocks noChangeArrowheads="1"/>
          </p:cNvSpPr>
          <p:nvPr/>
        </p:nvSpPr>
        <p:spPr bwMode="auto">
          <a:xfrm>
            <a:off x="1752600" y="1600200"/>
            <a:ext cx="2897188" cy="461963"/>
          </a:xfrm>
          <a:prstGeom prst="rect">
            <a:avLst/>
          </a:prstGeom>
          <a:noFill/>
          <a:ln w="9525">
            <a:noFill/>
            <a:miter lim="800000"/>
            <a:headEnd/>
            <a:tailEnd/>
          </a:ln>
        </p:spPr>
        <p:txBody>
          <a:bodyPr wrap="none">
            <a:spAutoFit/>
          </a:bodyPr>
          <a:lstStyle/>
          <a:p>
            <a:r>
              <a:rPr lang="en-US" sz="2400">
                <a:solidFill>
                  <a:srgbClr val="00B0F0"/>
                </a:solidFill>
                <a:latin typeface="Stencil" pitchFamily="82" charset="0"/>
              </a:rPr>
              <a:t>NEWTON RAPHSON</a:t>
            </a:r>
          </a:p>
        </p:txBody>
      </p:sp>
      <p:pic>
        <p:nvPicPr>
          <p:cNvPr id="50179" name="Picture 2"/>
          <p:cNvPicPr>
            <a:picLocks noChangeAspect="1" noChangeArrowheads="1"/>
          </p:cNvPicPr>
          <p:nvPr/>
        </p:nvPicPr>
        <p:blipFill>
          <a:blip r:embed="rId2" cstate="print"/>
          <a:srcRect/>
          <a:stretch>
            <a:fillRect/>
          </a:stretch>
        </p:blipFill>
        <p:spPr bwMode="auto">
          <a:xfrm>
            <a:off x="1828800" y="1981200"/>
            <a:ext cx="4219575" cy="790575"/>
          </a:xfrm>
          <a:prstGeom prst="rect">
            <a:avLst/>
          </a:prstGeom>
          <a:noFill/>
          <a:ln w="9525">
            <a:noFill/>
            <a:miter lim="800000"/>
            <a:headEnd/>
            <a:tailEnd/>
          </a:ln>
        </p:spPr>
      </p:pic>
      <p:sp>
        <p:nvSpPr>
          <p:cNvPr id="50180" name="TextBox 4"/>
          <p:cNvSpPr txBox="1">
            <a:spLocks noChangeArrowheads="1"/>
          </p:cNvSpPr>
          <p:nvPr/>
        </p:nvSpPr>
        <p:spPr bwMode="auto">
          <a:xfrm>
            <a:off x="1905000" y="4267200"/>
            <a:ext cx="3224213" cy="461963"/>
          </a:xfrm>
          <a:prstGeom prst="rect">
            <a:avLst/>
          </a:prstGeom>
          <a:noFill/>
          <a:ln w="9525">
            <a:noFill/>
            <a:miter lim="800000"/>
            <a:headEnd/>
            <a:tailEnd/>
          </a:ln>
        </p:spPr>
        <p:txBody>
          <a:bodyPr wrap="none">
            <a:spAutoFit/>
          </a:bodyPr>
          <a:lstStyle/>
          <a:p>
            <a:r>
              <a:rPr lang="en-US" sz="2400">
                <a:solidFill>
                  <a:srgbClr val="800000"/>
                </a:solidFill>
                <a:latin typeface="Stencil" pitchFamily="82" charset="0"/>
              </a:rPr>
              <a:t>METHOD OF SCORING</a:t>
            </a:r>
          </a:p>
        </p:txBody>
      </p:sp>
      <p:pic>
        <p:nvPicPr>
          <p:cNvPr id="50181" name="Picture 3"/>
          <p:cNvPicPr>
            <a:picLocks noChangeAspect="1" noChangeArrowheads="1"/>
          </p:cNvPicPr>
          <p:nvPr/>
        </p:nvPicPr>
        <p:blipFill>
          <a:blip r:embed="rId3" cstate="print"/>
          <a:srcRect/>
          <a:stretch>
            <a:fillRect/>
          </a:stretch>
        </p:blipFill>
        <p:spPr bwMode="auto">
          <a:xfrm>
            <a:off x="1828800" y="4648200"/>
            <a:ext cx="4495800" cy="876300"/>
          </a:xfrm>
          <a:prstGeom prst="rect">
            <a:avLst/>
          </a:prstGeom>
          <a:noFill/>
          <a:ln w="9525">
            <a:noFill/>
            <a:miter lim="800000"/>
            <a:headEnd/>
            <a:tailEnd/>
          </a:ln>
        </p:spPr>
      </p:pic>
      <p:sp>
        <p:nvSpPr>
          <p:cNvPr id="50182" name="TextBox 6"/>
          <p:cNvSpPr txBox="1">
            <a:spLocks noChangeArrowheads="1"/>
          </p:cNvSpPr>
          <p:nvPr/>
        </p:nvSpPr>
        <p:spPr bwMode="auto">
          <a:xfrm>
            <a:off x="2362200" y="4495800"/>
            <a:ext cx="184150" cy="369888"/>
          </a:xfrm>
          <a:prstGeom prst="rect">
            <a:avLst/>
          </a:prstGeom>
          <a:noFill/>
          <a:ln w="9525">
            <a:noFill/>
            <a:miter lim="800000"/>
            <a:headEnd/>
            <a:tailEnd/>
          </a:ln>
        </p:spPr>
        <p:txBody>
          <a:bodyPr wrap="none">
            <a:spAutoFit/>
          </a:bodyPr>
          <a:lstStyle/>
          <a:p>
            <a:endParaRPr lang="en-US"/>
          </a:p>
        </p:txBody>
      </p:sp>
      <p:pic>
        <p:nvPicPr>
          <p:cNvPr id="50183" name="Picture 4"/>
          <p:cNvPicPr>
            <a:picLocks noChangeAspect="1" noChangeArrowheads="1"/>
          </p:cNvPicPr>
          <p:nvPr/>
        </p:nvPicPr>
        <p:blipFill>
          <a:blip r:embed="rId4" cstate="print"/>
          <a:srcRect/>
          <a:stretch>
            <a:fillRect/>
          </a:stretch>
        </p:blipFill>
        <p:spPr bwMode="auto">
          <a:xfrm>
            <a:off x="1781175" y="2743200"/>
            <a:ext cx="5581650" cy="685800"/>
          </a:xfrm>
          <a:prstGeom prst="rect">
            <a:avLst/>
          </a:prstGeom>
          <a:noFill/>
          <a:ln w="9525">
            <a:noFill/>
            <a:miter lim="800000"/>
            <a:headEnd/>
            <a:tailEnd/>
          </a:ln>
        </p:spPr>
      </p:pic>
      <p:pic>
        <p:nvPicPr>
          <p:cNvPr id="50184" name="Picture 5"/>
          <p:cNvPicPr>
            <a:picLocks noChangeAspect="1" noChangeArrowheads="1"/>
          </p:cNvPicPr>
          <p:nvPr/>
        </p:nvPicPr>
        <p:blipFill>
          <a:blip r:embed="rId5" cstate="print"/>
          <a:srcRect/>
          <a:stretch>
            <a:fillRect/>
          </a:stretch>
        </p:blipFill>
        <p:spPr bwMode="auto">
          <a:xfrm>
            <a:off x="1828800" y="3886200"/>
            <a:ext cx="4362450" cy="333375"/>
          </a:xfrm>
          <a:prstGeom prst="rect">
            <a:avLst/>
          </a:prstGeom>
          <a:noFill/>
          <a:ln w="9525">
            <a:noFill/>
            <a:miter lim="800000"/>
            <a:headEnd/>
            <a:tailEnd/>
          </a:ln>
        </p:spPr>
      </p:pic>
      <p:pic>
        <p:nvPicPr>
          <p:cNvPr id="50185" name="Picture 6"/>
          <p:cNvPicPr>
            <a:picLocks noChangeAspect="1" noChangeArrowheads="1"/>
          </p:cNvPicPr>
          <p:nvPr/>
        </p:nvPicPr>
        <p:blipFill>
          <a:blip r:embed="rId6" cstate="print"/>
          <a:srcRect/>
          <a:stretch>
            <a:fillRect/>
          </a:stretch>
        </p:blipFill>
        <p:spPr bwMode="auto">
          <a:xfrm>
            <a:off x="1828800" y="3390900"/>
            <a:ext cx="4800600" cy="495300"/>
          </a:xfrm>
          <a:prstGeom prst="rect">
            <a:avLst/>
          </a:prstGeom>
          <a:noFill/>
          <a:ln w="9525">
            <a:noFill/>
            <a:miter lim="800000"/>
            <a:headEnd/>
            <a:tailEnd/>
          </a:ln>
        </p:spPr>
      </p:pic>
      <p:pic>
        <p:nvPicPr>
          <p:cNvPr id="50186" name="Picture 7"/>
          <p:cNvPicPr>
            <a:picLocks noChangeAspect="1" noChangeArrowheads="1"/>
          </p:cNvPicPr>
          <p:nvPr/>
        </p:nvPicPr>
        <p:blipFill>
          <a:blip r:embed="rId7" cstate="print"/>
          <a:srcRect/>
          <a:stretch>
            <a:fillRect/>
          </a:stretch>
        </p:blipFill>
        <p:spPr bwMode="auto">
          <a:xfrm>
            <a:off x="1814513" y="5524500"/>
            <a:ext cx="5514975"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THE GENERAL LINEAR MODEL</a:t>
            </a:r>
          </a:p>
        </p:txBody>
      </p:sp>
      <p:sp>
        <p:nvSpPr>
          <p:cNvPr id="18434" name="TextBox 9"/>
          <p:cNvSpPr txBox="1">
            <a:spLocks noChangeArrowheads="1"/>
          </p:cNvSpPr>
          <p:nvPr/>
        </p:nvSpPr>
        <p:spPr bwMode="auto">
          <a:xfrm>
            <a:off x="1752600" y="1676400"/>
            <a:ext cx="7443788" cy="646113"/>
          </a:xfrm>
          <a:prstGeom prst="rect">
            <a:avLst/>
          </a:prstGeom>
          <a:noFill/>
          <a:ln w="9525">
            <a:noFill/>
            <a:miter lim="800000"/>
            <a:headEnd/>
            <a:tailEnd/>
          </a:ln>
        </p:spPr>
        <p:txBody>
          <a:bodyPr wrap="none">
            <a:spAutoFit/>
          </a:bodyPr>
          <a:lstStyle/>
          <a:p>
            <a:r>
              <a:rPr lang="en-US"/>
              <a:t>The general linear model is a statistical linear model that can be written</a:t>
            </a:r>
          </a:p>
          <a:p>
            <a:r>
              <a:rPr lang="en-US"/>
              <a:t>as: </a:t>
            </a:r>
          </a:p>
        </p:txBody>
      </p:sp>
      <p:pic>
        <p:nvPicPr>
          <p:cNvPr id="18435" name="Picture 2"/>
          <p:cNvPicPr>
            <a:picLocks noChangeAspect="1" noChangeArrowheads="1"/>
          </p:cNvPicPr>
          <p:nvPr/>
        </p:nvPicPr>
        <p:blipFill>
          <a:blip r:embed="rId3" cstate="print"/>
          <a:srcRect/>
          <a:stretch>
            <a:fillRect/>
          </a:stretch>
        </p:blipFill>
        <p:spPr bwMode="auto">
          <a:xfrm>
            <a:off x="2209800" y="2057400"/>
            <a:ext cx="1562100" cy="304800"/>
          </a:xfrm>
          <a:prstGeom prst="rect">
            <a:avLst/>
          </a:prstGeom>
          <a:noFill/>
          <a:ln w="9525">
            <a:noFill/>
            <a:miter lim="800000"/>
            <a:headEnd/>
            <a:tailEnd/>
          </a:ln>
        </p:spPr>
      </p:pic>
      <p:sp>
        <p:nvSpPr>
          <p:cNvPr id="18436" name="TextBox 11"/>
          <p:cNvSpPr txBox="1">
            <a:spLocks noChangeArrowheads="1"/>
          </p:cNvSpPr>
          <p:nvPr/>
        </p:nvSpPr>
        <p:spPr bwMode="auto">
          <a:xfrm>
            <a:off x="1828800" y="2438400"/>
            <a:ext cx="7162800" cy="3694113"/>
          </a:xfrm>
          <a:prstGeom prst="rect">
            <a:avLst/>
          </a:prstGeom>
          <a:noFill/>
          <a:ln w="9525">
            <a:noFill/>
            <a:miter lim="800000"/>
            <a:headEnd/>
            <a:tailEnd/>
          </a:ln>
        </p:spPr>
        <p:txBody>
          <a:bodyPr>
            <a:spAutoFit/>
          </a:bodyPr>
          <a:lstStyle/>
          <a:p>
            <a:r>
              <a:rPr lang="en-US"/>
              <a:t>where:</a:t>
            </a:r>
          </a:p>
          <a:p>
            <a:r>
              <a:rPr lang="en-US" b="1"/>
              <a:t>Y</a:t>
            </a:r>
            <a:r>
              <a:rPr lang="en-US"/>
              <a:t> is a matrix with series of multivariate measurements</a:t>
            </a:r>
          </a:p>
          <a:p>
            <a:r>
              <a:rPr lang="en-US" b="1"/>
              <a:t>X</a:t>
            </a:r>
            <a:r>
              <a:rPr lang="en-US"/>
              <a:t> is a matrix that might be a design matrix</a:t>
            </a:r>
          </a:p>
          <a:p>
            <a:r>
              <a:rPr lang="en-US" b="1"/>
              <a:t>B</a:t>
            </a:r>
            <a:r>
              <a:rPr lang="en-US"/>
              <a:t> is a matrix containing parameters that are usually to be estimated</a:t>
            </a:r>
          </a:p>
          <a:p>
            <a:r>
              <a:rPr lang="en-US" b="1"/>
              <a:t>U</a:t>
            </a:r>
            <a:r>
              <a:rPr lang="en-US"/>
              <a:t> is a matrix containing errors or noise</a:t>
            </a:r>
          </a:p>
          <a:p>
            <a:r>
              <a:rPr lang="en-US"/>
              <a:t>The residual is usually assumed to follow a multivariate normal distribution.</a:t>
            </a:r>
          </a:p>
          <a:p>
            <a:r>
              <a:rPr lang="en-US"/>
              <a:t>The general linear model incorporates a number of different statistical models: ANOVA, ANCOVA, MANOVA, MANCOVA, ordinary linear regression, t-test and F-test.</a:t>
            </a:r>
          </a:p>
          <a:p>
            <a:r>
              <a:rPr lang="en-US"/>
              <a:t>If there is only one column in Y (i.e., one dependent variable) then the model can also be referred to as the multiple regression model (multiple linear regression).</a:t>
            </a:r>
            <a:endParaRPr lang="en-US" u="sng"/>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ChangeArrowheads="1"/>
          </p:cNvSpPr>
          <p:nvPr/>
        </p:nvSpPr>
        <p:spPr bwMode="auto">
          <a:xfrm>
            <a:off x="1828800" y="646113"/>
            <a:ext cx="6705600" cy="954087"/>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EXTENSION OF THE GENERAL LINEAR MODEL</a:t>
            </a:r>
          </a:p>
        </p:txBody>
      </p:sp>
      <p:sp>
        <p:nvSpPr>
          <p:cNvPr id="122883" name="TextBox 6"/>
          <p:cNvSpPr txBox="1">
            <a:spLocks noChangeArrowheads="1"/>
          </p:cNvSpPr>
          <p:nvPr/>
        </p:nvSpPr>
        <p:spPr bwMode="auto">
          <a:xfrm>
            <a:off x="1828800" y="1752600"/>
            <a:ext cx="6781800" cy="2308225"/>
          </a:xfrm>
          <a:prstGeom prst="rect">
            <a:avLst/>
          </a:prstGeom>
          <a:noFill/>
          <a:ln w="9525">
            <a:noFill/>
            <a:miter lim="800000"/>
            <a:headEnd/>
            <a:tailEnd/>
          </a:ln>
        </p:spPr>
        <p:txBody>
          <a:bodyPr>
            <a:spAutoFit/>
          </a:bodyPr>
          <a:lstStyle/>
          <a:p>
            <a:r>
              <a:rPr lang="en-US"/>
              <a:t>In a linear model it is assumed that there is a single source of variability. One can extend linear models by allowing for multiple sources of variability. In the simplest case, the combined covariance matrix is a linear function of the variance components. In other cases, the combined covariance matrix is a non-linear function of the variance components. The linear form is typical of the structure encountered in various split plot designs and the non-linear form is typical of repeated measure designs.</a:t>
            </a:r>
          </a:p>
        </p:txBody>
      </p:sp>
      <p:pic>
        <p:nvPicPr>
          <p:cNvPr id="122884" name="Picture 4"/>
          <p:cNvPicPr>
            <a:picLocks noChangeAspect="1" noChangeArrowheads="1"/>
          </p:cNvPicPr>
          <p:nvPr/>
        </p:nvPicPr>
        <p:blipFill>
          <a:blip r:embed="rId2" cstate="print"/>
          <a:srcRect/>
          <a:stretch>
            <a:fillRect/>
          </a:stretch>
        </p:blipFill>
        <p:spPr bwMode="auto">
          <a:xfrm>
            <a:off x="6629400" y="4419600"/>
            <a:ext cx="1647825" cy="447675"/>
          </a:xfrm>
          <a:prstGeom prst="rect">
            <a:avLst/>
          </a:prstGeom>
          <a:noFill/>
          <a:ln w="9525">
            <a:noFill/>
            <a:miter lim="800000"/>
            <a:headEnd/>
            <a:tailEnd/>
          </a:ln>
        </p:spPr>
      </p:pic>
      <p:sp>
        <p:nvSpPr>
          <p:cNvPr id="122885" name="TextBox 10"/>
          <p:cNvSpPr txBox="1">
            <a:spLocks noChangeArrowheads="1"/>
          </p:cNvSpPr>
          <p:nvPr/>
        </p:nvSpPr>
        <p:spPr bwMode="auto">
          <a:xfrm>
            <a:off x="1828800" y="4038600"/>
            <a:ext cx="4470400" cy="369888"/>
          </a:xfrm>
          <a:prstGeom prst="rect">
            <a:avLst/>
          </a:prstGeom>
          <a:noFill/>
          <a:ln w="9525">
            <a:noFill/>
            <a:miter lim="800000"/>
            <a:headEnd/>
            <a:tailEnd/>
          </a:ln>
        </p:spPr>
        <p:txBody>
          <a:bodyPr wrap="none">
            <a:spAutoFit/>
          </a:bodyPr>
          <a:lstStyle/>
          <a:p>
            <a:r>
              <a:rPr lang="en-US">
                <a:solidFill>
                  <a:srgbClr val="800000"/>
                </a:solidFill>
                <a:latin typeface="Arial Black" pitchFamily="34" charset="0"/>
              </a:rPr>
              <a:t>MIXED LINEAR MODEL EQUATION</a:t>
            </a:r>
          </a:p>
        </p:txBody>
      </p:sp>
      <p:pic>
        <p:nvPicPr>
          <p:cNvPr id="122886" name="Picture 5"/>
          <p:cNvPicPr>
            <a:picLocks noChangeAspect="1" noChangeArrowheads="1"/>
          </p:cNvPicPr>
          <p:nvPr/>
        </p:nvPicPr>
        <p:blipFill>
          <a:blip r:embed="rId3" cstate="print"/>
          <a:srcRect/>
          <a:stretch>
            <a:fillRect/>
          </a:stretch>
        </p:blipFill>
        <p:spPr bwMode="auto">
          <a:xfrm>
            <a:off x="1743075" y="4962525"/>
            <a:ext cx="3895725" cy="1819275"/>
          </a:xfrm>
          <a:prstGeom prst="rect">
            <a:avLst/>
          </a:prstGeom>
          <a:noFill/>
          <a:ln w="9525">
            <a:noFill/>
            <a:miter lim="800000"/>
            <a:headEnd/>
            <a:tailEnd/>
          </a:ln>
        </p:spPr>
      </p:pic>
      <p:pic>
        <p:nvPicPr>
          <p:cNvPr id="122887" name="Picture 6"/>
          <p:cNvPicPr>
            <a:picLocks noChangeAspect="1" noChangeArrowheads="1"/>
          </p:cNvPicPr>
          <p:nvPr/>
        </p:nvPicPr>
        <p:blipFill>
          <a:blip r:embed="rId4" cstate="print"/>
          <a:srcRect/>
          <a:stretch>
            <a:fillRect/>
          </a:stretch>
        </p:blipFill>
        <p:spPr bwMode="auto">
          <a:xfrm>
            <a:off x="5838825" y="5029200"/>
            <a:ext cx="2314575" cy="923925"/>
          </a:xfrm>
          <a:prstGeom prst="rect">
            <a:avLst/>
          </a:prstGeom>
          <a:noFill/>
          <a:ln w="9525">
            <a:noFill/>
            <a:miter lim="800000"/>
            <a:headEnd/>
            <a:tailEnd/>
          </a:ln>
        </p:spPr>
      </p:pic>
      <p:pic>
        <p:nvPicPr>
          <p:cNvPr id="122888" name="Picture 7"/>
          <p:cNvPicPr>
            <a:picLocks noChangeAspect="1" noChangeArrowheads="1"/>
          </p:cNvPicPr>
          <p:nvPr/>
        </p:nvPicPr>
        <p:blipFill>
          <a:blip r:embed="rId5" cstate="print"/>
          <a:srcRect/>
          <a:stretch>
            <a:fillRect/>
          </a:stretch>
        </p:blipFill>
        <p:spPr bwMode="auto">
          <a:xfrm>
            <a:off x="1905000" y="4495800"/>
            <a:ext cx="2620963" cy="533400"/>
          </a:xfrm>
          <a:prstGeom prst="rect">
            <a:avLst/>
          </a:prstGeom>
          <a:noFill/>
          <a:ln w="9525">
            <a:noFill/>
            <a:miter lim="800000"/>
            <a:headEnd/>
            <a:tailEnd/>
          </a:ln>
        </p:spPr>
      </p:pic>
      <p:pic>
        <p:nvPicPr>
          <p:cNvPr id="122889" name="Picture 9"/>
          <p:cNvPicPr>
            <a:picLocks noChangeAspect="1" noChangeArrowheads="1"/>
          </p:cNvPicPr>
          <p:nvPr/>
        </p:nvPicPr>
        <p:blipFill>
          <a:blip r:embed="rId6" cstate="print"/>
          <a:srcRect/>
          <a:stretch>
            <a:fillRect/>
          </a:stretch>
        </p:blipFill>
        <p:spPr bwMode="auto">
          <a:xfrm>
            <a:off x="4648200" y="4419600"/>
            <a:ext cx="1800225" cy="46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LINEAR MODELS</a:t>
            </a:r>
          </a:p>
        </p:txBody>
      </p:sp>
      <p:pic>
        <p:nvPicPr>
          <p:cNvPr id="101379" name="Picture 2"/>
          <p:cNvPicPr>
            <a:picLocks noChangeAspect="1" noChangeArrowheads="1"/>
          </p:cNvPicPr>
          <p:nvPr/>
        </p:nvPicPr>
        <p:blipFill>
          <a:blip r:embed="rId2" cstate="print"/>
          <a:srcRect/>
          <a:stretch>
            <a:fillRect/>
          </a:stretch>
        </p:blipFill>
        <p:spPr bwMode="auto">
          <a:xfrm>
            <a:off x="1800225" y="1676400"/>
            <a:ext cx="866775" cy="247650"/>
          </a:xfrm>
          <a:prstGeom prst="rect">
            <a:avLst/>
          </a:prstGeom>
          <a:noFill/>
          <a:ln w="9525">
            <a:noFill/>
            <a:miter lim="800000"/>
            <a:headEnd/>
            <a:tailEnd/>
          </a:ln>
        </p:spPr>
      </p:pic>
      <p:pic>
        <p:nvPicPr>
          <p:cNvPr id="101380" name="Picture 3"/>
          <p:cNvPicPr>
            <a:picLocks noChangeAspect="1" noChangeArrowheads="1"/>
          </p:cNvPicPr>
          <p:nvPr/>
        </p:nvPicPr>
        <p:blipFill>
          <a:blip r:embed="rId3" cstate="print"/>
          <a:srcRect/>
          <a:stretch>
            <a:fillRect/>
          </a:stretch>
        </p:blipFill>
        <p:spPr bwMode="auto">
          <a:xfrm>
            <a:off x="1800225" y="1981200"/>
            <a:ext cx="2924175" cy="762000"/>
          </a:xfrm>
          <a:prstGeom prst="rect">
            <a:avLst/>
          </a:prstGeom>
          <a:noFill/>
          <a:ln w="9525">
            <a:noFill/>
            <a:miter lim="800000"/>
            <a:headEnd/>
            <a:tailEnd/>
          </a:ln>
        </p:spPr>
      </p:pic>
      <p:pic>
        <p:nvPicPr>
          <p:cNvPr id="101381" name="Picture 4"/>
          <p:cNvPicPr>
            <a:picLocks noChangeAspect="1" noChangeArrowheads="1"/>
          </p:cNvPicPr>
          <p:nvPr/>
        </p:nvPicPr>
        <p:blipFill>
          <a:blip r:embed="rId4" cstate="print"/>
          <a:srcRect/>
          <a:stretch>
            <a:fillRect/>
          </a:stretch>
        </p:blipFill>
        <p:spPr bwMode="auto">
          <a:xfrm>
            <a:off x="5762625" y="1704975"/>
            <a:ext cx="1628775" cy="276225"/>
          </a:xfrm>
          <a:prstGeom prst="rect">
            <a:avLst/>
          </a:prstGeom>
          <a:noFill/>
          <a:ln w="9525">
            <a:noFill/>
            <a:miter lim="800000"/>
            <a:headEnd/>
            <a:tailEnd/>
          </a:ln>
        </p:spPr>
      </p:pic>
      <p:pic>
        <p:nvPicPr>
          <p:cNvPr id="101382" name="Picture 5"/>
          <p:cNvPicPr>
            <a:picLocks noChangeAspect="1" noChangeArrowheads="1"/>
          </p:cNvPicPr>
          <p:nvPr/>
        </p:nvPicPr>
        <p:blipFill>
          <a:blip r:embed="rId5" cstate="print"/>
          <a:srcRect/>
          <a:stretch>
            <a:fillRect/>
          </a:stretch>
        </p:blipFill>
        <p:spPr bwMode="auto">
          <a:xfrm>
            <a:off x="5000625" y="1981200"/>
            <a:ext cx="3609975" cy="1000125"/>
          </a:xfrm>
          <a:prstGeom prst="rect">
            <a:avLst/>
          </a:prstGeom>
          <a:noFill/>
          <a:ln w="9525">
            <a:noFill/>
            <a:miter lim="800000"/>
            <a:headEnd/>
            <a:tailEnd/>
          </a:ln>
        </p:spPr>
      </p:pic>
      <p:pic>
        <p:nvPicPr>
          <p:cNvPr id="101383" name="Picture 6"/>
          <p:cNvPicPr>
            <a:picLocks noChangeAspect="1" noChangeArrowheads="1"/>
          </p:cNvPicPr>
          <p:nvPr/>
        </p:nvPicPr>
        <p:blipFill>
          <a:blip r:embed="rId6" cstate="print"/>
          <a:srcRect/>
          <a:stretch>
            <a:fillRect/>
          </a:stretch>
        </p:blipFill>
        <p:spPr bwMode="auto">
          <a:xfrm>
            <a:off x="1752600" y="2743200"/>
            <a:ext cx="1400175" cy="266700"/>
          </a:xfrm>
          <a:prstGeom prst="rect">
            <a:avLst/>
          </a:prstGeom>
          <a:noFill/>
          <a:ln w="9525">
            <a:noFill/>
            <a:miter lim="800000"/>
            <a:headEnd/>
            <a:tailEnd/>
          </a:ln>
        </p:spPr>
      </p:pic>
      <p:pic>
        <p:nvPicPr>
          <p:cNvPr id="101384" name="Picture 7"/>
          <p:cNvPicPr>
            <a:picLocks noChangeAspect="1" noChangeArrowheads="1"/>
          </p:cNvPicPr>
          <p:nvPr/>
        </p:nvPicPr>
        <p:blipFill>
          <a:blip r:embed="rId7" cstate="print"/>
          <a:srcRect/>
          <a:stretch>
            <a:fillRect/>
          </a:stretch>
        </p:blipFill>
        <p:spPr bwMode="auto">
          <a:xfrm>
            <a:off x="1752600" y="3048000"/>
            <a:ext cx="4067175" cy="276225"/>
          </a:xfrm>
          <a:prstGeom prst="rect">
            <a:avLst/>
          </a:prstGeom>
          <a:noFill/>
          <a:ln w="9525">
            <a:noFill/>
            <a:miter lim="800000"/>
            <a:headEnd/>
            <a:tailEnd/>
          </a:ln>
        </p:spPr>
      </p:pic>
      <p:pic>
        <p:nvPicPr>
          <p:cNvPr id="101385" name="Picture 8"/>
          <p:cNvPicPr>
            <a:picLocks noChangeAspect="1" noChangeArrowheads="1"/>
          </p:cNvPicPr>
          <p:nvPr/>
        </p:nvPicPr>
        <p:blipFill>
          <a:blip r:embed="rId8" cstate="print"/>
          <a:srcRect/>
          <a:stretch>
            <a:fillRect/>
          </a:stretch>
        </p:blipFill>
        <p:spPr bwMode="auto">
          <a:xfrm>
            <a:off x="1752600" y="3400425"/>
            <a:ext cx="3114675" cy="942975"/>
          </a:xfrm>
          <a:prstGeom prst="rect">
            <a:avLst/>
          </a:prstGeom>
          <a:noFill/>
          <a:ln w="9525">
            <a:noFill/>
            <a:miter lim="800000"/>
            <a:headEnd/>
            <a:tailEnd/>
          </a:ln>
        </p:spPr>
      </p:pic>
      <p:pic>
        <p:nvPicPr>
          <p:cNvPr id="101386" name="Picture 9"/>
          <p:cNvPicPr>
            <a:picLocks noChangeAspect="1" noChangeArrowheads="1"/>
          </p:cNvPicPr>
          <p:nvPr/>
        </p:nvPicPr>
        <p:blipFill>
          <a:blip r:embed="rId9" cstate="print"/>
          <a:srcRect/>
          <a:stretch>
            <a:fillRect/>
          </a:stretch>
        </p:blipFill>
        <p:spPr bwMode="auto">
          <a:xfrm>
            <a:off x="4953000" y="3438525"/>
            <a:ext cx="3962400" cy="2124075"/>
          </a:xfrm>
          <a:prstGeom prst="rect">
            <a:avLst/>
          </a:prstGeom>
          <a:noFill/>
          <a:ln w="9525">
            <a:noFill/>
            <a:miter lim="800000"/>
            <a:headEnd/>
            <a:tailEnd/>
          </a:ln>
        </p:spPr>
      </p:pic>
      <p:sp>
        <p:nvSpPr>
          <p:cNvPr id="101387" name="TextBox 10"/>
          <p:cNvSpPr txBox="1">
            <a:spLocks noChangeArrowheads="1"/>
          </p:cNvSpPr>
          <p:nvPr/>
        </p:nvSpPr>
        <p:spPr bwMode="auto">
          <a:xfrm>
            <a:off x="1752600" y="4419600"/>
            <a:ext cx="3101975" cy="646113"/>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Set derivative equal to zero and</a:t>
            </a:r>
          </a:p>
          <a:p>
            <a:r>
              <a:rPr lang="en-US">
                <a:latin typeface="Times New Roman" pitchFamily="18" charset="0"/>
                <a:cs typeface="Times New Roman" pitchFamily="18" charset="0"/>
              </a:rPr>
              <a:t>solve for </a:t>
            </a:r>
            <a:r>
              <a:rPr lang="el-GR">
                <a:latin typeface="Times New Roman" pitchFamily="18" charset="0"/>
                <a:cs typeface="Times New Roman" pitchFamily="18" charset="0"/>
              </a:rPr>
              <a:t>β</a:t>
            </a:r>
            <a:r>
              <a:rPr lang="en-US">
                <a:latin typeface="Times New Roman" pitchFamily="18" charset="0"/>
                <a:cs typeface="Times New Roman" pitchFamily="18" charset="0"/>
              </a:rPr>
              <a:t>:</a:t>
            </a:r>
          </a:p>
        </p:txBody>
      </p:sp>
      <p:sp>
        <p:nvSpPr>
          <p:cNvPr id="101388" name="TextBox 12"/>
          <p:cNvSpPr txBox="1">
            <a:spLocks noChangeArrowheads="1"/>
          </p:cNvSpPr>
          <p:nvPr/>
        </p:nvSpPr>
        <p:spPr bwMode="auto">
          <a:xfrm>
            <a:off x="1828800" y="5638800"/>
            <a:ext cx="3687763" cy="646113"/>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Plug </a:t>
            </a:r>
            <a:r>
              <a:rPr lang="el-GR">
                <a:latin typeface="Times New Roman" pitchFamily="18" charset="0"/>
                <a:cs typeface="Times New Roman" pitchFamily="18" charset="0"/>
              </a:rPr>
              <a:t>β</a:t>
            </a:r>
            <a:r>
              <a:rPr lang="en-US">
                <a:latin typeface="Times New Roman" pitchFamily="18" charset="0"/>
                <a:cs typeface="Times New Roman" pitchFamily="18" charset="0"/>
              </a:rPr>
              <a:t> into derivatives with respect to</a:t>
            </a:r>
          </a:p>
          <a:p>
            <a:r>
              <a:rPr lang="en-US">
                <a:latin typeface="Times New Roman" pitchFamily="18" charset="0"/>
                <a:cs typeface="Times New Roman" pitchFamily="18" charset="0"/>
              </a:rPr>
              <a:t>σ</a:t>
            </a:r>
            <a:r>
              <a:rPr lang="en-US" baseline="-25000">
                <a:latin typeface="Times New Roman" pitchFamily="18" charset="0"/>
                <a:cs typeface="Times New Roman" pitchFamily="18" charset="0"/>
              </a:rPr>
              <a:t>i</a:t>
            </a:r>
            <a:r>
              <a:rPr lang="en-US" baseline="30000">
                <a:latin typeface="Times New Roman" pitchFamily="18" charset="0"/>
                <a:cs typeface="Times New Roman" pitchFamily="18" charset="0"/>
              </a:rPr>
              <a:t>2</a:t>
            </a:r>
            <a:r>
              <a:rPr lang="en-US">
                <a:latin typeface="Times New Roman" pitchFamily="18" charset="0"/>
                <a:cs typeface="Times New Roman" pitchFamily="18" charset="0"/>
              </a:rPr>
              <a:t> </a:t>
            </a:r>
            <a:r>
              <a:rPr lang="en-US"/>
              <a:t> </a:t>
            </a:r>
          </a:p>
        </p:txBody>
      </p:sp>
      <p:cxnSp>
        <p:nvCxnSpPr>
          <p:cNvPr id="15" name="Straight Arrow Connector 14"/>
          <p:cNvCxnSpPr/>
          <p:nvPr/>
        </p:nvCxnSpPr>
        <p:spPr>
          <a:xfrm rot="5400000" flipH="1" flipV="1">
            <a:off x="5562600" y="5486400"/>
            <a:ext cx="381000" cy="381000"/>
          </a:xfrm>
          <a:prstGeom prst="straightConnector1">
            <a:avLst/>
          </a:prstGeom>
          <a:ln w="38100">
            <a:solidFill>
              <a:srgbClr val="990099"/>
            </a:solidFill>
            <a:tailEnd type="arrow"/>
          </a:ln>
        </p:spPr>
        <p:style>
          <a:lnRef idx="1">
            <a:schemeClr val="accent1"/>
          </a:lnRef>
          <a:fillRef idx="0">
            <a:schemeClr val="accent1"/>
          </a:fillRef>
          <a:effectRef idx="0">
            <a:schemeClr val="accent1"/>
          </a:effectRef>
          <a:fontRef idx="minor">
            <a:schemeClr val="tx1"/>
          </a:fontRef>
        </p:style>
      </p:cxnSp>
      <p:pic>
        <p:nvPicPr>
          <p:cNvPr id="101390" name="Picture 2"/>
          <p:cNvPicPr>
            <a:picLocks noChangeAspect="1" noChangeArrowheads="1"/>
          </p:cNvPicPr>
          <p:nvPr/>
        </p:nvPicPr>
        <p:blipFill>
          <a:blip r:embed="rId10" cstate="print"/>
          <a:srcRect/>
          <a:stretch>
            <a:fillRect/>
          </a:stretch>
        </p:blipFill>
        <p:spPr bwMode="auto">
          <a:xfrm>
            <a:off x="1866900" y="5086350"/>
            <a:ext cx="30099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LINEAR MODELS</a:t>
            </a:r>
          </a:p>
        </p:txBody>
      </p:sp>
      <p:sp>
        <p:nvSpPr>
          <p:cNvPr id="102403" name="TextBox 2"/>
          <p:cNvSpPr txBox="1">
            <a:spLocks noChangeArrowheads="1"/>
          </p:cNvSpPr>
          <p:nvPr/>
        </p:nvSpPr>
        <p:spPr bwMode="auto">
          <a:xfrm>
            <a:off x="1752600" y="1676400"/>
            <a:ext cx="6827838" cy="369888"/>
          </a:xfrm>
          <a:prstGeom prst="rect">
            <a:avLst/>
          </a:prstGeom>
          <a:noFill/>
          <a:ln w="9525">
            <a:noFill/>
            <a:miter lim="800000"/>
            <a:headEnd/>
            <a:tailEnd/>
          </a:ln>
        </p:spPr>
        <p:txBody>
          <a:bodyPr wrap="none">
            <a:spAutoFit/>
          </a:bodyPr>
          <a:lstStyle/>
          <a:p>
            <a:r>
              <a:rPr lang="en-US"/>
              <a:t>Maximum Likelihood solutions equating derivatives equal to zero:</a:t>
            </a:r>
          </a:p>
        </p:txBody>
      </p:sp>
      <p:pic>
        <p:nvPicPr>
          <p:cNvPr id="102404" name="Picture 2"/>
          <p:cNvPicPr>
            <a:picLocks noChangeAspect="1" noChangeArrowheads="1"/>
          </p:cNvPicPr>
          <p:nvPr/>
        </p:nvPicPr>
        <p:blipFill>
          <a:blip r:embed="rId2" cstate="print"/>
          <a:srcRect/>
          <a:stretch>
            <a:fillRect/>
          </a:stretch>
        </p:blipFill>
        <p:spPr bwMode="auto">
          <a:xfrm>
            <a:off x="1866900" y="2057400"/>
            <a:ext cx="2552700" cy="438150"/>
          </a:xfrm>
          <a:prstGeom prst="rect">
            <a:avLst/>
          </a:prstGeom>
          <a:noFill/>
          <a:ln w="9525">
            <a:noFill/>
            <a:miter lim="800000"/>
            <a:headEnd/>
            <a:tailEnd/>
          </a:ln>
        </p:spPr>
      </p:pic>
      <p:pic>
        <p:nvPicPr>
          <p:cNvPr id="102405" name="Picture 4"/>
          <p:cNvPicPr>
            <a:picLocks noChangeAspect="1" noChangeArrowheads="1"/>
          </p:cNvPicPr>
          <p:nvPr/>
        </p:nvPicPr>
        <p:blipFill>
          <a:blip r:embed="rId3" cstate="print"/>
          <a:srcRect/>
          <a:stretch>
            <a:fillRect/>
          </a:stretch>
        </p:blipFill>
        <p:spPr bwMode="auto">
          <a:xfrm>
            <a:off x="1828800" y="2438400"/>
            <a:ext cx="5791200" cy="457200"/>
          </a:xfrm>
          <a:prstGeom prst="rect">
            <a:avLst/>
          </a:prstGeom>
          <a:noFill/>
          <a:ln w="9525">
            <a:noFill/>
            <a:miter lim="800000"/>
            <a:headEnd/>
            <a:tailEnd/>
          </a:ln>
        </p:spPr>
      </p:pic>
      <p:sp>
        <p:nvSpPr>
          <p:cNvPr id="102406" name="TextBox 6"/>
          <p:cNvSpPr txBox="1">
            <a:spLocks noChangeArrowheads="1"/>
          </p:cNvSpPr>
          <p:nvPr/>
        </p:nvSpPr>
        <p:spPr bwMode="auto">
          <a:xfrm>
            <a:off x="1828800" y="2895600"/>
            <a:ext cx="6772275" cy="646113"/>
          </a:xfrm>
          <a:prstGeom prst="rect">
            <a:avLst/>
          </a:prstGeom>
          <a:noFill/>
          <a:ln w="9525">
            <a:noFill/>
            <a:miter lim="800000"/>
            <a:headEnd/>
            <a:tailEnd/>
          </a:ln>
        </p:spPr>
        <p:txBody>
          <a:bodyPr wrap="none">
            <a:spAutoFit/>
          </a:bodyPr>
          <a:lstStyle/>
          <a:p>
            <a:r>
              <a:rPr lang="en-US"/>
              <a:t>We can make an algebraically simpler expression for the second</a:t>
            </a:r>
          </a:p>
          <a:p>
            <a:r>
              <a:rPr lang="en-US"/>
              <a:t>equation by defining </a:t>
            </a:r>
            <a:r>
              <a:rPr lang="en-US" b="1"/>
              <a:t>P</a:t>
            </a:r>
            <a:r>
              <a:rPr lang="en-US"/>
              <a:t> in the following manner:</a:t>
            </a:r>
          </a:p>
        </p:txBody>
      </p:sp>
      <p:pic>
        <p:nvPicPr>
          <p:cNvPr id="102407" name="Picture 5"/>
          <p:cNvPicPr>
            <a:picLocks noChangeAspect="1" noChangeArrowheads="1"/>
          </p:cNvPicPr>
          <p:nvPr/>
        </p:nvPicPr>
        <p:blipFill>
          <a:blip r:embed="rId4" cstate="print"/>
          <a:srcRect/>
          <a:stretch>
            <a:fillRect/>
          </a:stretch>
        </p:blipFill>
        <p:spPr bwMode="auto">
          <a:xfrm>
            <a:off x="1905000" y="3543300"/>
            <a:ext cx="4191000" cy="419100"/>
          </a:xfrm>
          <a:prstGeom prst="rect">
            <a:avLst/>
          </a:prstGeom>
          <a:noFill/>
          <a:ln w="9525">
            <a:noFill/>
            <a:miter lim="800000"/>
            <a:headEnd/>
            <a:tailEnd/>
          </a:ln>
        </p:spPr>
      </p:pic>
      <p:pic>
        <p:nvPicPr>
          <p:cNvPr id="102408" name="Picture 6"/>
          <p:cNvPicPr>
            <a:picLocks noChangeAspect="1" noChangeArrowheads="1"/>
          </p:cNvPicPr>
          <p:nvPr/>
        </p:nvPicPr>
        <p:blipFill>
          <a:blip r:embed="rId5" cstate="print"/>
          <a:srcRect/>
          <a:stretch>
            <a:fillRect/>
          </a:stretch>
        </p:blipFill>
        <p:spPr bwMode="auto">
          <a:xfrm>
            <a:off x="1905000" y="3962400"/>
            <a:ext cx="3800475" cy="485775"/>
          </a:xfrm>
          <a:prstGeom prst="rect">
            <a:avLst/>
          </a:prstGeom>
          <a:noFill/>
          <a:ln w="9525">
            <a:noFill/>
            <a:miter lim="800000"/>
            <a:headEnd/>
            <a:tailEnd/>
          </a:ln>
        </p:spPr>
      </p:pic>
      <p:pic>
        <p:nvPicPr>
          <p:cNvPr id="102409" name="Picture 7"/>
          <p:cNvPicPr>
            <a:picLocks noChangeAspect="1" noChangeArrowheads="1"/>
          </p:cNvPicPr>
          <p:nvPr/>
        </p:nvPicPr>
        <p:blipFill>
          <a:blip r:embed="rId6" cstate="print"/>
          <a:srcRect/>
          <a:stretch>
            <a:fillRect/>
          </a:stretch>
        </p:blipFill>
        <p:spPr bwMode="auto">
          <a:xfrm>
            <a:off x="1905000" y="4419600"/>
            <a:ext cx="5143500" cy="495300"/>
          </a:xfrm>
          <a:prstGeom prst="rect">
            <a:avLst/>
          </a:prstGeom>
          <a:noFill/>
          <a:ln w="9525">
            <a:noFill/>
            <a:miter lim="800000"/>
            <a:headEnd/>
            <a:tailEnd/>
          </a:ln>
        </p:spPr>
      </p:pic>
      <p:pic>
        <p:nvPicPr>
          <p:cNvPr id="102410" name="Picture 8"/>
          <p:cNvPicPr>
            <a:picLocks noChangeAspect="1" noChangeArrowheads="1"/>
          </p:cNvPicPr>
          <p:nvPr/>
        </p:nvPicPr>
        <p:blipFill>
          <a:blip r:embed="rId7" cstate="print"/>
          <a:srcRect/>
          <a:stretch>
            <a:fillRect/>
          </a:stretch>
        </p:blipFill>
        <p:spPr bwMode="auto">
          <a:xfrm>
            <a:off x="1905000" y="4876800"/>
            <a:ext cx="4610100" cy="476250"/>
          </a:xfrm>
          <a:prstGeom prst="rect">
            <a:avLst/>
          </a:prstGeom>
          <a:noFill/>
          <a:ln w="9525">
            <a:noFill/>
            <a:miter lim="800000"/>
            <a:headEnd/>
            <a:tailEnd/>
          </a:ln>
        </p:spPr>
      </p:pic>
      <p:sp>
        <p:nvSpPr>
          <p:cNvPr id="102411" name="TextBox 11"/>
          <p:cNvSpPr txBox="1">
            <a:spLocks noChangeArrowheads="1"/>
          </p:cNvSpPr>
          <p:nvPr/>
        </p:nvSpPr>
        <p:spPr bwMode="auto">
          <a:xfrm>
            <a:off x="1752600" y="5334000"/>
            <a:ext cx="7007225" cy="369888"/>
          </a:xfrm>
          <a:prstGeom prst="rect">
            <a:avLst/>
          </a:prstGeom>
          <a:noFill/>
          <a:ln w="9525">
            <a:noFill/>
            <a:miter lim="800000"/>
            <a:headEnd/>
            <a:tailEnd/>
          </a:ln>
        </p:spPr>
        <p:txBody>
          <a:bodyPr wrap="none">
            <a:spAutoFit/>
          </a:bodyPr>
          <a:lstStyle/>
          <a:p>
            <a:r>
              <a:rPr lang="en-US"/>
              <a:t>Note that </a:t>
            </a:r>
            <a:r>
              <a:rPr lang="en-US" b="1"/>
              <a:t>sesq(M) </a:t>
            </a:r>
            <a:r>
              <a:rPr lang="en-US"/>
              <a:t>represents the sum of squares of elements of </a:t>
            </a:r>
            <a:r>
              <a:rPr lang="en-US" b="1"/>
              <a:t>M</a:t>
            </a:r>
          </a:p>
        </p:txBody>
      </p:sp>
      <p:sp>
        <p:nvSpPr>
          <p:cNvPr id="102412" name="TextBox 12"/>
          <p:cNvSpPr txBox="1">
            <a:spLocks noChangeArrowheads="1"/>
          </p:cNvSpPr>
          <p:nvPr/>
        </p:nvSpPr>
        <p:spPr bwMode="auto">
          <a:xfrm>
            <a:off x="-76200" y="1981200"/>
            <a:ext cx="1828800" cy="369888"/>
          </a:xfrm>
          <a:prstGeom prst="rect">
            <a:avLst/>
          </a:prstGeom>
          <a:noFill/>
          <a:ln w="9525">
            <a:noFill/>
            <a:miter lim="800000"/>
            <a:headEnd/>
            <a:tailEnd/>
          </a:ln>
        </p:spPr>
        <p:txBody>
          <a:bodyPr wrap="none">
            <a:spAutoFit/>
          </a:bodyPr>
          <a:lstStyle/>
          <a:p>
            <a:r>
              <a:rPr lang="en-US">
                <a:solidFill>
                  <a:srgbClr val="FF0066"/>
                </a:solidFill>
                <a:latin typeface="Stencil" pitchFamily="82" charset="0"/>
              </a:rPr>
              <a:t>Fixed Effects</a:t>
            </a:r>
          </a:p>
        </p:txBody>
      </p:sp>
      <p:sp>
        <p:nvSpPr>
          <p:cNvPr id="102413" name="TextBox 13"/>
          <p:cNvSpPr txBox="1">
            <a:spLocks noChangeArrowheads="1"/>
          </p:cNvSpPr>
          <p:nvPr/>
        </p:nvSpPr>
        <p:spPr bwMode="auto">
          <a:xfrm>
            <a:off x="22225" y="2401888"/>
            <a:ext cx="1654175" cy="646112"/>
          </a:xfrm>
          <a:prstGeom prst="rect">
            <a:avLst/>
          </a:prstGeom>
          <a:noFill/>
          <a:ln w="9525">
            <a:noFill/>
            <a:miter lim="800000"/>
            <a:headEnd/>
            <a:tailEnd/>
          </a:ln>
        </p:spPr>
        <p:txBody>
          <a:bodyPr wrap="none">
            <a:spAutoFit/>
          </a:bodyPr>
          <a:lstStyle/>
          <a:p>
            <a:r>
              <a:rPr lang="en-US">
                <a:solidFill>
                  <a:srgbClr val="FF0066"/>
                </a:solidFill>
                <a:latin typeface="Stencil" pitchFamily="82" charset="0"/>
              </a:rPr>
              <a:t>Variance</a:t>
            </a:r>
          </a:p>
          <a:p>
            <a:r>
              <a:rPr lang="en-US">
                <a:solidFill>
                  <a:srgbClr val="FF0066"/>
                </a:solidFill>
                <a:latin typeface="Stencil" pitchFamily="82" charset="0"/>
              </a:rPr>
              <a:t>components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LINEAR MODELS</a:t>
            </a:r>
          </a:p>
        </p:txBody>
      </p:sp>
      <p:sp>
        <p:nvSpPr>
          <p:cNvPr id="103427" name="TextBox 4"/>
          <p:cNvSpPr txBox="1">
            <a:spLocks noChangeArrowheads="1"/>
          </p:cNvSpPr>
          <p:nvPr/>
        </p:nvSpPr>
        <p:spPr bwMode="auto">
          <a:xfrm>
            <a:off x="1752600" y="1676400"/>
            <a:ext cx="1770063" cy="400050"/>
          </a:xfrm>
          <a:prstGeom prst="rect">
            <a:avLst/>
          </a:prstGeom>
          <a:noFill/>
          <a:ln w="9525">
            <a:noFill/>
            <a:miter lim="800000"/>
            <a:headEnd/>
            <a:tailEnd/>
          </a:ln>
        </p:spPr>
        <p:txBody>
          <a:bodyPr wrap="none">
            <a:spAutoFit/>
          </a:bodyPr>
          <a:lstStyle/>
          <a:p>
            <a:r>
              <a:rPr lang="en-US" sz="2000">
                <a:latin typeface="Times New Roman" pitchFamily="18" charset="0"/>
                <a:cs typeface="Times New Roman" pitchFamily="18" charset="0"/>
              </a:rPr>
              <a:t>Second Partials</a:t>
            </a:r>
          </a:p>
        </p:txBody>
      </p:sp>
      <p:pic>
        <p:nvPicPr>
          <p:cNvPr id="103428" name="Picture 5"/>
          <p:cNvPicPr>
            <a:picLocks noChangeAspect="1" noChangeArrowheads="1"/>
          </p:cNvPicPr>
          <p:nvPr/>
        </p:nvPicPr>
        <p:blipFill>
          <a:blip r:embed="rId2" cstate="print"/>
          <a:srcRect/>
          <a:stretch>
            <a:fillRect/>
          </a:stretch>
        </p:blipFill>
        <p:spPr bwMode="auto">
          <a:xfrm>
            <a:off x="1828800" y="2057400"/>
            <a:ext cx="2828925" cy="866775"/>
          </a:xfrm>
          <a:prstGeom prst="rect">
            <a:avLst/>
          </a:prstGeom>
          <a:noFill/>
          <a:ln w="9525">
            <a:noFill/>
            <a:miter lim="800000"/>
            <a:headEnd/>
            <a:tailEnd/>
          </a:ln>
        </p:spPr>
      </p:pic>
      <p:pic>
        <p:nvPicPr>
          <p:cNvPr id="103429" name="Picture 7"/>
          <p:cNvPicPr>
            <a:picLocks noChangeAspect="1" noChangeArrowheads="1"/>
          </p:cNvPicPr>
          <p:nvPr/>
        </p:nvPicPr>
        <p:blipFill>
          <a:blip r:embed="rId3" cstate="print"/>
          <a:srcRect/>
          <a:stretch>
            <a:fillRect/>
          </a:stretch>
        </p:blipFill>
        <p:spPr bwMode="auto">
          <a:xfrm>
            <a:off x="1828800" y="3962400"/>
            <a:ext cx="4876800" cy="2095500"/>
          </a:xfrm>
          <a:prstGeom prst="rect">
            <a:avLst/>
          </a:prstGeom>
          <a:noFill/>
          <a:ln w="9525">
            <a:noFill/>
            <a:miter lim="800000"/>
            <a:headEnd/>
            <a:tailEnd/>
          </a:ln>
        </p:spPr>
      </p:pic>
      <p:pic>
        <p:nvPicPr>
          <p:cNvPr id="103430" name="Picture 3"/>
          <p:cNvPicPr>
            <a:picLocks noChangeAspect="1" noChangeArrowheads="1"/>
          </p:cNvPicPr>
          <p:nvPr/>
        </p:nvPicPr>
        <p:blipFill>
          <a:blip r:embed="rId4" cstate="print"/>
          <a:srcRect/>
          <a:stretch>
            <a:fillRect/>
          </a:stretch>
        </p:blipFill>
        <p:spPr bwMode="auto">
          <a:xfrm>
            <a:off x="1752600" y="2995613"/>
            <a:ext cx="1562100" cy="866775"/>
          </a:xfrm>
          <a:prstGeom prst="rect">
            <a:avLst/>
          </a:prstGeom>
          <a:noFill/>
          <a:ln w="9525">
            <a:noFill/>
            <a:miter lim="800000"/>
            <a:headEnd/>
            <a:tailEnd/>
          </a:ln>
        </p:spPr>
      </p:pic>
      <p:pic>
        <p:nvPicPr>
          <p:cNvPr id="103431" name="Picture 4"/>
          <p:cNvPicPr>
            <a:picLocks noChangeAspect="1" noChangeArrowheads="1"/>
          </p:cNvPicPr>
          <p:nvPr/>
        </p:nvPicPr>
        <p:blipFill>
          <a:blip r:embed="rId5" cstate="print"/>
          <a:srcRect/>
          <a:stretch>
            <a:fillRect/>
          </a:stretch>
        </p:blipFill>
        <p:spPr bwMode="auto">
          <a:xfrm>
            <a:off x="3343275" y="3167063"/>
            <a:ext cx="3471863"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LINEAR MODELS</a:t>
            </a:r>
          </a:p>
        </p:txBody>
      </p:sp>
      <p:sp>
        <p:nvSpPr>
          <p:cNvPr id="104451" name="TextBox 4"/>
          <p:cNvSpPr txBox="1">
            <a:spLocks noChangeArrowheads="1"/>
          </p:cNvSpPr>
          <p:nvPr/>
        </p:nvSpPr>
        <p:spPr bwMode="auto">
          <a:xfrm>
            <a:off x="1752600" y="1676400"/>
            <a:ext cx="4625975"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FISHER SCORING – EXPECTED VALUES</a:t>
            </a:r>
          </a:p>
        </p:txBody>
      </p:sp>
      <p:pic>
        <p:nvPicPr>
          <p:cNvPr id="104452" name="Picture 2"/>
          <p:cNvPicPr>
            <a:picLocks noChangeAspect="1" noChangeArrowheads="1"/>
          </p:cNvPicPr>
          <p:nvPr/>
        </p:nvPicPr>
        <p:blipFill>
          <a:blip r:embed="rId2" cstate="print"/>
          <a:srcRect/>
          <a:stretch>
            <a:fillRect/>
          </a:stretch>
        </p:blipFill>
        <p:spPr bwMode="auto">
          <a:xfrm>
            <a:off x="1828800" y="2057400"/>
            <a:ext cx="3514725" cy="933450"/>
          </a:xfrm>
          <a:prstGeom prst="rect">
            <a:avLst/>
          </a:prstGeom>
          <a:noFill/>
          <a:ln w="9525">
            <a:noFill/>
            <a:miter lim="800000"/>
            <a:headEnd/>
            <a:tailEnd/>
          </a:ln>
        </p:spPr>
      </p:pic>
      <p:pic>
        <p:nvPicPr>
          <p:cNvPr id="104453" name="Picture 3"/>
          <p:cNvPicPr>
            <a:picLocks noChangeAspect="1" noChangeArrowheads="1"/>
          </p:cNvPicPr>
          <p:nvPr/>
        </p:nvPicPr>
        <p:blipFill>
          <a:blip r:embed="rId3" cstate="print"/>
          <a:srcRect/>
          <a:stretch>
            <a:fillRect/>
          </a:stretch>
        </p:blipFill>
        <p:spPr bwMode="auto">
          <a:xfrm>
            <a:off x="1905000" y="2971800"/>
            <a:ext cx="2447925" cy="952500"/>
          </a:xfrm>
          <a:prstGeom prst="rect">
            <a:avLst/>
          </a:prstGeom>
          <a:noFill/>
          <a:ln w="9525">
            <a:noFill/>
            <a:miter lim="800000"/>
            <a:headEnd/>
            <a:tailEnd/>
          </a:ln>
        </p:spPr>
      </p:pic>
      <p:pic>
        <p:nvPicPr>
          <p:cNvPr id="104454" name="Picture 4"/>
          <p:cNvPicPr>
            <a:picLocks noChangeAspect="1" noChangeArrowheads="1"/>
          </p:cNvPicPr>
          <p:nvPr/>
        </p:nvPicPr>
        <p:blipFill>
          <a:blip r:embed="rId4" cstate="print"/>
          <a:srcRect/>
          <a:stretch>
            <a:fillRect/>
          </a:stretch>
        </p:blipFill>
        <p:spPr bwMode="auto">
          <a:xfrm>
            <a:off x="1819275" y="3924300"/>
            <a:ext cx="5724525" cy="1028700"/>
          </a:xfrm>
          <a:prstGeom prst="rect">
            <a:avLst/>
          </a:prstGeom>
          <a:noFill/>
          <a:ln w="9525">
            <a:noFill/>
            <a:miter lim="800000"/>
            <a:headEnd/>
            <a:tailEnd/>
          </a:ln>
        </p:spPr>
      </p:pic>
      <p:pic>
        <p:nvPicPr>
          <p:cNvPr id="104455" name="Picture 5"/>
          <p:cNvPicPr>
            <a:picLocks noChangeAspect="1" noChangeArrowheads="1"/>
          </p:cNvPicPr>
          <p:nvPr/>
        </p:nvPicPr>
        <p:blipFill>
          <a:blip r:embed="rId5" cstate="print"/>
          <a:srcRect/>
          <a:stretch>
            <a:fillRect/>
          </a:stretch>
        </p:blipFill>
        <p:spPr bwMode="auto">
          <a:xfrm>
            <a:off x="1828800" y="4895850"/>
            <a:ext cx="3028950" cy="514350"/>
          </a:xfrm>
          <a:prstGeom prst="rect">
            <a:avLst/>
          </a:prstGeom>
          <a:noFill/>
          <a:ln w="9525">
            <a:noFill/>
            <a:miter lim="800000"/>
            <a:headEnd/>
            <a:tailEnd/>
          </a:ln>
        </p:spPr>
      </p:pic>
      <p:pic>
        <p:nvPicPr>
          <p:cNvPr id="104456" name="Picture 2"/>
          <p:cNvPicPr>
            <a:picLocks noChangeAspect="1" noChangeArrowheads="1"/>
          </p:cNvPicPr>
          <p:nvPr/>
        </p:nvPicPr>
        <p:blipFill>
          <a:blip r:embed="rId6" cstate="print"/>
          <a:srcRect/>
          <a:stretch>
            <a:fillRect/>
          </a:stretch>
        </p:blipFill>
        <p:spPr bwMode="auto">
          <a:xfrm>
            <a:off x="1828800" y="5410200"/>
            <a:ext cx="1133475" cy="390525"/>
          </a:xfrm>
          <a:prstGeom prst="rect">
            <a:avLst/>
          </a:prstGeom>
          <a:noFill/>
          <a:ln w="9525">
            <a:noFill/>
            <a:miter lim="800000"/>
            <a:headEnd/>
            <a:tailEnd/>
          </a:ln>
        </p:spPr>
      </p:pic>
      <p:pic>
        <p:nvPicPr>
          <p:cNvPr id="104457" name="Picture 2"/>
          <p:cNvPicPr>
            <a:picLocks noChangeAspect="1" noChangeArrowheads="1"/>
          </p:cNvPicPr>
          <p:nvPr/>
        </p:nvPicPr>
        <p:blipFill>
          <a:blip r:embed="rId7" cstate="print"/>
          <a:srcRect/>
          <a:stretch>
            <a:fillRect/>
          </a:stretch>
        </p:blipFill>
        <p:spPr bwMode="auto">
          <a:xfrm>
            <a:off x="2971800" y="5334000"/>
            <a:ext cx="39052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1"/>
          <p:cNvSpPr txBox="1">
            <a:spLocks noChangeArrowheads="1"/>
          </p:cNvSpPr>
          <p:nvPr/>
        </p:nvSpPr>
        <p:spPr bwMode="auto">
          <a:xfrm>
            <a:off x="1905000" y="533400"/>
            <a:ext cx="6253163" cy="954088"/>
          </a:xfrm>
          <a:prstGeom prst="rect">
            <a:avLst/>
          </a:prstGeom>
          <a:noFill/>
          <a:ln w="9525">
            <a:noFill/>
            <a:miter lim="800000"/>
            <a:headEnd/>
            <a:tailEnd/>
          </a:ln>
        </p:spPr>
        <p:txBody>
          <a:bodyPr wrap="none">
            <a:spAutoFit/>
          </a:bodyPr>
          <a:lstStyle/>
          <a:p>
            <a:r>
              <a:rPr lang="en-US" sz="2800">
                <a:solidFill>
                  <a:srgbClr val="FF0066"/>
                </a:solidFill>
                <a:latin typeface="Stencil" pitchFamily="82" charset="0"/>
              </a:rPr>
              <a:t>RESTRICTED (Residual )MAXIMUM </a:t>
            </a:r>
          </a:p>
          <a:p>
            <a:r>
              <a:rPr lang="en-US" sz="2800">
                <a:solidFill>
                  <a:srgbClr val="FF0066"/>
                </a:solidFill>
                <a:latin typeface="Stencil" pitchFamily="82" charset="0"/>
              </a:rPr>
              <a:t>LIKELIHOOD (REML)</a:t>
            </a:r>
          </a:p>
        </p:txBody>
      </p:sp>
      <p:sp>
        <p:nvSpPr>
          <p:cNvPr id="105475" name="TextBox 2"/>
          <p:cNvSpPr txBox="1">
            <a:spLocks noChangeArrowheads="1"/>
          </p:cNvSpPr>
          <p:nvPr/>
        </p:nvSpPr>
        <p:spPr bwMode="auto">
          <a:xfrm>
            <a:off x="1752600" y="1676400"/>
            <a:ext cx="7481888" cy="1477963"/>
          </a:xfrm>
          <a:prstGeom prst="rect">
            <a:avLst/>
          </a:prstGeom>
          <a:noFill/>
          <a:ln w="9525">
            <a:noFill/>
            <a:miter lim="800000"/>
            <a:headEnd/>
            <a:tailEnd/>
          </a:ln>
        </p:spPr>
        <p:txBody>
          <a:bodyPr wrap="none">
            <a:spAutoFit/>
          </a:bodyPr>
          <a:lstStyle/>
          <a:p>
            <a:r>
              <a:rPr lang="en-US"/>
              <a:t>Maximum Likelihood does not yield the usual estimators when the data </a:t>
            </a:r>
          </a:p>
          <a:p>
            <a:r>
              <a:rPr lang="en-US"/>
              <a:t>are balanced</a:t>
            </a:r>
          </a:p>
          <a:p>
            <a:endParaRPr lang="en-US"/>
          </a:p>
          <a:p>
            <a:r>
              <a:rPr lang="en-US"/>
              <a:t>In estimating variance components ML does not take into account the</a:t>
            </a:r>
          </a:p>
          <a:p>
            <a:r>
              <a:rPr lang="en-US"/>
              <a:t>degrees of freedom that are involved in estimating fixed effects</a:t>
            </a:r>
          </a:p>
        </p:txBody>
      </p:sp>
      <p:pic>
        <p:nvPicPr>
          <p:cNvPr id="105476" name="Picture 2"/>
          <p:cNvPicPr>
            <a:picLocks noChangeAspect="1" noChangeArrowheads="1"/>
          </p:cNvPicPr>
          <p:nvPr/>
        </p:nvPicPr>
        <p:blipFill>
          <a:blip r:embed="rId2" cstate="print"/>
          <a:srcRect/>
          <a:stretch>
            <a:fillRect/>
          </a:stretch>
        </p:blipFill>
        <p:spPr bwMode="auto">
          <a:xfrm>
            <a:off x="3686175" y="3171825"/>
            <a:ext cx="1952625" cy="333375"/>
          </a:xfrm>
          <a:prstGeom prst="rect">
            <a:avLst/>
          </a:prstGeom>
          <a:noFill/>
          <a:ln w="9525">
            <a:noFill/>
            <a:miter lim="800000"/>
            <a:headEnd/>
            <a:tailEnd/>
          </a:ln>
        </p:spPr>
      </p:pic>
      <p:pic>
        <p:nvPicPr>
          <p:cNvPr id="105477" name="Picture 3"/>
          <p:cNvPicPr>
            <a:picLocks noChangeAspect="1" noChangeArrowheads="1"/>
          </p:cNvPicPr>
          <p:nvPr/>
        </p:nvPicPr>
        <p:blipFill>
          <a:blip r:embed="rId3" cstate="print"/>
          <a:srcRect/>
          <a:stretch>
            <a:fillRect/>
          </a:stretch>
        </p:blipFill>
        <p:spPr bwMode="auto">
          <a:xfrm>
            <a:off x="1828800" y="3505200"/>
            <a:ext cx="3581400" cy="390525"/>
          </a:xfrm>
          <a:prstGeom prst="rect">
            <a:avLst/>
          </a:prstGeom>
          <a:noFill/>
          <a:ln w="9525">
            <a:noFill/>
            <a:miter lim="800000"/>
            <a:headEnd/>
            <a:tailEnd/>
          </a:ln>
        </p:spPr>
      </p:pic>
      <p:sp>
        <p:nvSpPr>
          <p:cNvPr id="105478" name="TextBox 5"/>
          <p:cNvSpPr txBox="1">
            <a:spLocks noChangeArrowheads="1"/>
          </p:cNvSpPr>
          <p:nvPr/>
        </p:nvSpPr>
        <p:spPr bwMode="auto">
          <a:xfrm>
            <a:off x="1828800" y="3962400"/>
            <a:ext cx="7221538" cy="646113"/>
          </a:xfrm>
          <a:prstGeom prst="rect">
            <a:avLst/>
          </a:prstGeom>
          <a:noFill/>
          <a:ln w="9525">
            <a:noFill/>
            <a:miter lim="800000"/>
            <a:headEnd/>
            <a:tailEnd/>
          </a:ln>
        </p:spPr>
        <p:txBody>
          <a:bodyPr wrap="none">
            <a:spAutoFit/>
          </a:bodyPr>
          <a:lstStyle/>
          <a:p>
            <a:r>
              <a:rPr lang="en-US"/>
              <a:t>Estimating variance components based on residuals calculated after</a:t>
            </a:r>
          </a:p>
          <a:p>
            <a:r>
              <a:rPr lang="en-US"/>
              <a:t>fitting by ordinary least squares just the fixed effects part of the model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sp>
        <p:nvSpPr>
          <p:cNvPr id="106499" name="TextBox 2"/>
          <p:cNvSpPr txBox="1">
            <a:spLocks noChangeArrowheads="1"/>
          </p:cNvSpPr>
          <p:nvPr/>
        </p:nvSpPr>
        <p:spPr bwMode="auto">
          <a:xfrm>
            <a:off x="1752600" y="1752600"/>
            <a:ext cx="7086600" cy="2032000"/>
          </a:xfrm>
          <a:prstGeom prst="rect">
            <a:avLst/>
          </a:prstGeom>
          <a:noFill/>
          <a:ln w="9525">
            <a:noFill/>
            <a:miter lim="800000"/>
            <a:headEnd/>
            <a:tailEnd/>
          </a:ln>
        </p:spPr>
        <p:txBody>
          <a:bodyPr>
            <a:spAutoFit/>
          </a:bodyPr>
          <a:lstStyle/>
          <a:p>
            <a:r>
              <a:rPr lang="en-US"/>
              <a:t>Actual levels of milk fat in its yogurt exceeded the labeled amount</a:t>
            </a:r>
          </a:p>
          <a:p>
            <a:r>
              <a:rPr lang="en-US"/>
              <a:t>Outcome Variable = Fat Content of each Yogurt Sample (3.0)</a:t>
            </a:r>
          </a:p>
          <a:p>
            <a:r>
              <a:rPr lang="en-US"/>
              <a:t>Random Effect = 4 Randomly Chosen Laboratories</a:t>
            </a:r>
          </a:p>
          <a:p>
            <a:r>
              <a:rPr lang="en-US"/>
              <a:t>Fixed Effect = Government’s VS Sheffield’s Method</a:t>
            </a:r>
          </a:p>
          <a:p>
            <a:r>
              <a:rPr lang="en-US"/>
              <a:t>6 samples where sent to each laboratory but Government’s Labs had technical difficulties and were not able to determine fat content for all 6 samples.</a:t>
            </a:r>
          </a:p>
        </p:txBody>
      </p:sp>
      <p:pic>
        <p:nvPicPr>
          <p:cNvPr id="106500" name="Picture 2"/>
          <p:cNvPicPr>
            <a:picLocks noChangeAspect="1" noChangeArrowheads="1"/>
          </p:cNvPicPr>
          <p:nvPr/>
        </p:nvPicPr>
        <p:blipFill>
          <a:blip r:embed="rId2" cstate="print"/>
          <a:srcRect/>
          <a:stretch>
            <a:fillRect/>
          </a:stretch>
        </p:blipFill>
        <p:spPr bwMode="auto">
          <a:xfrm>
            <a:off x="1790700" y="3790950"/>
            <a:ext cx="3543300" cy="3067050"/>
          </a:xfrm>
          <a:prstGeom prst="rect">
            <a:avLst/>
          </a:prstGeom>
          <a:noFill/>
          <a:ln w="9525">
            <a:noFill/>
            <a:miter lim="800000"/>
            <a:headEnd/>
            <a:tailEnd/>
          </a:ln>
        </p:spPr>
      </p:pic>
      <p:grpSp>
        <p:nvGrpSpPr>
          <p:cNvPr id="106501" name="Group 13"/>
          <p:cNvGrpSpPr>
            <a:grpSpLocks/>
          </p:cNvGrpSpPr>
          <p:nvPr/>
        </p:nvGrpSpPr>
        <p:grpSpPr bwMode="auto">
          <a:xfrm>
            <a:off x="5476875" y="3581400"/>
            <a:ext cx="3514725" cy="2438400"/>
            <a:chOff x="5476875" y="2971800"/>
            <a:chExt cx="3514725" cy="2438400"/>
          </a:xfrm>
        </p:grpSpPr>
        <p:pic>
          <p:nvPicPr>
            <p:cNvPr id="106502" name="Picture 4"/>
            <p:cNvPicPr>
              <a:picLocks noChangeAspect="1" noChangeArrowheads="1"/>
            </p:cNvPicPr>
            <p:nvPr/>
          </p:nvPicPr>
          <p:blipFill>
            <a:blip r:embed="rId3" cstate="print"/>
            <a:srcRect/>
            <a:stretch>
              <a:fillRect/>
            </a:stretch>
          </p:blipFill>
          <p:spPr bwMode="auto">
            <a:xfrm>
              <a:off x="5476875" y="2971800"/>
              <a:ext cx="695325" cy="304800"/>
            </a:xfrm>
            <a:prstGeom prst="rect">
              <a:avLst/>
            </a:prstGeom>
            <a:noFill/>
            <a:ln w="9525">
              <a:noFill/>
              <a:miter lim="800000"/>
              <a:headEnd/>
              <a:tailEnd/>
            </a:ln>
          </p:spPr>
        </p:pic>
        <p:pic>
          <p:nvPicPr>
            <p:cNvPr id="106503" name="Picture 5"/>
            <p:cNvPicPr>
              <a:picLocks noChangeAspect="1" noChangeArrowheads="1"/>
            </p:cNvPicPr>
            <p:nvPr/>
          </p:nvPicPr>
          <p:blipFill>
            <a:blip r:embed="rId4" cstate="print"/>
            <a:srcRect/>
            <a:stretch>
              <a:fillRect/>
            </a:stretch>
          </p:blipFill>
          <p:spPr bwMode="auto">
            <a:xfrm>
              <a:off x="5553075" y="3276600"/>
              <a:ext cx="3209925" cy="276225"/>
            </a:xfrm>
            <a:prstGeom prst="rect">
              <a:avLst/>
            </a:prstGeom>
            <a:noFill/>
            <a:ln w="9525">
              <a:noFill/>
              <a:miter lim="800000"/>
              <a:headEnd/>
              <a:tailEnd/>
            </a:ln>
          </p:spPr>
        </p:pic>
        <p:pic>
          <p:nvPicPr>
            <p:cNvPr id="106504" name="Picture 6"/>
            <p:cNvPicPr>
              <a:picLocks noChangeAspect="1" noChangeArrowheads="1"/>
            </p:cNvPicPr>
            <p:nvPr/>
          </p:nvPicPr>
          <p:blipFill>
            <a:blip r:embed="rId5" cstate="print"/>
            <a:srcRect/>
            <a:stretch>
              <a:fillRect/>
            </a:stretch>
          </p:blipFill>
          <p:spPr bwMode="auto">
            <a:xfrm>
              <a:off x="5572125" y="3571875"/>
              <a:ext cx="1285875" cy="238125"/>
            </a:xfrm>
            <a:prstGeom prst="rect">
              <a:avLst/>
            </a:prstGeom>
            <a:noFill/>
            <a:ln w="9525">
              <a:noFill/>
              <a:miter lim="800000"/>
              <a:headEnd/>
              <a:tailEnd/>
            </a:ln>
          </p:spPr>
        </p:pic>
        <p:pic>
          <p:nvPicPr>
            <p:cNvPr id="106505" name="Picture 8"/>
            <p:cNvPicPr>
              <a:picLocks noChangeAspect="1" noChangeArrowheads="1"/>
            </p:cNvPicPr>
            <p:nvPr/>
          </p:nvPicPr>
          <p:blipFill>
            <a:blip r:embed="rId6" cstate="print"/>
            <a:srcRect/>
            <a:stretch>
              <a:fillRect/>
            </a:stretch>
          </p:blipFill>
          <p:spPr bwMode="auto">
            <a:xfrm>
              <a:off x="5581650" y="3810000"/>
              <a:ext cx="3409950" cy="285750"/>
            </a:xfrm>
            <a:prstGeom prst="rect">
              <a:avLst/>
            </a:prstGeom>
            <a:noFill/>
            <a:ln w="9525">
              <a:noFill/>
              <a:miter lim="800000"/>
              <a:headEnd/>
              <a:tailEnd/>
            </a:ln>
          </p:spPr>
        </p:pic>
        <p:pic>
          <p:nvPicPr>
            <p:cNvPr id="106506" name="Picture 9"/>
            <p:cNvPicPr>
              <a:picLocks noChangeAspect="1" noChangeArrowheads="1"/>
            </p:cNvPicPr>
            <p:nvPr/>
          </p:nvPicPr>
          <p:blipFill>
            <a:blip r:embed="rId7" cstate="print"/>
            <a:srcRect/>
            <a:stretch>
              <a:fillRect/>
            </a:stretch>
          </p:blipFill>
          <p:spPr bwMode="auto">
            <a:xfrm>
              <a:off x="5562600" y="4057650"/>
              <a:ext cx="1466850" cy="285750"/>
            </a:xfrm>
            <a:prstGeom prst="rect">
              <a:avLst/>
            </a:prstGeom>
            <a:noFill/>
            <a:ln w="9525">
              <a:noFill/>
              <a:miter lim="800000"/>
              <a:headEnd/>
              <a:tailEnd/>
            </a:ln>
          </p:spPr>
        </p:pic>
        <p:pic>
          <p:nvPicPr>
            <p:cNvPr id="106507" name="Picture 10"/>
            <p:cNvPicPr>
              <a:picLocks noChangeAspect="1" noChangeArrowheads="1"/>
            </p:cNvPicPr>
            <p:nvPr/>
          </p:nvPicPr>
          <p:blipFill>
            <a:blip r:embed="rId8" cstate="print"/>
            <a:srcRect/>
            <a:stretch>
              <a:fillRect/>
            </a:stretch>
          </p:blipFill>
          <p:spPr bwMode="auto">
            <a:xfrm>
              <a:off x="5562600" y="4343400"/>
              <a:ext cx="2762250" cy="276225"/>
            </a:xfrm>
            <a:prstGeom prst="rect">
              <a:avLst/>
            </a:prstGeom>
            <a:noFill/>
            <a:ln w="9525">
              <a:noFill/>
              <a:miter lim="800000"/>
              <a:headEnd/>
              <a:tailEnd/>
            </a:ln>
          </p:spPr>
        </p:pic>
        <p:pic>
          <p:nvPicPr>
            <p:cNvPr id="106508" name="Picture 11"/>
            <p:cNvPicPr>
              <a:picLocks noChangeAspect="1" noChangeArrowheads="1"/>
            </p:cNvPicPr>
            <p:nvPr/>
          </p:nvPicPr>
          <p:blipFill>
            <a:blip r:embed="rId9" cstate="print"/>
            <a:srcRect/>
            <a:stretch>
              <a:fillRect/>
            </a:stretch>
          </p:blipFill>
          <p:spPr bwMode="auto">
            <a:xfrm>
              <a:off x="5562600" y="4572000"/>
              <a:ext cx="1552575" cy="314325"/>
            </a:xfrm>
            <a:prstGeom prst="rect">
              <a:avLst/>
            </a:prstGeom>
            <a:noFill/>
            <a:ln w="9525">
              <a:noFill/>
              <a:miter lim="800000"/>
              <a:headEnd/>
              <a:tailEnd/>
            </a:ln>
          </p:spPr>
        </p:pic>
        <p:pic>
          <p:nvPicPr>
            <p:cNvPr id="106509" name="Picture 12"/>
            <p:cNvPicPr>
              <a:picLocks noChangeAspect="1" noChangeArrowheads="1"/>
            </p:cNvPicPr>
            <p:nvPr/>
          </p:nvPicPr>
          <p:blipFill>
            <a:blip r:embed="rId10" cstate="print"/>
            <a:srcRect/>
            <a:stretch>
              <a:fillRect/>
            </a:stretch>
          </p:blipFill>
          <p:spPr bwMode="auto">
            <a:xfrm>
              <a:off x="5562600" y="4800600"/>
              <a:ext cx="3257550" cy="295275"/>
            </a:xfrm>
            <a:prstGeom prst="rect">
              <a:avLst/>
            </a:prstGeom>
            <a:noFill/>
            <a:ln w="9525">
              <a:noFill/>
              <a:miter lim="800000"/>
              <a:headEnd/>
              <a:tailEnd/>
            </a:ln>
          </p:spPr>
        </p:pic>
        <p:pic>
          <p:nvPicPr>
            <p:cNvPr id="106510" name="Picture 13"/>
            <p:cNvPicPr>
              <a:picLocks noChangeAspect="1" noChangeArrowheads="1"/>
            </p:cNvPicPr>
            <p:nvPr/>
          </p:nvPicPr>
          <p:blipFill>
            <a:blip r:embed="rId11" cstate="print"/>
            <a:srcRect/>
            <a:stretch>
              <a:fillRect/>
            </a:stretch>
          </p:blipFill>
          <p:spPr bwMode="auto">
            <a:xfrm>
              <a:off x="5562600" y="5114925"/>
              <a:ext cx="733425" cy="2952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sp>
        <p:nvSpPr>
          <p:cNvPr id="107523" name="TextBox 2"/>
          <p:cNvSpPr txBox="1">
            <a:spLocks noChangeArrowheads="1"/>
          </p:cNvSpPr>
          <p:nvPr/>
        </p:nvSpPr>
        <p:spPr bwMode="auto">
          <a:xfrm>
            <a:off x="1901825" y="1687513"/>
            <a:ext cx="1755775" cy="369887"/>
          </a:xfrm>
          <a:prstGeom prst="rect">
            <a:avLst/>
          </a:prstGeom>
          <a:noFill/>
          <a:ln w="9525">
            <a:noFill/>
            <a:miter lim="800000"/>
            <a:headEnd/>
            <a:tailEnd/>
          </a:ln>
        </p:spPr>
        <p:txBody>
          <a:bodyPr wrap="none">
            <a:spAutoFit/>
          </a:bodyPr>
          <a:lstStyle/>
          <a:p>
            <a:r>
              <a:rPr lang="en-US">
                <a:solidFill>
                  <a:srgbClr val="00B0F0"/>
                </a:solidFill>
                <a:latin typeface="Stencil" pitchFamily="82" charset="0"/>
              </a:rPr>
              <a:t>PROC GLMMOD</a:t>
            </a:r>
          </a:p>
        </p:txBody>
      </p:sp>
      <p:pic>
        <p:nvPicPr>
          <p:cNvPr id="107524" name="Picture 2"/>
          <p:cNvPicPr>
            <a:picLocks noChangeAspect="1" noChangeArrowheads="1"/>
          </p:cNvPicPr>
          <p:nvPr/>
        </p:nvPicPr>
        <p:blipFill>
          <a:blip r:embed="rId2" cstate="print"/>
          <a:srcRect/>
          <a:stretch>
            <a:fillRect/>
          </a:stretch>
        </p:blipFill>
        <p:spPr bwMode="auto">
          <a:xfrm>
            <a:off x="1828800" y="2057400"/>
            <a:ext cx="3714750" cy="876300"/>
          </a:xfrm>
          <a:prstGeom prst="rect">
            <a:avLst/>
          </a:prstGeom>
          <a:noFill/>
          <a:ln w="9525">
            <a:noFill/>
            <a:miter lim="800000"/>
            <a:headEnd/>
            <a:tailEnd/>
          </a:ln>
        </p:spPr>
      </p:pic>
      <p:pic>
        <p:nvPicPr>
          <p:cNvPr id="107525" name="Picture 4"/>
          <p:cNvPicPr>
            <a:picLocks noChangeAspect="1" noChangeArrowheads="1"/>
          </p:cNvPicPr>
          <p:nvPr/>
        </p:nvPicPr>
        <p:blipFill>
          <a:blip r:embed="rId3" cstate="print"/>
          <a:srcRect/>
          <a:stretch>
            <a:fillRect/>
          </a:stretch>
        </p:blipFill>
        <p:spPr bwMode="auto">
          <a:xfrm>
            <a:off x="1828800" y="3048000"/>
            <a:ext cx="1123950" cy="3657600"/>
          </a:xfrm>
          <a:prstGeom prst="rect">
            <a:avLst/>
          </a:prstGeom>
          <a:noFill/>
          <a:ln w="9525">
            <a:noFill/>
            <a:miter lim="800000"/>
            <a:headEnd/>
            <a:tailEnd/>
          </a:ln>
        </p:spPr>
      </p:pic>
      <p:pic>
        <p:nvPicPr>
          <p:cNvPr id="107526" name="Picture 5"/>
          <p:cNvPicPr>
            <a:picLocks noChangeAspect="1" noChangeArrowheads="1"/>
          </p:cNvPicPr>
          <p:nvPr/>
        </p:nvPicPr>
        <p:blipFill>
          <a:blip r:embed="rId4" cstate="print"/>
          <a:srcRect/>
          <a:stretch>
            <a:fillRect/>
          </a:stretch>
        </p:blipFill>
        <p:spPr bwMode="auto">
          <a:xfrm>
            <a:off x="3095625" y="3048000"/>
            <a:ext cx="1095375" cy="3667125"/>
          </a:xfrm>
          <a:prstGeom prst="rect">
            <a:avLst/>
          </a:prstGeom>
          <a:noFill/>
          <a:ln w="9525">
            <a:noFill/>
            <a:miter lim="800000"/>
            <a:headEnd/>
            <a:tailEnd/>
          </a:ln>
        </p:spPr>
      </p:pic>
      <p:pic>
        <p:nvPicPr>
          <p:cNvPr id="107527" name="Picture 6"/>
          <p:cNvPicPr>
            <a:picLocks noChangeAspect="1" noChangeArrowheads="1"/>
          </p:cNvPicPr>
          <p:nvPr/>
        </p:nvPicPr>
        <p:blipFill>
          <a:blip r:embed="rId5" cstate="print"/>
          <a:srcRect/>
          <a:stretch>
            <a:fillRect/>
          </a:stretch>
        </p:blipFill>
        <p:spPr bwMode="auto">
          <a:xfrm>
            <a:off x="4343400" y="3038475"/>
            <a:ext cx="1133475" cy="3667125"/>
          </a:xfrm>
          <a:prstGeom prst="rect">
            <a:avLst/>
          </a:prstGeom>
          <a:noFill/>
          <a:ln w="9525">
            <a:noFill/>
            <a:miter lim="800000"/>
            <a:headEnd/>
            <a:tailEnd/>
          </a:ln>
        </p:spPr>
      </p:pic>
      <p:sp>
        <p:nvSpPr>
          <p:cNvPr id="107528" name="TextBox 8"/>
          <p:cNvSpPr txBox="1">
            <a:spLocks noChangeArrowheads="1"/>
          </p:cNvSpPr>
          <p:nvPr/>
        </p:nvSpPr>
        <p:spPr bwMode="auto">
          <a:xfrm>
            <a:off x="5538788" y="1676400"/>
            <a:ext cx="3724275" cy="1477963"/>
          </a:xfrm>
          <a:prstGeom prst="rect">
            <a:avLst/>
          </a:prstGeom>
          <a:noFill/>
          <a:ln w="9525">
            <a:noFill/>
            <a:miter lim="800000"/>
            <a:headEnd/>
            <a:tailEnd/>
          </a:ln>
        </p:spPr>
        <p:txBody>
          <a:bodyPr wrap="none">
            <a:spAutoFit/>
          </a:bodyPr>
          <a:lstStyle/>
          <a:p>
            <a:r>
              <a:rPr lang="en-US"/>
              <a:t>The GLMMOD procedure </a:t>
            </a:r>
          </a:p>
          <a:p>
            <a:r>
              <a:rPr lang="en-US"/>
              <a:t>constructs the design matrix for a </a:t>
            </a:r>
          </a:p>
          <a:p>
            <a:r>
              <a:rPr lang="en-US"/>
              <a:t>general linear model; it essentially </a:t>
            </a:r>
          </a:p>
          <a:p>
            <a:r>
              <a:rPr lang="en-US"/>
              <a:t>constitutes the model-building </a:t>
            </a:r>
          </a:p>
          <a:p>
            <a:r>
              <a:rPr lang="en-US"/>
              <a:t>front end for the GLM procedure.</a:t>
            </a:r>
          </a:p>
        </p:txBody>
      </p:sp>
      <p:pic>
        <p:nvPicPr>
          <p:cNvPr id="107529" name="Picture 7"/>
          <p:cNvPicPr>
            <a:picLocks noChangeAspect="1" noChangeArrowheads="1"/>
          </p:cNvPicPr>
          <p:nvPr/>
        </p:nvPicPr>
        <p:blipFill>
          <a:blip r:embed="rId6" cstate="print"/>
          <a:srcRect/>
          <a:stretch>
            <a:fillRect/>
          </a:stretch>
        </p:blipFill>
        <p:spPr bwMode="auto">
          <a:xfrm>
            <a:off x="6172200" y="3276600"/>
            <a:ext cx="1990725"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pic>
        <p:nvPicPr>
          <p:cNvPr id="108547" name="Picture 2"/>
          <p:cNvPicPr>
            <a:picLocks noChangeAspect="1" noChangeArrowheads="1"/>
          </p:cNvPicPr>
          <p:nvPr/>
        </p:nvPicPr>
        <p:blipFill>
          <a:blip r:embed="rId2" cstate="print"/>
          <a:srcRect/>
          <a:stretch>
            <a:fillRect/>
          </a:stretch>
        </p:blipFill>
        <p:spPr bwMode="auto">
          <a:xfrm>
            <a:off x="1800225" y="1676400"/>
            <a:ext cx="3762375" cy="885825"/>
          </a:xfrm>
          <a:prstGeom prst="rect">
            <a:avLst/>
          </a:prstGeom>
          <a:noFill/>
          <a:ln w="9525">
            <a:noFill/>
            <a:miter lim="800000"/>
            <a:headEnd/>
            <a:tailEnd/>
          </a:ln>
        </p:spPr>
      </p:pic>
      <p:pic>
        <p:nvPicPr>
          <p:cNvPr id="108548" name="Picture 3"/>
          <p:cNvPicPr>
            <a:picLocks noChangeAspect="1" noChangeArrowheads="1"/>
          </p:cNvPicPr>
          <p:nvPr/>
        </p:nvPicPr>
        <p:blipFill>
          <a:blip r:embed="rId3" cstate="print"/>
          <a:srcRect/>
          <a:stretch>
            <a:fillRect/>
          </a:stretch>
        </p:blipFill>
        <p:spPr bwMode="auto">
          <a:xfrm>
            <a:off x="2667000" y="2590800"/>
            <a:ext cx="2276475" cy="4229100"/>
          </a:xfrm>
          <a:prstGeom prst="rect">
            <a:avLst/>
          </a:prstGeom>
          <a:noFill/>
          <a:ln w="9525">
            <a:noFill/>
            <a:miter lim="800000"/>
            <a:headEnd/>
            <a:tailEnd/>
          </a:ln>
        </p:spPr>
      </p:pic>
      <p:pic>
        <p:nvPicPr>
          <p:cNvPr id="108549" name="Picture 6"/>
          <p:cNvPicPr>
            <a:picLocks noChangeAspect="1" noChangeArrowheads="1"/>
          </p:cNvPicPr>
          <p:nvPr/>
        </p:nvPicPr>
        <p:blipFill>
          <a:blip r:embed="rId4" cstate="print"/>
          <a:srcRect/>
          <a:stretch>
            <a:fillRect/>
          </a:stretch>
        </p:blipFill>
        <p:spPr bwMode="auto">
          <a:xfrm>
            <a:off x="6172200" y="1685925"/>
            <a:ext cx="2609850" cy="4410075"/>
          </a:xfrm>
          <a:prstGeom prst="rect">
            <a:avLst/>
          </a:prstGeom>
          <a:noFill/>
          <a:ln w="9525">
            <a:noFill/>
            <a:miter lim="800000"/>
            <a:headEnd/>
            <a:tailEnd/>
          </a:ln>
        </p:spPr>
      </p:pic>
      <p:sp>
        <p:nvSpPr>
          <p:cNvPr id="108550" name="TextBox 8"/>
          <p:cNvSpPr txBox="1">
            <a:spLocks noChangeArrowheads="1"/>
          </p:cNvSpPr>
          <p:nvPr/>
        </p:nvSpPr>
        <p:spPr bwMode="auto">
          <a:xfrm>
            <a:off x="6543675" y="1219200"/>
            <a:ext cx="1762125" cy="369888"/>
          </a:xfrm>
          <a:prstGeom prst="rect">
            <a:avLst/>
          </a:prstGeom>
          <a:noFill/>
          <a:ln w="9525">
            <a:noFill/>
            <a:miter lim="800000"/>
            <a:headEnd/>
            <a:tailEnd/>
          </a:ln>
        </p:spPr>
        <p:txBody>
          <a:bodyPr wrap="none">
            <a:spAutoFit/>
          </a:bodyPr>
          <a:lstStyle/>
          <a:p>
            <a:r>
              <a:rPr lang="en-US">
                <a:solidFill>
                  <a:srgbClr val="00B050"/>
                </a:solidFill>
                <a:latin typeface="Stencil" pitchFamily="82" charset="0"/>
              </a:rPr>
              <a:t>PARTIAL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pic>
        <p:nvPicPr>
          <p:cNvPr id="109571" name="Picture 2"/>
          <p:cNvPicPr>
            <a:picLocks noChangeAspect="1" noChangeArrowheads="1"/>
          </p:cNvPicPr>
          <p:nvPr/>
        </p:nvPicPr>
        <p:blipFill>
          <a:blip r:embed="rId2" cstate="print"/>
          <a:srcRect/>
          <a:stretch>
            <a:fillRect/>
          </a:stretch>
        </p:blipFill>
        <p:spPr bwMode="auto">
          <a:xfrm>
            <a:off x="1809750" y="1676400"/>
            <a:ext cx="4514850" cy="876300"/>
          </a:xfrm>
          <a:prstGeom prst="rect">
            <a:avLst/>
          </a:prstGeom>
          <a:noFill/>
          <a:ln w="9525">
            <a:noFill/>
            <a:miter lim="800000"/>
            <a:headEnd/>
            <a:tailEnd/>
          </a:ln>
        </p:spPr>
      </p:pic>
      <p:pic>
        <p:nvPicPr>
          <p:cNvPr id="109572" name="Picture 3"/>
          <p:cNvPicPr>
            <a:picLocks noChangeAspect="1" noChangeArrowheads="1"/>
          </p:cNvPicPr>
          <p:nvPr/>
        </p:nvPicPr>
        <p:blipFill>
          <a:blip r:embed="rId3" cstate="print"/>
          <a:srcRect/>
          <a:stretch>
            <a:fillRect/>
          </a:stretch>
        </p:blipFill>
        <p:spPr bwMode="auto">
          <a:xfrm>
            <a:off x="1828800" y="2590800"/>
            <a:ext cx="2552700" cy="247650"/>
          </a:xfrm>
          <a:prstGeom prst="rect">
            <a:avLst/>
          </a:prstGeom>
          <a:noFill/>
          <a:ln w="9525">
            <a:noFill/>
            <a:miter lim="800000"/>
            <a:headEnd/>
            <a:tailEnd/>
          </a:ln>
        </p:spPr>
      </p:pic>
      <p:pic>
        <p:nvPicPr>
          <p:cNvPr id="109573" name="Picture 4"/>
          <p:cNvPicPr>
            <a:picLocks noChangeAspect="1" noChangeArrowheads="1"/>
          </p:cNvPicPr>
          <p:nvPr/>
        </p:nvPicPr>
        <p:blipFill>
          <a:blip r:embed="rId4" cstate="print"/>
          <a:srcRect/>
          <a:stretch>
            <a:fillRect/>
          </a:stretch>
        </p:blipFill>
        <p:spPr bwMode="auto">
          <a:xfrm>
            <a:off x="1828800" y="2819400"/>
            <a:ext cx="1076325" cy="228600"/>
          </a:xfrm>
          <a:prstGeom prst="rect">
            <a:avLst/>
          </a:prstGeom>
          <a:noFill/>
          <a:ln w="9525">
            <a:noFill/>
            <a:miter lim="800000"/>
            <a:headEnd/>
            <a:tailEnd/>
          </a:ln>
        </p:spPr>
      </p:pic>
      <p:pic>
        <p:nvPicPr>
          <p:cNvPr id="109574" name="Picture 5"/>
          <p:cNvPicPr>
            <a:picLocks noChangeAspect="1" noChangeArrowheads="1"/>
          </p:cNvPicPr>
          <p:nvPr/>
        </p:nvPicPr>
        <p:blipFill>
          <a:blip r:embed="rId5" cstate="print"/>
          <a:srcRect/>
          <a:stretch>
            <a:fillRect/>
          </a:stretch>
        </p:blipFill>
        <p:spPr bwMode="auto">
          <a:xfrm>
            <a:off x="1790700" y="3048000"/>
            <a:ext cx="3467100" cy="247650"/>
          </a:xfrm>
          <a:prstGeom prst="rect">
            <a:avLst/>
          </a:prstGeom>
          <a:noFill/>
          <a:ln w="9525">
            <a:noFill/>
            <a:miter lim="800000"/>
            <a:headEnd/>
            <a:tailEnd/>
          </a:ln>
        </p:spPr>
      </p:pic>
      <p:pic>
        <p:nvPicPr>
          <p:cNvPr id="109575" name="Picture 6"/>
          <p:cNvPicPr>
            <a:picLocks noChangeAspect="1" noChangeArrowheads="1"/>
          </p:cNvPicPr>
          <p:nvPr/>
        </p:nvPicPr>
        <p:blipFill>
          <a:blip r:embed="rId6" cstate="print"/>
          <a:srcRect/>
          <a:stretch>
            <a:fillRect/>
          </a:stretch>
        </p:blipFill>
        <p:spPr bwMode="auto">
          <a:xfrm>
            <a:off x="1752600" y="3276600"/>
            <a:ext cx="3676650" cy="247650"/>
          </a:xfrm>
          <a:prstGeom prst="rect">
            <a:avLst/>
          </a:prstGeom>
          <a:noFill/>
          <a:ln w="9525">
            <a:noFill/>
            <a:miter lim="800000"/>
            <a:headEnd/>
            <a:tailEnd/>
          </a:ln>
        </p:spPr>
      </p:pic>
      <p:pic>
        <p:nvPicPr>
          <p:cNvPr id="109576" name="Picture 7"/>
          <p:cNvPicPr>
            <a:picLocks noChangeAspect="1" noChangeArrowheads="1"/>
          </p:cNvPicPr>
          <p:nvPr/>
        </p:nvPicPr>
        <p:blipFill>
          <a:blip r:embed="rId7" cstate="print"/>
          <a:srcRect/>
          <a:stretch>
            <a:fillRect/>
          </a:stretch>
        </p:blipFill>
        <p:spPr bwMode="auto">
          <a:xfrm>
            <a:off x="1771650" y="3343275"/>
            <a:ext cx="5467350" cy="390525"/>
          </a:xfrm>
          <a:prstGeom prst="rect">
            <a:avLst/>
          </a:prstGeom>
          <a:noFill/>
          <a:ln w="9525">
            <a:noFill/>
            <a:miter lim="800000"/>
            <a:headEnd/>
            <a:tailEnd/>
          </a:ln>
        </p:spPr>
      </p:pic>
      <p:pic>
        <p:nvPicPr>
          <p:cNvPr id="109577" name="Picture 8"/>
          <p:cNvPicPr>
            <a:picLocks noChangeAspect="1" noChangeArrowheads="1"/>
          </p:cNvPicPr>
          <p:nvPr/>
        </p:nvPicPr>
        <p:blipFill>
          <a:blip r:embed="rId8" cstate="print"/>
          <a:srcRect/>
          <a:stretch>
            <a:fillRect/>
          </a:stretch>
        </p:blipFill>
        <p:spPr bwMode="auto">
          <a:xfrm>
            <a:off x="1752600" y="3810000"/>
            <a:ext cx="5305425" cy="381000"/>
          </a:xfrm>
          <a:prstGeom prst="rect">
            <a:avLst/>
          </a:prstGeom>
          <a:noFill/>
          <a:ln w="9525">
            <a:noFill/>
            <a:miter lim="800000"/>
            <a:headEnd/>
            <a:tailEnd/>
          </a:ln>
        </p:spPr>
      </p:pic>
      <p:pic>
        <p:nvPicPr>
          <p:cNvPr id="109578" name="Picture 9"/>
          <p:cNvPicPr>
            <a:picLocks noChangeAspect="1" noChangeArrowheads="1"/>
          </p:cNvPicPr>
          <p:nvPr/>
        </p:nvPicPr>
        <p:blipFill>
          <a:blip r:embed="rId9" cstate="print"/>
          <a:srcRect/>
          <a:stretch>
            <a:fillRect/>
          </a:stretch>
        </p:blipFill>
        <p:spPr bwMode="auto">
          <a:xfrm>
            <a:off x="1752600" y="4210050"/>
            <a:ext cx="4314825" cy="209550"/>
          </a:xfrm>
          <a:prstGeom prst="rect">
            <a:avLst/>
          </a:prstGeom>
          <a:noFill/>
          <a:ln w="9525">
            <a:noFill/>
            <a:miter lim="800000"/>
            <a:headEnd/>
            <a:tailEnd/>
          </a:ln>
        </p:spPr>
      </p:pic>
      <p:pic>
        <p:nvPicPr>
          <p:cNvPr id="109579" name="Picture 10"/>
          <p:cNvPicPr>
            <a:picLocks noChangeAspect="1" noChangeArrowheads="1"/>
          </p:cNvPicPr>
          <p:nvPr/>
        </p:nvPicPr>
        <p:blipFill>
          <a:blip r:embed="rId10" cstate="print"/>
          <a:srcRect/>
          <a:stretch>
            <a:fillRect/>
          </a:stretch>
        </p:blipFill>
        <p:spPr bwMode="auto">
          <a:xfrm>
            <a:off x="1752600" y="4438650"/>
            <a:ext cx="3267075" cy="209550"/>
          </a:xfrm>
          <a:prstGeom prst="rect">
            <a:avLst/>
          </a:prstGeom>
          <a:noFill/>
          <a:ln w="9525">
            <a:noFill/>
            <a:miter lim="800000"/>
            <a:headEnd/>
            <a:tailEnd/>
          </a:ln>
        </p:spPr>
      </p:pic>
      <p:pic>
        <p:nvPicPr>
          <p:cNvPr id="109580" name="Picture 11"/>
          <p:cNvPicPr>
            <a:picLocks noChangeAspect="1" noChangeArrowheads="1"/>
          </p:cNvPicPr>
          <p:nvPr/>
        </p:nvPicPr>
        <p:blipFill>
          <a:blip r:embed="rId11" cstate="print"/>
          <a:srcRect/>
          <a:stretch>
            <a:fillRect/>
          </a:stretch>
        </p:blipFill>
        <p:spPr bwMode="auto">
          <a:xfrm>
            <a:off x="1771650" y="4648200"/>
            <a:ext cx="1200150" cy="247650"/>
          </a:xfrm>
          <a:prstGeom prst="rect">
            <a:avLst/>
          </a:prstGeom>
          <a:noFill/>
          <a:ln w="9525">
            <a:noFill/>
            <a:miter lim="800000"/>
            <a:headEnd/>
            <a:tailEnd/>
          </a:ln>
        </p:spPr>
      </p:pic>
      <p:pic>
        <p:nvPicPr>
          <p:cNvPr id="109581" name="Picture 12"/>
          <p:cNvPicPr>
            <a:picLocks noChangeAspect="1" noChangeArrowheads="1"/>
          </p:cNvPicPr>
          <p:nvPr/>
        </p:nvPicPr>
        <p:blipFill>
          <a:blip r:embed="rId12" cstate="print"/>
          <a:srcRect/>
          <a:stretch>
            <a:fillRect/>
          </a:stretch>
        </p:blipFill>
        <p:spPr bwMode="auto">
          <a:xfrm>
            <a:off x="1809750" y="4876800"/>
            <a:ext cx="4286250" cy="247650"/>
          </a:xfrm>
          <a:prstGeom prst="rect">
            <a:avLst/>
          </a:prstGeom>
          <a:noFill/>
          <a:ln w="9525">
            <a:noFill/>
            <a:miter lim="800000"/>
            <a:headEnd/>
            <a:tailEnd/>
          </a:ln>
        </p:spPr>
      </p:pic>
      <p:pic>
        <p:nvPicPr>
          <p:cNvPr id="109582" name="Picture 13"/>
          <p:cNvPicPr>
            <a:picLocks noChangeAspect="1" noChangeArrowheads="1"/>
          </p:cNvPicPr>
          <p:nvPr/>
        </p:nvPicPr>
        <p:blipFill>
          <a:blip r:embed="rId13" cstate="print"/>
          <a:srcRect/>
          <a:stretch>
            <a:fillRect/>
          </a:stretch>
        </p:blipFill>
        <p:spPr bwMode="auto">
          <a:xfrm>
            <a:off x="1828800" y="5162550"/>
            <a:ext cx="1790700" cy="247650"/>
          </a:xfrm>
          <a:prstGeom prst="rect">
            <a:avLst/>
          </a:prstGeom>
          <a:noFill/>
          <a:ln w="9525">
            <a:noFill/>
            <a:miter lim="800000"/>
            <a:headEnd/>
            <a:tailEnd/>
          </a:ln>
        </p:spPr>
      </p:pic>
      <p:pic>
        <p:nvPicPr>
          <p:cNvPr id="109583" name="Picture 14"/>
          <p:cNvPicPr>
            <a:picLocks noChangeAspect="1" noChangeArrowheads="1"/>
          </p:cNvPicPr>
          <p:nvPr/>
        </p:nvPicPr>
        <p:blipFill>
          <a:blip r:embed="rId14" cstate="print"/>
          <a:srcRect/>
          <a:stretch>
            <a:fillRect/>
          </a:stretch>
        </p:blipFill>
        <p:spPr bwMode="auto">
          <a:xfrm>
            <a:off x="1828800" y="5410200"/>
            <a:ext cx="3028950" cy="228600"/>
          </a:xfrm>
          <a:prstGeom prst="rect">
            <a:avLst/>
          </a:prstGeom>
          <a:noFill/>
          <a:ln w="9525">
            <a:noFill/>
            <a:miter lim="800000"/>
            <a:headEnd/>
            <a:tailEnd/>
          </a:ln>
        </p:spPr>
      </p:pic>
      <p:pic>
        <p:nvPicPr>
          <p:cNvPr id="109584" name="Picture 15"/>
          <p:cNvPicPr>
            <a:picLocks noChangeAspect="1" noChangeArrowheads="1"/>
          </p:cNvPicPr>
          <p:nvPr/>
        </p:nvPicPr>
        <p:blipFill>
          <a:blip r:embed="rId15" cstate="print"/>
          <a:srcRect/>
          <a:stretch>
            <a:fillRect/>
          </a:stretch>
        </p:blipFill>
        <p:spPr bwMode="auto">
          <a:xfrm>
            <a:off x="1828800" y="5638800"/>
            <a:ext cx="3295650" cy="409575"/>
          </a:xfrm>
          <a:prstGeom prst="rect">
            <a:avLst/>
          </a:prstGeom>
          <a:noFill/>
          <a:ln w="9525">
            <a:noFill/>
            <a:miter lim="800000"/>
            <a:headEnd/>
            <a:tailEnd/>
          </a:ln>
        </p:spPr>
      </p:pic>
      <p:pic>
        <p:nvPicPr>
          <p:cNvPr id="109585" name="Picture 16"/>
          <p:cNvPicPr>
            <a:picLocks noChangeAspect="1" noChangeArrowheads="1"/>
          </p:cNvPicPr>
          <p:nvPr/>
        </p:nvPicPr>
        <p:blipFill>
          <a:blip r:embed="rId16" cstate="print"/>
          <a:srcRect/>
          <a:stretch>
            <a:fillRect/>
          </a:stretch>
        </p:blipFill>
        <p:spPr bwMode="auto">
          <a:xfrm>
            <a:off x="1828800" y="6076950"/>
            <a:ext cx="1200150" cy="247650"/>
          </a:xfrm>
          <a:prstGeom prst="rect">
            <a:avLst/>
          </a:prstGeom>
          <a:noFill/>
          <a:ln w="9525">
            <a:noFill/>
            <a:miter lim="800000"/>
            <a:headEnd/>
            <a:tailEnd/>
          </a:ln>
        </p:spPr>
      </p:pic>
      <p:pic>
        <p:nvPicPr>
          <p:cNvPr id="109586" name="Picture 17"/>
          <p:cNvPicPr>
            <a:picLocks noChangeAspect="1" noChangeArrowheads="1"/>
          </p:cNvPicPr>
          <p:nvPr/>
        </p:nvPicPr>
        <p:blipFill>
          <a:blip r:embed="rId17" cstate="print"/>
          <a:srcRect/>
          <a:stretch>
            <a:fillRect/>
          </a:stretch>
        </p:blipFill>
        <p:spPr bwMode="auto">
          <a:xfrm>
            <a:off x="1876425" y="6372225"/>
            <a:ext cx="1476375" cy="257175"/>
          </a:xfrm>
          <a:prstGeom prst="rect">
            <a:avLst/>
          </a:prstGeom>
          <a:noFill/>
          <a:ln w="9525">
            <a:noFill/>
            <a:miter lim="800000"/>
            <a:headEnd/>
            <a:tailEnd/>
          </a:ln>
        </p:spPr>
      </p:pic>
      <p:pic>
        <p:nvPicPr>
          <p:cNvPr id="109587" name="Picture 18"/>
          <p:cNvPicPr>
            <a:picLocks noChangeAspect="1" noChangeArrowheads="1"/>
          </p:cNvPicPr>
          <p:nvPr/>
        </p:nvPicPr>
        <p:blipFill>
          <a:blip r:embed="rId18" cstate="print"/>
          <a:srcRect/>
          <a:stretch>
            <a:fillRect/>
          </a:stretch>
        </p:blipFill>
        <p:spPr bwMode="auto">
          <a:xfrm>
            <a:off x="3581400" y="6400800"/>
            <a:ext cx="828675" cy="209550"/>
          </a:xfrm>
          <a:prstGeom prst="rect">
            <a:avLst/>
          </a:prstGeom>
          <a:noFill/>
          <a:ln w="9525">
            <a:noFill/>
            <a:miter lim="800000"/>
            <a:headEnd/>
            <a:tailEnd/>
          </a:ln>
        </p:spPr>
      </p:pic>
      <p:sp>
        <p:nvSpPr>
          <p:cNvPr id="109588" name="TextBox 20"/>
          <p:cNvSpPr txBox="1">
            <a:spLocks noChangeArrowheads="1"/>
          </p:cNvSpPr>
          <p:nvPr/>
        </p:nvSpPr>
        <p:spPr bwMode="auto">
          <a:xfrm>
            <a:off x="6781800" y="1676400"/>
            <a:ext cx="1219200" cy="369888"/>
          </a:xfrm>
          <a:prstGeom prst="rect">
            <a:avLst/>
          </a:prstGeom>
          <a:noFill/>
          <a:ln w="9525">
            <a:noFill/>
            <a:miter lim="800000"/>
            <a:headEnd/>
            <a:tailEnd/>
          </a:ln>
        </p:spPr>
        <p:txBody>
          <a:bodyPr wrap="none">
            <a:spAutoFit/>
          </a:bodyPr>
          <a:lstStyle/>
          <a:p>
            <a:r>
              <a:rPr lang="en-US">
                <a:solidFill>
                  <a:srgbClr val="FF0000"/>
                </a:solidFill>
                <a:latin typeface="Stencil" pitchFamily="82" charset="0"/>
                <a:hlinkClick r:id="rId19" action="ppaction://hlinkfile"/>
              </a:rPr>
              <a:t>Z Matrix</a:t>
            </a:r>
            <a:endParaRPr lang="en-US">
              <a:solidFill>
                <a:srgbClr val="FF0000"/>
              </a:solidFill>
              <a:latin typeface="Stencil" pitchFamily="82" charset="0"/>
            </a:endParaRPr>
          </a:p>
        </p:txBody>
      </p:sp>
      <p:sp>
        <p:nvSpPr>
          <p:cNvPr id="109589" name="TextBox 21"/>
          <p:cNvSpPr txBox="1">
            <a:spLocks noChangeArrowheads="1"/>
          </p:cNvSpPr>
          <p:nvPr/>
        </p:nvSpPr>
        <p:spPr bwMode="auto">
          <a:xfrm>
            <a:off x="6759575" y="1981200"/>
            <a:ext cx="1241425" cy="369888"/>
          </a:xfrm>
          <a:prstGeom prst="rect">
            <a:avLst/>
          </a:prstGeom>
          <a:noFill/>
          <a:ln w="9525">
            <a:noFill/>
            <a:miter lim="800000"/>
            <a:headEnd/>
            <a:tailEnd/>
          </a:ln>
        </p:spPr>
        <p:txBody>
          <a:bodyPr wrap="none">
            <a:spAutoFit/>
          </a:bodyPr>
          <a:lstStyle/>
          <a:p>
            <a:r>
              <a:rPr lang="en-US">
                <a:solidFill>
                  <a:srgbClr val="CC0099"/>
                </a:solidFill>
                <a:latin typeface="Stencil" pitchFamily="82" charset="0"/>
              </a:rPr>
              <a:t>G Matrix</a:t>
            </a:r>
          </a:p>
        </p:txBody>
      </p:sp>
      <p:sp>
        <p:nvSpPr>
          <p:cNvPr id="109590" name="TextBox 22"/>
          <p:cNvSpPr txBox="1">
            <a:spLocks noChangeArrowheads="1"/>
          </p:cNvSpPr>
          <p:nvPr/>
        </p:nvSpPr>
        <p:spPr bwMode="auto">
          <a:xfrm>
            <a:off x="6740525" y="2286000"/>
            <a:ext cx="1260475" cy="369888"/>
          </a:xfrm>
          <a:prstGeom prst="rect">
            <a:avLst/>
          </a:prstGeom>
          <a:noFill/>
          <a:ln w="9525">
            <a:noFill/>
            <a:miter lim="800000"/>
            <a:headEnd/>
            <a:tailEnd/>
          </a:ln>
        </p:spPr>
        <p:txBody>
          <a:bodyPr wrap="none">
            <a:spAutoFit/>
          </a:bodyPr>
          <a:lstStyle/>
          <a:p>
            <a:r>
              <a:rPr lang="en-US">
                <a:solidFill>
                  <a:srgbClr val="800000"/>
                </a:solidFill>
                <a:latin typeface="Stencil" pitchFamily="82" charset="0"/>
              </a:rPr>
              <a:t>R Matrix</a:t>
            </a:r>
          </a:p>
        </p:txBody>
      </p:sp>
      <p:sp>
        <p:nvSpPr>
          <p:cNvPr id="109591" name="TextBox 23"/>
          <p:cNvSpPr txBox="1">
            <a:spLocks noChangeArrowheads="1"/>
          </p:cNvSpPr>
          <p:nvPr/>
        </p:nvSpPr>
        <p:spPr bwMode="auto">
          <a:xfrm>
            <a:off x="6740525" y="2601913"/>
            <a:ext cx="1558925" cy="369887"/>
          </a:xfrm>
          <a:prstGeom prst="rect">
            <a:avLst/>
          </a:prstGeom>
          <a:noFill/>
          <a:ln w="9525">
            <a:noFill/>
            <a:miter lim="800000"/>
            <a:headEnd/>
            <a:tailEnd/>
          </a:ln>
        </p:spPr>
        <p:txBody>
          <a:bodyPr wrap="none">
            <a:spAutoFit/>
          </a:bodyPr>
          <a:lstStyle/>
          <a:p>
            <a:r>
              <a:rPr lang="en-US">
                <a:solidFill>
                  <a:srgbClr val="00B050"/>
                </a:solidFill>
                <a:latin typeface="Stencil" pitchFamily="82" charset="0"/>
              </a:rPr>
              <a:t>ZGZ’ Matrix</a:t>
            </a:r>
          </a:p>
        </p:txBody>
      </p:sp>
      <p:sp>
        <p:nvSpPr>
          <p:cNvPr id="109592" name="TextBox 24"/>
          <p:cNvSpPr txBox="1">
            <a:spLocks noChangeArrowheads="1"/>
          </p:cNvSpPr>
          <p:nvPr/>
        </p:nvSpPr>
        <p:spPr bwMode="auto">
          <a:xfrm>
            <a:off x="6740525" y="2906713"/>
            <a:ext cx="1911350" cy="369887"/>
          </a:xfrm>
          <a:prstGeom prst="rect">
            <a:avLst/>
          </a:prstGeom>
          <a:noFill/>
          <a:ln w="9525">
            <a:noFill/>
            <a:miter lim="800000"/>
            <a:headEnd/>
            <a:tailEnd/>
          </a:ln>
        </p:spPr>
        <p:txBody>
          <a:bodyPr wrap="none">
            <a:spAutoFit/>
          </a:bodyPr>
          <a:lstStyle/>
          <a:p>
            <a:r>
              <a:rPr lang="en-US">
                <a:solidFill>
                  <a:srgbClr val="00B0F0"/>
                </a:solidFill>
                <a:latin typeface="Stencil" pitchFamily="82" charset="0"/>
              </a:rPr>
              <a:t>ZGZ’+R Matrix</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SIMPLE LINEAR REGRESSION</a:t>
            </a:r>
          </a:p>
        </p:txBody>
      </p:sp>
      <p:sp>
        <p:nvSpPr>
          <p:cNvPr id="19458" name="TextBox 2"/>
          <p:cNvSpPr txBox="1">
            <a:spLocks noChangeArrowheads="1"/>
          </p:cNvSpPr>
          <p:nvPr/>
        </p:nvSpPr>
        <p:spPr bwMode="auto">
          <a:xfrm>
            <a:off x="1905000" y="1600200"/>
            <a:ext cx="3916363" cy="369888"/>
          </a:xfrm>
          <a:prstGeom prst="rect">
            <a:avLst/>
          </a:prstGeom>
          <a:noFill/>
          <a:ln w="9525">
            <a:noFill/>
            <a:miter lim="800000"/>
            <a:headEnd/>
            <a:tailEnd/>
          </a:ln>
        </p:spPr>
        <p:txBody>
          <a:bodyPr wrap="none">
            <a:spAutoFit/>
          </a:bodyPr>
          <a:lstStyle/>
          <a:p>
            <a:r>
              <a:rPr lang="en-US"/>
              <a:t>Simple Linear Model in Scalar Form:</a:t>
            </a:r>
          </a:p>
        </p:txBody>
      </p:sp>
      <p:pic>
        <p:nvPicPr>
          <p:cNvPr id="19459" name="Picture 2"/>
          <p:cNvPicPr>
            <a:picLocks noChangeAspect="1" noChangeArrowheads="1"/>
          </p:cNvPicPr>
          <p:nvPr/>
        </p:nvPicPr>
        <p:blipFill>
          <a:blip r:embed="rId3" cstate="print"/>
          <a:srcRect/>
          <a:stretch>
            <a:fillRect/>
          </a:stretch>
        </p:blipFill>
        <p:spPr bwMode="auto">
          <a:xfrm>
            <a:off x="1828800" y="1981200"/>
            <a:ext cx="4533900" cy="390525"/>
          </a:xfrm>
          <a:prstGeom prst="rect">
            <a:avLst/>
          </a:prstGeom>
          <a:noFill/>
          <a:ln w="9525">
            <a:noFill/>
            <a:miter lim="800000"/>
            <a:headEnd/>
            <a:tailEnd/>
          </a:ln>
        </p:spPr>
      </p:pic>
      <p:pic>
        <p:nvPicPr>
          <p:cNvPr id="19460" name="Picture 3"/>
          <p:cNvPicPr>
            <a:picLocks noChangeAspect="1" noChangeArrowheads="1"/>
          </p:cNvPicPr>
          <p:nvPr/>
        </p:nvPicPr>
        <p:blipFill>
          <a:blip r:embed="rId4" cstate="print"/>
          <a:srcRect/>
          <a:stretch>
            <a:fillRect/>
          </a:stretch>
        </p:blipFill>
        <p:spPr bwMode="auto">
          <a:xfrm>
            <a:off x="1981200" y="2667000"/>
            <a:ext cx="2400300" cy="1504950"/>
          </a:xfrm>
          <a:prstGeom prst="rect">
            <a:avLst/>
          </a:prstGeom>
          <a:noFill/>
          <a:ln w="9525">
            <a:noFill/>
            <a:miter lim="800000"/>
            <a:headEnd/>
            <a:tailEnd/>
          </a:ln>
        </p:spPr>
      </p:pic>
      <p:sp>
        <p:nvSpPr>
          <p:cNvPr id="19461" name="TextBox 5"/>
          <p:cNvSpPr txBox="1">
            <a:spLocks noChangeArrowheads="1"/>
          </p:cNvSpPr>
          <p:nvPr/>
        </p:nvSpPr>
        <p:spPr bwMode="auto">
          <a:xfrm>
            <a:off x="1828800" y="2362200"/>
            <a:ext cx="5815013" cy="369888"/>
          </a:xfrm>
          <a:prstGeom prst="rect">
            <a:avLst/>
          </a:prstGeom>
          <a:noFill/>
          <a:ln w="9525">
            <a:noFill/>
            <a:miter lim="800000"/>
            <a:headEnd/>
            <a:tailEnd/>
          </a:ln>
        </p:spPr>
        <p:txBody>
          <a:bodyPr wrap="none">
            <a:spAutoFit/>
          </a:bodyPr>
          <a:lstStyle/>
          <a:p>
            <a:r>
              <a:rPr lang="en-US"/>
              <a:t>Consider now writing an equation for each observation:</a:t>
            </a:r>
          </a:p>
        </p:txBody>
      </p:sp>
      <p:pic>
        <p:nvPicPr>
          <p:cNvPr id="19462" name="Picture 4"/>
          <p:cNvPicPr>
            <a:picLocks noChangeAspect="1" noChangeArrowheads="1"/>
          </p:cNvPicPr>
          <p:nvPr/>
        </p:nvPicPr>
        <p:blipFill>
          <a:blip r:embed="rId5" cstate="print"/>
          <a:srcRect/>
          <a:stretch>
            <a:fillRect/>
          </a:stretch>
        </p:blipFill>
        <p:spPr bwMode="auto">
          <a:xfrm>
            <a:off x="4953000" y="3276600"/>
            <a:ext cx="3952875" cy="2609850"/>
          </a:xfrm>
          <a:prstGeom prst="rect">
            <a:avLst/>
          </a:prstGeom>
          <a:noFill/>
          <a:ln w="9525">
            <a:noFill/>
            <a:miter lim="800000"/>
            <a:headEnd/>
            <a:tailEnd/>
          </a:ln>
        </p:spPr>
      </p:pic>
      <p:sp>
        <p:nvSpPr>
          <p:cNvPr id="19463" name="TextBox 7"/>
          <p:cNvSpPr txBox="1">
            <a:spLocks noChangeArrowheads="1"/>
          </p:cNvSpPr>
          <p:nvPr/>
        </p:nvSpPr>
        <p:spPr bwMode="auto">
          <a:xfrm>
            <a:off x="4953000" y="2895600"/>
            <a:ext cx="3890963" cy="369888"/>
          </a:xfrm>
          <a:prstGeom prst="rect">
            <a:avLst/>
          </a:prstGeom>
          <a:noFill/>
          <a:ln w="9525">
            <a:noFill/>
            <a:miter lim="800000"/>
            <a:headEnd/>
            <a:tailEnd/>
          </a:ln>
        </p:spPr>
        <p:txBody>
          <a:bodyPr wrap="none">
            <a:spAutoFit/>
          </a:bodyPr>
          <a:lstStyle/>
          <a:p>
            <a:r>
              <a:rPr lang="en-US"/>
              <a:t>Simple Linear Model in Matrix Form:</a:t>
            </a:r>
          </a:p>
        </p:txBody>
      </p:sp>
      <p:sp>
        <p:nvSpPr>
          <p:cNvPr id="9" name="TextBox 8"/>
          <p:cNvSpPr txBox="1"/>
          <p:nvPr/>
        </p:nvSpPr>
        <p:spPr>
          <a:xfrm>
            <a:off x="1752600" y="4419600"/>
            <a:ext cx="3265488" cy="1200150"/>
          </a:xfrm>
          <a:prstGeom prst="rect">
            <a:avLst/>
          </a:prstGeom>
          <a:noFill/>
        </p:spPr>
        <p:txBody>
          <a:bodyPr wrap="none">
            <a:spAutoFit/>
          </a:bodyPr>
          <a:lstStyle/>
          <a:p>
            <a:pPr>
              <a:buFont typeface="Arial" pitchFamily="34" charset="0"/>
              <a:buChar char="•"/>
              <a:defRPr/>
            </a:pPr>
            <a:r>
              <a:rPr lang="en-US" dirty="0"/>
              <a:t> </a:t>
            </a:r>
            <a:r>
              <a:rPr lang="en-US" b="1" dirty="0">
                <a:latin typeface="+mj-lt"/>
              </a:rPr>
              <a:t>X </a:t>
            </a:r>
            <a:r>
              <a:rPr lang="en-US" dirty="0">
                <a:latin typeface="+mj-lt"/>
              </a:rPr>
              <a:t>is called the design matrix</a:t>
            </a:r>
          </a:p>
          <a:p>
            <a:pPr>
              <a:buFont typeface="Arial" pitchFamily="34" charset="0"/>
              <a:buChar char="•"/>
              <a:defRPr/>
            </a:pPr>
            <a:r>
              <a:rPr lang="en-US" b="1" dirty="0">
                <a:latin typeface="+mj-lt"/>
              </a:rPr>
              <a:t> </a:t>
            </a:r>
            <a:r>
              <a:rPr lang="el-GR" b="1" dirty="0">
                <a:latin typeface="+mj-lt"/>
              </a:rPr>
              <a:t>β</a:t>
            </a:r>
            <a:r>
              <a:rPr lang="en-US" b="1" dirty="0">
                <a:latin typeface="+mj-lt"/>
              </a:rPr>
              <a:t> </a:t>
            </a:r>
            <a:r>
              <a:rPr lang="en-US" dirty="0">
                <a:latin typeface="+mj-lt"/>
              </a:rPr>
              <a:t>is the vector of parameters</a:t>
            </a:r>
          </a:p>
          <a:p>
            <a:pPr>
              <a:buFont typeface="Arial" pitchFamily="34" charset="0"/>
              <a:buChar char="•"/>
              <a:defRPr/>
            </a:pPr>
            <a:r>
              <a:rPr lang="en-US" dirty="0">
                <a:latin typeface="+mj-lt"/>
              </a:rPr>
              <a:t> </a:t>
            </a:r>
            <a:r>
              <a:rPr lang="el-GR" b="1" dirty="0">
                <a:latin typeface="+mj-lt"/>
              </a:rPr>
              <a:t>ε</a:t>
            </a:r>
            <a:r>
              <a:rPr lang="en-US" b="1" dirty="0">
                <a:latin typeface="+mj-lt"/>
              </a:rPr>
              <a:t> </a:t>
            </a:r>
            <a:r>
              <a:rPr lang="en-US" dirty="0">
                <a:latin typeface="+mj-lt"/>
              </a:rPr>
              <a:t>is the error vector</a:t>
            </a:r>
          </a:p>
          <a:p>
            <a:pPr>
              <a:buFont typeface="Arial" pitchFamily="34" charset="0"/>
              <a:buChar char="•"/>
              <a:defRPr/>
            </a:pPr>
            <a:r>
              <a:rPr lang="en-US" b="1" dirty="0">
                <a:latin typeface="+mj-lt"/>
              </a:rPr>
              <a:t> Y </a:t>
            </a:r>
            <a:r>
              <a:rPr lang="en-US" dirty="0">
                <a:latin typeface="+mj-lt"/>
              </a:rPr>
              <a:t>is the response vector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sp>
        <p:nvSpPr>
          <p:cNvPr id="110595" name="TextBox 2"/>
          <p:cNvSpPr txBox="1">
            <a:spLocks noChangeArrowheads="1"/>
          </p:cNvSpPr>
          <p:nvPr/>
        </p:nvSpPr>
        <p:spPr bwMode="auto">
          <a:xfrm>
            <a:off x="1828800" y="1676400"/>
            <a:ext cx="3094038" cy="369888"/>
          </a:xfrm>
          <a:prstGeom prst="rect">
            <a:avLst/>
          </a:prstGeom>
          <a:noFill/>
          <a:ln w="9525">
            <a:noFill/>
            <a:miter lim="800000"/>
            <a:headEnd/>
            <a:tailEnd/>
          </a:ln>
        </p:spPr>
        <p:txBody>
          <a:bodyPr wrap="none">
            <a:spAutoFit/>
          </a:bodyPr>
          <a:lstStyle/>
          <a:p>
            <a:r>
              <a:rPr lang="en-US">
                <a:solidFill>
                  <a:srgbClr val="FF0000"/>
                </a:solidFill>
                <a:latin typeface="Stencil" pitchFamily="82" charset="0"/>
              </a:rPr>
              <a:t>READ DATA INTO PROC IML</a:t>
            </a:r>
          </a:p>
        </p:txBody>
      </p:sp>
      <p:pic>
        <p:nvPicPr>
          <p:cNvPr id="110596" name="Picture 2"/>
          <p:cNvPicPr>
            <a:picLocks noChangeAspect="1" noChangeArrowheads="1"/>
          </p:cNvPicPr>
          <p:nvPr/>
        </p:nvPicPr>
        <p:blipFill>
          <a:blip r:embed="rId2" cstate="print"/>
          <a:srcRect/>
          <a:stretch>
            <a:fillRect/>
          </a:stretch>
        </p:blipFill>
        <p:spPr bwMode="auto">
          <a:xfrm>
            <a:off x="1792288" y="2524125"/>
            <a:ext cx="6665912" cy="523875"/>
          </a:xfrm>
          <a:prstGeom prst="rect">
            <a:avLst/>
          </a:prstGeom>
          <a:noFill/>
          <a:ln w="9525">
            <a:noFill/>
            <a:miter lim="800000"/>
            <a:headEnd/>
            <a:tailEnd/>
          </a:ln>
        </p:spPr>
      </p:pic>
      <p:sp>
        <p:nvSpPr>
          <p:cNvPr id="110597" name="TextBox 4"/>
          <p:cNvSpPr txBox="1">
            <a:spLocks noChangeArrowheads="1"/>
          </p:cNvSpPr>
          <p:nvPr/>
        </p:nvSpPr>
        <p:spPr bwMode="auto">
          <a:xfrm>
            <a:off x="1798638" y="3163888"/>
            <a:ext cx="6964362" cy="922337"/>
          </a:xfrm>
          <a:prstGeom prst="rect">
            <a:avLst/>
          </a:prstGeom>
          <a:noFill/>
          <a:ln w="9525">
            <a:noFill/>
            <a:miter lim="800000"/>
            <a:headEnd/>
            <a:tailEnd/>
          </a:ln>
        </p:spPr>
        <p:txBody>
          <a:bodyPr wrap="none">
            <a:spAutoFit/>
          </a:bodyPr>
          <a:lstStyle/>
          <a:p>
            <a:r>
              <a:rPr lang="en-US"/>
              <a:t>Recall that columns 2-5 represent the 4 different labs and columns</a:t>
            </a:r>
          </a:p>
          <a:p>
            <a:r>
              <a:rPr lang="en-US"/>
              <a:t>6-13 represent the interaction between labs and methods</a:t>
            </a:r>
          </a:p>
          <a:p>
            <a:r>
              <a:rPr lang="en-US"/>
              <a:t>Need to get rid of column 1 which represents the intercept</a:t>
            </a:r>
          </a:p>
        </p:txBody>
      </p:sp>
      <p:sp>
        <p:nvSpPr>
          <p:cNvPr id="110598" name="TextBox 6"/>
          <p:cNvSpPr txBox="1">
            <a:spLocks noChangeArrowheads="1"/>
          </p:cNvSpPr>
          <p:nvPr/>
        </p:nvSpPr>
        <p:spPr bwMode="auto">
          <a:xfrm>
            <a:off x="1905000" y="2068513"/>
            <a:ext cx="2116138" cy="369887"/>
          </a:xfrm>
          <a:prstGeom prst="rect">
            <a:avLst/>
          </a:prstGeom>
          <a:noFill/>
          <a:ln w="9525">
            <a:noFill/>
            <a:miter lim="800000"/>
            <a:headEnd/>
            <a:tailEnd/>
          </a:ln>
        </p:spPr>
        <p:txBody>
          <a:bodyPr wrap="none">
            <a:spAutoFit/>
          </a:bodyPr>
          <a:lstStyle/>
          <a:p>
            <a:r>
              <a:rPr lang="en-US">
                <a:solidFill>
                  <a:srgbClr val="CC0099"/>
                </a:solidFill>
                <a:latin typeface="Stencil" pitchFamily="82" charset="0"/>
              </a:rPr>
              <a:t>RANDOM EFFECTS</a:t>
            </a:r>
          </a:p>
        </p:txBody>
      </p:sp>
      <p:sp>
        <p:nvSpPr>
          <p:cNvPr id="110599" name="TextBox 7"/>
          <p:cNvSpPr txBox="1">
            <a:spLocks noChangeArrowheads="1"/>
          </p:cNvSpPr>
          <p:nvPr/>
        </p:nvSpPr>
        <p:spPr bwMode="auto">
          <a:xfrm>
            <a:off x="1905000" y="4125913"/>
            <a:ext cx="1828800" cy="369887"/>
          </a:xfrm>
          <a:prstGeom prst="rect">
            <a:avLst/>
          </a:prstGeom>
          <a:noFill/>
          <a:ln w="9525">
            <a:noFill/>
            <a:miter lim="800000"/>
            <a:headEnd/>
            <a:tailEnd/>
          </a:ln>
        </p:spPr>
        <p:txBody>
          <a:bodyPr wrap="none">
            <a:spAutoFit/>
          </a:bodyPr>
          <a:lstStyle/>
          <a:p>
            <a:r>
              <a:rPr lang="en-US">
                <a:solidFill>
                  <a:srgbClr val="3333CC"/>
                </a:solidFill>
                <a:latin typeface="Stencil" pitchFamily="82" charset="0"/>
              </a:rPr>
              <a:t>FIXED EFFECTS</a:t>
            </a:r>
          </a:p>
        </p:txBody>
      </p:sp>
      <p:pic>
        <p:nvPicPr>
          <p:cNvPr id="110600" name="Picture 3"/>
          <p:cNvPicPr>
            <a:picLocks noChangeAspect="1" noChangeArrowheads="1"/>
          </p:cNvPicPr>
          <p:nvPr/>
        </p:nvPicPr>
        <p:blipFill>
          <a:blip r:embed="rId3" cstate="print"/>
          <a:srcRect/>
          <a:stretch>
            <a:fillRect/>
          </a:stretch>
        </p:blipFill>
        <p:spPr bwMode="auto">
          <a:xfrm>
            <a:off x="1905000" y="4495800"/>
            <a:ext cx="2952750" cy="714375"/>
          </a:xfrm>
          <a:prstGeom prst="rect">
            <a:avLst/>
          </a:prstGeom>
          <a:noFill/>
          <a:ln w="9525">
            <a:noFill/>
            <a:miter lim="800000"/>
            <a:headEnd/>
            <a:tailEnd/>
          </a:ln>
        </p:spPr>
      </p:pic>
      <p:sp>
        <p:nvSpPr>
          <p:cNvPr id="110601" name="TextBox 9"/>
          <p:cNvSpPr txBox="1">
            <a:spLocks noChangeArrowheads="1"/>
          </p:cNvSpPr>
          <p:nvPr/>
        </p:nvSpPr>
        <p:spPr bwMode="auto">
          <a:xfrm>
            <a:off x="1828800" y="5181600"/>
            <a:ext cx="6969125" cy="923925"/>
          </a:xfrm>
          <a:prstGeom prst="rect">
            <a:avLst/>
          </a:prstGeom>
          <a:noFill/>
          <a:ln w="9525">
            <a:noFill/>
            <a:miter lim="800000"/>
            <a:headEnd/>
            <a:tailEnd/>
          </a:ln>
        </p:spPr>
        <p:txBody>
          <a:bodyPr wrap="none">
            <a:spAutoFit/>
          </a:bodyPr>
          <a:lstStyle/>
          <a:p>
            <a:r>
              <a:rPr lang="en-US"/>
              <a:t>Recall that column 1 represents the intercept and columns 2 and 3</a:t>
            </a:r>
          </a:p>
          <a:p>
            <a:r>
              <a:rPr lang="en-US"/>
              <a:t>represent the two different methods</a:t>
            </a:r>
          </a:p>
          <a:p>
            <a:r>
              <a:rPr lang="en-US"/>
              <a:t>The outcome variable fat is read into the vector 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sp>
        <p:nvSpPr>
          <p:cNvPr id="111619" name="TextBox 2"/>
          <p:cNvSpPr txBox="1">
            <a:spLocks noChangeArrowheads="1"/>
          </p:cNvSpPr>
          <p:nvPr/>
        </p:nvSpPr>
        <p:spPr bwMode="auto">
          <a:xfrm>
            <a:off x="1752600" y="1676400"/>
            <a:ext cx="4852988" cy="369888"/>
          </a:xfrm>
          <a:prstGeom prst="rect">
            <a:avLst/>
          </a:prstGeom>
          <a:noFill/>
          <a:ln w="9525">
            <a:noFill/>
            <a:miter lim="800000"/>
            <a:headEnd/>
            <a:tailEnd/>
          </a:ln>
        </p:spPr>
        <p:txBody>
          <a:bodyPr wrap="none">
            <a:spAutoFit/>
          </a:bodyPr>
          <a:lstStyle/>
          <a:p>
            <a:r>
              <a:rPr lang="en-US"/>
              <a:t>Get initial estimates for variance components</a:t>
            </a:r>
          </a:p>
        </p:txBody>
      </p:sp>
      <p:pic>
        <p:nvPicPr>
          <p:cNvPr id="111620" name="Picture 2"/>
          <p:cNvPicPr>
            <a:picLocks noChangeAspect="1" noChangeArrowheads="1"/>
          </p:cNvPicPr>
          <p:nvPr/>
        </p:nvPicPr>
        <p:blipFill>
          <a:blip r:embed="rId2" cstate="print"/>
          <a:srcRect/>
          <a:stretch>
            <a:fillRect/>
          </a:stretch>
        </p:blipFill>
        <p:spPr bwMode="auto">
          <a:xfrm>
            <a:off x="1752600" y="2057400"/>
            <a:ext cx="5800725" cy="1800225"/>
          </a:xfrm>
          <a:prstGeom prst="rect">
            <a:avLst/>
          </a:prstGeom>
          <a:noFill/>
          <a:ln w="9525">
            <a:noFill/>
            <a:miter lim="800000"/>
            <a:headEnd/>
            <a:tailEnd/>
          </a:ln>
        </p:spPr>
      </p:pic>
      <p:sp>
        <p:nvSpPr>
          <p:cNvPr id="111621" name="TextBox 4"/>
          <p:cNvSpPr txBox="1">
            <a:spLocks noChangeArrowheads="1"/>
          </p:cNvSpPr>
          <p:nvPr/>
        </p:nvSpPr>
        <p:spPr bwMode="auto">
          <a:xfrm>
            <a:off x="1752600" y="4038600"/>
            <a:ext cx="7626350" cy="2032000"/>
          </a:xfrm>
          <a:prstGeom prst="rect">
            <a:avLst/>
          </a:prstGeom>
          <a:noFill/>
          <a:ln w="9525">
            <a:noFill/>
            <a:miter lim="800000"/>
            <a:headEnd/>
            <a:tailEnd/>
          </a:ln>
        </p:spPr>
        <p:txBody>
          <a:bodyPr wrap="none">
            <a:spAutoFit/>
          </a:bodyPr>
          <a:lstStyle/>
          <a:p>
            <a:r>
              <a:rPr lang="en-US"/>
              <a:t>Use MSE from model containing only fixed effects as initial estimate</a:t>
            </a:r>
          </a:p>
          <a:p>
            <a:r>
              <a:rPr lang="en-US"/>
              <a:t>Note: We used biased estimate from ML approach</a:t>
            </a:r>
          </a:p>
          <a:p>
            <a:r>
              <a:rPr lang="en-US"/>
              <a:t>0.1113189 (ML) instead of 0.11733610 (OLS) for initial estimates</a:t>
            </a:r>
          </a:p>
          <a:p>
            <a:r>
              <a:rPr lang="en-US" b="1"/>
              <a:t>G </a:t>
            </a:r>
            <a:r>
              <a:rPr lang="en-US"/>
              <a:t>is a</a:t>
            </a:r>
            <a:r>
              <a:rPr lang="en-US" b="1"/>
              <a:t> </a:t>
            </a:r>
            <a:r>
              <a:rPr lang="en-US"/>
              <a:t>q x q matrix where q is the number of random effect parameters. </a:t>
            </a:r>
          </a:p>
          <a:p>
            <a:r>
              <a:rPr lang="en-US" b="1"/>
              <a:t>G</a:t>
            </a:r>
            <a:r>
              <a:rPr lang="en-US"/>
              <a:t> is always diagonal in a random effects model if the random effects are </a:t>
            </a:r>
          </a:p>
          <a:p>
            <a:r>
              <a:rPr lang="en-US"/>
              <a:t>assumed uncorrelated.</a:t>
            </a:r>
          </a:p>
          <a:p>
            <a:r>
              <a:rPr lang="en-US"/>
              <a:t>In our example, starting value for </a:t>
            </a:r>
            <a:r>
              <a:rPr lang="en-US" b="1"/>
              <a:t>G</a:t>
            </a:r>
            <a:r>
              <a:rPr lang="en-US"/>
              <a:t> is a 12X12 diagonal matrix</a:t>
            </a:r>
          </a:p>
        </p:txBody>
      </p:sp>
      <p:sp>
        <p:nvSpPr>
          <p:cNvPr id="111622" name="TextBox 5"/>
          <p:cNvSpPr txBox="1">
            <a:spLocks noChangeArrowheads="1"/>
          </p:cNvSpPr>
          <p:nvPr/>
        </p:nvSpPr>
        <p:spPr bwMode="auto">
          <a:xfrm>
            <a:off x="1828800" y="6019800"/>
            <a:ext cx="2430463" cy="923925"/>
          </a:xfrm>
          <a:prstGeom prst="rect">
            <a:avLst/>
          </a:prstGeom>
          <a:noFill/>
          <a:ln w="9525">
            <a:noFill/>
            <a:miter lim="800000"/>
            <a:headEnd/>
            <a:tailEnd/>
          </a:ln>
        </p:spPr>
        <p:txBody>
          <a:bodyPr wrap="none">
            <a:spAutoFit/>
          </a:bodyPr>
          <a:lstStyle/>
          <a:p>
            <a:r>
              <a:rPr lang="en-US"/>
              <a:t>G</a:t>
            </a:r>
            <a:r>
              <a:rPr lang="en-US" baseline="-25000"/>
              <a:t>0</a:t>
            </a:r>
            <a:r>
              <a:rPr lang="en-US"/>
              <a:t> = 0.0556594* I(12)</a:t>
            </a:r>
          </a:p>
          <a:p>
            <a:r>
              <a:rPr lang="en-US"/>
              <a:t>R</a:t>
            </a:r>
            <a:r>
              <a:rPr lang="en-US" baseline="-25000"/>
              <a:t>0</a:t>
            </a:r>
            <a:r>
              <a:rPr lang="en-US"/>
              <a:t> = 0.0556594 *I(39)</a:t>
            </a:r>
          </a:p>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pic>
        <p:nvPicPr>
          <p:cNvPr id="112643" name="Picture 2"/>
          <p:cNvPicPr>
            <a:picLocks noChangeAspect="1" noChangeArrowheads="1"/>
          </p:cNvPicPr>
          <p:nvPr/>
        </p:nvPicPr>
        <p:blipFill>
          <a:blip r:embed="rId2" cstate="print"/>
          <a:srcRect/>
          <a:stretch>
            <a:fillRect/>
          </a:stretch>
        </p:blipFill>
        <p:spPr bwMode="auto">
          <a:xfrm>
            <a:off x="1752600" y="1676400"/>
            <a:ext cx="4600575" cy="285750"/>
          </a:xfrm>
          <a:prstGeom prst="rect">
            <a:avLst/>
          </a:prstGeom>
          <a:noFill/>
          <a:ln w="9525">
            <a:noFill/>
            <a:miter lim="800000"/>
            <a:headEnd/>
            <a:tailEnd/>
          </a:ln>
        </p:spPr>
      </p:pic>
      <p:pic>
        <p:nvPicPr>
          <p:cNvPr id="112644" name="Picture 3"/>
          <p:cNvPicPr>
            <a:picLocks noChangeAspect="1" noChangeArrowheads="1"/>
          </p:cNvPicPr>
          <p:nvPr/>
        </p:nvPicPr>
        <p:blipFill>
          <a:blip r:embed="rId3" cstate="print"/>
          <a:srcRect/>
          <a:stretch>
            <a:fillRect/>
          </a:stretch>
        </p:blipFill>
        <p:spPr bwMode="auto">
          <a:xfrm>
            <a:off x="1828800" y="1981200"/>
            <a:ext cx="2476500" cy="342900"/>
          </a:xfrm>
          <a:prstGeom prst="rect">
            <a:avLst/>
          </a:prstGeom>
          <a:noFill/>
          <a:ln w="9525">
            <a:noFill/>
            <a:miter lim="800000"/>
            <a:headEnd/>
            <a:tailEnd/>
          </a:ln>
        </p:spPr>
      </p:pic>
      <p:pic>
        <p:nvPicPr>
          <p:cNvPr id="112645" name="Picture 4"/>
          <p:cNvPicPr>
            <a:picLocks noChangeAspect="1" noChangeArrowheads="1"/>
          </p:cNvPicPr>
          <p:nvPr/>
        </p:nvPicPr>
        <p:blipFill>
          <a:blip r:embed="rId4" cstate="print"/>
          <a:srcRect/>
          <a:stretch>
            <a:fillRect/>
          </a:stretch>
        </p:blipFill>
        <p:spPr bwMode="auto">
          <a:xfrm>
            <a:off x="1752600" y="2343150"/>
            <a:ext cx="4838700" cy="323850"/>
          </a:xfrm>
          <a:prstGeom prst="rect">
            <a:avLst/>
          </a:prstGeom>
          <a:noFill/>
          <a:ln w="9525">
            <a:noFill/>
            <a:miter lim="800000"/>
            <a:headEnd/>
            <a:tailEnd/>
          </a:ln>
        </p:spPr>
      </p:pic>
      <p:pic>
        <p:nvPicPr>
          <p:cNvPr id="112646" name="Picture 5"/>
          <p:cNvPicPr>
            <a:picLocks noChangeAspect="1" noChangeArrowheads="1"/>
          </p:cNvPicPr>
          <p:nvPr/>
        </p:nvPicPr>
        <p:blipFill>
          <a:blip r:embed="rId5" cstate="print"/>
          <a:srcRect/>
          <a:stretch>
            <a:fillRect/>
          </a:stretch>
        </p:blipFill>
        <p:spPr bwMode="auto">
          <a:xfrm>
            <a:off x="1905000" y="2743200"/>
            <a:ext cx="1800225" cy="619125"/>
          </a:xfrm>
          <a:prstGeom prst="rect">
            <a:avLst/>
          </a:prstGeom>
          <a:noFill/>
          <a:ln w="9525">
            <a:noFill/>
            <a:miter lim="800000"/>
            <a:headEnd/>
            <a:tailEnd/>
          </a:ln>
        </p:spPr>
      </p:pic>
      <p:pic>
        <p:nvPicPr>
          <p:cNvPr id="112647" name="Picture 7"/>
          <p:cNvPicPr>
            <a:picLocks noChangeAspect="1" noChangeArrowheads="1"/>
          </p:cNvPicPr>
          <p:nvPr/>
        </p:nvPicPr>
        <p:blipFill>
          <a:blip r:embed="rId6" cstate="print"/>
          <a:srcRect/>
          <a:stretch>
            <a:fillRect/>
          </a:stretch>
        </p:blipFill>
        <p:spPr bwMode="auto">
          <a:xfrm>
            <a:off x="1905000" y="3429000"/>
            <a:ext cx="3000375" cy="238125"/>
          </a:xfrm>
          <a:prstGeom prst="rect">
            <a:avLst/>
          </a:prstGeom>
          <a:noFill/>
          <a:ln w="9525">
            <a:noFill/>
            <a:miter lim="800000"/>
            <a:headEnd/>
            <a:tailEnd/>
          </a:ln>
        </p:spPr>
      </p:pic>
      <p:pic>
        <p:nvPicPr>
          <p:cNvPr id="112648" name="Picture 8"/>
          <p:cNvPicPr>
            <a:picLocks noChangeAspect="1" noChangeArrowheads="1"/>
          </p:cNvPicPr>
          <p:nvPr/>
        </p:nvPicPr>
        <p:blipFill>
          <a:blip r:embed="rId7" cstate="print"/>
          <a:srcRect/>
          <a:stretch>
            <a:fillRect/>
          </a:stretch>
        </p:blipFill>
        <p:spPr bwMode="auto">
          <a:xfrm>
            <a:off x="1809750" y="3657600"/>
            <a:ext cx="5524500" cy="352425"/>
          </a:xfrm>
          <a:prstGeom prst="rect">
            <a:avLst/>
          </a:prstGeom>
          <a:noFill/>
          <a:ln w="9525">
            <a:noFill/>
            <a:miter lim="800000"/>
            <a:headEnd/>
            <a:tailEnd/>
          </a:ln>
        </p:spPr>
      </p:pic>
      <p:pic>
        <p:nvPicPr>
          <p:cNvPr id="112649" name="Picture 9"/>
          <p:cNvPicPr>
            <a:picLocks noChangeAspect="1" noChangeArrowheads="1"/>
          </p:cNvPicPr>
          <p:nvPr/>
        </p:nvPicPr>
        <p:blipFill>
          <a:blip r:embed="rId8" cstate="print"/>
          <a:srcRect/>
          <a:stretch>
            <a:fillRect/>
          </a:stretch>
        </p:blipFill>
        <p:spPr bwMode="auto">
          <a:xfrm>
            <a:off x="1828800" y="4038600"/>
            <a:ext cx="7275513" cy="381000"/>
          </a:xfrm>
          <a:prstGeom prst="rect">
            <a:avLst/>
          </a:prstGeom>
          <a:noFill/>
          <a:ln w="9525">
            <a:noFill/>
            <a:miter lim="800000"/>
            <a:headEnd/>
            <a:tailEnd/>
          </a:ln>
        </p:spPr>
      </p:pic>
      <p:pic>
        <p:nvPicPr>
          <p:cNvPr id="112650" name="Picture 10"/>
          <p:cNvPicPr>
            <a:picLocks noChangeAspect="1" noChangeArrowheads="1"/>
          </p:cNvPicPr>
          <p:nvPr/>
        </p:nvPicPr>
        <p:blipFill>
          <a:blip r:embed="rId9" cstate="print"/>
          <a:srcRect/>
          <a:stretch>
            <a:fillRect/>
          </a:stretch>
        </p:blipFill>
        <p:spPr bwMode="auto">
          <a:xfrm>
            <a:off x="1828800" y="4362450"/>
            <a:ext cx="6361113" cy="361950"/>
          </a:xfrm>
          <a:prstGeom prst="rect">
            <a:avLst/>
          </a:prstGeom>
          <a:noFill/>
          <a:ln w="9525">
            <a:noFill/>
            <a:miter lim="800000"/>
            <a:headEnd/>
            <a:tailEnd/>
          </a:ln>
        </p:spPr>
      </p:pic>
      <p:sp>
        <p:nvSpPr>
          <p:cNvPr id="112651" name="TextBox 12"/>
          <p:cNvSpPr txBox="1">
            <a:spLocks noChangeArrowheads="1"/>
          </p:cNvSpPr>
          <p:nvPr/>
        </p:nvSpPr>
        <p:spPr bwMode="auto">
          <a:xfrm>
            <a:off x="6477000" y="1676400"/>
            <a:ext cx="2120900" cy="369888"/>
          </a:xfrm>
          <a:prstGeom prst="rect">
            <a:avLst/>
          </a:prstGeom>
          <a:noFill/>
          <a:ln w="9525">
            <a:noFill/>
            <a:miter lim="800000"/>
            <a:headEnd/>
            <a:tailEnd/>
          </a:ln>
        </p:spPr>
        <p:txBody>
          <a:bodyPr wrap="none">
            <a:spAutoFit/>
          </a:bodyPr>
          <a:lstStyle/>
          <a:p>
            <a:r>
              <a:rPr lang="en-US"/>
              <a:t>LOG LIKELIHOOD</a:t>
            </a:r>
          </a:p>
        </p:txBody>
      </p:sp>
      <p:sp>
        <p:nvSpPr>
          <p:cNvPr id="112652" name="TextBox 13"/>
          <p:cNvSpPr txBox="1">
            <a:spLocks noChangeArrowheads="1"/>
          </p:cNvSpPr>
          <p:nvPr/>
        </p:nvSpPr>
        <p:spPr bwMode="auto">
          <a:xfrm>
            <a:off x="3810000" y="2819400"/>
            <a:ext cx="1377950" cy="369888"/>
          </a:xfrm>
          <a:prstGeom prst="rect">
            <a:avLst/>
          </a:prstGeom>
          <a:noFill/>
          <a:ln w="9525">
            <a:noFill/>
            <a:miter lim="800000"/>
            <a:headEnd/>
            <a:tailEnd/>
          </a:ln>
        </p:spPr>
        <p:txBody>
          <a:bodyPr wrap="none">
            <a:spAutoFit/>
          </a:bodyPr>
          <a:lstStyle/>
          <a:p>
            <a:r>
              <a:rPr lang="en-US"/>
              <a:t>GRADIENT</a:t>
            </a:r>
          </a:p>
        </p:txBody>
      </p:sp>
      <p:sp>
        <p:nvSpPr>
          <p:cNvPr id="112653" name="TextBox 14"/>
          <p:cNvSpPr txBox="1">
            <a:spLocks noChangeArrowheads="1"/>
          </p:cNvSpPr>
          <p:nvPr/>
        </p:nvSpPr>
        <p:spPr bwMode="auto">
          <a:xfrm>
            <a:off x="4953000" y="3276600"/>
            <a:ext cx="1338263" cy="369888"/>
          </a:xfrm>
          <a:prstGeom prst="rect">
            <a:avLst/>
          </a:prstGeom>
          <a:noFill/>
          <a:ln w="9525">
            <a:noFill/>
            <a:miter lim="800000"/>
            <a:headEnd/>
            <a:tailEnd/>
          </a:ln>
        </p:spPr>
        <p:txBody>
          <a:bodyPr wrap="none">
            <a:spAutoFit/>
          </a:bodyPr>
          <a:lstStyle/>
          <a:p>
            <a:r>
              <a:rPr lang="en-US"/>
              <a:t>RESIDUAL</a:t>
            </a:r>
          </a:p>
        </p:txBody>
      </p:sp>
      <p:sp>
        <p:nvSpPr>
          <p:cNvPr id="112654" name="TextBox 15"/>
          <p:cNvSpPr txBox="1">
            <a:spLocks noChangeArrowheads="1"/>
          </p:cNvSpPr>
          <p:nvPr/>
        </p:nvSpPr>
        <p:spPr bwMode="auto">
          <a:xfrm>
            <a:off x="1828800" y="5257800"/>
            <a:ext cx="7456488" cy="1200150"/>
          </a:xfrm>
          <a:prstGeom prst="rect">
            <a:avLst/>
          </a:prstGeom>
          <a:noFill/>
          <a:ln w="9525">
            <a:noFill/>
            <a:miter lim="800000"/>
            <a:headEnd/>
            <a:tailEnd/>
          </a:ln>
        </p:spPr>
        <p:txBody>
          <a:bodyPr wrap="none">
            <a:spAutoFit/>
          </a:bodyPr>
          <a:lstStyle/>
          <a:p>
            <a:r>
              <a:rPr lang="en-US"/>
              <a:t>NOTE: W represents a 39X4 design matrix representing levels of factor</a:t>
            </a:r>
          </a:p>
          <a:p>
            <a:r>
              <a:rPr lang="en-US"/>
              <a:t>LAB</a:t>
            </a:r>
          </a:p>
          <a:p>
            <a:r>
              <a:rPr lang="en-US"/>
              <a:t>S represents a 39X8 design matrix representing the levels of the</a:t>
            </a:r>
          </a:p>
          <a:p>
            <a:r>
              <a:rPr lang="en-US"/>
              <a:t>Interaction between LAB*METHOD</a:t>
            </a:r>
          </a:p>
        </p:txBody>
      </p:sp>
      <p:pic>
        <p:nvPicPr>
          <p:cNvPr id="112655" name="Picture 12"/>
          <p:cNvPicPr>
            <a:picLocks noChangeAspect="1" noChangeArrowheads="1"/>
          </p:cNvPicPr>
          <p:nvPr/>
        </p:nvPicPr>
        <p:blipFill>
          <a:blip r:embed="rId10" cstate="print"/>
          <a:srcRect/>
          <a:stretch>
            <a:fillRect/>
          </a:stretch>
        </p:blipFill>
        <p:spPr bwMode="auto">
          <a:xfrm>
            <a:off x="1828800" y="4762500"/>
            <a:ext cx="4057650" cy="266700"/>
          </a:xfrm>
          <a:prstGeom prst="rect">
            <a:avLst/>
          </a:prstGeom>
          <a:noFill/>
          <a:ln w="9525">
            <a:noFill/>
            <a:miter lim="800000"/>
            <a:headEnd/>
            <a:tailEnd/>
          </a:ln>
        </p:spPr>
      </p:pic>
      <p:pic>
        <p:nvPicPr>
          <p:cNvPr id="112656" name="Picture 13"/>
          <p:cNvPicPr>
            <a:picLocks noChangeAspect="1" noChangeArrowheads="1"/>
          </p:cNvPicPr>
          <p:nvPr/>
        </p:nvPicPr>
        <p:blipFill>
          <a:blip r:embed="rId11" cstate="print"/>
          <a:srcRect/>
          <a:stretch>
            <a:fillRect/>
          </a:stretch>
        </p:blipFill>
        <p:spPr bwMode="auto">
          <a:xfrm>
            <a:off x="1752600" y="5010150"/>
            <a:ext cx="4762500"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sp>
        <p:nvSpPr>
          <p:cNvPr id="113667" name="TextBox 3"/>
          <p:cNvSpPr txBox="1">
            <a:spLocks noChangeArrowheads="1"/>
          </p:cNvSpPr>
          <p:nvPr/>
        </p:nvSpPr>
        <p:spPr bwMode="auto">
          <a:xfrm>
            <a:off x="5029200" y="1828800"/>
            <a:ext cx="1196975" cy="369888"/>
          </a:xfrm>
          <a:prstGeom prst="rect">
            <a:avLst/>
          </a:prstGeom>
          <a:noFill/>
          <a:ln w="9525">
            <a:noFill/>
            <a:miter lim="800000"/>
            <a:headEnd/>
            <a:tailEnd/>
          </a:ln>
        </p:spPr>
        <p:txBody>
          <a:bodyPr wrap="none">
            <a:spAutoFit/>
          </a:bodyPr>
          <a:lstStyle/>
          <a:p>
            <a:r>
              <a:rPr lang="en-US"/>
              <a:t>HESSIAN</a:t>
            </a:r>
          </a:p>
        </p:txBody>
      </p:sp>
      <p:pic>
        <p:nvPicPr>
          <p:cNvPr id="113668" name="Picture 2"/>
          <p:cNvPicPr>
            <a:picLocks noChangeAspect="1" noChangeArrowheads="1"/>
          </p:cNvPicPr>
          <p:nvPr/>
        </p:nvPicPr>
        <p:blipFill>
          <a:blip r:embed="rId2" cstate="print"/>
          <a:srcRect/>
          <a:stretch>
            <a:fillRect/>
          </a:stretch>
        </p:blipFill>
        <p:spPr bwMode="auto">
          <a:xfrm>
            <a:off x="1752600" y="2590800"/>
            <a:ext cx="6513513" cy="2447925"/>
          </a:xfrm>
          <a:prstGeom prst="rect">
            <a:avLst/>
          </a:prstGeom>
          <a:noFill/>
          <a:ln w="9525">
            <a:noFill/>
            <a:miter lim="800000"/>
            <a:headEnd/>
            <a:tailEnd/>
          </a:ln>
        </p:spPr>
      </p:pic>
      <p:pic>
        <p:nvPicPr>
          <p:cNvPr id="113669" name="Picture 3"/>
          <p:cNvPicPr>
            <a:picLocks noChangeAspect="1" noChangeArrowheads="1"/>
          </p:cNvPicPr>
          <p:nvPr/>
        </p:nvPicPr>
        <p:blipFill>
          <a:blip r:embed="rId3" cstate="print"/>
          <a:srcRect/>
          <a:stretch>
            <a:fillRect/>
          </a:stretch>
        </p:blipFill>
        <p:spPr bwMode="auto">
          <a:xfrm>
            <a:off x="1752600" y="1600200"/>
            <a:ext cx="2066925" cy="400050"/>
          </a:xfrm>
          <a:prstGeom prst="rect">
            <a:avLst/>
          </a:prstGeom>
          <a:noFill/>
          <a:ln w="9525">
            <a:noFill/>
            <a:miter lim="800000"/>
            <a:headEnd/>
            <a:tailEnd/>
          </a:ln>
        </p:spPr>
      </p:pic>
      <p:pic>
        <p:nvPicPr>
          <p:cNvPr id="113670" name="Picture 4"/>
          <p:cNvPicPr>
            <a:picLocks noChangeAspect="1" noChangeArrowheads="1"/>
          </p:cNvPicPr>
          <p:nvPr/>
        </p:nvPicPr>
        <p:blipFill>
          <a:blip r:embed="rId4" cstate="print"/>
          <a:srcRect/>
          <a:stretch>
            <a:fillRect/>
          </a:stretch>
        </p:blipFill>
        <p:spPr bwMode="auto">
          <a:xfrm>
            <a:off x="1828800" y="1981200"/>
            <a:ext cx="3048000" cy="619125"/>
          </a:xfrm>
          <a:prstGeom prst="rect">
            <a:avLst/>
          </a:prstGeom>
          <a:noFill/>
          <a:ln w="9525">
            <a:noFill/>
            <a:miter lim="800000"/>
            <a:headEnd/>
            <a:tailEnd/>
          </a:ln>
        </p:spPr>
      </p:pic>
      <p:pic>
        <p:nvPicPr>
          <p:cNvPr id="113671" name="Picture 5"/>
          <p:cNvPicPr>
            <a:picLocks noChangeAspect="1" noChangeArrowheads="1"/>
          </p:cNvPicPr>
          <p:nvPr/>
        </p:nvPicPr>
        <p:blipFill>
          <a:blip r:embed="rId5" cstate="print"/>
          <a:srcRect/>
          <a:stretch>
            <a:fillRect/>
          </a:stretch>
        </p:blipFill>
        <p:spPr bwMode="auto">
          <a:xfrm>
            <a:off x="1752600" y="5105400"/>
            <a:ext cx="1981200" cy="981075"/>
          </a:xfrm>
          <a:prstGeom prst="rect">
            <a:avLst/>
          </a:prstGeom>
          <a:noFill/>
          <a:ln w="9525">
            <a:noFill/>
            <a:miter lim="800000"/>
            <a:headEnd/>
            <a:tailEnd/>
          </a:ln>
        </p:spPr>
      </p:pic>
      <p:pic>
        <p:nvPicPr>
          <p:cNvPr id="113672" name="Picture 6"/>
          <p:cNvPicPr>
            <a:picLocks noChangeAspect="1" noChangeArrowheads="1"/>
          </p:cNvPicPr>
          <p:nvPr/>
        </p:nvPicPr>
        <p:blipFill>
          <a:blip r:embed="rId6" cstate="print"/>
          <a:srcRect/>
          <a:stretch>
            <a:fillRect/>
          </a:stretch>
        </p:blipFill>
        <p:spPr bwMode="auto">
          <a:xfrm>
            <a:off x="3886200" y="5105400"/>
            <a:ext cx="857250" cy="990600"/>
          </a:xfrm>
          <a:prstGeom prst="rect">
            <a:avLst/>
          </a:prstGeom>
          <a:noFill/>
          <a:ln w="9525">
            <a:noFill/>
            <a:miter lim="800000"/>
            <a:headEnd/>
            <a:tailEnd/>
          </a:ln>
        </p:spPr>
      </p:pic>
      <p:pic>
        <p:nvPicPr>
          <p:cNvPr id="113673" name="Picture 7"/>
          <p:cNvPicPr>
            <a:picLocks noChangeAspect="1" noChangeArrowheads="1"/>
          </p:cNvPicPr>
          <p:nvPr/>
        </p:nvPicPr>
        <p:blipFill>
          <a:blip r:embed="rId7" cstate="print"/>
          <a:srcRect/>
          <a:stretch>
            <a:fillRect/>
          </a:stretch>
        </p:blipFill>
        <p:spPr bwMode="auto">
          <a:xfrm>
            <a:off x="5715000" y="5105400"/>
            <a:ext cx="2009775" cy="1000125"/>
          </a:xfrm>
          <a:prstGeom prst="rect">
            <a:avLst/>
          </a:prstGeom>
          <a:noFill/>
          <a:ln w="9525">
            <a:noFill/>
            <a:miter lim="800000"/>
            <a:headEnd/>
            <a:tailEnd/>
          </a:ln>
        </p:spPr>
      </p:pic>
      <p:pic>
        <p:nvPicPr>
          <p:cNvPr id="113674" name="Picture 8"/>
          <p:cNvPicPr>
            <a:picLocks noChangeAspect="1" noChangeArrowheads="1"/>
          </p:cNvPicPr>
          <p:nvPr/>
        </p:nvPicPr>
        <p:blipFill>
          <a:blip r:embed="rId8" cstate="print"/>
          <a:srcRect/>
          <a:stretch>
            <a:fillRect/>
          </a:stretch>
        </p:blipFill>
        <p:spPr bwMode="auto">
          <a:xfrm>
            <a:off x="7848600" y="5105400"/>
            <a:ext cx="876300" cy="981075"/>
          </a:xfrm>
          <a:prstGeom prst="rect">
            <a:avLst/>
          </a:prstGeom>
          <a:noFill/>
          <a:ln w="9525">
            <a:noFill/>
            <a:miter lim="800000"/>
            <a:headEnd/>
            <a:tailEnd/>
          </a:ln>
        </p:spPr>
      </p:pic>
      <p:sp>
        <p:nvSpPr>
          <p:cNvPr id="113675" name="TextBox 11"/>
          <p:cNvSpPr txBox="1">
            <a:spLocks noChangeArrowheads="1"/>
          </p:cNvSpPr>
          <p:nvPr/>
        </p:nvSpPr>
        <p:spPr bwMode="auto">
          <a:xfrm>
            <a:off x="1828800" y="6172200"/>
            <a:ext cx="3308350" cy="646113"/>
          </a:xfrm>
          <a:prstGeom prst="rect">
            <a:avLst/>
          </a:prstGeom>
          <a:noFill/>
          <a:ln w="9525">
            <a:noFill/>
            <a:miter lim="800000"/>
            <a:headEnd/>
            <a:tailEnd/>
          </a:ln>
        </p:spPr>
        <p:txBody>
          <a:bodyPr wrap="none">
            <a:spAutoFit/>
          </a:bodyPr>
          <a:lstStyle/>
          <a:p>
            <a:r>
              <a:rPr lang="en-US"/>
              <a:t>NOT POSITIVE DEFINITE</a:t>
            </a:r>
          </a:p>
          <a:p>
            <a:r>
              <a:rPr lang="en-US"/>
              <a:t>ADD 2</a:t>
            </a:r>
            <a:r>
              <a:rPr lang="en-US" baseline="30000"/>
              <a:t>15</a:t>
            </a:r>
            <a:r>
              <a:rPr lang="en-US"/>
              <a:t> TO MAIN DIAGONAL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1"/>
          <p:cNvSpPr txBox="1">
            <a:spLocks noChangeArrowheads="1"/>
          </p:cNvSpPr>
          <p:nvPr/>
        </p:nvSpPr>
        <p:spPr bwMode="auto">
          <a:xfrm>
            <a:off x="1981200" y="838200"/>
            <a:ext cx="4459875" cy="523220"/>
          </a:xfrm>
          <a:prstGeom prst="rect">
            <a:avLst/>
          </a:prstGeom>
          <a:noFill/>
          <a:ln w="9525">
            <a:noFill/>
            <a:miter lim="800000"/>
            <a:headEnd/>
            <a:tailEnd/>
          </a:ln>
        </p:spPr>
        <p:txBody>
          <a:bodyPr wrap="none">
            <a:spAutoFit/>
          </a:bodyPr>
          <a:lstStyle/>
          <a:p>
            <a:r>
              <a:rPr lang="en-US" sz="2800" dirty="0" smtClean="0">
                <a:solidFill>
                  <a:srgbClr val="FF0066"/>
                </a:solidFill>
                <a:latin typeface="Stencil" pitchFamily="82" charset="0"/>
              </a:rPr>
              <a:t>MIXED EFFECTS </a:t>
            </a:r>
            <a:r>
              <a:rPr lang="en-US" sz="2800" dirty="0" err="1" smtClean="0">
                <a:solidFill>
                  <a:srgbClr val="FF0066"/>
                </a:solidFill>
                <a:latin typeface="Stencil" pitchFamily="82" charset="0"/>
              </a:rPr>
              <a:t>EXAmPLE</a:t>
            </a:r>
            <a:endParaRPr lang="en-US" sz="2800" dirty="0">
              <a:solidFill>
                <a:srgbClr val="FF0066"/>
              </a:solidFill>
              <a:latin typeface="Stencil" pitchFamily="82" charset="0"/>
            </a:endParaRPr>
          </a:p>
        </p:txBody>
      </p:sp>
      <p:pic>
        <p:nvPicPr>
          <p:cNvPr id="61442" name="Picture 2"/>
          <p:cNvPicPr>
            <a:picLocks noChangeAspect="1" noChangeArrowheads="1"/>
          </p:cNvPicPr>
          <p:nvPr/>
        </p:nvPicPr>
        <p:blipFill>
          <a:blip r:embed="rId2" cstate="print"/>
          <a:srcRect/>
          <a:stretch>
            <a:fillRect/>
          </a:stretch>
        </p:blipFill>
        <p:spPr bwMode="auto">
          <a:xfrm>
            <a:off x="1752600" y="2057400"/>
            <a:ext cx="6951663" cy="342900"/>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1752600" y="2457450"/>
            <a:ext cx="4467225" cy="285750"/>
          </a:xfrm>
          <a:prstGeom prst="rect">
            <a:avLst/>
          </a:prstGeom>
          <a:noFill/>
          <a:ln w="9525">
            <a:noFill/>
            <a:miter lim="800000"/>
            <a:headEnd/>
            <a:tailEnd/>
          </a:ln>
        </p:spPr>
      </p:pic>
      <p:pic>
        <p:nvPicPr>
          <p:cNvPr id="61444" name="Picture 4"/>
          <p:cNvPicPr>
            <a:picLocks noChangeAspect="1" noChangeArrowheads="1"/>
          </p:cNvPicPr>
          <p:nvPr/>
        </p:nvPicPr>
        <p:blipFill>
          <a:blip r:embed="rId4" cstate="print"/>
          <a:srcRect/>
          <a:stretch>
            <a:fillRect/>
          </a:stretch>
        </p:blipFill>
        <p:spPr bwMode="auto">
          <a:xfrm>
            <a:off x="6248400" y="2409825"/>
            <a:ext cx="1514475" cy="333375"/>
          </a:xfrm>
          <a:prstGeom prst="rect">
            <a:avLst/>
          </a:prstGeom>
          <a:noFill/>
          <a:ln w="9525">
            <a:noFill/>
            <a:miter lim="800000"/>
            <a:headEnd/>
            <a:tailEnd/>
          </a:ln>
        </p:spPr>
      </p:pic>
      <p:pic>
        <p:nvPicPr>
          <p:cNvPr id="61445" name="Picture 5"/>
          <p:cNvPicPr>
            <a:picLocks noChangeAspect="1" noChangeArrowheads="1"/>
          </p:cNvPicPr>
          <p:nvPr/>
        </p:nvPicPr>
        <p:blipFill>
          <a:blip r:embed="rId5" cstate="print"/>
          <a:srcRect/>
          <a:stretch>
            <a:fillRect/>
          </a:stretch>
        </p:blipFill>
        <p:spPr bwMode="auto">
          <a:xfrm>
            <a:off x="1790700" y="2771775"/>
            <a:ext cx="5676900" cy="276225"/>
          </a:xfrm>
          <a:prstGeom prst="rect">
            <a:avLst/>
          </a:prstGeom>
          <a:noFill/>
          <a:ln w="9525">
            <a:noFill/>
            <a:miter lim="800000"/>
            <a:headEnd/>
            <a:tailEnd/>
          </a:ln>
        </p:spPr>
      </p:pic>
      <p:pic>
        <p:nvPicPr>
          <p:cNvPr id="61446" name="Picture 6"/>
          <p:cNvPicPr>
            <a:picLocks noChangeAspect="1" noChangeArrowheads="1"/>
          </p:cNvPicPr>
          <p:nvPr/>
        </p:nvPicPr>
        <p:blipFill>
          <a:blip r:embed="rId6" cstate="print"/>
          <a:srcRect/>
          <a:stretch>
            <a:fillRect/>
          </a:stretch>
        </p:blipFill>
        <p:spPr bwMode="auto">
          <a:xfrm>
            <a:off x="7467600" y="2771775"/>
            <a:ext cx="419100" cy="200025"/>
          </a:xfrm>
          <a:prstGeom prst="rect">
            <a:avLst/>
          </a:prstGeom>
          <a:noFill/>
          <a:ln w="9525">
            <a:noFill/>
            <a:miter lim="800000"/>
            <a:headEnd/>
            <a:tailEnd/>
          </a:ln>
        </p:spPr>
      </p:pic>
      <p:pic>
        <p:nvPicPr>
          <p:cNvPr id="61447" name="Picture 7"/>
          <p:cNvPicPr>
            <a:picLocks noChangeAspect="1" noChangeArrowheads="1"/>
          </p:cNvPicPr>
          <p:nvPr/>
        </p:nvPicPr>
        <p:blipFill>
          <a:blip r:embed="rId7" cstate="print"/>
          <a:srcRect/>
          <a:stretch>
            <a:fillRect/>
          </a:stretch>
        </p:blipFill>
        <p:spPr bwMode="auto">
          <a:xfrm>
            <a:off x="1839913" y="3152775"/>
            <a:ext cx="6770687" cy="504825"/>
          </a:xfrm>
          <a:prstGeom prst="rect">
            <a:avLst/>
          </a:prstGeom>
          <a:noFill/>
          <a:ln w="9525">
            <a:noFill/>
            <a:miter lim="800000"/>
            <a:headEnd/>
            <a:tailEnd/>
          </a:ln>
        </p:spPr>
      </p:pic>
      <p:pic>
        <p:nvPicPr>
          <p:cNvPr id="61448" name="Picture 8"/>
          <p:cNvPicPr>
            <a:picLocks noChangeAspect="1" noChangeArrowheads="1"/>
          </p:cNvPicPr>
          <p:nvPr/>
        </p:nvPicPr>
        <p:blipFill>
          <a:blip r:embed="rId8" cstate="print"/>
          <a:srcRect/>
          <a:stretch>
            <a:fillRect/>
          </a:stretch>
        </p:blipFill>
        <p:spPr bwMode="auto">
          <a:xfrm>
            <a:off x="1763713" y="4133850"/>
            <a:ext cx="7151687" cy="209550"/>
          </a:xfrm>
          <a:prstGeom prst="rect">
            <a:avLst/>
          </a:prstGeom>
          <a:noFill/>
          <a:ln w="9525">
            <a:noFill/>
            <a:miter lim="800000"/>
            <a:headEnd/>
            <a:tailEnd/>
          </a:ln>
        </p:spPr>
      </p:pic>
      <p:pic>
        <p:nvPicPr>
          <p:cNvPr id="61449" name="Picture 9"/>
          <p:cNvPicPr>
            <a:picLocks noChangeAspect="1" noChangeArrowheads="1"/>
          </p:cNvPicPr>
          <p:nvPr/>
        </p:nvPicPr>
        <p:blipFill>
          <a:blip r:embed="rId9" cstate="print"/>
          <a:srcRect/>
          <a:stretch>
            <a:fillRect/>
          </a:stretch>
        </p:blipFill>
        <p:spPr bwMode="auto">
          <a:xfrm>
            <a:off x="1754188" y="4391025"/>
            <a:ext cx="7161212" cy="409575"/>
          </a:xfrm>
          <a:prstGeom prst="rect">
            <a:avLst/>
          </a:prstGeom>
          <a:noFill/>
          <a:ln w="9525">
            <a:noFill/>
            <a:miter lim="800000"/>
            <a:headEnd/>
            <a:tailEnd/>
          </a:ln>
        </p:spPr>
      </p:pic>
      <p:pic>
        <p:nvPicPr>
          <p:cNvPr id="61450" name="Picture 10"/>
          <p:cNvPicPr>
            <a:picLocks noChangeAspect="1" noChangeArrowheads="1"/>
          </p:cNvPicPr>
          <p:nvPr/>
        </p:nvPicPr>
        <p:blipFill>
          <a:blip r:embed="rId10" cstate="print"/>
          <a:srcRect/>
          <a:stretch>
            <a:fillRect/>
          </a:stretch>
        </p:blipFill>
        <p:spPr bwMode="auto">
          <a:xfrm>
            <a:off x="1828800" y="5334000"/>
            <a:ext cx="1466850" cy="752475"/>
          </a:xfrm>
          <a:prstGeom prst="rect">
            <a:avLst/>
          </a:prstGeom>
          <a:noFill/>
          <a:ln w="9525">
            <a:noFill/>
            <a:miter lim="800000"/>
            <a:headEnd/>
            <a:tailEnd/>
          </a:ln>
        </p:spPr>
      </p:pic>
      <p:pic>
        <p:nvPicPr>
          <p:cNvPr id="61451" name="Picture 11"/>
          <p:cNvPicPr>
            <a:picLocks noChangeAspect="1" noChangeArrowheads="1"/>
          </p:cNvPicPr>
          <p:nvPr/>
        </p:nvPicPr>
        <p:blipFill>
          <a:blip r:embed="rId11" cstate="print"/>
          <a:srcRect/>
          <a:stretch>
            <a:fillRect/>
          </a:stretch>
        </p:blipFill>
        <p:spPr bwMode="auto">
          <a:xfrm>
            <a:off x="3590925" y="4924425"/>
            <a:ext cx="3952875" cy="257175"/>
          </a:xfrm>
          <a:prstGeom prst="rect">
            <a:avLst/>
          </a:prstGeom>
          <a:noFill/>
          <a:ln w="9525">
            <a:noFill/>
            <a:miter lim="800000"/>
            <a:headEnd/>
            <a:tailEnd/>
          </a:ln>
        </p:spPr>
      </p:pic>
      <p:pic>
        <p:nvPicPr>
          <p:cNvPr id="61452" name="Picture 12"/>
          <p:cNvPicPr>
            <a:picLocks noChangeAspect="1" noChangeArrowheads="1"/>
          </p:cNvPicPr>
          <p:nvPr/>
        </p:nvPicPr>
        <p:blipFill>
          <a:blip r:embed="rId12" cstate="print"/>
          <a:srcRect/>
          <a:stretch>
            <a:fillRect/>
          </a:stretch>
        </p:blipFill>
        <p:spPr bwMode="auto">
          <a:xfrm>
            <a:off x="3657600" y="5353050"/>
            <a:ext cx="3343275" cy="209550"/>
          </a:xfrm>
          <a:prstGeom prst="rect">
            <a:avLst/>
          </a:prstGeom>
          <a:noFill/>
          <a:ln w="9525">
            <a:noFill/>
            <a:miter lim="800000"/>
            <a:headEnd/>
            <a:tailEnd/>
          </a:ln>
        </p:spPr>
      </p:pic>
      <p:pic>
        <p:nvPicPr>
          <p:cNvPr id="61453" name="Picture 13"/>
          <p:cNvPicPr>
            <a:picLocks noChangeAspect="1" noChangeArrowheads="1"/>
          </p:cNvPicPr>
          <p:nvPr/>
        </p:nvPicPr>
        <p:blipFill>
          <a:blip r:embed="rId13" cstate="print"/>
          <a:srcRect/>
          <a:stretch>
            <a:fillRect/>
          </a:stretch>
        </p:blipFill>
        <p:spPr bwMode="auto">
          <a:xfrm>
            <a:off x="3429000" y="5791200"/>
            <a:ext cx="5286375" cy="228600"/>
          </a:xfrm>
          <a:prstGeom prst="rect">
            <a:avLst/>
          </a:prstGeom>
          <a:noFill/>
          <a:ln w="9525">
            <a:noFill/>
            <a:miter lim="800000"/>
            <a:headEnd/>
            <a:tailEnd/>
          </a:ln>
        </p:spPr>
      </p:pic>
      <p:sp>
        <p:nvSpPr>
          <p:cNvPr id="61454" name="TextBox 19"/>
          <p:cNvSpPr txBox="1">
            <a:spLocks noChangeArrowheads="1"/>
          </p:cNvSpPr>
          <p:nvPr/>
        </p:nvSpPr>
        <p:spPr bwMode="auto">
          <a:xfrm>
            <a:off x="1752600" y="3733800"/>
            <a:ext cx="5329238" cy="369888"/>
          </a:xfrm>
          <a:prstGeom prst="rect">
            <a:avLst/>
          </a:prstGeom>
          <a:noFill/>
          <a:ln w="9525">
            <a:noFill/>
            <a:miter lim="800000"/>
            <a:headEnd/>
            <a:tailEnd/>
          </a:ln>
        </p:spPr>
        <p:txBody>
          <a:bodyPr wrap="none">
            <a:spAutoFit/>
          </a:bodyPr>
          <a:lstStyle/>
          <a:p>
            <a:r>
              <a:rPr lang="en-US">
                <a:solidFill>
                  <a:srgbClr val="CC0000"/>
                </a:solidFill>
                <a:latin typeface="Stencil" pitchFamily="82" charset="0"/>
              </a:rPr>
              <a:t>USER DEFINED FUNCTIONS AND CALL ROUTINES</a:t>
            </a:r>
          </a:p>
        </p:txBody>
      </p:sp>
      <p:sp>
        <p:nvSpPr>
          <p:cNvPr id="61455" name="TextBox 20"/>
          <p:cNvSpPr txBox="1">
            <a:spLocks noChangeArrowheads="1"/>
          </p:cNvSpPr>
          <p:nvPr/>
        </p:nvSpPr>
        <p:spPr bwMode="auto">
          <a:xfrm>
            <a:off x="1752600" y="1687513"/>
            <a:ext cx="1671638" cy="369887"/>
          </a:xfrm>
          <a:prstGeom prst="rect">
            <a:avLst/>
          </a:prstGeom>
          <a:noFill/>
          <a:ln w="9525">
            <a:noFill/>
            <a:miter lim="800000"/>
            <a:headEnd/>
            <a:tailEnd/>
          </a:ln>
        </p:spPr>
        <p:txBody>
          <a:bodyPr wrap="none">
            <a:spAutoFit/>
          </a:bodyPr>
          <a:lstStyle/>
          <a:p>
            <a:r>
              <a:rPr lang="en-US">
                <a:solidFill>
                  <a:srgbClr val="00B050"/>
                </a:solidFill>
                <a:latin typeface="Stencil" pitchFamily="82" charset="0"/>
              </a:rPr>
              <a:t>CALL NLPNRR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1"/>
          <p:cNvSpPr txBox="1">
            <a:spLocks noChangeArrowheads="1"/>
          </p:cNvSpPr>
          <p:nvPr/>
        </p:nvSpPr>
        <p:spPr bwMode="auto">
          <a:xfrm>
            <a:off x="1981200" y="838200"/>
            <a:ext cx="4459875" cy="523220"/>
          </a:xfrm>
          <a:prstGeom prst="rect">
            <a:avLst/>
          </a:prstGeom>
          <a:noFill/>
          <a:ln w="9525">
            <a:noFill/>
            <a:miter lim="800000"/>
            <a:headEnd/>
            <a:tailEnd/>
          </a:ln>
        </p:spPr>
        <p:txBody>
          <a:bodyPr wrap="none">
            <a:spAutoFit/>
          </a:bodyPr>
          <a:lstStyle/>
          <a:p>
            <a:r>
              <a:rPr lang="en-US" sz="2800" dirty="0" smtClean="0">
                <a:solidFill>
                  <a:srgbClr val="FF0066"/>
                </a:solidFill>
                <a:latin typeface="Stencil" pitchFamily="82" charset="0"/>
              </a:rPr>
              <a:t>MIXED EFFECTS EXAMPLE</a:t>
            </a:r>
            <a:endParaRPr lang="en-US" sz="2800" dirty="0">
              <a:solidFill>
                <a:srgbClr val="FF0066"/>
              </a:solidFill>
              <a:latin typeface="Stencil" pitchFamily="82" charset="0"/>
            </a:endParaRPr>
          </a:p>
        </p:txBody>
      </p:sp>
      <p:sp>
        <p:nvSpPr>
          <p:cNvPr id="62466" name="TextBox 2"/>
          <p:cNvSpPr txBox="1">
            <a:spLocks noChangeArrowheads="1"/>
          </p:cNvSpPr>
          <p:nvPr/>
        </p:nvSpPr>
        <p:spPr bwMode="auto">
          <a:xfrm>
            <a:off x="1752600" y="1676400"/>
            <a:ext cx="1144588" cy="369888"/>
          </a:xfrm>
          <a:prstGeom prst="rect">
            <a:avLst/>
          </a:prstGeom>
          <a:noFill/>
          <a:ln w="9525">
            <a:noFill/>
            <a:miter lim="800000"/>
            <a:headEnd/>
            <a:tailEnd/>
          </a:ln>
        </p:spPr>
        <p:txBody>
          <a:bodyPr wrap="none">
            <a:spAutoFit/>
          </a:bodyPr>
          <a:lstStyle/>
          <a:p>
            <a:r>
              <a:rPr lang="en-US">
                <a:solidFill>
                  <a:srgbClr val="002532"/>
                </a:solidFill>
                <a:latin typeface="Stencil" pitchFamily="82" charset="0"/>
              </a:rPr>
              <a:t>HESSIAN</a:t>
            </a:r>
          </a:p>
        </p:txBody>
      </p:sp>
      <p:sp>
        <p:nvSpPr>
          <p:cNvPr id="62467" name="TextBox 3"/>
          <p:cNvSpPr txBox="1">
            <a:spLocks noChangeArrowheads="1"/>
          </p:cNvSpPr>
          <p:nvPr/>
        </p:nvSpPr>
        <p:spPr bwMode="auto">
          <a:xfrm>
            <a:off x="1752600" y="2133600"/>
            <a:ext cx="7156767" cy="369332"/>
          </a:xfrm>
          <a:prstGeom prst="rect">
            <a:avLst/>
          </a:prstGeom>
          <a:noFill/>
          <a:ln w="9525">
            <a:noFill/>
            <a:miter lim="800000"/>
            <a:headEnd/>
            <a:tailEnd/>
          </a:ln>
        </p:spPr>
        <p:txBody>
          <a:bodyPr wrap="none">
            <a:spAutoFit/>
          </a:bodyPr>
          <a:lstStyle/>
          <a:p>
            <a:r>
              <a:rPr lang="en-US" dirty="0" smtClean="0"/>
              <a:t>Use </a:t>
            </a:r>
            <a:r>
              <a:rPr lang="en-US" b="1" dirty="0"/>
              <a:t>PROC IML Nonlinear Optimization and Related Subroutines</a:t>
            </a:r>
            <a:endParaRPr lang="en-US" dirty="0"/>
          </a:p>
        </p:txBody>
      </p:sp>
      <p:pic>
        <p:nvPicPr>
          <p:cNvPr id="62468" name="Picture 2"/>
          <p:cNvPicPr>
            <a:picLocks noChangeAspect="1" noChangeArrowheads="1"/>
          </p:cNvPicPr>
          <p:nvPr/>
        </p:nvPicPr>
        <p:blipFill>
          <a:blip r:embed="rId3" cstate="print"/>
          <a:srcRect/>
          <a:stretch>
            <a:fillRect/>
          </a:stretch>
        </p:blipFill>
        <p:spPr bwMode="auto">
          <a:xfrm>
            <a:off x="1828800" y="2895600"/>
            <a:ext cx="3390900" cy="304800"/>
          </a:xfrm>
          <a:prstGeom prst="rect">
            <a:avLst/>
          </a:prstGeom>
          <a:noFill/>
          <a:ln w="9525">
            <a:noFill/>
            <a:miter lim="800000"/>
            <a:headEnd/>
            <a:tailEnd/>
          </a:ln>
        </p:spPr>
      </p:pic>
      <p:pic>
        <p:nvPicPr>
          <p:cNvPr id="62469" name="Picture 3"/>
          <p:cNvPicPr>
            <a:picLocks noChangeAspect="1" noChangeArrowheads="1"/>
          </p:cNvPicPr>
          <p:nvPr/>
        </p:nvPicPr>
        <p:blipFill>
          <a:blip r:embed="rId4" cstate="print"/>
          <a:srcRect/>
          <a:stretch>
            <a:fillRect/>
          </a:stretch>
        </p:blipFill>
        <p:spPr bwMode="auto">
          <a:xfrm>
            <a:off x="1828800" y="3276600"/>
            <a:ext cx="4764088" cy="304800"/>
          </a:xfrm>
          <a:prstGeom prst="rect">
            <a:avLst/>
          </a:prstGeom>
          <a:noFill/>
          <a:ln w="9525">
            <a:noFill/>
            <a:miter lim="800000"/>
            <a:headEnd/>
            <a:tailEnd/>
          </a:ln>
        </p:spPr>
      </p:pic>
      <p:pic>
        <p:nvPicPr>
          <p:cNvPr id="62470" name="Picture 5"/>
          <p:cNvPicPr>
            <a:picLocks noChangeAspect="1" noChangeArrowheads="1"/>
          </p:cNvPicPr>
          <p:nvPr/>
        </p:nvPicPr>
        <p:blipFill>
          <a:blip r:embed="rId5" cstate="print"/>
          <a:srcRect/>
          <a:stretch>
            <a:fillRect/>
          </a:stretch>
        </p:blipFill>
        <p:spPr bwMode="auto">
          <a:xfrm>
            <a:off x="1754188" y="4191000"/>
            <a:ext cx="7389812" cy="457200"/>
          </a:xfrm>
          <a:prstGeom prst="rect">
            <a:avLst/>
          </a:prstGeom>
          <a:noFill/>
          <a:ln w="9525">
            <a:noFill/>
            <a:miter lim="800000"/>
            <a:headEnd/>
            <a:tailEnd/>
          </a:ln>
        </p:spPr>
      </p:pic>
      <p:pic>
        <p:nvPicPr>
          <p:cNvPr id="62471" name="Picture 6"/>
          <p:cNvPicPr>
            <a:picLocks noChangeAspect="1" noChangeArrowheads="1"/>
          </p:cNvPicPr>
          <p:nvPr/>
        </p:nvPicPr>
        <p:blipFill>
          <a:blip r:embed="rId6" cstate="print"/>
          <a:srcRect/>
          <a:stretch>
            <a:fillRect/>
          </a:stretch>
        </p:blipFill>
        <p:spPr bwMode="auto">
          <a:xfrm>
            <a:off x="1752600" y="4733925"/>
            <a:ext cx="7294563" cy="523875"/>
          </a:xfrm>
          <a:prstGeom prst="rect">
            <a:avLst/>
          </a:prstGeom>
          <a:noFill/>
          <a:ln w="9525">
            <a:noFill/>
            <a:miter lim="800000"/>
            <a:headEnd/>
            <a:tailEnd/>
          </a:ln>
        </p:spPr>
      </p:pic>
      <p:pic>
        <p:nvPicPr>
          <p:cNvPr id="62472" name="Picture 8"/>
          <p:cNvPicPr>
            <a:picLocks noChangeAspect="1" noChangeArrowheads="1"/>
          </p:cNvPicPr>
          <p:nvPr/>
        </p:nvPicPr>
        <p:blipFill>
          <a:blip r:embed="rId7" cstate="print"/>
          <a:srcRect/>
          <a:stretch>
            <a:fillRect/>
          </a:stretch>
        </p:blipFill>
        <p:spPr bwMode="auto">
          <a:xfrm>
            <a:off x="1752600" y="3657600"/>
            <a:ext cx="7132638" cy="457200"/>
          </a:xfrm>
          <a:prstGeom prst="rect">
            <a:avLst/>
          </a:prstGeom>
          <a:noFill/>
          <a:ln w="9525">
            <a:noFill/>
            <a:miter lim="800000"/>
            <a:headEnd/>
            <a:tailEnd/>
          </a:ln>
        </p:spPr>
      </p:pic>
      <p:pic>
        <p:nvPicPr>
          <p:cNvPr id="62473" name="Picture 9"/>
          <p:cNvPicPr>
            <a:picLocks noChangeAspect="1" noChangeArrowheads="1"/>
          </p:cNvPicPr>
          <p:nvPr/>
        </p:nvPicPr>
        <p:blipFill>
          <a:blip r:embed="rId8" cstate="print"/>
          <a:srcRect/>
          <a:stretch>
            <a:fillRect/>
          </a:stretch>
        </p:blipFill>
        <p:spPr bwMode="auto">
          <a:xfrm>
            <a:off x="1752600" y="5257800"/>
            <a:ext cx="7246938" cy="542925"/>
          </a:xfrm>
          <a:prstGeom prst="rect">
            <a:avLst/>
          </a:prstGeom>
          <a:noFill/>
          <a:ln w="9525">
            <a:noFill/>
            <a:miter lim="800000"/>
            <a:headEnd/>
            <a:tailEnd/>
          </a:ln>
        </p:spPr>
      </p:pic>
      <p:pic>
        <p:nvPicPr>
          <p:cNvPr id="62474" name="Picture 10"/>
          <p:cNvPicPr>
            <a:picLocks noChangeAspect="1" noChangeArrowheads="1"/>
          </p:cNvPicPr>
          <p:nvPr/>
        </p:nvPicPr>
        <p:blipFill>
          <a:blip r:embed="rId9" cstate="print"/>
          <a:srcRect/>
          <a:stretch>
            <a:fillRect/>
          </a:stretch>
        </p:blipFill>
        <p:spPr bwMode="auto">
          <a:xfrm>
            <a:off x="1725613" y="5838825"/>
            <a:ext cx="7265987"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cstate="print"/>
          <a:srcRect/>
          <a:stretch>
            <a:fillRect/>
          </a:stretch>
        </p:blipFill>
        <p:spPr bwMode="auto">
          <a:xfrm>
            <a:off x="1752600" y="1676400"/>
            <a:ext cx="5619750" cy="4800600"/>
          </a:xfrm>
          <a:prstGeom prst="rect">
            <a:avLst/>
          </a:prstGeom>
          <a:noFill/>
          <a:ln w="9525">
            <a:noFill/>
            <a:miter lim="800000"/>
            <a:headEnd/>
            <a:tailEnd/>
          </a:ln>
        </p:spPr>
      </p:pic>
      <p:sp>
        <p:nvSpPr>
          <p:cNvPr id="114691"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sp>
        <p:nvSpPr>
          <p:cNvPr id="114692" name="TextBox 3"/>
          <p:cNvSpPr txBox="1">
            <a:spLocks noChangeArrowheads="1"/>
          </p:cNvSpPr>
          <p:nvPr/>
        </p:nvSpPr>
        <p:spPr bwMode="auto">
          <a:xfrm>
            <a:off x="4572000" y="1600200"/>
            <a:ext cx="4181475" cy="923925"/>
          </a:xfrm>
          <a:prstGeom prst="rect">
            <a:avLst/>
          </a:prstGeom>
          <a:noFill/>
          <a:ln w="9525">
            <a:noFill/>
            <a:miter lim="800000"/>
            <a:headEnd/>
            <a:tailEnd/>
          </a:ln>
        </p:spPr>
        <p:txBody>
          <a:bodyPr wrap="none">
            <a:spAutoFit/>
          </a:bodyPr>
          <a:lstStyle/>
          <a:p>
            <a:r>
              <a:rPr lang="en-US"/>
              <a:t>Variance Components must be positive</a:t>
            </a:r>
          </a:p>
          <a:p>
            <a:r>
              <a:rPr lang="en-US"/>
              <a:t>Hessian must be positive definite</a:t>
            </a:r>
          </a:p>
          <a:p>
            <a:r>
              <a:rPr lang="en-US"/>
              <a:t>Use CALL NLPNRR</a:t>
            </a:r>
          </a:p>
        </p:txBody>
      </p:sp>
      <p:pic>
        <p:nvPicPr>
          <p:cNvPr id="114693" name="Picture 3"/>
          <p:cNvPicPr>
            <a:picLocks noChangeAspect="1" noChangeArrowheads="1"/>
          </p:cNvPicPr>
          <p:nvPr/>
        </p:nvPicPr>
        <p:blipFill>
          <a:blip r:embed="rId3" cstate="print"/>
          <a:srcRect/>
          <a:stretch>
            <a:fillRect/>
          </a:stretch>
        </p:blipFill>
        <p:spPr bwMode="auto">
          <a:xfrm>
            <a:off x="4505325" y="2590800"/>
            <a:ext cx="3724275" cy="171450"/>
          </a:xfrm>
          <a:prstGeom prst="rect">
            <a:avLst/>
          </a:prstGeom>
          <a:noFill/>
          <a:ln w="9525">
            <a:noFill/>
            <a:miter lim="800000"/>
            <a:headEnd/>
            <a:tailEnd/>
          </a:ln>
        </p:spPr>
      </p:pic>
      <p:pic>
        <p:nvPicPr>
          <p:cNvPr id="114694" name="Picture 4"/>
          <p:cNvPicPr>
            <a:picLocks noChangeAspect="1" noChangeArrowheads="1"/>
          </p:cNvPicPr>
          <p:nvPr/>
        </p:nvPicPr>
        <p:blipFill>
          <a:blip r:embed="rId4" cstate="print"/>
          <a:srcRect/>
          <a:stretch>
            <a:fillRect/>
          </a:stretch>
        </p:blipFill>
        <p:spPr bwMode="auto">
          <a:xfrm>
            <a:off x="4600575" y="2819400"/>
            <a:ext cx="1571625" cy="342900"/>
          </a:xfrm>
          <a:prstGeom prst="rect">
            <a:avLst/>
          </a:prstGeom>
          <a:noFill/>
          <a:ln w="9525">
            <a:noFill/>
            <a:miter lim="800000"/>
            <a:headEnd/>
            <a:tailEnd/>
          </a:ln>
        </p:spPr>
      </p:pic>
      <p:pic>
        <p:nvPicPr>
          <p:cNvPr id="114695" name="Picture 5"/>
          <p:cNvPicPr>
            <a:picLocks noChangeAspect="1" noChangeArrowheads="1"/>
          </p:cNvPicPr>
          <p:nvPr/>
        </p:nvPicPr>
        <p:blipFill>
          <a:blip r:embed="rId5" cstate="print"/>
          <a:srcRect/>
          <a:stretch>
            <a:fillRect/>
          </a:stretch>
        </p:blipFill>
        <p:spPr bwMode="auto">
          <a:xfrm>
            <a:off x="4572000" y="3200400"/>
            <a:ext cx="3962400" cy="381000"/>
          </a:xfrm>
          <a:prstGeom prst="rect">
            <a:avLst/>
          </a:prstGeom>
          <a:noFill/>
          <a:ln w="9525">
            <a:noFill/>
            <a:miter lim="800000"/>
            <a:headEnd/>
            <a:tailEnd/>
          </a:ln>
        </p:spPr>
      </p:pic>
      <p:sp>
        <p:nvSpPr>
          <p:cNvPr id="8" name="TextBox 7"/>
          <p:cNvSpPr txBox="1"/>
          <p:nvPr/>
        </p:nvSpPr>
        <p:spPr>
          <a:xfrm>
            <a:off x="4953000" y="4191000"/>
            <a:ext cx="1192955" cy="369332"/>
          </a:xfrm>
          <a:prstGeom prst="rect">
            <a:avLst/>
          </a:prstGeom>
          <a:noFill/>
        </p:spPr>
        <p:txBody>
          <a:bodyPr wrap="none" rtlCol="0">
            <a:spAutoFit/>
          </a:bodyPr>
          <a:lstStyle/>
          <a:p>
            <a:r>
              <a:rPr lang="en-US" dirty="0" smtClean="0">
                <a:latin typeface="Stencil" pitchFamily="82" charset="0"/>
                <a:hlinkClick r:id="rId6" action="ppaction://hlinkfile"/>
              </a:rPr>
              <a:t>EXAMPLE</a:t>
            </a:r>
            <a:endParaRPr lang="en-US" dirty="0">
              <a:latin typeface="Stencil" pitchFamily="8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pic>
        <p:nvPicPr>
          <p:cNvPr id="115715" name="Picture 2"/>
          <p:cNvPicPr>
            <a:picLocks noChangeAspect="1" noChangeArrowheads="1"/>
          </p:cNvPicPr>
          <p:nvPr/>
        </p:nvPicPr>
        <p:blipFill>
          <a:blip r:embed="rId2" cstate="print"/>
          <a:srcRect/>
          <a:stretch>
            <a:fillRect/>
          </a:stretch>
        </p:blipFill>
        <p:spPr bwMode="auto">
          <a:xfrm>
            <a:off x="2038350" y="1790700"/>
            <a:ext cx="5962650" cy="3276600"/>
          </a:xfrm>
          <a:prstGeom prst="rect">
            <a:avLst/>
          </a:prstGeom>
          <a:noFill/>
          <a:ln w="9525">
            <a:noFill/>
            <a:miter lim="800000"/>
            <a:headEnd/>
            <a:tailEnd/>
          </a:ln>
        </p:spPr>
      </p:pic>
      <p:sp>
        <p:nvSpPr>
          <p:cNvPr id="5" name="Rectangle 4"/>
          <p:cNvSpPr/>
          <p:nvPr/>
        </p:nvSpPr>
        <p:spPr>
          <a:xfrm>
            <a:off x="6858000" y="1828800"/>
            <a:ext cx="457200" cy="32004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717" name="TextBox 5"/>
          <p:cNvSpPr txBox="1">
            <a:spLocks noChangeArrowheads="1"/>
          </p:cNvSpPr>
          <p:nvPr/>
        </p:nvSpPr>
        <p:spPr bwMode="auto">
          <a:xfrm>
            <a:off x="2209800" y="5105400"/>
            <a:ext cx="1387475" cy="1754188"/>
          </a:xfrm>
          <a:prstGeom prst="rect">
            <a:avLst/>
          </a:prstGeom>
          <a:noFill/>
          <a:ln w="9525">
            <a:noFill/>
            <a:miter lim="800000"/>
            <a:headEnd/>
            <a:tailEnd/>
          </a:ln>
        </p:spPr>
        <p:txBody>
          <a:bodyPr>
            <a:spAutoFit/>
          </a:bodyPr>
          <a:lstStyle/>
          <a:p>
            <a:r>
              <a:rPr lang="en-US"/>
              <a:t>2</a:t>
            </a:r>
            <a:r>
              <a:rPr lang="en-US" baseline="30000"/>
              <a:t>15</a:t>
            </a:r>
            <a:r>
              <a:rPr lang="en-US"/>
              <a:t> = 32768</a:t>
            </a:r>
          </a:p>
          <a:p>
            <a:r>
              <a:rPr lang="en-US"/>
              <a:t>2</a:t>
            </a:r>
            <a:r>
              <a:rPr lang="en-US" baseline="30000"/>
              <a:t>14</a:t>
            </a:r>
            <a:r>
              <a:rPr lang="en-US"/>
              <a:t> = 16384</a:t>
            </a:r>
          </a:p>
          <a:p>
            <a:r>
              <a:rPr lang="en-US"/>
              <a:t>2</a:t>
            </a:r>
            <a:r>
              <a:rPr lang="en-US" baseline="30000"/>
              <a:t>12</a:t>
            </a:r>
            <a:r>
              <a:rPr lang="en-US"/>
              <a:t> = 4096</a:t>
            </a:r>
          </a:p>
          <a:p>
            <a:r>
              <a:rPr lang="en-US"/>
              <a:t>2</a:t>
            </a:r>
            <a:r>
              <a:rPr lang="en-US" baseline="30000"/>
              <a:t>8</a:t>
            </a:r>
            <a:r>
              <a:rPr lang="en-US"/>
              <a:t> = 256</a:t>
            </a:r>
          </a:p>
          <a:p>
            <a:r>
              <a:rPr lang="en-US"/>
              <a:t>2</a:t>
            </a:r>
            <a:r>
              <a:rPr lang="en-US" baseline="30000"/>
              <a:t>6</a:t>
            </a:r>
            <a:r>
              <a:rPr lang="en-US"/>
              <a:t> = 64</a:t>
            </a:r>
          </a:p>
          <a:p>
            <a:r>
              <a:rPr lang="en-US"/>
              <a:t>2</a:t>
            </a:r>
            <a:r>
              <a:rPr lang="en-US" baseline="30000"/>
              <a:t>4</a:t>
            </a:r>
            <a:r>
              <a:rPr lang="en-US"/>
              <a:t> = 16</a:t>
            </a:r>
          </a:p>
        </p:txBody>
      </p:sp>
      <p:sp>
        <p:nvSpPr>
          <p:cNvPr id="115718" name="TextBox 6"/>
          <p:cNvSpPr txBox="1">
            <a:spLocks noChangeArrowheads="1"/>
          </p:cNvSpPr>
          <p:nvPr/>
        </p:nvSpPr>
        <p:spPr bwMode="auto">
          <a:xfrm>
            <a:off x="3733800" y="5105400"/>
            <a:ext cx="788988" cy="369888"/>
          </a:xfrm>
          <a:prstGeom prst="rect">
            <a:avLst/>
          </a:prstGeom>
          <a:noFill/>
          <a:ln w="9525">
            <a:noFill/>
            <a:miter lim="800000"/>
            <a:headEnd/>
            <a:tailEnd/>
          </a:ln>
        </p:spPr>
        <p:txBody>
          <a:bodyPr wrap="none">
            <a:spAutoFit/>
          </a:bodyPr>
          <a:lstStyle/>
          <a:p>
            <a:r>
              <a:rPr lang="en-US"/>
              <a:t>2</a:t>
            </a:r>
            <a:r>
              <a:rPr lang="en-US" baseline="30000"/>
              <a:t>2</a:t>
            </a:r>
            <a:r>
              <a:rPr lang="en-US"/>
              <a:t> = 4</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ChangeArrowheads="1"/>
          </p:cNvSpPr>
          <p:nvPr/>
        </p:nvSpPr>
        <p:spPr bwMode="auto">
          <a:xfrm>
            <a:off x="1828800" y="646113"/>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MIXED EFFECTS Example</a:t>
            </a:r>
          </a:p>
        </p:txBody>
      </p:sp>
      <p:pic>
        <p:nvPicPr>
          <p:cNvPr id="116739" name="Picture 2"/>
          <p:cNvPicPr>
            <a:picLocks noChangeAspect="1" noChangeArrowheads="1"/>
          </p:cNvPicPr>
          <p:nvPr/>
        </p:nvPicPr>
        <p:blipFill>
          <a:blip r:embed="rId2" cstate="print"/>
          <a:srcRect/>
          <a:stretch>
            <a:fillRect/>
          </a:stretch>
        </p:blipFill>
        <p:spPr bwMode="auto">
          <a:xfrm>
            <a:off x="5715000" y="2286000"/>
            <a:ext cx="2524125" cy="1866900"/>
          </a:xfrm>
          <a:prstGeom prst="rect">
            <a:avLst/>
          </a:prstGeom>
          <a:noFill/>
          <a:ln w="9525">
            <a:noFill/>
            <a:miter lim="800000"/>
            <a:headEnd/>
            <a:tailEnd/>
          </a:ln>
        </p:spPr>
      </p:pic>
      <p:pic>
        <p:nvPicPr>
          <p:cNvPr id="116740" name="Picture 3"/>
          <p:cNvPicPr>
            <a:picLocks noChangeAspect="1" noChangeArrowheads="1"/>
          </p:cNvPicPr>
          <p:nvPr/>
        </p:nvPicPr>
        <p:blipFill>
          <a:blip r:embed="rId3" cstate="print"/>
          <a:srcRect/>
          <a:stretch>
            <a:fillRect/>
          </a:stretch>
        </p:blipFill>
        <p:spPr bwMode="auto">
          <a:xfrm>
            <a:off x="1905000" y="2362200"/>
            <a:ext cx="3048000" cy="1438275"/>
          </a:xfrm>
          <a:prstGeom prst="rect">
            <a:avLst/>
          </a:prstGeom>
          <a:noFill/>
          <a:ln w="9525">
            <a:noFill/>
            <a:miter lim="800000"/>
            <a:headEnd/>
            <a:tailEnd/>
          </a:ln>
        </p:spPr>
      </p:pic>
      <p:sp>
        <p:nvSpPr>
          <p:cNvPr id="116741" name="TextBox 4"/>
          <p:cNvSpPr txBox="1">
            <a:spLocks noChangeArrowheads="1"/>
          </p:cNvSpPr>
          <p:nvPr/>
        </p:nvSpPr>
        <p:spPr bwMode="auto">
          <a:xfrm>
            <a:off x="1752600" y="1687513"/>
            <a:ext cx="2816225" cy="369887"/>
          </a:xfrm>
          <a:prstGeom prst="rect">
            <a:avLst/>
          </a:prstGeom>
          <a:noFill/>
          <a:ln w="9525">
            <a:noFill/>
            <a:miter lim="800000"/>
            <a:headEnd/>
            <a:tailEnd/>
          </a:ln>
        </p:spPr>
        <p:txBody>
          <a:bodyPr wrap="none">
            <a:spAutoFit/>
          </a:bodyPr>
          <a:lstStyle/>
          <a:p>
            <a:r>
              <a:rPr lang="en-US">
                <a:latin typeface="Stencil" pitchFamily="82" charset="0"/>
              </a:rPr>
              <a:t>Variance Components</a:t>
            </a:r>
          </a:p>
        </p:txBody>
      </p:sp>
      <p:pic>
        <p:nvPicPr>
          <p:cNvPr id="116742" name="Picture 4"/>
          <p:cNvPicPr>
            <a:picLocks noChangeAspect="1" noChangeArrowheads="1"/>
          </p:cNvPicPr>
          <p:nvPr/>
        </p:nvPicPr>
        <p:blipFill>
          <a:blip r:embed="rId4" cstate="print"/>
          <a:srcRect/>
          <a:stretch>
            <a:fillRect/>
          </a:stretch>
        </p:blipFill>
        <p:spPr bwMode="auto">
          <a:xfrm>
            <a:off x="5791200" y="4267200"/>
            <a:ext cx="2828925" cy="247650"/>
          </a:xfrm>
          <a:prstGeom prst="rect">
            <a:avLst/>
          </a:prstGeom>
          <a:noFill/>
          <a:ln w="9525">
            <a:noFill/>
            <a:miter lim="800000"/>
            <a:headEnd/>
            <a:tailEnd/>
          </a:ln>
        </p:spPr>
      </p:pic>
      <p:pic>
        <p:nvPicPr>
          <p:cNvPr id="116743" name="Picture 5"/>
          <p:cNvPicPr>
            <a:picLocks noChangeAspect="1" noChangeArrowheads="1"/>
          </p:cNvPicPr>
          <p:nvPr/>
        </p:nvPicPr>
        <p:blipFill>
          <a:blip r:embed="rId5" cstate="print"/>
          <a:srcRect/>
          <a:stretch>
            <a:fillRect/>
          </a:stretch>
        </p:blipFill>
        <p:spPr bwMode="auto">
          <a:xfrm>
            <a:off x="1981200" y="3886200"/>
            <a:ext cx="2990850" cy="2714625"/>
          </a:xfrm>
          <a:prstGeom prst="rect">
            <a:avLst/>
          </a:prstGeom>
          <a:noFill/>
          <a:ln w="9525">
            <a:noFill/>
            <a:miter lim="800000"/>
            <a:headEnd/>
            <a:tailEnd/>
          </a:ln>
        </p:spPr>
      </p:pic>
      <p:sp>
        <p:nvSpPr>
          <p:cNvPr id="116744" name="TextBox 7"/>
          <p:cNvSpPr txBox="1">
            <a:spLocks noChangeArrowheads="1"/>
          </p:cNvSpPr>
          <p:nvPr/>
        </p:nvSpPr>
        <p:spPr bwMode="auto">
          <a:xfrm>
            <a:off x="6172200" y="1752600"/>
            <a:ext cx="1228725" cy="369888"/>
          </a:xfrm>
          <a:prstGeom prst="rect">
            <a:avLst/>
          </a:prstGeom>
          <a:noFill/>
          <a:ln w="9525">
            <a:noFill/>
            <a:miter lim="800000"/>
            <a:headEnd/>
            <a:tailEnd/>
          </a:ln>
        </p:spPr>
        <p:txBody>
          <a:bodyPr wrap="none">
            <a:spAutoFit/>
          </a:bodyPr>
          <a:lstStyle/>
          <a:p>
            <a:r>
              <a:rPr lang="en-US">
                <a:solidFill>
                  <a:srgbClr val="FF0000"/>
                </a:solidFill>
                <a:latin typeface="Stencil" pitchFamily="82" charset="0"/>
              </a:rPr>
              <a:t>PROC IML</a:t>
            </a:r>
          </a:p>
        </p:txBody>
      </p:sp>
      <p:sp>
        <p:nvSpPr>
          <p:cNvPr id="116745" name="TextBox 8"/>
          <p:cNvSpPr txBox="1">
            <a:spLocks noChangeArrowheads="1"/>
          </p:cNvSpPr>
          <p:nvPr/>
        </p:nvSpPr>
        <p:spPr bwMode="auto">
          <a:xfrm>
            <a:off x="1981200" y="1981200"/>
            <a:ext cx="1531938" cy="369888"/>
          </a:xfrm>
          <a:prstGeom prst="rect">
            <a:avLst/>
          </a:prstGeom>
          <a:noFill/>
          <a:ln w="9525">
            <a:noFill/>
            <a:miter lim="800000"/>
            <a:headEnd/>
            <a:tailEnd/>
          </a:ln>
        </p:spPr>
        <p:txBody>
          <a:bodyPr wrap="none">
            <a:spAutoFit/>
          </a:bodyPr>
          <a:lstStyle/>
          <a:p>
            <a:r>
              <a:rPr lang="en-US">
                <a:solidFill>
                  <a:srgbClr val="FF0000"/>
                </a:solidFill>
                <a:latin typeface="Stencil" pitchFamily="82" charset="0"/>
              </a:rPr>
              <a:t>PROC MIXED</a:t>
            </a:r>
          </a:p>
        </p:txBody>
      </p:sp>
      <p:cxnSp>
        <p:nvCxnSpPr>
          <p:cNvPr id="11" name="Straight Arrow Connector 10"/>
          <p:cNvCxnSpPr/>
          <p:nvPr/>
        </p:nvCxnSpPr>
        <p:spPr>
          <a:xfrm>
            <a:off x="990600" y="6475413"/>
            <a:ext cx="914400" cy="15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ChangeArrowheads="1"/>
          </p:cNvSpPr>
          <p:nvPr/>
        </p:nvSpPr>
        <p:spPr bwMode="auto">
          <a:xfrm>
            <a:off x="1828800" y="695325"/>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QUESTIONS</a:t>
            </a:r>
          </a:p>
        </p:txBody>
      </p:sp>
      <p:pic>
        <p:nvPicPr>
          <p:cNvPr id="92162" name="Picture 2"/>
          <p:cNvPicPr>
            <a:picLocks noChangeAspect="1" noChangeArrowheads="1"/>
          </p:cNvPicPr>
          <p:nvPr/>
        </p:nvPicPr>
        <p:blipFill>
          <a:blip r:embed="rId2" cstate="print"/>
          <a:srcRect/>
          <a:stretch>
            <a:fillRect/>
          </a:stretch>
        </p:blipFill>
        <p:spPr bwMode="auto">
          <a:xfrm>
            <a:off x="2238375" y="1781175"/>
            <a:ext cx="5610225" cy="4238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SIMPLE LINEAR REGRESSION</a:t>
            </a:r>
          </a:p>
        </p:txBody>
      </p:sp>
      <p:pic>
        <p:nvPicPr>
          <p:cNvPr id="20482" name="Picture 2"/>
          <p:cNvPicPr>
            <a:picLocks noChangeAspect="1" noChangeArrowheads="1"/>
          </p:cNvPicPr>
          <p:nvPr/>
        </p:nvPicPr>
        <p:blipFill>
          <a:blip r:embed="rId2" cstate="print"/>
          <a:srcRect/>
          <a:stretch>
            <a:fillRect/>
          </a:stretch>
        </p:blipFill>
        <p:spPr bwMode="auto">
          <a:xfrm>
            <a:off x="1905000" y="1981200"/>
            <a:ext cx="1895475" cy="146685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1828800" y="1676400"/>
            <a:ext cx="2162175" cy="371475"/>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2133600" y="3733800"/>
            <a:ext cx="1466850" cy="733425"/>
          </a:xfrm>
          <a:prstGeom prst="rect">
            <a:avLst/>
          </a:prstGeom>
          <a:noFill/>
          <a:ln w="9525">
            <a:noFill/>
            <a:miter lim="800000"/>
            <a:headEnd/>
            <a:tailEnd/>
          </a:ln>
        </p:spPr>
      </p:pic>
      <p:pic>
        <p:nvPicPr>
          <p:cNvPr id="20485" name="Picture 5"/>
          <p:cNvPicPr>
            <a:picLocks noChangeAspect="1" noChangeArrowheads="1"/>
          </p:cNvPicPr>
          <p:nvPr/>
        </p:nvPicPr>
        <p:blipFill>
          <a:blip r:embed="rId5" cstate="print"/>
          <a:srcRect/>
          <a:stretch>
            <a:fillRect/>
          </a:stretch>
        </p:blipFill>
        <p:spPr bwMode="auto">
          <a:xfrm>
            <a:off x="1743075" y="3352800"/>
            <a:ext cx="2447925" cy="361950"/>
          </a:xfrm>
          <a:prstGeom prst="rect">
            <a:avLst/>
          </a:prstGeom>
          <a:noFill/>
          <a:ln w="9525">
            <a:noFill/>
            <a:miter lim="800000"/>
            <a:headEnd/>
            <a:tailEnd/>
          </a:ln>
        </p:spPr>
      </p:pic>
      <p:pic>
        <p:nvPicPr>
          <p:cNvPr id="20486" name="Picture 6"/>
          <p:cNvPicPr>
            <a:picLocks noChangeAspect="1" noChangeArrowheads="1"/>
          </p:cNvPicPr>
          <p:nvPr/>
        </p:nvPicPr>
        <p:blipFill>
          <a:blip r:embed="rId6" cstate="print"/>
          <a:srcRect/>
          <a:stretch>
            <a:fillRect/>
          </a:stretch>
        </p:blipFill>
        <p:spPr bwMode="auto">
          <a:xfrm>
            <a:off x="1724025" y="4572000"/>
            <a:ext cx="2543175" cy="285750"/>
          </a:xfrm>
          <a:prstGeom prst="rect">
            <a:avLst/>
          </a:prstGeom>
          <a:noFill/>
          <a:ln w="9525">
            <a:noFill/>
            <a:miter lim="800000"/>
            <a:headEnd/>
            <a:tailEnd/>
          </a:ln>
        </p:spPr>
      </p:pic>
      <p:pic>
        <p:nvPicPr>
          <p:cNvPr id="20487" name="Picture 7"/>
          <p:cNvPicPr>
            <a:picLocks noChangeAspect="1" noChangeArrowheads="1"/>
          </p:cNvPicPr>
          <p:nvPr/>
        </p:nvPicPr>
        <p:blipFill>
          <a:blip r:embed="rId7" cstate="print"/>
          <a:srcRect/>
          <a:stretch>
            <a:fillRect/>
          </a:stretch>
        </p:blipFill>
        <p:spPr bwMode="auto">
          <a:xfrm>
            <a:off x="2057400" y="4953000"/>
            <a:ext cx="1390650" cy="1438275"/>
          </a:xfrm>
          <a:prstGeom prst="rect">
            <a:avLst/>
          </a:prstGeom>
          <a:noFill/>
          <a:ln w="9525">
            <a:noFill/>
            <a:miter lim="800000"/>
            <a:headEnd/>
            <a:tailEnd/>
          </a:ln>
        </p:spPr>
      </p:pic>
      <p:pic>
        <p:nvPicPr>
          <p:cNvPr id="20488" name="Picture 8"/>
          <p:cNvPicPr>
            <a:picLocks noChangeAspect="1" noChangeArrowheads="1"/>
          </p:cNvPicPr>
          <p:nvPr/>
        </p:nvPicPr>
        <p:blipFill>
          <a:blip r:embed="rId8" cstate="print"/>
          <a:srcRect/>
          <a:stretch>
            <a:fillRect/>
          </a:stretch>
        </p:blipFill>
        <p:spPr bwMode="auto">
          <a:xfrm>
            <a:off x="5334000" y="1981200"/>
            <a:ext cx="1657350" cy="1371600"/>
          </a:xfrm>
          <a:prstGeom prst="rect">
            <a:avLst/>
          </a:prstGeom>
          <a:noFill/>
          <a:ln w="9525">
            <a:noFill/>
            <a:miter lim="800000"/>
            <a:headEnd/>
            <a:tailEnd/>
          </a:ln>
        </p:spPr>
      </p:pic>
      <p:pic>
        <p:nvPicPr>
          <p:cNvPr id="20489" name="Picture 9"/>
          <p:cNvPicPr>
            <a:picLocks noChangeAspect="1" noChangeArrowheads="1"/>
          </p:cNvPicPr>
          <p:nvPr/>
        </p:nvPicPr>
        <p:blipFill>
          <a:blip r:embed="rId9" cstate="print"/>
          <a:srcRect/>
          <a:stretch>
            <a:fillRect/>
          </a:stretch>
        </p:blipFill>
        <p:spPr bwMode="auto">
          <a:xfrm>
            <a:off x="5334000" y="1676400"/>
            <a:ext cx="2314575" cy="333375"/>
          </a:xfrm>
          <a:prstGeom prst="rect">
            <a:avLst/>
          </a:prstGeom>
          <a:noFill/>
          <a:ln w="9525">
            <a:noFill/>
            <a:miter lim="800000"/>
            <a:headEnd/>
            <a:tailEnd/>
          </a:ln>
        </p:spPr>
      </p:pic>
      <p:pic>
        <p:nvPicPr>
          <p:cNvPr id="20490" name="Picture 10"/>
          <p:cNvPicPr>
            <a:picLocks noChangeAspect="1" noChangeArrowheads="1"/>
          </p:cNvPicPr>
          <p:nvPr/>
        </p:nvPicPr>
        <p:blipFill>
          <a:blip r:embed="rId10" cstate="print"/>
          <a:srcRect/>
          <a:stretch>
            <a:fillRect/>
          </a:stretch>
        </p:blipFill>
        <p:spPr bwMode="auto">
          <a:xfrm>
            <a:off x="5029200" y="3352800"/>
            <a:ext cx="2752725" cy="704850"/>
          </a:xfrm>
          <a:prstGeom prst="rect">
            <a:avLst/>
          </a:prstGeom>
          <a:noFill/>
          <a:ln w="9525">
            <a:noFill/>
            <a:miter lim="800000"/>
            <a:headEnd/>
            <a:tailEnd/>
          </a:ln>
        </p:spPr>
      </p:pic>
      <p:pic>
        <p:nvPicPr>
          <p:cNvPr id="20491" name="Picture 3"/>
          <p:cNvPicPr>
            <a:picLocks noChangeAspect="1" noChangeArrowheads="1"/>
          </p:cNvPicPr>
          <p:nvPr/>
        </p:nvPicPr>
        <p:blipFill>
          <a:blip r:embed="rId11" cstate="print"/>
          <a:srcRect/>
          <a:stretch>
            <a:fillRect/>
          </a:stretch>
        </p:blipFill>
        <p:spPr bwMode="auto">
          <a:xfrm>
            <a:off x="5257800" y="4800600"/>
            <a:ext cx="3019425" cy="581025"/>
          </a:xfrm>
          <a:prstGeom prst="rect">
            <a:avLst/>
          </a:prstGeom>
          <a:noFill/>
          <a:ln w="9525">
            <a:noFill/>
            <a:miter lim="800000"/>
            <a:headEnd/>
            <a:tailEnd/>
          </a:ln>
        </p:spPr>
      </p:pic>
      <p:pic>
        <p:nvPicPr>
          <p:cNvPr id="20492" name="Picture 5"/>
          <p:cNvPicPr>
            <a:picLocks noChangeAspect="1" noChangeArrowheads="1"/>
          </p:cNvPicPr>
          <p:nvPr/>
        </p:nvPicPr>
        <p:blipFill>
          <a:blip r:embed="rId12" cstate="print"/>
          <a:srcRect/>
          <a:stretch>
            <a:fillRect/>
          </a:stretch>
        </p:blipFill>
        <p:spPr bwMode="auto">
          <a:xfrm>
            <a:off x="5257800" y="5410200"/>
            <a:ext cx="1238250" cy="314325"/>
          </a:xfrm>
          <a:prstGeom prst="rect">
            <a:avLst/>
          </a:prstGeom>
          <a:noFill/>
          <a:ln w="9525">
            <a:noFill/>
            <a:miter lim="800000"/>
            <a:headEnd/>
            <a:tailEnd/>
          </a:ln>
        </p:spPr>
      </p:pic>
      <p:pic>
        <p:nvPicPr>
          <p:cNvPr id="20493" name="Picture 7"/>
          <p:cNvPicPr>
            <a:picLocks noChangeAspect="1" noChangeArrowheads="1"/>
          </p:cNvPicPr>
          <p:nvPr/>
        </p:nvPicPr>
        <p:blipFill>
          <a:blip r:embed="rId13" cstate="print"/>
          <a:srcRect/>
          <a:stretch>
            <a:fillRect/>
          </a:stretch>
        </p:blipFill>
        <p:spPr bwMode="auto">
          <a:xfrm>
            <a:off x="5257800" y="5715000"/>
            <a:ext cx="1647825" cy="371475"/>
          </a:xfrm>
          <a:prstGeom prst="rect">
            <a:avLst/>
          </a:prstGeom>
          <a:noFill/>
          <a:ln w="9525">
            <a:noFill/>
            <a:miter lim="800000"/>
            <a:headEnd/>
            <a:tailEnd/>
          </a:ln>
        </p:spPr>
      </p:pic>
      <p:sp>
        <p:nvSpPr>
          <p:cNvPr id="20494" name="TextBox 16"/>
          <p:cNvSpPr txBox="1">
            <a:spLocks noChangeArrowheads="1"/>
          </p:cNvSpPr>
          <p:nvPr/>
        </p:nvSpPr>
        <p:spPr bwMode="auto">
          <a:xfrm>
            <a:off x="4495800" y="4343400"/>
            <a:ext cx="4633913" cy="400050"/>
          </a:xfrm>
          <a:prstGeom prst="rect">
            <a:avLst/>
          </a:prstGeom>
          <a:noFill/>
          <a:ln w="9525">
            <a:noFill/>
            <a:miter lim="800000"/>
            <a:headEnd/>
            <a:tailEnd/>
          </a:ln>
        </p:spPr>
        <p:txBody>
          <a:bodyPr wrap="none">
            <a:spAutoFit/>
          </a:bodyPr>
          <a:lstStyle/>
          <a:p>
            <a:r>
              <a:rPr lang="en-US" sz="2000">
                <a:latin typeface="Times New Roman" pitchFamily="18" charset="0"/>
                <a:cs typeface="Times New Roman" pitchFamily="18" charset="0"/>
              </a:rPr>
              <a:t>Distributional Assumptions in Matrix Form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cstate="print"/>
          <a:srcRect/>
          <a:stretch>
            <a:fillRect/>
          </a:stretch>
        </p:blipFill>
        <p:spPr bwMode="auto">
          <a:xfrm>
            <a:off x="1905000" y="2286000"/>
            <a:ext cx="6305550" cy="1409700"/>
          </a:xfrm>
          <a:prstGeom prst="rect">
            <a:avLst/>
          </a:prstGeom>
          <a:noFill/>
          <a:ln w="9525">
            <a:noFill/>
            <a:miter lim="800000"/>
            <a:headEnd/>
            <a:tailEnd/>
          </a:ln>
        </p:spPr>
      </p:pic>
      <p:sp>
        <p:nvSpPr>
          <p:cNvPr id="21506" name="Rectangle 3"/>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SIMPLE LINEAR REGRESSION</a:t>
            </a:r>
          </a:p>
        </p:txBody>
      </p:sp>
      <p:pic>
        <p:nvPicPr>
          <p:cNvPr id="21507" name="Picture 3"/>
          <p:cNvPicPr>
            <a:picLocks noChangeAspect="1" noChangeArrowheads="1"/>
          </p:cNvPicPr>
          <p:nvPr/>
        </p:nvPicPr>
        <p:blipFill>
          <a:blip r:embed="rId4" cstate="print"/>
          <a:srcRect/>
          <a:stretch>
            <a:fillRect/>
          </a:stretch>
        </p:blipFill>
        <p:spPr bwMode="auto">
          <a:xfrm>
            <a:off x="1828800" y="1752600"/>
            <a:ext cx="3781425" cy="333375"/>
          </a:xfrm>
          <a:prstGeom prst="rect">
            <a:avLst/>
          </a:prstGeom>
          <a:noFill/>
          <a:ln w="9525">
            <a:noFill/>
            <a:miter lim="800000"/>
            <a:headEnd/>
            <a:tailEnd/>
          </a:ln>
        </p:spPr>
      </p:pic>
      <p:pic>
        <p:nvPicPr>
          <p:cNvPr id="21508" name="Picture 4"/>
          <p:cNvPicPr>
            <a:picLocks noChangeAspect="1" noChangeArrowheads="1"/>
          </p:cNvPicPr>
          <p:nvPr/>
        </p:nvPicPr>
        <p:blipFill>
          <a:blip r:embed="rId5" cstate="print"/>
          <a:srcRect/>
          <a:stretch>
            <a:fillRect/>
          </a:stretch>
        </p:blipFill>
        <p:spPr bwMode="auto">
          <a:xfrm>
            <a:off x="2438400" y="3810000"/>
            <a:ext cx="5600700" cy="1485900"/>
          </a:xfrm>
          <a:prstGeom prst="rect">
            <a:avLst/>
          </a:prstGeom>
          <a:noFill/>
          <a:ln w="9525">
            <a:noFill/>
            <a:miter lim="800000"/>
            <a:headEnd/>
            <a:tailEnd/>
          </a:ln>
        </p:spPr>
      </p:pic>
      <p:pic>
        <p:nvPicPr>
          <p:cNvPr id="21509" name="Picture 5"/>
          <p:cNvPicPr>
            <a:picLocks noChangeAspect="1" noChangeArrowheads="1"/>
          </p:cNvPicPr>
          <p:nvPr/>
        </p:nvPicPr>
        <p:blipFill>
          <a:blip r:embed="rId6" cstate="print"/>
          <a:srcRect/>
          <a:stretch>
            <a:fillRect/>
          </a:stretch>
        </p:blipFill>
        <p:spPr bwMode="auto">
          <a:xfrm>
            <a:off x="1828800" y="3657600"/>
            <a:ext cx="2571750" cy="304800"/>
          </a:xfrm>
          <a:prstGeom prst="rect">
            <a:avLst/>
          </a:prstGeom>
          <a:noFill/>
          <a:ln w="9525">
            <a:noFill/>
            <a:miter lim="800000"/>
            <a:headEnd/>
            <a:tailEnd/>
          </a:ln>
        </p:spPr>
      </p:pic>
      <p:pic>
        <p:nvPicPr>
          <p:cNvPr id="21510" name="Picture 6"/>
          <p:cNvPicPr>
            <a:picLocks noChangeAspect="1" noChangeArrowheads="1"/>
          </p:cNvPicPr>
          <p:nvPr/>
        </p:nvPicPr>
        <p:blipFill>
          <a:blip r:embed="rId7" cstate="print"/>
          <a:srcRect/>
          <a:stretch>
            <a:fillRect/>
          </a:stretch>
        </p:blipFill>
        <p:spPr bwMode="auto">
          <a:xfrm>
            <a:off x="2057400" y="5410200"/>
            <a:ext cx="3467100" cy="1457325"/>
          </a:xfrm>
          <a:prstGeom prst="rect">
            <a:avLst/>
          </a:prstGeom>
          <a:noFill/>
          <a:ln w="9525">
            <a:noFill/>
            <a:miter lim="800000"/>
            <a:headEnd/>
            <a:tailEnd/>
          </a:ln>
        </p:spPr>
      </p:pic>
      <p:pic>
        <p:nvPicPr>
          <p:cNvPr id="21511" name="Picture 7"/>
          <p:cNvPicPr>
            <a:picLocks noChangeAspect="1" noChangeArrowheads="1"/>
          </p:cNvPicPr>
          <p:nvPr/>
        </p:nvPicPr>
        <p:blipFill>
          <a:blip r:embed="rId8" cstate="print"/>
          <a:srcRect/>
          <a:stretch>
            <a:fillRect/>
          </a:stretch>
        </p:blipFill>
        <p:spPr bwMode="auto">
          <a:xfrm>
            <a:off x="1828800" y="5181600"/>
            <a:ext cx="2619375"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1828800" y="609600"/>
            <a:ext cx="6705600" cy="954088"/>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SIMPLE LINEAR REGRESSION</a:t>
            </a:r>
          </a:p>
          <a:p>
            <a:r>
              <a:rPr lang="en-US" sz="2800">
                <a:solidFill>
                  <a:srgbClr val="FF0066"/>
                </a:solidFill>
                <a:latin typeface="Stencil" pitchFamily="82" charset="0"/>
              </a:rPr>
              <a:t>Least squares</a:t>
            </a:r>
          </a:p>
        </p:txBody>
      </p:sp>
      <p:pic>
        <p:nvPicPr>
          <p:cNvPr id="23554" name="Picture 9"/>
          <p:cNvPicPr>
            <a:picLocks noChangeAspect="1" noChangeArrowheads="1"/>
          </p:cNvPicPr>
          <p:nvPr/>
        </p:nvPicPr>
        <p:blipFill>
          <a:blip r:embed="rId2" cstate="print"/>
          <a:srcRect/>
          <a:stretch>
            <a:fillRect/>
          </a:stretch>
        </p:blipFill>
        <p:spPr bwMode="auto">
          <a:xfrm>
            <a:off x="1752600" y="1676400"/>
            <a:ext cx="6980238" cy="276225"/>
          </a:xfrm>
          <a:prstGeom prst="rect">
            <a:avLst/>
          </a:prstGeom>
          <a:noFill/>
          <a:ln w="9525">
            <a:noFill/>
            <a:miter lim="800000"/>
            <a:headEnd/>
            <a:tailEnd/>
          </a:ln>
        </p:spPr>
      </p:pic>
      <p:pic>
        <p:nvPicPr>
          <p:cNvPr id="23555" name="Picture 10"/>
          <p:cNvPicPr>
            <a:picLocks noChangeAspect="1" noChangeArrowheads="1"/>
          </p:cNvPicPr>
          <p:nvPr/>
        </p:nvPicPr>
        <p:blipFill>
          <a:blip r:embed="rId3" cstate="print"/>
          <a:srcRect/>
          <a:stretch>
            <a:fillRect/>
          </a:stretch>
        </p:blipFill>
        <p:spPr bwMode="auto">
          <a:xfrm>
            <a:off x="1828800" y="1981200"/>
            <a:ext cx="3238500" cy="1381125"/>
          </a:xfrm>
          <a:prstGeom prst="rect">
            <a:avLst/>
          </a:prstGeom>
          <a:noFill/>
          <a:ln w="9525">
            <a:noFill/>
            <a:miter lim="800000"/>
            <a:headEnd/>
            <a:tailEnd/>
          </a:ln>
        </p:spPr>
      </p:pic>
      <p:pic>
        <p:nvPicPr>
          <p:cNvPr id="23556" name="Picture 12"/>
          <p:cNvPicPr>
            <a:picLocks noChangeAspect="1" noChangeArrowheads="1"/>
          </p:cNvPicPr>
          <p:nvPr/>
        </p:nvPicPr>
        <p:blipFill>
          <a:blip r:embed="rId4" cstate="print"/>
          <a:srcRect/>
          <a:stretch>
            <a:fillRect/>
          </a:stretch>
        </p:blipFill>
        <p:spPr bwMode="auto">
          <a:xfrm>
            <a:off x="6019800" y="1981200"/>
            <a:ext cx="2066925" cy="295275"/>
          </a:xfrm>
          <a:prstGeom prst="rect">
            <a:avLst/>
          </a:prstGeom>
          <a:noFill/>
          <a:ln w="9525">
            <a:noFill/>
            <a:miter lim="800000"/>
            <a:headEnd/>
            <a:tailEnd/>
          </a:ln>
        </p:spPr>
      </p:pic>
      <p:pic>
        <p:nvPicPr>
          <p:cNvPr id="23557" name="Picture 14"/>
          <p:cNvPicPr>
            <a:picLocks noChangeAspect="1" noChangeArrowheads="1"/>
          </p:cNvPicPr>
          <p:nvPr/>
        </p:nvPicPr>
        <p:blipFill>
          <a:blip r:embed="rId5" cstate="print"/>
          <a:srcRect/>
          <a:stretch>
            <a:fillRect/>
          </a:stretch>
        </p:blipFill>
        <p:spPr bwMode="auto">
          <a:xfrm>
            <a:off x="5791200" y="2362200"/>
            <a:ext cx="2428875" cy="285750"/>
          </a:xfrm>
          <a:prstGeom prst="rect">
            <a:avLst/>
          </a:prstGeom>
          <a:noFill/>
          <a:ln w="9525">
            <a:noFill/>
            <a:miter lim="800000"/>
            <a:headEnd/>
            <a:tailEnd/>
          </a:ln>
        </p:spPr>
      </p:pic>
      <p:pic>
        <p:nvPicPr>
          <p:cNvPr id="23558" name="Picture 15"/>
          <p:cNvPicPr>
            <a:picLocks noChangeAspect="1" noChangeArrowheads="1"/>
          </p:cNvPicPr>
          <p:nvPr/>
        </p:nvPicPr>
        <p:blipFill>
          <a:blip r:embed="rId6" cstate="print"/>
          <a:srcRect/>
          <a:stretch>
            <a:fillRect/>
          </a:stretch>
        </p:blipFill>
        <p:spPr bwMode="auto">
          <a:xfrm>
            <a:off x="1752600" y="3352800"/>
            <a:ext cx="4972050" cy="285750"/>
          </a:xfrm>
          <a:prstGeom prst="rect">
            <a:avLst/>
          </a:prstGeom>
          <a:noFill/>
          <a:ln w="9525">
            <a:noFill/>
            <a:miter lim="800000"/>
            <a:headEnd/>
            <a:tailEnd/>
          </a:ln>
        </p:spPr>
      </p:pic>
      <p:pic>
        <p:nvPicPr>
          <p:cNvPr id="23559" name="Picture 16"/>
          <p:cNvPicPr>
            <a:picLocks noChangeAspect="1" noChangeArrowheads="1"/>
          </p:cNvPicPr>
          <p:nvPr/>
        </p:nvPicPr>
        <p:blipFill>
          <a:blip r:embed="rId7" cstate="print"/>
          <a:srcRect/>
          <a:stretch>
            <a:fillRect/>
          </a:stretch>
        </p:blipFill>
        <p:spPr bwMode="auto">
          <a:xfrm>
            <a:off x="1752600" y="3657600"/>
            <a:ext cx="4333875" cy="342900"/>
          </a:xfrm>
          <a:prstGeom prst="rect">
            <a:avLst/>
          </a:prstGeom>
          <a:noFill/>
          <a:ln w="9525">
            <a:noFill/>
            <a:miter lim="800000"/>
            <a:headEnd/>
            <a:tailEnd/>
          </a:ln>
        </p:spPr>
      </p:pic>
      <p:pic>
        <p:nvPicPr>
          <p:cNvPr id="23560" name="Picture 17"/>
          <p:cNvPicPr>
            <a:picLocks noChangeAspect="1" noChangeArrowheads="1"/>
          </p:cNvPicPr>
          <p:nvPr/>
        </p:nvPicPr>
        <p:blipFill>
          <a:blip r:embed="rId8" cstate="print"/>
          <a:srcRect/>
          <a:stretch>
            <a:fillRect/>
          </a:stretch>
        </p:blipFill>
        <p:spPr bwMode="auto">
          <a:xfrm>
            <a:off x="1905000" y="4076700"/>
            <a:ext cx="3810000" cy="266700"/>
          </a:xfrm>
          <a:prstGeom prst="rect">
            <a:avLst/>
          </a:prstGeom>
          <a:noFill/>
          <a:ln w="9525">
            <a:noFill/>
            <a:miter lim="800000"/>
            <a:headEnd/>
            <a:tailEnd/>
          </a:ln>
        </p:spPr>
      </p:pic>
      <p:pic>
        <p:nvPicPr>
          <p:cNvPr id="23561" name="Picture 18"/>
          <p:cNvPicPr>
            <a:picLocks noChangeAspect="1" noChangeArrowheads="1"/>
          </p:cNvPicPr>
          <p:nvPr/>
        </p:nvPicPr>
        <p:blipFill>
          <a:blip r:embed="rId9" cstate="print"/>
          <a:srcRect/>
          <a:stretch>
            <a:fillRect/>
          </a:stretch>
        </p:blipFill>
        <p:spPr bwMode="auto">
          <a:xfrm>
            <a:off x="1828800" y="4419600"/>
            <a:ext cx="2076450" cy="295275"/>
          </a:xfrm>
          <a:prstGeom prst="rect">
            <a:avLst/>
          </a:prstGeom>
          <a:noFill/>
          <a:ln w="9525">
            <a:noFill/>
            <a:miter lim="800000"/>
            <a:headEnd/>
            <a:tailEnd/>
          </a:ln>
        </p:spPr>
      </p:pic>
      <p:pic>
        <p:nvPicPr>
          <p:cNvPr id="23562" name="Picture 19"/>
          <p:cNvPicPr>
            <a:picLocks noChangeAspect="1" noChangeArrowheads="1"/>
          </p:cNvPicPr>
          <p:nvPr/>
        </p:nvPicPr>
        <p:blipFill>
          <a:blip r:embed="rId10" cstate="print"/>
          <a:srcRect/>
          <a:stretch>
            <a:fillRect/>
          </a:stretch>
        </p:blipFill>
        <p:spPr bwMode="auto">
          <a:xfrm>
            <a:off x="1828800" y="4724400"/>
            <a:ext cx="1552575" cy="314325"/>
          </a:xfrm>
          <a:prstGeom prst="rect">
            <a:avLst/>
          </a:prstGeom>
          <a:noFill/>
          <a:ln w="9525">
            <a:noFill/>
            <a:miter lim="800000"/>
            <a:headEnd/>
            <a:tailEnd/>
          </a:ln>
        </p:spPr>
      </p:pic>
      <p:pic>
        <p:nvPicPr>
          <p:cNvPr id="23563" name="Picture 20"/>
          <p:cNvPicPr>
            <a:picLocks noChangeAspect="1" noChangeArrowheads="1"/>
          </p:cNvPicPr>
          <p:nvPr/>
        </p:nvPicPr>
        <p:blipFill>
          <a:blip r:embed="rId11" cstate="print"/>
          <a:srcRect/>
          <a:stretch>
            <a:fillRect/>
          </a:stretch>
        </p:blipFill>
        <p:spPr bwMode="auto">
          <a:xfrm>
            <a:off x="1828800" y="5105400"/>
            <a:ext cx="2514600" cy="388938"/>
          </a:xfrm>
          <a:prstGeom prst="rect">
            <a:avLst/>
          </a:prstGeom>
          <a:noFill/>
          <a:ln w="9525">
            <a:noFill/>
            <a:miter lim="800000"/>
            <a:headEnd/>
            <a:tailEnd/>
          </a:ln>
        </p:spPr>
      </p:pic>
      <p:sp>
        <p:nvSpPr>
          <p:cNvPr id="23564" name="TextBox 12"/>
          <p:cNvSpPr txBox="1">
            <a:spLocks noChangeArrowheads="1"/>
          </p:cNvSpPr>
          <p:nvPr/>
        </p:nvSpPr>
        <p:spPr bwMode="auto">
          <a:xfrm>
            <a:off x="1905000" y="5581650"/>
            <a:ext cx="2703513" cy="1200150"/>
          </a:xfrm>
          <a:prstGeom prst="rect">
            <a:avLst/>
          </a:prstGeom>
          <a:noFill/>
          <a:ln w="9525">
            <a:noFill/>
            <a:miter lim="800000"/>
            <a:headEnd/>
            <a:tailEnd/>
          </a:ln>
        </p:spPr>
        <p:txBody>
          <a:bodyPr wrap="none">
            <a:spAutoFit/>
          </a:bodyPr>
          <a:lstStyle/>
          <a:p>
            <a:r>
              <a:rPr lang="en-US">
                <a:solidFill>
                  <a:srgbClr val="800000"/>
                </a:solidFill>
                <a:latin typeface="Stencil" pitchFamily="82" charset="0"/>
              </a:rPr>
              <a:t>ALTERNATE METHODS: </a:t>
            </a:r>
          </a:p>
          <a:p>
            <a:r>
              <a:rPr lang="en-US">
                <a:solidFill>
                  <a:srgbClr val="FF0066"/>
                </a:solidFill>
                <a:latin typeface="Stencil" pitchFamily="82" charset="0"/>
              </a:rPr>
              <a:t>MLE</a:t>
            </a:r>
          </a:p>
          <a:p>
            <a:r>
              <a:rPr lang="en-US">
                <a:solidFill>
                  <a:srgbClr val="0070C0"/>
                </a:solidFill>
                <a:latin typeface="Stencil" pitchFamily="82" charset="0"/>
              </a:rPr>
              <a:t>REML</a:t>
            </a:r>
          </a:p>
          <a:p>
            <a:r>
              <a:rPr lang="en-US">
                <a:solidFill>
                  <a:srgbClr val="CC0099"/>
                </a:solidFill>
                <a:latin typeface="Stencil" pitchFamily="82" charset="0"/>
              </a:rPr>
              <a:t>GEE</a:t>
            </a:r>
          </a:p>
        </p:txBody>
      </p:sp>
      <p:sp>
        <p:nvSpPr>
          <p:cNvPr id="14" name="Rectangle 13"/>
          <p:cNvSpPr/>
          <p:nvPr/>
        </p:nvSpPr>
        <p:spPr>
          <a:xfrm>
            <a:off x="1752600" y="5105400"/>
            <a:ext cx="2667000" cy="4572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SUMS OF SQUARES</a:t>
            </a:r>
          </a:p>
        </p:txBody>
      </p:sp>
      <p:sp>
        <p:nvSpPr>
          <p:cNvPr id="24578" name="TextBox 2"/>
          <p:cNvSpPr txBox="1">
            <a:spLocks noChangeArrowheads="1"/>
          </p:cNvSpPr>
          <p:nvPr/>
        </p:nvSpPr>
        <p:spPr bwMode="auto">
          <a:xfrm>
            <a:off x="1676400" y="1676400"/>
            <a:ext cx="7315200" cy="646113"/>
          </a:xfrm>
          <a:prstGeom prst="rect">
            <a:avLst/>
          </a:prstGeom>
          <a:noFill/>
          <a:ln w="9525">
            <a:noFill/>
            <a:miter lim="800000"/>
            <a:headEnd/>
            <a:tailEnd/>
          </a:ln>
        </p:spPr>
        <p:txBody>
          <a:bodyPr wrap="none">
            <a:spAutoFit/>
          </a:bodyPr>
          <a:lstStyle/>
          <a:p>
            <a:r>
              <a:rPr lang="en-US">
                <a:solidFill>
                  <a:srgbClr val="FF0000"/>
                </a:solidFill>
                <a:latin typeface="Arial Black" pitchFamily="34" charset="0"/>
              </a:rPr>
              <a:t>TOTAL SUM OF SQUARES = RESIDUAL (ERROR) SUM OF </a:t>
            </a:r>
          </a:p>
          <a:p>
            <a:r>
              <a:rPr lang="en-US">
                <a:solidFill>
                  <a:srgbClr val="FF0000"/>
                </a:solidFill>
                <a:latin typeface="Arial Black" pitchFamily="34" charset="0"/>
              </a:rPr>
              <a:t>SQUARES + EXPLAINED (MODEL) SUM OF SQUARES </a:t>
            </a:r>
          </a:p>
        </p:txBody>
      </p:sp>
      <p:pic>
        <p:nvPicPr>
          <p:cNvPr id="24579" name="Picture 3"/>
          <p:cNvPicPr>
            <a:picLocks noChangeAspect="1" noChangeArrowheads="1"/>
          </p:cNvPicPr>
          <p:nvPr/>
        </p:nvPicPr>
        <p:blipFill>
          <a:blip r:embed="rId2" cstate="print"/>
          <a:srcRect/>
          <a:stretch>
            <a:fillRect/>
          </a:stretch>
        </p:blipFill>
        <p:spPr bwMode="auto">
          <a:xfrm>
            <a:off x="1752600" y="2286000"/>
            <a:ext cx="5200650" cy="809625"/>
          </a:xfrm>
          <a:prstGeom prst="rect">
            <a:avLst/>
          </a:prstGeom>
          <a:noFill/>
          <a:ln w="9525">
            <a:noFill/>
            <a:miter lim="800000"/>
            <a:headEnd/>
            <a:tailEnd/>
          </a:ln>
        </p:spPr>
      </p:pic>
      <p:sp>
        <p:nvSpPr>
          <p:cNvPr id="24580" name="TextBox 5"/>
          <p:cNvSpPr txBox="1">
            <a:spLocks noChangeArrowheads="1"/>
          </p:cNvSpPr>
          <p:nvPr/>
        </p:nvSpPr>
        <p:spPr bwMode="auto">
          <a:xfrm>
            <a:off x="2262188" y="3048000"/>
            <a:ext cx="684212" cy="400050"/>
          </a:xfrm>
          <a:prstGeom prst="rect">
            <a:avLst/>
          </a:prstGeom>
          <a:noFill/>
          <a:ln w="9525">
            <a:noFill/>
            <a:miter lim="800000"/>
            <a:headEnd/>
            <a:tailEnd/>
          </a:ln>
        </p:spPr>
        <p:txBody>
          <a:bodyPr wrap="none">
            <a:spAutoFit/>
          </a:bodyPr>
          <a:lstStyle/>
          <a:p>
            <a:r>
              <a:rPr lang="en-US" sz="2000" b="1">
                <a:solidFill>
                  <a:srgbClr val="7030A0"/>
                </a:solidFill>
              </a:rPr>
              <a:t>SST</a:t>
            </a:r>
          </a:p>
        </p:txBody>
      </p:sp>
      <p:sp>
        <p:nvSpPr>
          <p:cNvPr id="24581" name="TextBox 6"/>
          <p:cNvSpPr txBox="1">
            <a:spLocks noChangeArrowheads="1"/>
          </p:cNvSpPr>
          <p:nvPr/>
        </p:nvSpPr>
        <p:spPr bwMode="auto">
          <a:xfrm>
            <a:off x="1828800" y="3733800"/>
            <a:ext cx="7086600" cy="2308225"/>
          </a:xfrm>
          <a:prstGeom prst="rect">
            <a:avLst/>
          </a:prstGeom>
          <a:noFill/>
          <a:ln w="9525">
            <a:noFill/>
            <a:miter lim="800000"/>
            <a:headEnd/>
            <a:tailEnd/>
          </a:ln>
        </p:spPr>
        <p:txBody>
          <a:bodyPr>
            <a:spAutoFit/>
          </a:bodyPr>
          <a:lstStyle/>
          <a:p>
            <a:r>
              <a:rPr lang="en-US"/>
              <a:t>SST is the sum of the squares of the difference of the dependent variable and its grand mean (total variation in Y – outcome variable)</a:t>
            </a:r>
          </a:p>
          <a:p>
            <a:endParaRPr lang="en-US"/>
          </a:p>
          <a:p>
            <a:r>
              <a:rPr lang="en-US"/>
              <a:t>SSR is the sum of the squares of the differences of the predicted values and the grand mean (variation explained by the fitted model)</a:t>
            </a:r>
          </a:p>
          <a:p>
            <a:endParaRPr lang="en-US"/>
          </a:p>
          <a:p>
            <a:r>
              <a:rPr lang="en-US"/>
              <a:t>SSE is a measure of the discrepancy between the data and an estimation model (unexplained residual variation)</a:t>
            </a:r>
          </a:p>
        </p:txBody>
      </p:sp>
      <p:sp>
        <p:nvSpPr>
          <p:cNvPr id="24582" name="TextBox 7"/>
          <p:cNvSpPr txBox="1">
            <a:spLocks noChangeArrowheads="1"/>
          </p:cNvSpPr>
          <p:nvPr/>
        </p:nvSpPr>
        <p:spPr bwMode="auto">
          <a:xfrm>
            <a:off x="4191000" y="3124200"/>
            <a:ext cx="698500" cy="400050"/>
          </a:xfrm>
          <a:prstGeom prst="rect">
            <a:avLst/>
          </a:prstGeom>
          <a:noFill/>
          <a:ln w="9525">
            <a:noFill/>
            <a:miter lim="800000"/>
            <a:headEnd/>
            <a:tailEnd/>
          </a:ln>
        </p:spPr>
        <p:txBody>
          <a:bodyPr wrap="none">
            <a:spAutoFit/>
          </a:bodyPr>
          <a:lstStyle/>
          <a:p>
            <a:r>
              <a:rPr lang="en-US" sz="2000" b="1">
                <a:solidFill>
                  <a:srgbClr val="FF0066"/>
                </a:solidFill>
              </a:rPr>
              <a:t>SSE</a:t>
            </a:r>
          </a:p>
        </p:txBody>
      </p:sp>
      <p:sp>
        <p:nvSpPr>
          <p:cNvPr id="24583" name="TextBox 8"/>
          <p:cNvSpPr txBox="1">
            <a:spLocks noChangeArrowheads="1"/>
          </p:cNvSpPr>
          <p:nvPr/>
        </p:nvSpPr>
        <p:spPr bwMode="auto">
          <a:xfrm>
            <a:off x="5867400" y="3124200"/>
            <a:ext cx="714375" cy="400050"/>
          </a:xfrm>
          <a:prstGeom prst="rect">
            <a:avLst/>
          </a:prstGeom>
          <a:noFill/>
          <a:ln w="9525">
            <a:noFill/>
            <a:miter lim="800000"/>
            <a:headEnd/>
            <a:tailEnd/>
          </a:ln>
        </p:spPr>
        <p:txBody>
          <a:bodyPr wrap="none">
            <a:spAutoFit/>
          </a:bodyPr>
          <a:lstStyle/>
          <a:p>
            <a:r>
              <a:rPr lang="en-US" sz="2000" b="1">
                <a:solidFill>
                  <a:srgbClr val="0070C0"/>
                </a:solidFill>
              </a:rPr>
              <a:t>SSR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828800" y="914400"/>
            <a:ext cx="6705600" cy="523875"/>
          </a:xfrm>
          <a:prstGeom prst="rect">
            <a:avLst/>
          </a:prstGeom>
          <a:noFill/>
          <a:ln w="9525">
            <a:noFill/>
            <a:miter lim="800000"/>
            <a:headEnd/>
            <a:tailEnd/>
          </a:ln>
        </p:spPr>
        <p:txBody>
          <a:bodyPr>
            <a:spAutoFit/>
          </a:bodyPr>
          <a:lstStyle/>
          <a:p>
            <a:r>
              <a:rPr lang="en-US" sz="2800">
                <a:solidFill>
                  <a:srgbClr val="FF0066"/>
                </a:solidFill>
                <a:latin typeface="Stencil" pitchFamily="82" charset="0"/>
              </a:rPr>
              <a:t>SUMS OF SQUARES and mean squares</a:t>
            </a:r>
          </a:p>
        </p:txBody>
      </p:sp>
      <p:sp>
        <p:nvSpPr>
          <p:cNvPr id="25602" name="TextBox 9"/>
          <p:cNvSpPr txBox="1">
            <a:spLocks noChangeArrowheads="1"/>
          </p:cNvSpPr>
          <p:nvPr/>
        </p:nvSpPr>
        <p:spPr bwMode="auto">
          <a:xfrm>
            <a:off x="1676400" y="1600200"/>
            <a:ext cx="7262813" cy="369888"/>
          </a:xfrm>
          <a:prstGeom prst="rect">
            <a:avLst/>
          </a:prstGeom>
          <a:noFill/>
          <a:ln w="9525">
            <a:noFill/>
            <a:miter lim="800000"/>
            <a:headEnd/>
            <a:tailEnd/>
          </a:ln>
        </p:spPr>
        <p:txBody>
          <a:bodyPr wrap="none">
            <a:spAutoFit/>
          </a:bodyPr>
          <a:lstStyle/>
          <a:p>
            <a:r>
              <a:rPr lang="en-US"/>
              <a:t>The sums of squares for the analysis of variance in matrix notation is:</a:t>
            </a:r>
          </a:p>
        </p:txBody>
      </p:sp>
      <p:pic>
        <p:nvPicPr>
          <p:cNvPr id="25603" name="Picture 2"/>
          <p:cNvPicPr>
            <a:picLocks noChangeAspect="1" noChangeArrowheads="1"/>
          </p:cNvPicPr>
          <p:nvPr/>
        </p:nvPicPr>
        <p:blipFill>
          <a:blip r:embed="rId2" cstate="print"/>
          <a:srcRect/>
          <a:stretch>
            <a:fillRect/>
          </a:stretch>
        </p:blipFill>
        <p:spPr bwMode="auto">
          <a:xfrm>
            <a:off x="1828800" y="1905000"/>
            <a:ext cx="5362575" cy="733425"/>
          </a:xfrm>
          <a:prstGeom prst="rect">
            <a:avLst/>
          </a:prstGeom>
          <a:noFill/>
          <a:ln w="9525">
            <a:noFill/>
            <a:miter lim="800000"/>
            <a:headEnd/>
            <a:tailEnd/>
          </a:ln>
        </p:spPr>
      </p:pic>
      <p:pic>
        <p:nvPicPr>
          <p:cNvPr id="25604" name="Picture 3"/>
          <p:cNvPicPr>
            <a:picLocks noChangeAspect="1" noChangeArrowheads="1"/>
          </p:cNvPicPr>
          <p:nvPr/>
        </p:nvPicPr>
        <p:blipFill>
          <a:blip r:embed="rId3" cstate="print"/>
          <a:srcRect/>
          <a:stretch>
            <a:fillRect/>
          </a:stretch>
        </p:blipFill>
        <p:spPr bwMode="auto">
          <a:xfrm>
            <a:off x="1887538" y="2590800"/>
            <a:ext cx="6646862" cy="657225"/>
          </a:xfrm>
          <a:prstGeom prst="rect">
            <a:avLst/>
          </a:prstGeom>
          <a:noFill/>
          <a:ln w="9525">
            <a:noFill/>
            <a:miter lim="800000"/>
            <a:headEnd/>
            <a:tailEnd/>
          </a:ln>
        </p:spPr>
      </p:pic>
      <p:pic>
        <p:nvPicPr>
          <p:cNvPr id="25605" name="Picture 4"/>
          <p:cNvPicPr>
            <a:picLocks noChangeAspect="1" noChangeArrowheads="1"/>
          </p:cNvPicPr>
          <p:nvPr/>
        </p:nvPicPr>
        <p:blipFill>
          <a:blip r:embed="rId4" cstate="print"/>
          <a:srcRect/>
          <a:stretch>
            <a:fillRect/>
          </a:stretch>
        </p:blipFill>
        <p:spPr bwMode="auto">
          <a:xfrm>
            <a:off x="1828800" y="3276600"/>
            <a:ext cx="3962400" cy="438150"/>
          </a:xfrm>
          <a:prstGeom prst="rect">
            <a:avLst/>
          </a:prstGeom>
          <a:noFill/>
          <a:ln w="9525">
            <a:noFill/>
            <a:miter lim="800000"/>
            <a:headEnd/>
            <a:tailEnd/>
          </a:ln>
        </p:spPr>
      </p:pic>
      <p:pic>
        <p:nvPicPr>
          <p:cNvPr id="25606" name="Picture 5"/>
          <p:cNvPicPr>
            <a:picLocks noChangeAspect="1" noChangeArrowheads="1"/>
          </p:cNvPicPr>
          <p:nvPr/>
        </p:nvPicPr>
        <p:blipFill>
          <a:blip r:embed="rId5" cstate="print"/>
          <a:srcRect/>
          <a:stretch>
            <a:fillRect/>
          </a:stretch>
        </p:blipFill>
        <p:spPr bwMode="auto">
          <a:xfrm>
            <a:off x="1943100" y="3657600"/>
            <a:ext cx="4686300" cy="590550"/>
          </a:xfrm>
          <a:prstGeom prst="rect">
            <a:avLst/>
          </a:prstGeom>
          <a:noFill/>
          <a:ln w="9525">
            <a:noFill/>
            <a:miter lim="800000"/>
            <a:headEnd/>
            <a:tailEnd/>
          </a:ln>
        </p:spPr>
      </p:pic>
      <p:sp>
        <p:nvSpPr>
          <p:cNvPr id="25607" name="TextBox 13"/>
          <p:cNvSpPr txBox="1">
            <a:spLocks noChangeArrowheads="1"/>
          </p:cNvSpPr>
          <p:nvPr/>
        </p:nvSpPr>
        <p:spPr bwMode="auto">
          <a:xfrm>
            <a:off x="1905000" y="4191000"/>
            <a:ext cx="2611438" cy="369888"/>
          </a:xfrm>
          <a:prstGeom prst="rect">
            <a:avLst/>
          </a:prstGeom>
          <a:noFill/>
          <a:ln w="9525">
            <a:noFill/>
            <a:miter lim="800000"/>
            <a:headEnd/>
            <a:tailEnd/>
          </a:ln>
        </p:spPr>
        <p:txBody>
          <a:bodyPr wrap="none">
            <a:spAutoFit/>
          </a:bodyPr>
          <a:lstStyle/>
          <a:p>
            <a:r>
              <a:rPr lang="en-US">
                <a:solidFill>
                  <a:srgbClr val="800000"/>
                </a:solidFill>
                <a:latin typeface="Stencil" pitchFamily="82" charset="0"/>
              </a:rPr>
              <a:t>Degrees of freedom</a:t>
            </a:r>
          </a:p>
        </p:txBody>
      </p:sp>
      <p:pic>
        <p:nvPicPr>
          <p:cNvPr id="25608" name="Picture 6"/>
          <p:cNvPicPr>
            <a:picLocks noChangeAspect="1" noChangeArrowheads="1"/>
          </p:cNvPicPr>
          <p:nvPr/>
        </p:nvPicPr>
        <p:blipFill>
          <a:blip r:embed="rId6" cstate="print"/>
          <a:srcRect/>
          <a:stretch>
            <a:fillRect/>
          </a:stretch>
        </p:blipFill>
        <p:spPr bwMode="auto">
          <a:xfrm>
            <a:off x="4591050" y="4114800"/>
            <a:ext cx="3638550" cy="457200"/>
          </a:xfrm>
          <a:prstGeom prst="rect">
            <a:avLst/>
          </a:prstGeom>
          <a:noFill/>
          <a:ln w="9525">
            <a:noFill/>
            <a:miter lim="800000"/>
            <a:headEnd/>
            <a:tailEnd/>
          </a:ln>
        </p:spPr>
      </p:pic>
      <p:pic>
        <p:nvPicPr>
          <p:cNvPr id="25609" name="Picture 7"/>
          <p:cNvPicPr>
            <a:picLocks noChangeAspect="1" noChangeArrowheads="1"/>
          </p:cNvPicPr>
          <p:nvPr/>
        </p:nvPicPr>
        <p:blipFill>
          <a:blip r:embed="rId7" cstate="print"/>
          <a:srcRect/>
          <a:stretch>
            <a:fillRect/>
          </a:stretch>
        </p:blipFill>
        <p:spPr bwMode="auto">
          <a:xfrm>
            <a:off x="1828800" y="4972050"/>
            <a:ext cx="5486400" cy="971550"/>
          </a:xfrm>
          <a:prstGeom prst="rect">
            <a:avLst/>
          </a:prstGeom>
          <a:noFill/>
          <a:ln w="9525">
            <a:noFill/>
            <a:miter lim="800000"/>
            <a:headEnd/>
            <a:tailEnd/>
          </a:ln>
        </p:spPr>
      </p:pic>
      <p:pic>
        <p:nvPicPr>
          <p:cNvPr id="25610" name="Picture 8"/>
          <p:cNvPicPr>
            <a:picLocks noChangeAspect="1" noChangeArrowheads="1"/>
          </p:cNvPicPr>
          <p:nvPr/>
        </p:nvPicPr>
        <p:blipFill>
          <a:blip r:embed="rId8" cstate="print"/>
          <a:srcRect/>
          <a:stretch>
            <a:fillRect/>
          </a:stretch>
        </p:blipFill>
        <p:spPr bwMode="auto">
          <a:xfrm>
            <a:off x="1847850" y="5981700"/>
            <a:ext cx="5619750" cy="800100"/>
          </a:xfrm>
          <a:prstGeom prst="rect">
            <a:avLst/>
          </a:prstGeom>
          <a:noFill/>
          <a:ln w="9525">
            <a:noFill/>
            <a:miter lim="800000"/>
            <a:headEnd/>
            <a:tailEnd/>
          </a:ln>
        </p:spPr>
      </p:pic>
      <p:sp>
        <p:nvSpPr>
          <p:cNvPr id="25611" name="TextBox 17"/>
          <p:cNvSpPr txBox="1">
            <a:spLocks noChangeArrowheads="1"/>
          </p:cNvSpPr>
          <p:nvPr/>
        </p:nvSpPr>
        <p:spPr bwMode="auto">
          <a:xfrm>
            <a:off x="1981200" y="4648200"/>
            <a:ext cx="1862138" cy="369888"/>
          </a:xfrm>
          <a:prstGeom prst="rect">
            <a:avLst/>
          </a:prstGeom>
          <a:noFill/>
          <a:ln w="9525">
            <a:noFill/>
            <a:miter lim="800000"/>
            <a:headEnd/>
            <a:tailEnd/>
          </a:ln>
        </p:spPr>
        <p:txBody>
          <a:bodyPr wrap="none">
            <a:spAutoFit/>
          </a:bodyPr>
          <a:lstStyle/>
          <a:p>
            <a:r>
              <a:rPr lang="en-US">
                <a:solidFill>
                  <a:srgbClr val="00B0F0"/>
                </a:solidFill>
                <a:latin typeface="Stencil" pitchFamily="82" charset="0"/>
              </a:rPr>
              <a:t>Mean squares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12365</TotalTime>
  <Words>2175</Words>
  <Application>Microsoft Office PowerPoint</Application>
  <PresentationFormat>On-screen Show (4:3)</PresentationFormat>
  <Paragraphs>330</Paragraphs>
  <Slides>49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Default Design</vt:lpstr>
      <vt:lpstr>Bitmap Image</vt:lpstr>
      <vt:lpstr>GENERAL LINEAR MODELS: Estimation algorithms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Applied Clinical Intelligence,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kminkalis</dc:creator>
  <cp:lastModifiedBy>Kim</cp:lastModifiedBy>
  <cp:revision>532</cp:revision>
  <dcterms:created xsi:type="dcterms:W3CDTF">2009-02-13T12:27:43Z</dcterms:created>
  <dcterms:modified xsi:type="dcterms:W3CDTF">2010-04-28T19:47:06Z</dcterms:modified>
</cp:coreProperties>
</file>