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6" r:id="rId2"/>
    <p:sldId id="257" r:id="rId3"/>
    <p:sldId id="272" r:id="rId4"/>
    <p:sldId id="265" r:id="rId5"/>
    <p:sldId id="276" r:id="rId6"/>
    <p:sldId id="275" r:id="rId7"/>
    <p:sldId id="289" r:id="rId8"/>
    <p:sldId id="259" r:id="rId9"/>
    <p:sldId id="288" r:id="rId10"/>
    <p:sldId id="273" r:id="rId11"/>
    <p:sldId id="260" r:id="rId12"/>
    <p:sldId id="271" r:id="rId13"/>
    <p:sldId id="285" r:id="rId14"/>
    <p:sldId id="274" r:id="rId15"/>
    <p:sldId id="261" r:id="rId16"/>
    <p:sldId id="284" r:id="rId17"/>
    <p:sldId id="270" r:id="rId18"/>
    <p:sldId id="286" r:id="rId19"/>
    <p:sldId id="262" r:id="rId20"/>
    <p:sldId id="263" r:id="rId21"/>
    <p:sldId id="269" r:id="rId22"/>
    <p:sldId id="264" r:id="rId23"/>
    <p:sldId id="267"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A7CF"/>
    <a:srgbClr val="A16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47" d="100"/>
          <a:sy n="47" d="100"/>
        </p:scale>
        <p:origin x="105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CB897A-52C2-46F6-97BE-9F201AFECC4C}"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65DA3304-F0BE-463D-8B1A-1839821FED37}">
      <dgm:prSet/>
      <dgm:spPr/>
      <dgm:t>
        <a:bodyPr/>
        <a:lstStyle/>
        <a:p>
          <a:r>
            <a:rPr lang="en-US" b="1"/>
            <a:t>Labor Unions</a:t>
          </a:r>
          <a:endParaRPr lang="en-US"/>
        </a:p>
      </dgm:t>
    </dgm:pt>
    <dgm:pt modelId="{B008A368-CDCA-4935-AA02-A98AF7D4D260}" type="parTrans" cxnId="{5099A554-BC43-41E3-A0E5-D8A30F2C57B9}">
      <dgm:prSet/>
      <dgm:spPr/>
      <dgm:t>
        <a:bodyPr/>
        <a:lstStyle/>
        <a:p>
          <a:endParaRPr lang="en-US"/>
        </a:p>
      </dgm:t>
    </dgm:pt>
    <dgm:pt modelId="{E3DEF5B5-8942-44CC-AF28-973335497D01}" type="sibTrans" cxnId="{5099A554-BC43-41E3-A0E5-D8A30F2C57B9}">
      <dgm:prSet/>
      <dgm:spPr/>
      <dgm:t>
        <a:bodyPr/>
        <a:lstStyle/>
        <a:p>
          <a:endParaRPr lang="en-US"/>
        </a:p>
      </dgm:t>
    </dgm:pt>
    <dgm:pt modelId="{78752047-DAF8-4C94-AB5B-60CDF75AC630}">
      <dgm:prSet/>
      <dgm:spPr/>
      <dgm:t>
        <a:bodyPr/>
        <a:lstStyle/>
        <a:p>
          <a:r>
            <a:rPr lang="en-US" b="1"/>
            <a:t>Government Agencies</a:t>
          </a:r>
          <a:endParaRPr lang="en-US"/>
        </a:p>
      </dgm:t>
    </dgm:pt>
    <dgm:pt modelId="{430A19BF-AB52-48F0-80C0-C1EBF174BC0F}" type="parTrans" cxnId="{E69B831A-6053-4573-8774-941BB531FA5E}">
      <dgm:prSet/>
      <dgm:spPr/>
      <dgm:t>
        <a:bodyPr/>
        <a:lstStyle/>
        <a:p>
          <a:endParaRPr lang="en-US"/>
        </a:p>
      </dgm:t>
    </dgm:pt>
    <dgm:pt modelId="{B8D25CB3-7E8F-4137-BFD3-E54B7053C3E3}" type="sibTrans" cxnId="{E69B831A-6053-4573-8774-941BB531FA5E}">
      <dgm:prSet/>
      <dgm:spPr/>
      <dgm:t>
        <a:bodyPr/>
        <a:lstStyle/>
        <a:p>
          <a:endParaRPr lang="en-US"/>
        </a:p>
      </dgm:t>
    </dgm:pt>
    <dgm:pt modelId="{CC920678-D400-4A58-BA99-027E4BF5F3B3}">
      <dgm:prSet/>
      <dgm:spPr/>
      <dgm:t>
        <a:bodyPr/>
        <a:lstStyle/>
        <a:p>
          <a:r>
            <a:rPr lang="en-US" b="1"/>
            <a:t>Colleges and Universities</a:t>
          </a:r>
          <a:endParaRPr lang="en-US"/>
        </a:p>
      </dgm:t>
    </dgm:pt>
    <dgm:pt modelId="{38BC24A4-09D2-44A0-9B86-A5B5A03EFD97}" type="parTrans" cxnId="{202E3D7A-F91F-40EB-BE52-95EEF7320081}">
      <dgm:prSet/>
      <dgm:spPr/>
      <dgm:t>
        <a:bodyPr/>
        <a:lstStyle/>
        <a:p>
          <a:endParaRPr lang="en-US"/>
        </a:p>
      </dgm:t>
    </dgm:pt>
    <dgm:pt modelId="{5B780566-39DF-44BD-B2E3-DF531A975940}" type="sibTrans" cxnId="{202E3D7A-F91F-40EB-BE52-95EEF7320081}">
      <dgm:prSet/>
      <dgm:spPr/>
      <dgm:t>
        <a:bodyPr/>
        <a:lstStyle/>
        <a:p>
          <a:endParaRPr lang="en-US"/>
        </a:p>
      </dgm:t>
    </dgm:pt>
    <dgm:pt modelId="{5EF93F7E-F77E-43E0-A554-CB2C58759C51}">
      <dgm:prSet/>
      <dgm:spPr/>
      <dgm:t>
        <a:bodyPr/>
        <a:lstStyle/>
        <a:p>
          <a:r>
            <a:rPr lang="en-US" b="1"/>
            <a:t>Marketing and Advising Firms</a:t>
          </a:r>
          <a:endParaRPr lang="en-US"/>
        </a:p>
      </dgm:t>
    </dgm:pt>
    <dgm:pt modelId="{E9A8D8F8-3DE3-4D21-9E28-FDF11D02DB4C}" type="parTrans" cxnId="{7D91205A-9EB8-4052-ACDC-CE424508EF4A}">
      <dgm:prSet/>
      <dgm:spPr/>
      <dgm:t>
        <a:bodyPr/>
        <a:lstStyle/>
        <a:p>
          <a:endParaRPr lang="en-US"/>
        </a:p>
      </dgm:t>
    </dgm:pt>
    <dgm:pt modelId="{BF8A4468-B671-433F-AF93-383D9A72740B}" type="sibTrans" cxnId="{7D91205A-9EB8-4052-ACDC-CE424508EF4A}">
      <dgm:prSet/>
      <dgm:spPr/>
      <dgm:t>
        <a:bodyPr/>
        <a:lstStyle/>
        <a:p>
          <a:endParaRPr lang="en-US"/>
        </a:p>
      </dgm:t>
    </dgm:pt>
    <dgm:pt modelId="{3B4B47C7-6816-4CF6-AADD-6251114FBB84}">
      <dgm:prSet/>
      <dgm:spPr/>
      <dgm:t>
        <a:bodyPr/>
        <a:lstStyle/>
        <a:p>
          <a:r>
            <a:rPr lang="en-US" b="1"/>
            <a:t>Healthcare Facilities</a:t>
          </a:r>
          <a:endParaRPr lang="en-US"/>
        </a:p>
      </dgm:t>
    </dgm:pt>
    <dgm:pt modelId="{ED0BBAE1-C274-4FE7-B227-37461155E4EC}" type="parTrans" cxnId="{CD3CAD1C-08F9-41A7-B1DE-32DDDDA03814}">
      <dgm:prSet/>
      <dgm:spPr/>
      <dgm:t>
        <a:bodyPr/>
        <a:lstStyle/>
        <a:p>
          <a:endParaRPr lang="en-US"/>
        </a:p>
      </dgm:t>
    </dgm:pt>
    <dgm:pt modelId="{0381AC55-CBA6-4866-9A9D-E345C612C3B3}" type="sibTrans" cxnId="{CD3CAD1C-08F9-41A7-B1DE-32DDDDA03814}">
      <dgm:prSet/>
      <dgm:spPr/>
      <dgm:t>
        <a:bodyPr/>
        <a:lstStyle/>
        <a:p>
          <a:endParaRPr lang="en-US"/>
        </a:p>
      </dgm:t>
    </dgm:pt>
    <dgm:pt modelId="{AB5840F3-A8E5-41D2-BDDB-95F44CF3236B}">
      <dgm:prSet/>
      <dgm:spPr/>
      <dgm:t>
        <a:bodyPr/>
        <a:lstStyle/>
        <a:p>
          <a:r>
            <a:rPr lang="en-US" b="1"/>
            <a:t>Any company with an HR department</a:t>
          </a:r>
          <a:endParaRPr lang="en-US"/>
        </a:p>
      </dgm:t>
    </dgm:pt>
    <dgm:pt modelId="{527A550D-D905-4756-97EA-EA1947A0267A}" type="parTrans" cxnId="{52AC4BA2-3ED9-4F8F-BB39-D2AE62758589}">
      <dgm:prSet/>
      <dgm:spPr/>
      <dgm:t>
        <a:bodyPr/>
        <a:lstStyle/>
        <a:p>
          <a:endParaRPr lang="en-US"/>
        </a:p>
      </dgm:t>
    </dgm:pt>
    <dgm:pt modelId="{26A064C9-4BE1-49BB-B565-D2AFE6BCCC8C}" type="sibTrans" cxnId="{52AC4BA2-3ED9-4F8F-BB39-D2AE62758589}">
      <dgm:prSet/>
      <dgm:spPr/>
      <dgm:t>
        <a:bodyPr/>
        <a:lstStyle/>
        <a:p>
          <a:endParaRPr lang="en-US"/>
        </a:p>
      </dgm:t>
    </dgm:pt>
    <dgm:pt modelId="{71FE6306-00B2-4E1A-8C67-D02B57EE9D7F}" type="pres">
      <dgm:prSet presAssocID="{E6CB897A-52C2-46F6-97BE-9F201AFECC4C}" presName="root" presStyleCnt="0">
        <dgm:presLayoutVars>
          <dgm:dir/>
          <dgm:resizeHandles val="exact"/>
        </dgm:presLayoutVars>
      </dgm:prSet>
      <dgm:spPr/>
    </dgm:pt>
    <dgm:pt modelId="{AA80AC9F-3DC8-4E7B-927A-1DB8202B88FE}" type="pres">
      <dgm:prSet presAssocID="{65DA3304-F0BE-463D-8B1A-1839821FED37}" presName="compNode" presStyleCnt="0"/>
      <dgm:spPr/>
    </dgm:pt>
    <dgm:pt modelId="{3EBA4901-C188-44CD-8B7A-71633B8E1648}" type="pres">
      <dgm:prSet presAssocID="{65DA3304-F0BE-463D-8B1A-1839821FED3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m"/>
        </a:ext>
      </dgm:extLst>
    </dgm:pt>
    <dgm:pt modelId="{3D7DD6BC-5F71-4F4B-BA3E-E5A26A4A8965}" type="pres">
      <dgm:prSet presAssocID="{65DA3304-F0BE-463D-8B1A-1839821FED37}" presName="spaceRect" presStyleCnt="0"/>
      <dgm:spPr/>
    </dgm:pt>
    <dgm:pt modelId="{289039DC-8E58-4D4F-A68C-51653A0A8E28}" type="pres">
      <dgm:prSet presAssocID="{65DA3304-F0BE-463D-8B1A-1839821FED37}" presName="textRect" presStyleLbl="revTx" presStyleIdx="0" presStyleCnt="6">
        <dgm:presLayoutVars>
          <dgm:chMax val="1"/>
          <dgm:chPref val="1"/>
        </dgm:presLayoutVars>
      </dgm:prSet>
      <dgm:spPr/>
    </dgm:pt>
    <dgm:pt modelId="{04C8DF90-8C8C-432D-B5F9-5D2D7329FCD6}" type="pres">
      <dgm:prSet presAssocID="{E3DEF5B5-8942-44CC-AF28-973335497D01}" presName="sibTrans" presStyleCnt="0"/>
      <dgm:spPr/>
    </dgm:pt>
    <dgm:pt modelId="{1B75A42E-3997-4A2B-8D10-C473E7FBB435}" type="pres">
      <dgm:prSet presAssocID="{78752047-DAF8-4C94-AB5B-60CDF75AC630}" presName="compNode" presStyleCnt="0"/>
      <dgm:spPr/>
    </dgm:pt>
    <dgm:pt modelId="{D23142F0-92BD-4862-AFB3-CA622D1EBE90}" type="pres">
      <dgm:prSet presAssocID="{78752047-DAF8-4C94-AB5B-60CDF75AC63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8FCC5368-082E-48F1-997A-11C27F674769}" type="pres">
      <dgm:prSet presAssocID="{78752047-DAF8-4C94-AB5B-60CDF75AC630}" presName="spaceRect" presStyleCnt="0"/>
      <dgm:spPr/>
    </dgm:pt>
    <dgm:pt modelId="{65900E85-B597-4ABB-AFE8-5C830841F675}" type="pres">
      <dgm:prSet presAssocID="{78752047-DAF8-4C94-AB5B-60CDF75AC630}" presName="textRect" presStyleLbl="revTx" presStyleIdx="1" presStyleCnt="6">
        <dgm:presLayoutVars>
          <dgm:chMax val="1"/>
          <dgm:chPref val="1"/>
        </dgm:presLayoutVars>
      </dgm:prSet>
      <dgm:spPr/>
    </dgm:pt>
    <dgm:pt modelId="{5F05B04F-68A9-450B-AC43-6DBCFAD9BE59}" type="pres">
      <dgm:prSet presAssocID="{B8D25CB3-7E8F-4137-BFD3-E54B7053C3E3}" presName="sibTrans" presStyleCnt="0"/>
      <dgm:spPr/>
    </dgm:pt>
    <dgm:pt modelId="{5670966A-8485-4DEC-8A7F-BF8FB8FCC993}" type="pres">
      <dgm:prSet presAssocID="{CC920678-D400-4A58-BA99-027E4BF5F3B3}" presName="compNode" presStyleCnt="0"/>
      <dgm:spPr/>
    </dgm:pt>
    <dgm:pt modelId="{F7D4C2C3-FA05-45DF-AD8B-C69B55BA4476}" type="pres">
      <dgm:prSet presAssocID="{CC920678-D400-4A58-BA99-027E4BF5F3B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2486526F-304D-4134-BADA-B897FCF1956D}" type="pres">
      <dgm:prSet presAssocID="{CC920678-D400-4A58-BA99-027E4BF5F3B3}" presName="spaceRect" presStyleCnt="0"/>
      <dgm:spPr/>
    </dgm:pt>
    <dgm:pt modelId="{FE333168-FEFE-419F-A711-B170E9E45A1B}" type="pres">
      <dgm:prSet presAssocID="{CC920678-D400-4A58-BA99-027E4BF5F3B3}" presName="textRect" presStyleLbl="revTx" presStyleIdx="2" presStyleCnt="6">
        <dgm:presLayoutVars>
          <dgm:chMax val="1"/>
          <dgm:chPref val="1"/>
        </dgm:presLayoutVars>
      </dgm:prSet>
      <dgm:spPr/>
    </dgm:pt>
    <dgm:pt modelId="{F82FB24D-767D-4469-8006-E263FCA02C17}" type="pres">
      <dgm:prSet presAssocID="{5B780566-39DF-44BD-B2E3-DF531A975940}" presName="sibTrans" presStyleCnt="0"/>
      <dgm:spPr/>
    </dgm:pt>
    <dgm:pt modelId="{DA215780-F9E7-4AF2-9529-272671D8A2A9}" type="pres">
      <dgm:prSet presAssocID="{5EF93F7E-F77E-43E0-A554-CB2C58759C51}" presName="compNode" presStyleCnt="0"/>
      <dgm:spPr/>
    </dgm:pt>
    <dgm:pt modelId="{C5319DBA-40F1-4D40-B9A4-BF8C31009DB3}" type="pres">
      <dgm:prSet presAssocID="{5EF93F7E-F77E-43E0-A554-CB2C58759C5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C46C1F7E-E0BD-4A4A-998C-86AACBA4CACA}" type="pres">
      <dgm:prSet presAssocID="{5EF93F7E-F77E-43E0-A554-CB2C58759C51}" presName="spaceRect" presStyleCnt="0"/>
      <dgm:spPr/>
    </dgm:pt>
    <dgm:pt modelId="{D914AC33-9913-495E-A2F8-DBFAACCE4E37}" type="pres">
      <dgm:prSet presAssocID="{5EF93F7E-F77E-43E0-A554-CB2C58759C51}" presName="textRect" presStyleLbl="revTx" presStyleIdx="3" presStyleCnt="6">
        <dgm:presLayoutVars>
          <dgm:chMax val="1"/>
          <dgm:chPref val="1"/>
        </dgm:presLayoutVars>
      </dgm:prSet>
      <dgm:spPr/>
    </dgm:pt>
    <dgm:pt modelId="{4D508ACD-AE49-4B81-B1B2-C135A903BD0C}" type="pres">
      <dgm:prSet presAssocID="{BF8A4468-B671-433F-AF93-383D9A72740B}" presName="sibTrans" presStyleCnt="0"/>
      <dgm:spPr/>
    </dgm:pt>
    <dgm:pt modelId="{797ACEBF-90A1-47FE-99C3-0E2D5FF4FAF8}" type="pres">
      <dgm:prSet presAssocID="{3B4B47C7-6816-4CF6-AADD-6251114FBB84}" presName="compNode" presStyleCnt="0"/>
      <dgm:spPr/>
    </dgm:pt>
    <dgm:pt modelId="{FC44C025-B229-49F7-ACBA-681184B1E673}" type="pres">
      <dgm:prSet presAssocID="{3B4B47C7-6816-4CF6-AADD-6251114FBB8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dical"/>
        </a:ext>
      </dgm:extLst>
    </dgm:pt>
    <dgm:pt modelId="{B969A679-70BB-4250-805F-38561C413739}" type="pres">
      <dgm:prSet presAssocID="{3B4B47C7-6816-4CF6-AADD-6251114FBB84}" presName="spaceRect" presStyleCnt="0"/>
      <dgm:spPr/>
    </dgm:pt>
    <dgm:pt modelId="{552F2C2E-E8FD-46D6-88C4-4B5D481F2A24}" type="pres">
      <dgm:prSet presAssocID="{3B4B47C7-6816-4CF6-AADD-6251114FBB84}" presName="textRect" presStyleLbl="revTx" presStyleIdx="4" presStyleCnt="6">
        <dgm:presLayoutVars>
          <dgm:chMax val="1"/>
          <dgm:chPref val="1"/>
        </dgm:presLayoutVars>
      </dgm:prSet>
      <dgm:spPr/>
    </dgm:pt>
    <dgm:pt modelId="{5170F9F5-8D61-42E5-B772-ED0EDE7B01D6}" type="pres">
      <dgm:prSet presAssocID="{0381AC55-CBA6-4866-9A9D-E345C612C3B3}" presName="sibTrans" presStyleCnt="0"/>
      <dgm:spPr/>
    </dgm:pt>
    <dgm:pt modelId="{AA3539CC-E930-4451-A7E4-B850D2F36284}" type="pres">
      <dgm:prSet presAssocID="{AB5840F3-A8E5-41D2-BDDB-95F44CF3236B}" presName="compNode" presStyleCnt="0"/>
      <dgm:spPr/>
    </dgm:pt>
    <dgm:pt modelId="{F3E9A526-8F89-4883-B842-7012BB504FEF}" type="pres">
      <dgm:prSet presAssocID="{AB5840F3-A8E5-41D2-BDDB-95F44CF3236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ser"/>
        </a:ext>
      </dgm:extLst>
    </dgm:pt>
    <dgm:pt modelId="{9060B6C3-D075-4318-88F4-EECBE1232D2F}" type="pres">
      <dgm:prSet presAssocID="{AB5840F3-A8E5-41D2-BDDB-95F44CF3236B}" presName="spaceRect" presStyleCnt="0"/>
      <dgm:spPr/>
    </dgm:pt>
    <dgm:pt modelId="{A3EF6F99-93C8-4B2F-9BA3-EE2C9DB81706}" type="pres">
      <dgm:prSet presAssocID="{AB5840F3-A8E5-41D2-BDDB-95F44CF3236B}" presName="textRect" presStyleLbl="revTx" presStyleIdx="5" presStyleCnt="6">
        <dgm:presLayoutVars>
          <dgm:chMax val="1"/>
          <dgm:chPref val="1"/>
        </dgm:presLayoutVars>
      </dgm:prSet>
      <dgm:spPr/>
    </dgm:pt>
  </dgm:ptLst>
  <dgm:cxnLst>
    <dgm:cxn modelId="{E0FAD713-8BEA-4180-8F74-8AA4AF2F16DA}" type="presOf" srcId="{78752047-DAF8-4C94-AB5B-60CDF75AC630}" destId="{65900E85-B597-4ABB-AFE8-5C830841F675}" srcOrd="0" destOrd="0" presId="urn:microsoft.com/office/officeart/2018/2/layout/IconLabelList"/>
    <dgm:cxn modelId="{E69B831A-6053-4573-8774-941BB531FA5E}" srcId="{E6CB897A-52C2-46F6-97BE-9F201AFECC4C}" destId="{78752047-DAF8-4C94-AB5B-60CDF75AC630}" srcOrd="1" destOrd="0" parTransId="{430A19BF-AB52-48F0-80C0-C1EBF174BC0F}" sibTransId="{B8D25CB3-7E8F-4137-BFD3-E54B7053C3E3}"/>
    <dgm:cxn modelId="{CD3CAD1C-08F9-41A7-B1DE-32DDDDA03814}" srcId="{E6CB897A-52C2-46F6-97BE-9F201AFECC4C}" destId="{3B4B47C7-6816-4CF6-AADD-6251114FBB84}" srcOrd="4" destOrd="0" parTransId="{ED0BBAE1-C274-4FE7-B227-37461155E4EC}" sibTransId="{0381AC55-CBA6-4866-9A9D-E345C612C3B3}"/>
    <dgm:cxn modelId="{86DF844A-FCCD-4A36-9857-541A234C34CE}" type="presOf" srcId="{E6CB897A-52C2-46F6-97BE-9F201AFECC4C}" destId="{71FE6306-00B2-4E1A-8C67-D02B57EE9D7F}" srcOrd="0" destOrd="0" presId="urn:microsoft.com/office/officeart/2018/2/layout/IconLabelList"/>
    <dgm:cxn modelId="{C697556D-315A-4EAE-9E6C-427F924E8E73}" type="presOf" srcId="{65DA3304-F0BE-463D-8B1A-1839821FED37}" destId="{289039DC-8E58-4D4F-A68C-51653A0A8E28}" srcOrd="0" destOrd="0" presId="urn:microsoft.com/office/officeart/2018/2/layout/IconLabelList"/>
    <dgm:cxn modelId="{C712C36F-C6FE-40F1-9A63-ABEF91A66F6B}" type="presOf" srcId="{AB5840F3-A8E5-41D2-BDDB-95F44CF3236B}" destId="{A3EF6F99-93C8-4B2F-9BA3-EE2C9DB81706}" srcOrd="0" destOrd="0" presId="urn:microsoft.com/office/officeart/2018/2/layout/IconLabelList"/>
    <dgm:cxn modelId="{5099A554-BC43-41E3-A0E5-D8A30F2C57B9}" srcId="{E6CB897A-52C2-46F6-97BE-9F201AFECC4C}" destId="{65DA3304-F0BE-463D-8B1A-1839821FED37}" srcOrd="0" destOrd="0" parTransId="{B008A368-CDCA-4935-AA02-A98AF7D4D260}" sibTransId="{E3DEF5B5-8942-44CC-AF28-973335497D01}"/>
    <dgm:cxn modelId="{7D91205A-9EB8-4052-ACDC-CE424508EF4A}" srcId="{E6CB897A-52C2-46F6-97BE-9F201AFECC4C}" destId="{5EF93F7E-F77E-43E0-A554-CB2C58759C51}" srcOrd="3" destOrd="0" parTransId="{E9A8D8F8-3DE3-4D21-9E28-FDF11D02DB4C}" sibTransId="{BF8A4468-B671-433F-AF93-383D9A72740B}"/>
    <dgm:cxn modelId="{202E3D7A-F91F-40EB-BE52-95EEF7320081}" srcId="{E6CB897A-52C2-46F6-97BE-9F201AFECC4C}" destId="{CC920678-D400-4A58-BA99-027E4BF5F3B3}" srcOrd="2" destOrd="0" parTransId="{38BC24A4-09D2-44A0-9B86-A5B5A03EFD97}" sibTransId="{5B780566-39DF-44BD-B2E3-DF531A975940}"/>
    <dgm:cxn modelId="{08F24B7E-3E7C-4D27-9925-74AC92D15F67}" type="presOf" srcId="{CC920678-D400-4A58-BA99-027E4BF5F3B3}" destId="{FE333168-FEFE-419F-A711-B170E9E45A1B}" srcOrd="0" destOrd="0" presId="urn:microsoft.com/office/officeart/2018/2/layout/IconLabelList"/>
    <dgm:cxn modelId="{52AC4BA2-3ED9-4F8F-BB39-D2AE62758589}" srcId="{E6CB897A-52C2-46F6-97BE-9F201AFECC4C}" destId="{AB5840F3-A8E5-41D2-BDDB-95F44CF3236B}" srcOrd="5" destOrd="0" parTransId="{527A550D-D905-4756-97EA-EA1947A0267A}" sibTransId="{26A064C9-4BE1-49BB-B565-D2AFE6BCCC8C}"/>
    <dgm:cxn modelId="{783928B9-A041-4C00-8937-BC47ED93C0CF}" type="presOf" srcId="{5EF93F7E-F77E-43E0-A554-CB2C58759C51}" destId="{D914AC33-9913-495E-A2F8-DBFAACCE4E37}" srcOrd="0" destOrd="0" presId="urn:microsoft.com/office/officeart/2018/2/layout/IconLabelList"/>
    <dgm:cxn modelId="{73BE16F9-3A29-45A5-8360-39A34807F91A}" type="presOf" srcId="{3B4B47C7-6816-4CF6-AADD-6251114FBB84}" destId="{552F2C2E-E8FD-46D6-88C4-4B5D481F2A24}" srcOrd="0" destOrd="0" presId="urn:microsoft.com/office/officeart/2018/2/layout/IconLabelList"/>
    <dgm:cxn modelId="{22F2DBEE-49A4-48BB-9934-AA3E7CCAFE09}" type="presParOf" srcId="{71FE6306-00B2-4E1A-8C67-D02B57EE9D7F}" destId="{AA80AC9F-3DC8-4E7B-927A-1DB8202B88FE}" srcOrd="0" destOrd="0" presId="urn:microsoft.com/office/officeart/2018/2/layout/IconLabelList"/>
    <dgm:cxn modelId="{A71E12EB-F654-4F22-8E9F-BB4D995D03ED}" type="presParOf" srcId="{AA80AC9F-3DC8-4E7B-927A-1DB8202B88FE}" destId="{3EBA4901-C188-44CD-8B7A-71633B8E1648}" srcOrd="0" destOrd="0" presId="urn:microsoft.com/office/officeart/2018/2/layout/IconLabelList"/>
    <dgm:cxn modelId="{5B5ADEF4-5441-40CC-9963-F5BB90DD681B}" type="presParOf" srcId="{AA80AC9F-3DC8-4E7B-927A-1DB8202B88FE}" destId="{3D7DD6BC-5F71-4F4B-BA3E-E5A26A4A8965}" srcOrd="1" destOrd="0" presId="urn:microsoft.com/office/officeart/2018/2/layout/IconLabelList"/>
    <dgm:cxn modelId="{B89A3C17-3EE6-4146-8ED6-97AD63FCA52B}" type="presParOf" srcId="{AA80AC9F-3DC8-4E7B-927A-1DB8202B88FE}" destId="{289039DC-8E58-4D4F-A68C-51653A0A8E28}" srcOrd="2" destOrd="0" presId="urn:microsoft.com/office/officeart/2018/2/layout/IconLabelList"/>
    <dgm:cxn modelId="{E9B79F97-CF4F-4646-AC59-07EC4CBF1F53}" type="presParOf" srcId="{71FE6306-00B2-4E1A-8C67-D02B57EE9D7F}" destId="{04C8DF90-8C8C-432D-B5F9-5D2D7329FCD6}" srcOrd="1" destOrd="0" presId="urn:microsoft.com/office/officeart/2018/2/layout/IconLabelList"/>
    <dgm:cxn modelId="{5F409035-78FD-4B80-A1FF-1E90ED259D4B}" type="presParOf" srcId="{71FE6306-00B2-4E1A-8C67-D02B57EE9D7F}" destId="{1B75A42E-3997-4A2B-8D10-C473E7FBB435}" srcOrd="2" destOrd="0" presId="urn:microsoft.com/office/officeart/2018/2/layout/IconLabelList"/>
    <dgm:cxn modelId="{DD77AEAC-311F-45DB-A260-2EF01860F6A9}" type="presParOf" srcId="{1B75A42E-3997-4A2B-8D10-C473E7FBB435}" destId="{D23142F0-92BD-4862-AFB3-CA622D1EBE90}" srcOrd="0" destOrd="0" presId="urn:microsoft.com/office/officeart/2018/2/layout/IconLabelList"/>
    <dgm:cxn modelId="{1AAD858F-FFF2-4892-8D92-88802CA1EFDB}" type="presParOf" srcId="{1B75A42E-3997-4A2B-8D10-C473E7FBB435}" destId="{8FCC5368-082E-48F1-997A-11C27F674769}" srcOrd="1" destOrd="0" presId="urn:microsoft.com/office/officeart/2018/2/layout/IconLabelList"/>
    <dgm:cxn modelId="{AC001322-2E5B-4B84-9D8B-2B83B8F2ADEF}" type="presParOf" srcId="{1B75A42E-3997-4A2B-8D10-C473E7FBB435}" destId="{65900E85-B597-4ABB-AFE8-5C830841F675}" srcOrd="2" destOrd="0" presId="urn:microsoft.com/office/officeart/2018/2/layout/IconLabelList"/>
    <dgm:cxn modelId="{438DE9BE-6EE5-47FD-80E1-627C13628A3D}" type="presParOf" srcId="{71FE6306-00B2-4E1A-8C67-D02B57EE9D7F}" destId="{5F05B04F-68A9-450B-AC43-6DBCFAD9BE59}" srcOrd="3" destOrd="0" presId="urn:microsoft.com/office/officeart/2018/2/layout/IconLabelList"/>
    <dgm:cxn modelId="{7A987269-DE74-4493-A66A-152C1DA99338}" type="presParOf" srcId="{71FE6306-00B2-4E1A-8C67-D02B57EE9D7F}" destId="{5670966A-8485-4DEC-8A7F-BF8FB8FCC993}" srcOrd="4" destOrd="0" presId="urn:microsoft.com/office/officeart/2018/2/layout/IconLabelList"/>
    <dgm:cxn modelId="{C80CDD1F-D9D6-4D1C-A924-0B8C9B8D5D89}" type="presParOf" srcId="{5670966A-8485-4DEC-8A7F-BF8FB8FCC993}" destId="{F7D4C2C3-FA05-45DF-AD8B-C69B55BA4476}" srcOrd="0" destOrd="0" presId="urn:microsoft.com/office/officeart/2018/2/layout/IconLabelList"/>
    <dgm:cxn modelId="{50BE521C-5BA5-4691-89F5-C57E8D71512C}" type="presParOf" srcId="{5670966A-8485-4DEC-8A7F-BF8FB8FCC993}" destId="{2486526F-304D-4134-BADA-B897FCF1956D}" srcOrd="1" destOrd="0" presId="urn:microsoft.com/office/officeart/2018/2/layout/IconLabelList"/>
    <dgm:cxn modelId="{288D8414-94AA-460D-9E8D-5F0E1402DA15}" type="presParOf" srcId="{5670966A-8485-4DEC-8A7F-BF8FB8FCC993}" destId="{FE333168-FEFE-419F-A711-B170E9E45A1B}" srcOrd="2" destOrd="0" presId="urn:microsoft.com/office/officeart/2018/2/layout/IconLabelList"/>
    <dgm:cxn modelId="{9662953F-2A93-48BF-A3D7-57107B05CF6E}" type="presParOf" srcId="{71FE6306-00B2-4E1A-8C67-D02B57EE9D7F}" destId="{F82FB24D-767D-4469-8006-E263FCA02C17}" srcOrd="5" destOrd="0" presId="urn:microsoft.com/office/officeart/2018/2/layout/IconLabelList"/>
    <dgm:cxn modelId="{1ED90E0D-9AAC-4B4F-B8BE-69E5B914BAEC}" type="presParOf" srcId="{71FE6306-00B2-4E1A-8C67-D02B57EE9D7F}" destId="{DA215780-F9E7-4AF2-9529-272671D8A2A9}" srcOrd="6" destOrd="0" presId="urn:microsoft.com/office/officeart/2018/2/layout/IconLabelList"/>
    <dgm:cxn modelId="{868EA4B9-6846-4036-8BC9-572F4C09D760}" type="presParOf" srcId="{DA215780-F9E7-4AF2-9529-272671D8A2A9}" destId="{C5319DBA-40F1-4D40-B9A4-BF8C31009DB3}" srcOrd="0" destOrd="0" presId="urn:microsoft.com/office/officeart/2018/2/layout/IconLabelList"/>
    <dgm:cxn modelId="{515166F3-328E-46F5-875B-8290E2523E6E}" type="presParOf" srcId="{DA215780-F9E7-4AF2-9529-272671D8A2A9}" destId="{C46C1F7E-E0BD-4A4A-998C-86AACBA4CACA}" srcOrd="1" destOrd="0" presId="urn:microsoft.com/office/officeart/2018/2/layout/IconLabelList"/>
    <dgm:cxn modelId="{DAAEEC57-64C6-4CDF-A2DA-B6F857D191D1}" type="presParOf" srcId="{DA215780-F9E7-4AF2-9529-272671D8A2A9}" destId="{D914AC33-9913-495E-A2F8-DBFAACCE4E37}" srcOrd="2" destOrd="0" presId="urn:microsoft.com/office/officeart/2018/2/layout/IconLabelList"/>
    <dgm:cxn modelId="{CA58837B-77C9-4C3C-81E7-61FD80E053C7}" type="presParOf" srcId="{71FE6306-00B2-4E1A-8C67-D02B57EE9D7F}" destId="{4D508ACD-AE49-4B81-B1B2-C135A903BD0C}" srcOrd="7" destOrd="0" presId="urn:microsoft.com/office/officeart/2018/2/layout/IconLabelList"/>
    <dgm:cxn modelId="{7312ABEC-6567-4B49-86C5-C8F779A254B7}" type="presParOf" srcId="{71FE6306-00B2-4E1A-8C67-D02B57EE9D7F}" destId="{797ACEBF-90A1-47FE-99C3-0E2D5FF4FAF8}" srcOrd="8" destOrd="0" presId="urn:microsoft.com/office/officeart/2018/2/layout/IconLabelList"/>
    <dgm:cxn modelId="{D9187402-AF4B-4D48-9ACE-DDEAA8949F15}" type="presParOf" srcId="{797ACEBF-90A1-47FE-99C3-0E2D5FF4FAF8}" destId="{FC44C025-B229-49F7-ACBA-681184B1E673}" srcOrd="0" destOrd="0" presId="urn:microsoft.com/office/officeart/2018/2/layout/IconLabelList"/>
    <dgm:cxn modelId="{5C03F42A-430B-403D-ADC6-DB268DA8043E}" type="presParOf" srcId="{797ACEBF-90A1-47FE-99C3-0E2D5FF4FAF8}" destId="{B969A679-70BB-4250-805F-38561C413739}" srcOrd="1" destOrd="0" presId="urn:microsoft.com/office/officeart/2018/2/layout/IconLabelList"/>
    <dgm:cxn modelId="{B5F52CA7-AC70-4B99-BED7-E566C0D71BC5}" type="presParOf" srcId="{797ACEBF-90A1-47FE-99C3-0E2D5FF4FAF8}" destId="{552F2C2E-E8FD-46D6-88C4-4B5D481F2A24}" srcOrd="2" destOrd="0" presId="urn:microsoft.com/office/officeart/2018/2/layout/IconLabelList"/>
    <dgm:cxn modelId="{498B72B0-ADE1-4056-A613-8D1D6A3A6771}" type="presParOf" srcId="{71FE6306-00B2-4E1A-8C67-D02B57EE9D7F}" destId="{5170F9F5-8D61-42E5-B772-ED0EDE7B01D6}" srcOrd="9" destOrd="0" presId="urn:microsoft.com/office/officeart/2018/2/layout/IconLabelList"/>
    <dgm:cxn modelId="{9DAA1EDC-4EEC-486A-B98D-1E46FA91E5A9}" type="presParOf" srcId="{71FE6306-00B2-4E1A-8C67-D02B57EE9D7F}" destId="{AA3539CC-E930-4451-A7E4-B850D2F36284}" srcOrd="10" destOrd="0" presId="urn:microsoft.com/office/officeart/2018/2/layout/IconLabelList"/>
    <dgm:cxn modelId="{F2037AAF-AD3B-4C02-9228-D896E828985C}" type="presParOf" srcId="{AA3539CC-E930-4451-A7E4-B850D2F36284}" destId="{F3E9A526-8F89-4883-B842-7012BB504FEF}" srcOrd="0" destOrd="0" presId="urn:microsoft.com/office/officeart/2018/2/layout/IconLabelList"/>
    <dgm:cxn modelId="{E07060F1-6247-4B2B-A757-986A0198AF35}" type="presParOf" srcId="{AA3539CC-E930-4451-A7E4-B850D2F36284}" destId="{9060B6C3-D075-4318-88F4-EECBE1232D2F}" srcOrd="1" destOrd="0" presId="urn:microsoft.com/office/officeart/2018/2/layout/IconLabelList"/>
    <dgm:cxn modelId="{11FC07B5-FDD2-44E8-8B01-574925674B56}" type="presParOf" srcId="{AA3539CC-E930-4451-A7E4-B850D2F36284}" destId="{A3EF6F99-93C8-4B2F-9BA3-EE2C9DB8170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A4901-C188-44CD-8B7A-71633B8E1648}">
      <dsp:nvSpPr>
        <dsp:cNvPr id="0" name=""/>
        <dsp:cNvSpPr/>
      </dsp:nvSpPr>
      <dsp:spPr>
        <a:xfrm>
          <a:off x="864065" y="477485"/>
          <a:ext cx="772031" cy="77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9039DC-8E58-4D4F-A68C-51653A0A8E28}">
      <dsp:nvSpPr>
        <dsp:cNvPr id="0" name=""/>
        <dsp:cNvSpPr/>
      </dsp:nvSpPr>
      <dsp:spPr>
        <a:xfrm>
          <a:off x="392268" y="15427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Labor Unions</a:t>
          </a:r>
          <a:endParaRPr lang="en-US" sz="1600" kern="1200"/>
        </a:p>
      </dsp:txBody>
      <dsp:txXfrm>
        <a:off x="392268" y="1542728"/>
        <a:ext cx="1715625" cy="686250"/>
      </dsp:txXfrm>
    </dsp:sp>
    <dsp:sp modelId="{D23142F0-92BD-4862-AFB3-CA622D1EBE90}">
      <dsp:nvSpPr>
        <dsp:cNvPr id="0" name=""/>
        <dsp:cNvSpPr/>
      </dsp:nvSpPr>
      <dsp:spPr>
        <a:xfrm>
          <a:off x="2879924" y="477485"/>
          <a:ext cx="772031" cy="77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5900E85-B597-4ABB-AFE8-5C830841F675}">
      <dsp:nvSpPr>
        <dsp:cNvPr id="0" name=""/>
        <dsp:cNvSpPr/>
      </dsp:nvSpPr>
      <dsp:spPr>
        <a:xfrm>
          <a:off x="2408127" y="15427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Government Agencies</a:t>
          </a:r>
          <a:endParaRPr lang="en-US" sz="1600" kern="1200"/>
        </a:p>
      </dsp:txBody>
      <dsp:txXfrm>
        <a:off x="2408127" y="1542728"/>
        <a:ext cx="1715625" cy="686250"/>
      </dsp:txXfrm>
    </dsp:sp>
    <dsp:sp modelId="{F7D4C2C3-FA05-45DF-AD8B-C69B55BA4476}">
      <dsp:nvSpPr>
        <dsp:cNvPr id="0" name=""/>
        <dsp:cNvSpPr/>
      </dsp:nvSpPr>
      <dsp:spPr>
        <a:xfrm>
          <a:off x="4895784" y="477485"/>
          <a:ext cx="772031" cy="77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333168-FEFE-419F-A711-B170E9E45A1B}">
      <dsp:nvSpPr>
        <dsp:cNvPr id="0" name=""/>
        <dsp:cNvSpPr/>
      </dsp:nvSpPr>
      <dsp:spPr>
        <a:xfrm>
          <a:off x="4423987" y="15427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Colleges and Universities</a:t>
          </a:r>
          <a:endParaRPr lang="en-US" sz="1600" kern="1200"/>
        </a:p>
      </dsp:txBody>
      <dsp:txXfrm>
        <a:off x="4423987" y="1542728"/>
        <a:ext cx="1715625" cy="686250"/>
      </dsp:txXfrm>
    </dsp:sp>
    <dsp:sp modelId="{C5319DBA-40F1-4D40-B9A4-BF8C31009DB3}">
      <dsp:nvSpPr>
        <dsp:cNvPr id="0" name=""/>
        <dsp:cNvSpPr/>
      </dsp:nvSpPr>
      <dsp:spPr>
        <a:xfrm>
          <a:off x="6911643" y="477485"/>
          <a:ext cx="772031" cy="7720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14AC33-9913-495E-A2F8-DBFAACCE4E37}">
      <dsp:nvSpPr>
        <dsp:cNvPr id="0" name=""/>
        <dsp:cNvSpPr/>
      </dsp:nvSpPr>
      <dsp:spPr>
        <a:xfrm>
          <a:off x="6439846" y="15427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Marketing and Advising Firms</a:t>
          </a:r>
          <a:endParaRPr lang="en-US" sz="1600" kern="1200"/>
        </a:p>
      </dsp:txBody>
      <dsp:txXfrm>
        <a:off x="6439846" y="1542728"/>
        <a:ext cx="1715625" cy="686250"/>
      </dsp:txXfrm>
    </dsp:sp>
    <dsp:sp modelId="{FC44C025-B229-49F7-ACBA-681184B1E673}">
      <dsp:nvSpPr>
        <dsp:cNvPr id="0" name=""/>
        <dsp:cNvSpPr/>
      </dsp:nvSpPr>
      <dsp:spPr>
        <a:xfrm>
          <a:off x="2879924" y="2657885"/>
          <a:ext cx="772031" cy="7720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2F2C2E-E8FD-46D6-88C4-4B5D481F2A24}">
      <dsp:nvSpPr>
        <dsp:cNvPr id="0" name=""/>
        <dsp:cNvSpPr/>
      </dsp:nvSpPr>
      <dsp:spPr>
        <a:xfrm>
          <a:off x="2408127" y="37231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Healthcare Facilities</a:t>
          </a:r>
          <a:endParaRPr lang="en-US" sz="1600" kern="1200"/>
        </a:p>
      </dsp:txBody>
      <dsp:txXfrm>
        <a:off x="2408127" y="3723128"/>
        <a:ext cx="1715625" cy="686250"/>
      </dsp:txXfrm>
    </dsp:sp>
    <dsp:sp modelId="{F3E9A526-8F89-4883-B842-7012BB504FEF}">
      <dsp:nvSpPr>
        <dsp:cNvPr id="0" name=""/>
        <dsp:cNvSpPr/>
      </dsp:nvSpPr>
      <dsp:spPr>
        <a:xfrm>
          <a:off x="4895784" y="2657885"/>
          <a:ext cx="772031" cy="77203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EF6F99-93C8-4B2F-9BA3-EE2C9DB81706}">
      <dsp:nvSpPr>
        <dsp:cNvPr id="0" name=""/>
        <dsp:cNvSpPr/>
      </dsp:nvSpPr>
      <dsp:spPr>
        <a:xfrm>
          <a:off x="4423987" y="3723128"/>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kern="1200"/>
            <a:t>Any company with an HR department</a:t>
          </a:r>
          <a:endParaRPr lang="en-US" sz="1600" kern="1200"/>
        </a:p>
      </dsp:txBody>
      <dsp:txXfrm>
        <a:off x="4423987" y="3723128"/>
        <a:ext cx="1715625" cy="68625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91075-946D-4814-97D2-6438E5EE59C3}" type="datetimeFigureOut">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4CAC0-767B-492E-B732-C186647D2F1E}" type="slidenum">
              <a:t>‹#›</a:t>
            </a:fld>
            <a:endParaRPr lang="en-US"/>
          </a:p>
        </p:txBody>
      </p:sp>
    </p:spTree>
    <p:extLst>
      <p:ext uri="{BB962C8B-B14F-4D97-AF65-F5344CB8AC3E}">
        <p14:creationId xmlns:p14="http://schemas.microsoft.com/office/powerpoint/2010/main" val="474829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F54CAC0-767B-492E-B732-C186647D2F1E}" type="slidenum">
              <a:rPr lang="en-US"/>
              <a:t>2</a:t>
            </a:fld>
            <a:endParaRPr lang="en-US"/>
          </a:p>
        </p:txBody>
      </p:sp>
    </p:spTree>
    <p:extLst>
      <p:ext uri="{BB962C8B-B14F-4D97-AF65-F5344CB8AC3E}">
        <p14:creationId xmlns:p14="http://schemas.microsoft.com/office/powerpoint/2010/main" val="186214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4CAC0-767B-492E-B732-C186647D2F1E}" type="slidenum">
              <a:rPr lang="en-US" smtClean="0"/>
              <a:t>3</a:t>
            </a:fld>
            <a:endParaRPr lang="en-US"/>
          </a:p>
        </p:txBody>
      </p:sp>
    </p:spTree>
    <p:extLst>
      <p:ext uri="{BB962C8B-B14F-4D97-AF65-F5344CB8AC3E}">
        <p14:creationId xmlns:p14="http://schemas.microsoft.com/office/powerpoint/2010/main" val="273285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Find figure of employee lifecycle </a:t>
            </a:r>
          </a:p>
        </p:txBody>
      </p:sp>
      <p:sp>
        <p:nvSpPr>
          <p:cNvPr id="4" name="Slide Number Placeholder 3"/>
          <p:cNvSpPr>
            <a:spLocks noGrp="1"/>
          </p:cNvSpPr>
          <p:nvPr>
            <p:ph type="sldNum" sz="quarter" idx="5"/>
          </p:nvPr>
        </p:nvSpPr>
        <p:spPr/>
        <p:txBody>
          <a:bodyPr/>
          <a:lstStyle/>
          <a:p>
            <a:fld id="{9F54CAC0-767B-492E-B732-C186647D2F1E}" type="slidenum">
              <a:t>4</a:t>
            </a:fld>
            <a:endParaRPr lang="en-US"/>
          </a:p>
        </p:txBody>
      </p:sp>
    </p:spTree>
    <p:extLst>
      <p:ext uri="{BB962C8B-B14F-4D97-AF65-F5344CB8AC3E}">
        <p14:creationId xmlns:p14="http://schemas.microsoft.com/office/powerpoint/2010/main" val="765642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4CAC0-767B-492E-B732-C186647D2F1E}" type="slidenum">
              <a:rPr lang="en-US" smtClean="0"/>
              <a:t>7</a:t>
            </a:fld>
            <a:endParaRPr lang="en-US"/>
          </a:p>
        </p:txBody>
      </p:sp>
    </p:spTree>
    <p:extLst>
      <p:ext uri="{BB962C8B-B14F-4D97-AF65-F5344CB8AC3E}">
        <p14:creationId xmlns:p14="http://schemas.microsoft.com/office/powerpoint/2010/main" val="403727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3/19/2024</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82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20793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7300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0293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81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89819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6232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18624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51080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40382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6541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3/19/2024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78138017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deed.com/career-advice/resumes-cover-letters/how-to-write-a-cover-lett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themuse.com/advice/behavioral-interview-questions-answers-examples"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cupa.edu/alumni-engagement/" TargetMode="External"/><Relationship Id="rId2" Type="http://schemas.openxmlformats.org/officeDocument/2006/relationships/hyperlink" Target="https://www.theb2bhouse.com/linkedin-profil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apa.org/ed/graduate/specialize/industri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cupa.joinhandshake.com/login" TargetMode="External"/><Relationship Id="rId2" Type="http://schemas.openxmlformats.org/officeDocument/2006/relationships/hyperlink" Target="https://www.wcupa.edu/_services/careerDevelopment/?gclid=Cj0KCQiAjMKqBhCgARIsAPDgWlxHpawNCDE0BN2MGuWoP6Z3HvhFiUO9YK1YRmbctKApj91O-h2anacaAlhoEALw_wcB"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wcupa.edu/sciences-mathematics/psychology/gradCertIOpsy.asp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www.wcupa.edu/sciences-mathematics/psychology/ioConcentration.aspx?gad_source=1&amp;gclid=CjwKCAiAgeeqBhBAEiwAoDDhn6991d2RJy2i5o6dBNCRW9tfa6g_YUWxy5QBLOImfq-rv9-ekrNnkhoCnI4QAvD_BwE"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wcupa.edu/programs/grad/psychology/" TargetMode="External"/><Relationship Id="rId2" Type="http://schemas.openxmlformats.org/officeDocument/2006/relationships/hyperlink" Target="mailto:vmishra@wcupa.edu" TargetMode="External"/><Relationship Id="rId1" Type="http://schemas.openxmlformats.org/officeDocument/2006/relationships/slideLayout" Target="../slideLayouts/slideLayout2.xml"/><Relationship Id="rId5" Type="http://schemas.openxmlformats.org/officeDocument/2006/relationships/hyperlink" Target="https://www.wcupa.edu/_admissions/sch_dgr/" TargetMode="External"/><Relationship Id="rId4" Type="http://schemas.openxmlformats.org/officeDocument/2006/relationships/hyperlink" Target="mailto:GradAdmissions@wcupa.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apa.org/ed/graduate/specialize/industrial"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apa.org/ed/graduate/specialize/industrial"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www.apa.org/ed/graduate/specialize/industria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apa.org/ed/graduate/specialize/industri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siop.org/Career-Center/Job-Search" TargetMode="External"/><Relationship Id="rId7" Type="http://schemas.openxmlformats.org/officeDocument/2006/relationships/hyperlink" Target="https://www.bing.com/ck/a?!&amp;&amp;p=6d72a50c57681e9aJmltdHM9MTcwMTU2MTYwMCZpZ3VpZD0xOGQwOGRiNC1mOWNmLTZjMzQtMDVjMy05ZTM2ZjgwZDZkMmUmaW5zaWQ9NTIxNw&amp;ptn=3&amp;ver=2&amp;hsh=3&amp;fclid=18d08db4-f9cf-6c34-05c3-9e36f80d6d2e&amp;psq=ziprecruiter&amp;u=a1aHR0cHM6Ly93d3cuemlwcmVjcnVpdGVyLmNvbS8&amp;ntb=1" TargetMode="External"/><Relationship Id="rId2" Type="http://schemas.openxmlformats.org/officeDocument/2006/relationships/hyperlink" Target="https://www.google.com/search?q=google+jobs&amp;sca_esv=587540083&amp;sxsrf=AM9HkKnQF9QiIqPO3lWTS9IBH1-lThTQCQ:1701650129929&amp;source=hp&amp;ei=0R5tZYzZNtqaptQPvOazwAk&amp;iflsig=AO6bgOgAAAAAZW0s4c0oaaMvHpydrYxG8_IIqRFdRgMX&amp;uact=5&amp;oq=google+jobs&amp;gs_lp=Egdnd3Mtd2l6Igtnb29nbGUgam9iczIIEAAYgAQYsQMyCBAAGIAEGLEDMgUQABiABDIIEAAYgAQYyQMyCxAAGIAEGIoFGJIDMgUQABiABDIFEAAYgAQyCBAAGIAEGLEDMgUQABiABDIFEAAYgARItBNQiwNY7RFwAXgAkAEAmAFKoAHVBKoBAjExuAEDyAEA-AEBqAIKwgIHECMY6gIYJ8ICChAjGIAEGIoFGCfCAgQQIxgnwgIREC4YgAQYigUYkQIYxwEY0QPCAhEQLhiABBixAxiDARjHARjRA8ICCxAAGIAEGLEDGIMBwgIOEC4YgwEYsQMYgAQYigXCAg4QLhiABBiKBRixAxiDAcICDhAAGIAEGIoFGJECGLEDwgIREAAYgAQYigUYkQIYsQMYgwHCAg4QABiABBixAxiDARjJA8ICCxAAGIAEGIoFGLED&amp;sclient=gws-wiz&amp;ibp=htl;jobs&amp;sa=X&amp;ved=2ahUKEwjYqIjfxPSCAxWRAHkGHZGgD8cQutcGKAF6BAgTEAY#htivrt=jobs&amp;htidocid=khloBwRFGpkpXBbiAAAAAA%3D%3D&amp;fpstate=tldetail" TargetMode="External"/><Relationship Id="rId1" Type="http://schemas.openxmlformats.org/officeDocument/2006/relationships/slideLayout" Target="../slideLayouts/slideLayout5.xml"/><Relationship Id="rId6" Type="http://schemas.openxmlformats.org/officeDocument/2006/relationships/hyperlink" Target="https://www.bing.com/ck/a?!&amp;&amp;p=9bea6dc68931e806JmltdHM9MTcwMTU2MTYwMCZpZ3VpZD0xOGQwOGRiNC1mOWNmLTZjMzQtMDVjMy05ZTM2ZjgwZDZkMmUmaW5zaWQ9NTIyNA&amp;ptn=3&amp;ver=2&amp;hsh=3&amp;fclid=18d08db4-f9cf-6c34-05c3-9e36f80d6d2e&amp;psq=indeed&amp;u=a1aHR0cHM6Ly93d3cuaW5kZWVkLmNvbS8&amp;ntb=1" TargetMode="External"/><Relationship Id="rId5" Type="http://schemas.openxmlformats.org/officeDocument/2006/relationships/hyperlink" Target="https://www.bing.com/ck/a?!&amp;&amp;p=7ec07cd4f2477efeJmltdHM9MTcwMTU2MTYwMCZpZ3VpZD0xOGQwOGRiNC1mOWNmLTZjMzQtMDVjMy05ZTM2ZjgwZDZkMmUmaW5zaWQ9NTIwOQ&amp;ptn=3&amp;ver=2&amp;hsh=3&amp;fclid=18d08db4-f9cf-6c34-05c3-9e36f80d6d2e&amp;psq=linkedin&amp;u=a1aHR0cHM6Ly93d3cubGlua2VkaW4uY29tLw&amp;ntb=1" TargetMode="External"/><Relationship Id="rId4" Type="http://schemas.openxmlformats.org/officeDocument/2006/relationships/hyperlink" Target="https://wcupa.joinhandshake.com/log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D16E056-7C23-4991-A723-92720B0DC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4" name="Rectangle 33">
            <a:extLst>
              <a:ext uri="{FF2B5EF4-FFF2-40B4-BE49-F238E27FC236}">
                <a16:creationId xmlns:a16="http://schemas.microsoft.com/office/drawing/2014/main" id="{7B3F59C5-37A5-43C7-8D4C-4F84875B2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6" name="Straight Connector 35">
            <a:extLst>
              <a:ext uri="{FF2B5EF4-FFF2-40B4-BE49-F238E27FC236}">
                <a16:creationId xmlns:a16="http://schemas.microsoft.com/office/drawing/2014/main" id="{740DD592-E8EA-40E4-A171-16AF23C900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D0E0D68-B5FA-8205-E822-EA5E35CD172F}"/>
              </a:ext>
            </a:extLst>
          </p:cNvPr>
          <p:cNvSpPr>
            <a:spLocks noGrp="1"/>
          </p:cNvSpPr>
          <p:nvPr>
            <p:ph type="ctrTitle"/>
          </p:nvPr>
        </p:nvSpPr>
        <p:spPr>
          <a:xfrm>
            <a:off x="1109980" y="4208424"/>
            <a:ext cx="9966960" cy="1325880"/>
          </a:xfrm>
        </p:spPr>
        <p:txBody>
          <a:bodyPr vert="horz" lIns="91440" tIns="45720" rIns="91440" bIns="45720" rtlCol="0">
            <a:normAutofit/>
          </a:bodyPr>
          <a:lstStyle/>
          <a:p>
            <a:r>
              <a:rPr lang="en-US" sz="3100" b="1"/>
              <a:t>Finding Opportunities in Industrial/ Organizational Psychology</a:t>
            </a:r>
            <a:br>
              <a:rPr lang="en-US" sz="3100"/>
            </a:br>
            <a:endParaRPr lang="en-US" sz="3100"/>
          </a:p>
        </p:txBody>
      </p:sp>
      <p:pic>
        <p:nvPicPr>
          <p:cNvPr id="3" name="Graphic 2" descr="Head with gears outline">
            <a:extLst>
              <a:ext uri="{FF2B5EF4-FFF2-40B4-BE49-F238E27FC236}">
                <a16:creationId xmlns:a16="http://schemas.microsoft.com/office/drawing/2014/main" id="{821B83A0-547C-9F4A-E9BA-45671A042A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78531" y="728472"/>
            <a:ext cx="3027316" cy="3027316"/>
          </a:xfrm>
          <a:prstGeom prst="rect">
            <a:avLst/>
          </a:prstGeom>
        </p:spPr>
      </p:pic>
      <p:sp>
        <p:nvSpPr>
          <p:cNvPr id="4" name="TextBox 3">
            <a:extLst>
              <a:ext uri="{FF2B5EF4-FFF2-40B4-BE49-F238E27FC236}">
                <a16:creationId xmlns:a16="http://schemas.microsoft.com/office/drawing/2014/main" id="{CEE8BB76-C847-C9C8-6E23-180771630C1C}"/>
              </a:ext>
            </a:extLst>
          </p:cNvPr>
          <p:cNvSpPr txBox="1"/>
          <p:nvPr/>
        </p:nvSpPr>
        <p:spPr>
          <a:xfrm>
            <a:off x="388779" y="6588620"/>
            <a:ext cx="708778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solidFill>
                  <a:srgbClr val="FFFF00"/>
                </a:solidFill>
                <a:cs typeface="Calibri"/>
              </a:rPr>
              <a:t>Information in this </a:t>
            </a:r>
            <a:r>
              <a:rPr lang="en-US" sz="1200" i="1" dirty="0" err="1">
                <a:solidFill>
                  <a:srgbClr val="FFFF00"/>
                </a:solidFill>
                <a:cs typeface="Calibri"/>
              </a:rPr>
              <a:t>powerpoint</a:t>
            </a:r>
            <a:r>
              <a:rPr lang="en-US" sz="1200" i="1" dirty="0">
                <a:solidFill>
                  <a:srgbClr val="FFFF00"/>
                </a:solidFill>
                <a:cs typeface="Calibri"/>
              </a:rPr>
              <a:t> is compiled from various online resources that are referenced in the slides</a:t>
            </a:r>
            <a:endParaRPr lang="en-US" dirty="0">
              <a:solidFill>
                <a:srgbClr val="FFFF00"/>
              </a:solidFill>
            </a:endParaRPr>
          </a:p>
        </p:txBody>
      </p:sp>
    </p:spTree>
    <p:extLst>
      <p:ext uri="{BB962C8B-B14F-4D97-AF65-F5344CB8AC3E}">
        <p14:creationId xmlns:p14="http://schemas.microsoft.com/office/powerpoint/2010/main" val="3363248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03A60-554B-BC70-AE60-0BE9A148DCA2}"/>
              </a:ext>
            </a:extLst>
          </p:cNvPr>
          <p:cNvSpPr>
            <a:spLocks noGrp="1"/>
          </p:cNvSpPr>
          <p:nvPr>
            <p:ph type="title"/>
          </p:nvPr>
        </p:nvSpPr>
        <p:spPr>
          <a:xfrm>
            <a:off x="838200" y="2766144"/>
            <a:ext cx="10515600" cy="1325563"/>
          </a:xfrm>
        </p:spPr>
        <p:txBody>
          <a:bodyPr>
            <a:normAutofit fontScale="90000"/>
          </a:bodyPr>
          <a:lstStyle/>
          <a:p>
            <a:pPr algn="ctr"/>
            <a:r>
              <a:rPr lang="en-US" b="1" dirty="0">
                <a:cs typeface="Calibri Light"/>
              </a:rPr>
              <a:t>Preparing for an Internship/Field Experience/Job </a:t>
            </a:r>
            <a:br>
              <a:rPr lang="en-US" b="1" dirty="0">
                <a:cs typeface="Calibri Light"/>
              </a:rPr>
            </a:br>
            <a:r>
              <a:rPr lang="en-US" b="1" i="1" dirty="0">
                <a:solidFill>
                  <a:srgbClr val="7030A0"/>
                </a:solidFill>
                <a:cs typeface="Calibri Light"/>
              </a:rPr>
              <a:t>Step 1: Create a Resume and Cover Letter</a:t>
            </a:r>
          </a:p>
        </p:txBody>
      </p:sp>
    </p:spTree>
    <p:extLst>
      <p:ext uri="{BB962C8B-B14F-4D97-AF65-F5344CB8AC3E}">
        <p14:creationId xmlns:p14="http://schemas.microsoft.com/office/powerpoint/2010/main" val="17663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ED14-7C95-F862-35AA-7A181B8E1313}"/>
              </a:ext>
            </a:extLst>
          </p:cNvPr>
          <p:cNvSpPr>
            <a:spLocks noGrp="1"/>
          </p:cNvSpPr>
          <p:nvPr>
            <p:ph type="title"/>
          </p:nvPr>
        </p:nvSpPr>
        <p:spPr>
          <a:xfrm>
            <a:off x="838200" y="695804"/>
            <a:ext cx="10515600" cy="764847"/>
          </a:xfrm>
        </p:spPr>
        <p:txBody>
          <a:bodyPr>
            <a:normAutofit fontScale="90000"/>
          </a:bodyPr>
          <a:lstStyle/>
          <a:p>
            <a:r>
              <a:rPr lang="en-US" b="1"/>
              <a:t>Resume Tips</a:t>
            </a:r>
            <a:br>
              <a:rPr lang="en-US"/>
            </a:br>
            <a:endParaRPr lang="en-US">
              <a:solidFill>
                <a:srgbClr val="FF0000"/>
              </a:solidFill>
              <a:cs typeface="Calibri Light"/>
            </a:endParaRPr>
          </a:p>
        </p:txBody>
      </p:sp>
      <p:sp>
        <p:nvSpPr>
          <p:cNvPr id="3" name="Content Placeholder 2">
            <a:extLst>
              <a:ext uri="{FF2B5EF4-FFF2-40B4-BE49-F238E27FC236}">
                <a16:creationId xmlns:a16="http://schemas.microsoft.com/office/drawing/2014/main" id="{D42A4A50-8550-752F-A088-7226AEAC3284}"/>
              </a:ext>
            </a:extLst>
          </p:cNvPr>
          <p:cNvSpPr>
            <a:spLocks noGrp="1"/>
          </p:cNvSpPr>
          <p:nvPr>
            <p:ph idx="1"/>
          </p:nvPr>
        </p:nvSpPr>
        <p:spPr>
          <a:xfrm>
            <a:off x="286872" y="1018621"/>
            <a:ext cx="8247528" cy="5373214"/>
          </a:xfrm>
        </p:spPr>
        <p:txBody>
          <a:bodyPr vert="horz" lIns="91440" tIns="45720" rIns="91440" bIns="45720" rtlCol="0" anchor="t">
            <a:noAutofit/>
          </a:bodyPr>
          <a:lstStyle/>
          <a:p>
            <a:r>
              <a:rPr lang="en-US" sz="2600" dirty="0"/>
              <a:t>Highlight your relevant work/course experiences, education, and skills-- recognition</a:t>
            </a:r>
            <a:endParaRPr lang="en-US" sz="2600" dirty="0">
              <a:ea typeface="Calibri"/>
              <a:cs typeface="Calibri"/>
            </a:endParaRPr>
          </a:p>
          <a:p>
            <a:pPr fontAlgn="base"/>
            <a:r>
              <a:rPr lang="en-US" sz="2600" dirty="0">
                <a:latin typeface="Calibri"/>
                <a:ea typeface="Calibri"/>
                <a:cs typeface="Calibri"/>
              </a:rPr>
              <a:t>Keep resume concise</a:t>
            </a:r>
            <a:r>
              <a:rPr lang="en-US" sz="2600" b="0" i="0" dirty="0">
                <a:effectLst/>
                <a:latin typeface="Calibri"/>
                <a:ea typeface="Calibri"/>
                <a:cs typeface="Calibri"/>
              </a:rPr>
              <a:t>, consistent and relevant</a:t>
            </a:r>
          </a:p>
          <a:p>
            <a:pPr fontAlgn="base"/>
            <a:r>
              <a:rPr lang="en-US" sz="2600" dirty="0">
                <a:latin typeface="Calibri"/>
                <a:ea typeface="Calibri"/>
                <a:cs typeface="Calibri"/>
              </a:rPr>
              <a:t>Resume should be 1-2 pages in length</a:t>
            </a:r>
            <a:endParaRPr lang="en-US" sz="2600" b="0" i="0" dirty="0">
              <a:effectLst/>
              <a:latin typeface="Calibri"/>
              <a:ea typeface="Calibri"/>
              <a:cs typeface="Calibri"/>
            </a:endParaRPr>
          </a:p>
          <a:p>
            <a:pPr fontAlgn="base"/>
            <a:r>
              <a:rPr lang="en-US" sz="2600" dirty="0">
                <a:latin typeface="Calibri"/>
                <a:ea typeface="Calibri"/>
                <a:cs typeface="Calibri"/>
              </a:rPr>
              <a:t>Start with a blank Word document, and then go back and make format changes</a:t>
            </a:r>
          </a:p>
          <a:p>
            <a:pPr lvl="1">
              <a:buFont typeface="Courier New" panose="020B0604020202020204" pitchFamily="34" charset="0"/>
              <a:buChar char="o"/>
            </a:pPr>
            <a:r>
              <a:rPr lang="en-US" sz="2600" dirty="0">
                <a:latin typeface="Calibri"/>
                <a:ea typeface="Calibri"/>
                <a:cs typeface="Calibri"/>
              </a:rPr>
              <a:t> </a:t>
            </a:r>
            <a:r>
              <a:rPr lang="en-US" sz="2600" b="0" i="0" dirty="0">
                <a:effectLst/>
                <a:latin typeface="Calibri"/>
                <a:ea typeface="Calibri"/>
                <a:cs typeface="Calibri"/>
              </a:rPr>
              <a:t>Reminder: Font can be as small as 10 point and margins as small as .5.</a:t>
            </a:r>
          </a:p>
          <a:p>
            <a:pPr algn="l" fontAlgn="base">
              <a:buFont typeface="Arial" panose="020B0604020202020204" pitchFamily="34" charset="0"/>
              <a:buChar char="•"/>
            </a:pPr>
            <a:r>
              <a:rPr lang="en-US" sz="2600" b="0" i="0" dirty="0">
                <a:effectLst/>
                <a:latin typeface="Calibri"/>
                <a:ea typeface="Calibri"/>
                <a:cs typeface="Calibri"/>
              </a:rPr>
              <a:t>Use simple font styles, i.e., Cambria, Times New Roman, Garamond, Arial, and Calibri</a:t>
            </a:r>
          </a:p>
          <a:p>
            <a:pPr fontAlgn="base"/>
            <a:r>
              <a:rPr lang="en-US" sz="2600" dirty="0">
                <a:latin typeface="Calibri"/>
                <a:ea typeface="Calibri"/>
                <a:cs typeface="Calibri"/>
              </a:rPr>
              <a:t>Don't include</a:t>
            </a:r>
            <a:r>
              <a:rPr lang="en-US" sz="2600" b="0" i="0" dirty="0">
                <a:effectLst/>
                <a:latin typeface="Calibri"/>
                <a:ea typeface="Calibri"/>
                <a:cs typeface="Calibri"/>
              </a:rPr>
              <a:t> </a:t>
            </a:r>
            <a:r>
              <a:rPr lang="en-US" sz="2600" dirty="0">
                <a:latin typeface="Calibri"/>
                <a:ea typeface="Calibri"/>
                <a:cs typeface="Calibri"/>
              </a:rPr>
              <a:t>any headshots</a:t>
            </a:r>
            <a:r>
              <a:rPr lang="en-US" sz="2600" b="0" i="0" dirty="0">
                <a:effectLst/>
                <a:latin typeface="Calibri"/>
                <a:ea typeface="Calibri"/>
                <a:cs typeface="Calibri"/>
              </a:rPr>
              <a:t> or professional photos on your resume</a:t>
            </a:r>
            <a:endParaRPr lang="en-US" sz="2600" dirty="0">
              <a:cs typeface="Calibri"/>
            </a:endParaRPr>
          </a:p>
        </p:txBody>
      </p:sp>
      <p:sp>
        <p:nvSpPr>
          <p:cNvPr id="5" name="TextBox 4">
            <a:extLst>
              <a:ext uri="{FF2B5EF4-FFF2-40B4-BE49-F238E27FC236}">
                <a16:creationId xmlns:a16="http://schemas.microsoft.com/office/drawing/2014/main" id="{4685F3A5-23D5-7FC5-43AA-98EE2B99453F}"/>
              </a:ext>
            </a:extLst>
          </p:cNvPr>
          <p:cNvSpPr txBox="1"/>
          <p:nvPr/>
        </p:nvSpPr>
        <p:spPr>
          <a:xfrm>
            <a:off x="0" y="6627168"/>
            <a:ext cx="7283116" cy="230832"/>
          </a:xfrm>
          <a:prstGeom prst="rect">
            <a:avLst/>
          </a:prstGeom>
          <a:noFill/>
        </p:spPr>
        <p:txBody>
          <a:bodyPr wrap="square" lIns="91440" tIns="45720" rIns="91440" bIns="45720" anchor="t">
            <a:spAutoFit/>
          </a:bodyPr>
          <a:lstStyle/>
          <a:p>
            <a:r>
              <a:rPr lang="en-US" sz="900" dirty="0" err="1">
                <a:solidFill>
                  <a:srgbClr val="FFFF00"/>
                </a:solidFill>
                <a:effectLst/>
              </a:rPr>
              <a:t>CROGERS@wcupa.edu</a:t>
            </a:r>
            <a:r>
              <a:rPr lang="en-US" sz="900" dirty="0">
                <a:solidFill>
                  <a:srgbClr val="FFFF00"/>
                </a:solidFill>
                <a:effectLst/>
              </a:rPr>
              <a:t>. (2021, August). </a:t>
            </a:r>
            <a:r>
              <a:rPr lang="en-US" sz="900" i="1" dirty="0">
                <a:solidFill>
                  <a:srgbClr val="FFFF00"/>
                </a:solidFill>
                <a:effectLst/>
              </a:rPr>
              <a:t>Undergraduate</a:t>
            </a:r>
            <a:r>
              <a:rPr lang="en-US" sz="900" dirty="0">
                <a:solidFill>
                  <a:srgbClr val="FFFF00"/>
                </a:solidFill>
                <a:effectLst/>
              </a:rPr>
              <a:t>. Resumes and Cover Letters - West Chester University. </a:t>
            </a:r>
            <a:endParaRPr lang="en-US" sz="900" dirty="0">
              <a:solidFill>
                <a:srgbClr val="FFFF00"/>
              </a:solidFill>
              <a:effectLst/>
              <a:cs typeface="Calibri"/>
            </a:endParaRPr>
          </a:p>
        </p:txBody>
      </p:sp>
      <p:pic>
        <p:nvPicPr>
          <p:cNvPr id="4" name="Picture 3" descr="What is the best resume format? - ULTMECHE">
            <a:extLst>
              <a:ext uri="{FF2B5EF4-FFF2-40B4-BE49-F238E27FC236}">
                <a16:creationId xmlns:a16="http://schemas.microsoft.com/office/drawing/2014/main" id="{A13E8E39-8289-F452-7C60-FA0105CB3BE1}"/>
              </a:ext>
            </a:extLst>
          </p:cNvPr>
          <p:cNvPicPr>
            <a:picLocks noChangeAspect="1"/>
          </p:cNvPicPr>
          <p:nvPr/>
        </p:nvPicPr>
        <p:blipFill>
          <a:blip r:embed="rId2"/>
          <a:stretch>
            <a:fillRect/>
          </a:stretch>
        </p:blipFill>
        <p:spPr>
          <a:xfrm>
            <a:off x="7700680" y="549010"/>
            <a:ext cx="4132730" cy="2371918"/>
          </a:xfrm>
          <a:prstGeom prst="rect">
            <a:avLst/>
          </a:prstGeom>
        </p:spPr>
      </p:pic>
    </p:spTree>
    <p:extLst>
      <p:ext uri="{BB962C8B-B14F-4D97-AF65-F5344CB8AC3E}">
        <p14:creationId xmlns:p14="http://schemas.microsoft.com/office/powerpoint/2010/main" val="216110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658C6-FA09-ADBA-52AE-6238E201BA3E}"/>
              </a:ext>
            </a:extLst>
          </p:cNvPr>
          <p:cNvSpPr>
            <a:spLocks noGrp="1"/>
          </p:cNvSpPr>
          <p:nvPr>
            <p:ph type="title"/>
          </p:nvPr>
        </p:nvSpPr>
        <p:spPr/>
        <p:txBody>
          <a:bodyPr/>
          <a:lstStyle/>
          <a:p>
            <a:r>
              <a:rPr lang="en-US" b="1" dirty="0">
                <a:cs typeface="Calibri Light"/>
              </a:rPr>
              <a:t>Cover Letter Tips</a:t>
            </a:r>
            <a:endParaRPr lang="en-US" b="1" dirty="0"/>
          </a:p>
        </p:txBody>
      </p:sp>
      <p:sp>
        <p:nvSpPr>
          <p:cNvPr id="3" name="Content Placeholder 2">
            <a:extLst>
              <a:ext uri="{FF2B5EF4-FFF2-40B4-BE49-F238E27FC236}">
                <a16:creationId xmlns:a16="http://schemas.microsoft.com/office/drawing/2014/main" id="{D3F26CFB-F022-28BF-7150-29ACB49DFCF2}"/>
              </a:ext>
            </a:extLst>
          </p:cNvPr>
          <p:cNvSpPr>
            <a:spLocks noGrp="1"/>
          </p:cNvSpPr>
          <p:nvPr>
            <p:ph idx="1"/>
          </p:nvPr>
        </p:nvSpPr>
        <p:spPr>
          <a:xfrm>
            <a:off x="1143000" y="1712259"/>
            <a:ext cx="9872871" cy="4383741"/>
          </a:xfrm>
        </p:spPr>
        <p:txBody>
          <a:bodyPr vert="horz" lIns="91440" tIns="45720" rIns="91440" bIns="45720" rtlCol="0" anchor="t">
            <a:normAutofit/>
          </a:bodyPr>
          <a:lstStyle/>
          <a:p>
            <a:r>
              <a:rPr lang="en-US" sz="2800" dirty="0">
                <a:cs typeface="Calibri"/>
              </a:rPr>
              <a:t>Your cover letter gives you the opportunity to discuss your experience and skills in more detail</a:t>
            </a:r>
          </a:p>
          <a:p>
            <a:r>
              <a:rPr lang="en-US" sz="2800" dirty="0">
                <a:cs typeface="Calibri"/>
              </a:rPr>
              <a:t>Make sure your cover letter is revised for each new role you apply for</a:t>
            </a:r>
            <a:endParaRPr lang="en-US" sz="2800" dirty="0"/>
          </a:p>
          <a:p>
            <a:r>
              <a:rPr lang="en-US" sz="2800" dirty="0">
                <a:cs typeface="Calibri"/>
              </a:rPr>
              <a:t>Address the letter to a specific person in the organization</a:t>
            </a:r>
          </a:p>
          <a:p>
            <a:r>
              <a:rPr lang="en-US" sz="2800" dirty="0">
                <a:cs typeface="Calibri"/>
              </a:rPr>
              <a:t>Use the same font as your resume to remain consistent</a:t>
            </a:r>
          </a:p>
          <a:p>
            <a:r>
              <a:rPr lang="en-US" sz="2800" dirty="0">
                <a:cs typeface="Calibri"/>
              </a:rPr>
              <a:t>Make sure your cover letter is a separate document from your resume</a:t>
            </a:r>
            <a:endParaRPr lang="en-US" sz="2800" dirty="0"/>
          </a:p>
          <a:p>
            <a:endParaRPr lang="en-US" dirty="0">
              <a:cs typeface="Calibri"/>
            </a:endParaRPr>
          </a:p>
        </p:txBody>
      </p:sp>
      <p:sp>
        <p:nvSpPr>
          <p:cNvPr id="5" name="TextBox 4">
            <a:extLst>
              <a:ext uri="{FF2B5EF4-FFF2-40B4-BE49-F238E27FC236}">
                <a16:creationId xmlns:a16="http://schemas.microsoft.com/office/drawing/2014/main" id="{D021D188-8358-3E5A-C857-AA03F3186873}"/>
              </a:ext>
            </a:extLst>
          </p:cNvPr>
          <p:cNvSpPr txBox="1"/>
          <p:nvPr/>
        </p:nvSpPr>
        <p:spPr>
          <a:xfrm>
            <a:off x="0" y="6628202"/>
            <a:ext cx="7283116" cy="230832"/>
          </a:xfrm>
          <a:prstGeom prst="rect">
            <a:avLst/>
          </a:prstGeom>
          <a:noFill/>
        </p:spPr>
        <p:txBody>
          <a:bodyPr wrap="square" lIns="91440" tIns="45720" rIns="91440" bIns="45720" anchor="t">
            <a:spAutoFit/>
          </a:bodyPr>
          <a:lstStyle/>
          <a:p>
            <a:r>
              <a:rPr lang="en-US" sz="900" dirty="0" err="1">
                <a:solidFill>
                  <a:srgbClr val="FFFF00"/>
                </a:solidFill>
                <a:effectLst/>
              </a:rPr>
              <a:t>CROGERS@wcupa.edu</a:t>
            </a:r>
            <a:r>
              <a:rPr lang="en-US" sz="900" dirty="0">
                <a:solidFill>
                  <a:srgbClr val="FFFF00"/>
                </a:solidFill>
                <a:effectLst/>
              </a:rPr>
              <a:t>. (2021, August). </a:t>
            </a:r>
            <a:r>
              <a:rPr lang="en-US" sz="900" i="1" dirty="0">
                <a:solidFill>
                  <a:srgbClr val="FFFF00"/>
                </a:solidFill>
                <a:effectLst/>
              </a:rPr>
              <a:t>Undergraduate</a:t>
            </a:r>
            <a:r>
              <a:rPr lang="en-US" sz="900" dirty="0">
                <a:solidFill>
                  <a:srgbClr val="FFFF00"/>
                </a:solidFill>
                <a:effectLst/>
              </a:rPr>
              <a:t>. Resumes and Cover Letters - West Chester University. </a:t>
            </a:r>
            <a:endParaRPr lang="en-US" sz="900" dirty="0">
              <a:solidFill>
                <a:srgbClr val="FFFF00"/>
              </a:solidFill>
              <a:effectLst/>
              <a:cs typeface="Calibri"/>
            </a:endParaRPr>
          </a:p>
        </p:txBody>
      </p:sp>
    </p:spTree>
    <p:extLst>
      <p:ext uri="{BB962C8B-B14F-4D97-AF65-F5344CB8AC3E}">
        <p14:creationId xmlns:p14="http://schemas.microsoft.com/office/powerpoint/2010/main" val="792888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FEF0F-D625-6AA3-FEDE-7889CED77DD0}"/>
              </a:ext>
            </a:extLst>
          </p:cNvPr>
          <p:cNvSpPr>
            <a:spLocks noGrp="1"/>
          </p:cNvSpPr>
          <p:nvPr>
            <p:ph type="title"/>
          </p:nvPr>
        </p:nvSpPr>
        <p:spPr>
          <a:xfrm>
            <a:off x="640080" y="428877"/>
            <a:ext cx="9875520" cy="799288"/>
          </a:xfrm>
        </p:spPr>
        <p:txBody>
          <a:bodyPr/>
          <a:lstStyle/>
          <a:p>
            <a:r>
              <a:rPr lang="en-US" b="1" dirty="0">
                <a:cs typeface="Calibri Light"/>
              </a:rPr>
              <a:t>Cover Letter Tips</a:t>
            </a:r>
            <a:endParaRPr lang="en-US" b="1" dirty="0"/>
          </a:p>
        </p:txBody>
      </p:sp>
      <p:sp>
        <p:nvSpPr>
          <p:cNvPr id="3" name="Content Placeholder 2">
            <a:extLst>
              <a:ext uri="{FF2B5EF4-FFF2-40B4-BE49-F238E27FC236}">
                <a16:creationId xmlns:a16="http://schemas.microsoft.com/office/drawing/2014/main" id="{C2960F4C-43CE-2DCD-BC09-34EA9C0F30C1}"/>
              </a:ext>
            </a:extLst>
          </p:cNvPr>
          <p:cNvSpPr>
            <a:spLocks noGrp="1"/>
          </p:cNvSpPr>
          <p:nvPr>
            <p:ph idx="1"/>
          </p:nvPr>
        </p:nvSpPr>
        <p:spPr>
          <a:xfrm>
            <a:off x="373897" y="1228164"/>
            <a:ext cx="7909492" cy="5157395"/>
          </a:xfrm>
        </p:spPr>
        <p:txBody>
          <a:bodyPr vert="horz" lIns="91440" tIns="45720" rIns="91440" bIns="45720" rtlCol="0" anchor="t">
            <a:normAutofit lnSpcReduction="10000"/>
          </a:bodyPr>
          <a:lstStyle/>
          <a:p>
            <a:r>
              <a:rPr lang="en-US" sz="2000" b="1" dirty="0">
                <a:cs typeface="Calibri"/>
              </a:rPr>
              <a:t>When writing your cover letter, split the body into 3 paragraphs:</a:t>
            </a:r>
          </a:p>
          <a:p>
            <a:pPr lvl="1">
              <a:buFont typeface="Courier New" panose="020B0604020202020204" pitchFamily="34" charset="0"/>
              <a:buChar char="o"/>
            </a:pPr>
            <a:r>
              <a:rPr lang="en-US" b="1" dirty="0">
                <a:cs typeface="Calibri"/>
              </a:rPr>
              <a:t>Opening Paragraph</a:t>
            </a:r>
          </a:p>
          <a:p>
            <a:pPr lvl="2">
              <a:buFont typeface="Wingdings" panose="020B0604020202020204" pitchFamily="34" charset="0"/>
              <a:buChar char="§"/>
            </a:pPr>
            <a:r>
              <a:rPr lang="en-US" sz="2000" dirty="0">
                <a:cs typeface="Calibri"/>
              </a:rPr>
              <a:t>Mention the role you are applying for and how you came across it. Make sure to discuss why you are interested in the particular role with the organization and how your skills will be applicable to it. This will show you've done research on the organization.</a:t>
            </a:r>
          </a:p>
          <a:p>
            <a:pPr lvl="1">
              <a:buFont typeface="Courier New" panose="020B0604020202020204" pitchFamily="34" charset="0"/>
              <a:buChar char="o"/>
            </a:pPr>
            <a:r>
              <a:rPr lang="en-US" b="1" dirty="0">
                <a:cs typeface="Calibri"/>
              </a:rPr>
              <a:t>Middle Paragraph</a:t>
            </a:r>
          </a:p>
          <a:p>
            <a:pPr lvl="2">
              <a:buFont typeface="Wingdings" panose="020B0604020202020204" pitchFamily="34" charset="0"/>
              <a:buChar char="§"/>
            </a:pPr>
            <a:r>
              <a:rPr lang="en-US" sz="2000" dirty="0">
                <a:cs typeface="Calibri"/>
              </a:rPr>
              <a:t>Give a brief overview of your background and how it relates to the position. Discuss any achievements, skills, and experiences that would show you are suited for the position. Make sure you pay attention to keywords used in the job description and emphasize those in your skillset. </a:t>
            </a:r>
          </a:p>
          <a:p>
            <a:pPr lvl="1">
              <a:buFont typeface="Courier New" panose="020B0604020202020204" pitchFamily="34" charset="0"/>
              <a:buChar char="o"/>
            </a:pPr>
            <a:r>
              <a:rPr lang="en-US" b="1" dirty="0">
                <a:cs typeface="Calibri"/>
              </a:rPr>
              <a:t>Closing Paragraph</a:t>
            </a:r>
          </a:p>
          <a:p>
            <a:pPr lvl="2">
              <a:buFont typeface="Wingdings" panose="020B0604020202020204" pitchFamily="34" charset="0"/>
              <a:buChar char="§"/>
            </a:pPr>
            <a:r>
              <a:rPr lang="en-US" sz="2000" dirty="0">
                <a:cs typeface="Calibri" panose="020F0502020204030204"/>
              </a:rPr>
              <a:t>In this paragraph, summarize a specific situation which shows why you are a perfect fit for the role. Here, you can talk about any transferable skills you have from previous positions (if you did an internship, this is a good place to talk about it) or any experiences that are of value.</a:t>
            </a:r>
          </a:p>
        </p:txBody>
      </p:sp>
      <p:sp>
        <p:nvSpPr>
          <p:cNvPr id="4" name="TextBox 3">
            <a:extLst>
              <a:ext uri="{FF2B5EF4-FFF2-40B4-BE49-F238E27FC236}">
                <a16:creationId xmlns:a16="http://schemas.microsoft.com/office/drawing/2014/main" id="{D1B28DA8-F694-63B6-31E0-A4E86388AA44}"/>
              </a:ext>
            </a:extLst>
          </p:cNvPr>
          <p:cNvSpPr txBox="1"/>
          <p:nvPr/>
        </p:nvSpPr>
        <p:spPr>
          <a:xfrm>
            <a:off x="469750" y="6200894"/>
            <a:ext cx="214884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hlinkClick r:id="rId2"/>
              </a:rPr>
              <a:t>Source: Indeed</a:t>
            </a:r>
            <a:endParaRPr lang="en-US" dirty="0"/>
          </a:p>
        </p:txBody>
      </p:sp>
      <p:pic>
        <p:nvPicPr>
          <p:cNvPr id="5" name="Picture 4" descr="40+ Basic Cover Letter Templates: Free for Word &amp; G Docs">
            <a:extLst>
              <a:ext uri="{FF2B5EF4-FFF2-40B4-BE49-F238E27FC236}">
                <a16:creationId xmlns:a16="http://schemas.microsoft.com/office/drawing/2014/main" id="{CE9DFC24-54E9-9691-AC39-318878CE4B73}"/>
              </a:ext>
            </a:extLst>
          </p:cNvPr>
          <p:cNvPicPr>
            <a:picLocks noChangeAspect="1"/>
          </p:cNvPicPr>
          <p:nvPr/>
        </p:nvPicPr>
        <p:blipFill>
          <a:blip r:embed="rId3"/>
          <a:stretch>
            <a:fillRect/>
          </a:stretch>
        </p:blipFill>
        <p:spPr>
          <a:xfrm>
            <a:off x="8189470" y="1043497"/>
            <a:ext cx="3527401" cy="4562606"/>
          </a:xfrm>
          <a:prstGeom prst="rect">
            <a:avLst/>
          </a:prstGeom>
        </p:spPr>
      </p:pic>
    </p:spTree>
    <p:extLst>
      <p:ext uri="{BB962C8B-B14F-4D97-AF65-F5344CB8AC3E}">
        <p14:creationId xmlns:p14="http://schemas.microsoft.com/office/powerpoint/2010/main" val="245422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6187544F-2A96-4442-9598-104754EE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9288961F-689B-486C-86C4-49DA3F389C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D16E056-7C23-4991-A723-92720B0DC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7B3F59C5-37A5-43C7-8D4C-4F84875B2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9" name="Straight Connector 18">
            <a:extLst>
              <a:ext uri="{FF2B5EF4-FFF2-40B4-BE49-F238E27FC236}">
                <a16:creationId xmlns:a16="http://schemas.microsoft.com/office/drawing/2014/main" id="{740DD592-E8EA-40E4-A171-16AF23C900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51E7186-23A4-38D3-68D3-376F7E17A4F3}"/>
              </a:ext>
            </a:extLst>
          </p:cNvPr>
          <p:cNvSpPr>
            <a:spLocks noGrp="1"/>
          </p:cNvSpPr>
          <p:nvPr>
            <p:ph type="title"/>
          </p:nvPr>
        </p:nvSpPr>
        <p:spPr>
          <a:xfrm>
            <a:off x="1109980" y="4208424"/>
            <a:ext cx="9966960" cy="1325880"/>
          </a:xfrm>
        </p:spPr>
        <p:txBody>
          <a:bodyPr vert="horz" lIns="91440" tIns="45720" rIns="91440" bIns="45720" rtlCol="0" anchor="b">
            <a:normAutofit/>
          </a:bodyPr>
          <a:lstStyle/>
          <a:p>
            <a:pPr algn="ctr">
              <a:lnSpc>
                <a:spcPct val="85000"/>
              </a:lnSpc>
            </a:pPr>
            <a:r>
              <a:rPr lang="en-US" sz="4000" b="1" i="1" dirty="0">
                <a:solidFill>
                  <a:srgbClr val="7030A0"/>
                </a:solidFill>
                <a:cs typeface="Calibri Light"/>
              </a:rPr>
              <a:t>Step</a:t>
            </a:r>
            <a:r>
              <a:rPr lang="en-US" sz="4600" b="1" i="1" cap="all" dirty="0">
                <a:solidFill>
                  <a:srgbClr val="7030A0"/>
                </a:solidFill>
              </a:rPr>
              <a:t> 2: </a:t>
            </a:r>
            <a:r>
              <a:rPr lang="en-US" sz="4000" b="1" i="1" dirty="0">
                <a:solidFill>
                  <a:srgbClr val="7030A0"/>
                </a:solidFill>
                <a:cs typeface="Calibri Light"/>
              </a:rPr>
              <a:t>Prepare for the Interview</a:t>
            </a:r>
          </a:p>
        </p:txBody>
      </p:sp>
      <p:pic>
        <p:nvPicPr>
          <p:cNvPr id="6" name="Graphic 5" descr="Check List">
            <a:extLst>
              <a:ext uri="{FF2B5EF4-FFF2-40B4-BE49-F238E27FC236}">
                <a16:creationId xmlns:a16="http://schemas.microsoft.com/office/drawing/2014/main" id="{202D5998-C0C2-9709-1900-DB2AE804EF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8531" y="728472"/>
            <a:ext cx="3027316" cy="3027316"/>
          </a:xfrm>
          <a:prstGeom prst="rect">
            <a:avLst/>
          </a:prstGeom>
        </p:spPr>
      </p:pic>
    </p:spTree>
    <p:extLst>
      <p:ext uri="{BB962C8B-B14F-4D97-AF65-F5344CB8AC3E}">
        <p14:creationId xmlns:p14="http://schemas.microsoft.com/office/powerpoint/2010/main" val="3278015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334E-25D3-C3F9-2BE4-6997ABEAB749}"/>
              </a:ext>
            </a:extLst>
          </p:cNvPr>
          <p:cNvSpPr>
            <a:spLocks noGrp="1"/>
          </p:cNvSpPr>
          <p:nvPr>
            <p:ph type="title"/>
          </p:nvPr>
        </p:nvSpPr>
        <p:spPr>
          <a:xfrm>
            <a:off x="841075" y="207034"/>
            <a:ext cx="9875520" cy="1356360"/>
          </a:xfrm>
        </p:spPr>
        <p:txBody>
          <a:bodyPr/>
          <a:lstStyle/>
          <a:p>
            <a:r>
              <a:rPr lang="en-US" b="1"/>
              <a:t>Interview Tips</a:t>
            </a:r>
          </a:p>
        </p:txBody>
      </p:sp>
      <p:sp>
        <p:nvSpPr>
          <p:cNvPr id="3" name="Content Placeholder 2">
            <a:extLst>
              <a:ext uri="{FF2B5EF4-FFF2-40B4-BE49-F238E27FC236}">
                <a16:creationId xmlns:a16="http://schemas.microsoft.com/office/drawing/2014/main" id="{8F3EC9C3-B614-E2F9-FDE3-E1C19D895C26}"/>
              </a:ext>
            </a:extLst>
          </p:cNvPr>
          <p:cNvSpPr>
            <a:spLocks noGrp="1"/>
          </p:cNvSpPr>
          <p:nvPr>
            <p:ph sz="half" idx="1"/>
          </p:nvPr>
        </p:nvSpPr>
        <p:spPr>
          <a:xfrm>
            <a:off x="838199" y="1408682"/>
            <a:ext cx="4675095" cy="4351338"/>
          </a:xfrm>
        </p:spPr>
        <p:txBody>
          <a:bodyPr vert="horz" lIns="91440" tIns="45720" rIns="91440" bIns="45720" rtlCol="0" anchor="t">
            <a:normAutofit/>
          </a:bodyPr>
          <a:lstStyle/>
          <a:p>
            <a:pPr marL="0" indent="0">
              <a:buNone/>
            </a:pPr>
            <a:r>
              <a:rPr lang="en-US" sz="2800" b="1" dirty="0">
                <a:cs typeface="Calibri"/>
              </a:rPr>
              <a:t>Interview Medium</a:t>
            </a:r>
          </a:p>
          <a:p>
            <a:pPr lvl="1"/>
            <a:r>
              <a:rPr lang="en-US" sz="2800" dirty="0"/>
              <a:t>Over the phone</a:t>
            </a:r>
          </a:p>
          <a:p>
            <a:pPr lvl="1"/>
            <a:r>
              <a:rPr lang="en-US" sz="2800" dirty="0">
                <a:cs typeface="Calibri"/>
              </a:rPr>
              <a:t>In-person</a:t>
            </a:r>
          </a:p>
          <a:p>
            <a:pPr lvl="1"/>
            <a:r>
              <a:rPr lang="en-US" sz="2800" dirty="0">
                <a:solidFill>
                  <a:srgbClr val="000000"/>
                </a:solidFill>
                <a:cs typeface="Calibri"/>
              </a:rPr>
              <a:t>Virtual</a:t>
            </a:r>
          </a:p>
          <a:p>
            <a:pPr lvl="2">
              <a:buFont typeface="Wingdings" panose="020B0604020202020204" pitchFamily="34" charset="0"/>
              <a:buChar char="§"/>
            </a:pPr>
            <a:r>
              <a:rPr lang="en-US" sz="2800" dirty="0">
                <a:solidFill>
                  <a:srgbClr val="000000"/>
                </a:solidFill>
                <a:cs typeface="Calibri"/>
              </a:rPr>
              <a:t>Zoom, Teams, Etc. </a:t>
            </a:r>
          </a:p>
          <a:p>
            <a:pPr marL="457200" lvl="1" indent="0">
              <a:buNone/>
            </a:pPr>
            <a:endParaRPr lang="en-US" sz="2800" dirty="0">
              <a:solidFill>
                <a:srgbClr val="FF0000"/>
              </a:solidFill>
              <a:cs typeface="Calibri"/>
            </a:endParaRPr>
          </a:p>
          <a:p>
            <a:endParaRPr lang="en-US" sz="2800" b="1" dirty="0">
              <a:solidFill>
                <a:srgbClr val="000000"/>
              </a:solidFill>
              <a:cs typeface="Calibri"/>
            </a:endParaRPr>
          </a:p>
          <a:p>
            <a:pPr marL="274320" lvl="1" indent="0">
              <a:buNone/>
            </a:pPr>
            <a:endParaRPr lang="en-US" dirty="0">
              <a:solidFill>
                <a:srgbClr val="FF0000"/>
              </a:solidFill>
              <a:cs typeface="Calibri"/>
            </a:endParaRPr>
          </a:p>
        </p:txBody>
      </p:sp>
      <p:sp>
        <p:nvSpPr>
          <p:cNvPr id="4" name="Content Placeholder 3">
            <a:extLst>
              <a:ext uri="{FF2B5EF4-FFF2-40B4-BE49-F238E27FC236}">
                <a16:creationId xmlns:a16="http://schemas.microsoft.com/office/drawing/2014/main" id="{B2F2E920-B848-E952-5D6D-2606447F0932}"/>
              </a:ext>
            </a:extLst>
          </p:cNvPr>
          <p:cNvSpPr>
            <a:spLocks noGrp="1"/>
          </p:cNvSpPr>
          <p:nvPr>
            <p:ph sz="half" idx="2"/>
          </p:nvPr>
        </p:nvSpPr>
        <p:spPr>
          <a:xfrm>
            <a:off x="5405718" y="1253331"/>
            <a:ext cx="6272524" cy="5237116"/>
          </a:xfrm>
        </p:spPr>
        <p:txBody>
          <a:bodyPr vert="horz" lIns="91440" tIns="45720" rIns="91440" bIns="45720" rtlCol="0" anchor="t">
            <a:noAutofit/>
          </a:bodyPr>
          <a:lstStyle/>
          <a:p>
            <a:r>
              <a:rPr lang="en-US" sz="2800" b="1" dirty="0">
                <a:cs typeface="Calibri"/>
              </a:rPr>
              <a:t>Interview Structures</a:t>
            </a:r>
          </a:p>
          <a:p>
            <a:pPr lvl="1"/>
            <a:r>
              <a:rPr lang="en-US" sz="2800" b="1" dirty="0">
                <a:cs typeface="Calibri"/>
              </a:rPr>
              <a:t>Structured</a:t>
            </a:r>
          </a:p>
          <a:p>
            <a:pPr lvl="2"/>
            <a:r>
              <a:rPr lang="en-US" sz="2800" dirty="0">
                <a:cs typeface="Calibri"/>
              </a:rPr>
              <a:t>A formal, scripted interview with set questions for EVERY candidate and is scored similarly across all candidates</a:t>
            </a:r>
            <a:endParaRPr lang="en-US" sz="2800" b="1" dirty="0">
              <a:cs typeface="Calibri"/>
            </a:endParaRPr>
          </a:p>
          <a:p>
            <a:pPr lvl="1"/>
            <a:r>
              <a:rPr lang="en-US" sz="2800" b="1" dirty="0">
                <a:cs typeface="Calibri"/>
              </a:rPr>
              <a:t>Unstructured</a:t>
            </a:r>
          </a:p>
          <a:p>
            <a:pPr lvl="2"/>
            <a:r>
              <a:rPr lang="en-US" sz="2800" dirty="0">
                <a:cs typeface="Calibri"/>
              </a:rPr>
              <a:t>An informal interview with changing questions based on the flow of the conversation typically nor structured scoring format is used</a:t>
            </a:r>
            <a:endParaRPr lang="en-US" sz="2800" b="1" dirty="0">
              <a:cs typeface="Calibri"/>
            </a:endParaRPr>
          </a:p>
        </p:txBody>
      </p:sp>
    </p:spTree>
    <p:extLst>
      <p:ext uri="{BB962C8B-B14F-4D97-AF65-F5344CB8AC3E}">
        <p14:creationId xmlns:p14="http://schemas.microsoft.com/office/powerpoint/2010/main" val="443270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38FE1-EF2F-E7A2-D295-2C426C455D9B}"/>
              </a:ext>
            </a:extLst>
          </p:cNvPr>
          <p:cNvSpPr>
            <a:spLocks noGrp="1"/>
          </p:cNvSpPr>
          <p:nvPr>
            <p:ph type="title"/>
          </p:nvPr>
        </p:nvSpPr>
        <p:spPr>
          <a:xfrm>
            <a:off x="898585" y="135147"/>
            <a:ext cx="9875520" cy="1356360"/>
          </a:xfrm>
        </p:spPr>
        <p:txBody>
          <a:bodyPr/>
          <a:lstStyle/>
          <a:p>
            <a:r>
              <a:rPr lang="en-US" b="1">
                <a:cs typeface="Calibri Light"/>
              </a:rPr>
              <a:t>Interview Tips</a:t>
            </a:r>
            <a:endParaRPr lang="en-US" b="1"/>
          </a:p>
        </p:txBody>
      </p:sp>
      <p:sp>
        <p:nvSpPr>
          <p:cNvPr id="3" name="Content Placeholder 2">
            <a:extLst>
              <a:ext uri="{FF2B5EF4-FFF2-40B4-BE49-F238E27FC236}">
                <a16:creationId xmlns:a16="http://schemas.microsoft.com/office/drawing/2014/main" id="{300CB49B-043A-E473-B8FF-671B091EBFC8}"/>
              </a:ext>
            </a:extLst>
          </p:cNvPr>
          <p:cNvSpPr>
            <a:spLocks noGrp="1"/>
          </p:cNvSpPr>
          <p:nvPr>
            <p:ph sz="half" idx="1"/>
          </p:nvPr>
        </p:nvSpPr>
        <p:spPr>
          <a:xfrm>
            <a:off x="654744" y="1250530"/>
            <a:ext cx="5574965" cy="5177164"/>
          </a:xfrm>
        </p:spPr>
        <p:txBody>
          <a:bodyPr vert="horz" lIns="91440" tIns="45720" rIns="91440" bIns="45720" rtlCol="0" anchor="t">
            <a:noAutofit/>
          </a:bodyPr>
          <a:lstStyle/>
          <a:p>
            <a:pPr marL="45720" indent="0">
              <a:buNone/>
            </a:pPr>
            <a:r>
              <a:rPr lang="en-US" sz="2400" b="1" dirty="0">
                <a:cs typeface="Calibri"/>
              </a:rPr>
              <a:t>Interview Preparation:</a:t>
            </a:r>
            <a:endParaRPr lang="en-US" sz="2400" dirty="0">
              <a:ea typeface="Calibri"/>
              <a:cs typeface="Calibri"/>
            </a:endParaRPr>
          </a:p>
          <a:p>
            <a:pPr lvl="1"/>
            <a:r>
              <a:rPr lang="en-US" sz="2400" dirty="0">
                <a:cs typeface="Calibri"/>
              </a:rPr>
              <a:t>Confirm details of interview with interviewer</a:t>
            </a:r>
            <a:endParaRPr lang="en-US" sz="2400" dirty="0">
              <a:ea typeface="Calibri"/>
              <a:cs typeface="Calibri"/>
            </a:endParaRPr>
          </a:p>
          <a:p>
            <a:pPr lvl="1"/>
            <a:r>
              <a:rPr lang="en-US" sz="2400" dirty="0">
                <a:cs typeface="Calibri"/>
              </a:rPr>
              <a:t>Research the company, the position, and your interviewer</a:t>
            </a:r>
            <a:endParaRPr lang="en-US" sz="2400" dirty="0">
              <a:ea typeface="Calibri"/>
              <a:cs typeface="Calibri"/>
            </a:endParaRPr>
          </a:p>
          <a:p>
            <a:pPr lvl="1"/>
            <a:r>
              <a:rPr lang="en-US" sz="2400" dirty="0">
                <a:cs typeface="Calibri"/>
              </a:rPr>
              <a:t>Practice general interview questions</a:t>
            </a:r>
            <a:endParaRPr lang="en-US" sz="2400" dirty="0">
              <a:ea typeface="Calibri"/>
              <a:cs typeface="Calibri"/>
            </a:endParaRPr>
          </a:p>
          <a:p>
            <a:pPr lvl="2">
              <a:buFont typeface="Wingdings" panose="020B0604020202020204" pitchFamily="34" charset="0"/>
              <a:buChar char="§"/>
            </a:pPr>
            <a:r>
              <a:rPr lang="en-US" sz="2400" dirty="0">
                <a:solidFill>
                  <a:srgbClr val="000000"/>
                </a:solidFill>
                <a:ea typeface="Calibri"/>
                <a:cs typeface="Calibri"/>
              </a:rPr>
              <a:t>Identify key skills and points in your background that match with the job description and requirements -</a:t>
            </a:r>
          </a:p>
          <a:p>
            <a:pPr lvl="3"/>
            <a:r>
              <a:rPr lang="en-US" sz="2400" dirty="0">
                <a:solidFill>
                  <a:srgbClr val="000000"/>
                </a:solidFill>
                <a:ea typeface="Calibri"/>
                <a:cs typeface="Calibri"/>
              </a:rPr>
              <a:t>Relevant coursework, labs, work experience, skills, certificates, statistical training, etc. </a:t>
            </a:r>
          </a:p>
          <a:p>
            <a:pPr lvl="1"/>
            <a:r>
              <a:rPr lang="en-US" sz="2400" dirty="0">
                <a:cs typeface="Calibri"/>
              </a:rPr>
              <a:t>Come up with questions to ask the interviewer at the end of the interview</a:t>
            </a:r>
            <a:endParaRPr lang="en-US" sz="2400" dirty="0">
              <a:ea typeface="Calibri"/>
              <a:cs typeface="Calibri"/>
            </a:endParaRPr>
          </a:p>
          <a:p>
            <a:endParaRPr lang="en-US" dirty="0">
              <a:solidFill>
                <a:srgbClr val="000000"/>
              </a:solidFill>
              <a:cs typeface="Calibri"/>
            </a:endParaRPr>
          </a:p>
        </p:txBody>
      </p:sp>
      <p:sp>
        <p:nvSpPr>
          <p:cNvPr id="4" name="Content Placeholder 3">
            <a:extLst>
              <a:ext uri="{FF2B5EF4-FFF2-40B4-BE49-F238E27FC236}">
                <a16:creationId xmlns:a16="http://schemas.microsoft.com/office/drawing/2014/main" id="{E3A7F372-F732-E617-879A-9C8E6A3F41E2}"/>
              </a:ext>
            </a:extLst>
          </p:cNvPr>
          <p:cNvSpPr>
            <a:spLocks noGrp="1"/>
          </p:cNvSpPr>
          <p:nvPr>
            <p:ph sz="half" idx="2"/>
          </p:nvPr>
        </p:nvSpPr>
        <p:spPr>
          <a:xfrm>
            <a:off x="6229710" y="1250530"/>
            <a:ext cx="5181600" cy="5078552"/>
          </a:xfrm>
        </p:spPr>
        <p:txBody>
          <a:bodyPr vert="horz" lIns="91440" tIns="45720" rIns="91440" bIns="45720" rtlCol="0" anchor="t">
            <a:noAutofit/>
          </a:bodyPr>
          <a:lstStyle/>
          <a:p>
            <a:pPr marL="45720" indent="0">
              <a:buNone/>
            </a:pPr>
            <a:r>
              <a:rPr lang="en-US" sz="2400" b="1" dirty="0">
                <a:cs typeface="Calibri"/>
              </a:rPr>
              <a:t>During the Interview:</a:t>
            </a:r>
            <a:endParaRPr lang="en-US" sz="2400" dirty="0">
              <a:ea typeface="Calibri"/>
              <a:cs typeface="Calibri"/>
            </a:endParaRPr>
          </a:p>
          <a:p>
            <a:pPr lvl="1"/>
            <a:r>
              <a:rPr lang="en-US" sz="2400" dirty="0">
                <a:cs typeface="Calibri"/>
              </a:rPr>
              <a:t>Arrive 10-15 minutes early</a:t>
            </a:r>
            <a:endParaRPr lang="en-US" sz="2400" dirty="0">
              <a:ea typeface="Calibri"/>
              <a:cs typeface="Calibri"/>
            </a:endParaRPr>
          </a:p>
          <a:p>
            <a:pPr lvl="1"/>
            <a:r>
              <a:rPr lang="en-US" sz="2400" dirty="0">
                <a:solidFill>
                  <a:srgbClr val="000000"/>
                </a:solidFill>
                <a:cs typeface="Calibri"/>
              </a:rPr>
              <a:t>Dress professionally</a:t>
            </a:r>
            <a:endParaRPr lang="en-US" sz="2400" dirty="0">
              <a:solidFill>
                <a:srgbClr val="000000"/>
              </a:solidFill>
              <a:ea typeface="Calibri"/>
              <a:cs typeface="Calibri"/>
            </a:endParaRPr>
          </a:p>
          <a:p>
            <a:pPr lvl="1"/>
            <a:r>
              <a:rPr lang="en-US" sz="2400" dirty="0">
                <a:solidFill>
                  <a:srgbClr val="000000"/>
                </a:solidFill>
                <a:cs typeface="Calibri"/>
              </a:rPr>
              <a:t>Avoid speaking negatively about previous employers</a:t>
            </a:r>
            <a:endParaRPr lang="en-US" sz="2400" dirty="0">
              <a:solidFill>
                <a:srgbClr val="000000"/>
              </a:solidFill>
              <a:ea typeface="Calibri"/>
              <a:cs typeface="Calibri"/>
            </a:endParaRPr>
          </a:p>
          <a:p>
            <a:pPr lvl="1"/>
            <a:r>
              <a:rPr lang="en-US" sz="2400" dirty="0">
                <a:cs typeface="Calibri"/>
              </a:rPr>
              <a:t>Bring a copy of your resume, portfolio, and something to take notes on</a:t>
            </a:r>
            <a:endParaRPr lang="en-US" sz="2400" dirty="0">
              <a:ea typeface="Calibri"/>
              <a:cs typeface="Calibri"/>
            </a:endParaRPr>
          </a:p>
          <a:p>
            <a:pPr lvl="1"/>
            <a:r>
              <a:rPr lang="en-US" sz="2400" dirty="0">
                <a:cs typeface="Calibri"/>
              </a:rPr>
              <a:t>Eliminate distractions to prevent disruption during the interview (turn off or silence electronics)</a:t>
            </a:r>
            <a:endParaRPr lang="en-US" sz="2400" dirty="0">
              <a:ea typeface="Calibri"/>
              <a:cs typeface="Calibri"/>
            </a:endParaRPr>
          </a:p>
          <a:p>
            <a:pPr lvl="1"/>
            <a:r>
              <a:rPr lang="en-US" sz="2400" dirty="0">
                <a:cs typeface="Calibri"/>
              </a:rPr>
              <a:t>Ask the interviewer any questions you have about the role</a:t>
            </a:r>
            <a:endParaRPr lang="en-US" sz="2400" dirty="0">
              <a:ea typeface="Calibri"/>
              <a:cs typeface="Calibri"/>
            </a:endParaRPr>
          </a:p>
        </p:txBody>
      </p:sp>
    </p:spTree>
    <p:extLst>
      <p:ext uri="{BB962C8B-B14F-4D97-AF65-F5344CB8AC3E}">
        <p14:creationId xmlns:p14="http://schemas.microsoft.com/office/powerpoint/2010/main" val="68882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4C26E-5F73-D2ED-542D-1361996323BE}"/>
              </a:ext>
            </a:extLst>
          </p:cNvPr>
          <p:cNvSpPr>
            <a:spLocks noGrp="1"/>
          </p:cNvSpPr>
          <p:nvPr>
            <p:ph type="title"/>
          </p:nvPr>
        </p:nvSpPr>
        <p:spPr>
          <a:xfrm>
            <a:off x="766482" y="347913"/>
            <a:ext cx="9875520" cy="1023687"/>
          </a:xfrm>
        </p:spPr>
        <p:txBody>
          <a:bodyPr/>
          <a:lstStyle/>
          <a:p>
            <a:r>
              <a:rPr lang="en-US" b="1" dirty="0">
                <a:cs typeface="Calibri Light"/>
              </a:rPr>
              <a:t>Interview Question Examples:</a:t>
            </a:r>
            <a:endParaRPr lang="en-US" b="1" dirty="0"/>
          </a:p>
        </p:txBody>
      </p:sp>
      <p:sp>
        <p:nvSpPr>
          <p:cNvPr id="3" name="Content Placeholder 2">
            <a:extLst>
              <a:ext uri="{FF2B5EF4-FFF2-40B4-BE49-F238E27FC236}">
                <a16:creationId xmlns:a16="http://schemas.microsoft.com/office/drawing/2014/main" id="{6DF22AD0-1A0D-1561-1E14-DABFC43BF40E}"/>
              </a:ext>
            </a:extLst>
          </p:cNvPr>
          <p:cNvSpPr>
            <a:spLocks noGrp="1"/>
          </p:cNvSpPr>
          <p:nvPr>
            <p:ph sz="half" idx="1"/>
          </p:nvPr>
        </p:nvSpPr>
        <p:spPr>
          <a:xfrm>
            <a:off x="636918" y="1296463"/>
            <a:ext cx="5080959" cy="5095372"/>
          </a:xfrm>
        </p:spPr>
        <p:txBody>
          <a:bodyPr vert="horz" lIns="91440" tIns="45720" rIns="91440" bIns="45720" rtlCol="0" anchor="t">
            <a:noAutofit/>
          </a:bodyPr>
          <a:lstStyle/>
          <a:p>
            <a:r>
              <a:rPr lang="en-US" sz="2000" dirty="0">
                <a:cs typeface="Calibri"/>
              </a:rPr>
              <a:t>"Tell me a little bit about yourself and your background."</a:t>
            </a:r>
          </a:p>
          <a:p>
            <a:r>
              <a:rPr lang="en-US" sz="2000" dirty="0">
                <a:cs typeface="Calibri"/>
              </a:rPr>
              <a:t>"What are your biggest strengths?"</a:t>
            </a:r>
            <a:endParaRPr lang="en-US" sz="2000" dirty="0"/>
          </a:p>
          <a:p>
            <a:r>
              <a:rPr lang="en-US" sz="2000" dirty="0">
                <a:cs typeface="Calibri"/>
              </a:rPr>
              <a:t>"What would you say is your biggest weakness?"</a:t>
            </a:r>
          </a:p>
          <a:p>
            <a:r>
              <a:rPr lang="en-US" sz="2000" dirty="0">
                <a:cs typeface="Calibri"/>
              </a:rPr>
              <a:t>"Tell me about a challenge you faced and how you overcame it?" </a:t>
            </a:r>
          </a:p>
          <a:p>
            <a:r>
              <a:rPr lang="en-US" sz="2000" dirty="0">
                <a:cs typeface="Calibri"/>
              </a:rPr>
              <a:t>"Why are you interested in this role and this organization?"</a:t>
            </a:r>
          </a:p>
          <a:p>
            <a:r>
              <a:rPr lang="en-US" sz="2000" dirty="0">
                <a:cs typeface="Calibri"/>
              </a:rPr>
              <a:t>"What are your goals for the future?"</a:t>
            </a:r>
          </a:p>
          <a:p>
            <a:r>
              <a:rPr lang="en-US" sz="2000" dirty="0">
                <a:cs typeface="Calibri"/>
              </a:rPr>
              <a:t>"How would people describe you?"</a:t>
            </a:r>
            <a:endParaRPr lang="en-US" sz="2000" dirty="0"/>
          </a:p>
          <a:p>
            <a:r>
              <a:rPr lang="en-US" sz="2000" dirty="0">
                <a:cs typeface="Calibri"/>
              </a:rPr>
              <a:t>"Tell me about your proudest professional accomplishment."</a:t>
            </a:r>
          </a:p>
          <a:p>
            <a:endParaRPr lang="en-US" dirty="0">
              <a:cs typeface="Calibri"/>
            </a:endParaRPr>
          </a:p>
        </p:txBody>
      </p:sp>
      <p:sp>
        <p:nvSpPr>
          <p:cNvPr id="4" name="Content Placeholder 3">
            <a:extLst>
              <a:ext uri="{FF2B5EF4-FFF2-40B4-BE49-F238E27FC236}">
                <a16:creationId xmlns:a16="http://schemas.microsoft.com/office/drawing/2014/main" id="{7EBAF97F-E2E4-AB56-D278-F9DB4943C0E7}"/>
              </a:ext>
            </a:extLst>
          </p:cNvPr>
          <p:cNvSpPr>
            <a:spLocks noGrp="1"/>
          </p:cNvSpPr>
          <p:nvPr>
            <p:ph sz="half" idx="2"/>
          </p:nvPr>
        </p:nvSpPr>
        <p:spPr>
          <a:xfrm>
            <a:off x="6143277" y="1332405"/>
            <a:ext cx="5282241" cy="4593265"/>
          </a:xfrm>
        </p:spPr>
        <p:txBody>
          <a:bodyPr vert="horz" lIns="91440" tIns="45720" rIns="91440" bIns="45720" rtlCol="0" anchor="t">
            <a:noAutofit/>
          </a:bodyPr>
          <a:lstStyle/>
          <a:p>
            <a:r>
              <a:rPr lang="en-US" sz="2000" dirty="0">
                <a:solidFill>
                  <a:srgbClr val="000000"/>
                </a:solidFill>
                <a:cs typeface="Calibri"/>
              </a:rPr>
              <a:t>"Tell me about a time you had a conflict with a coworker. How did you handle it?"</a:t>
            </a:r>
          </a:p>
          <a:p>
            <a:r>
              <a:rPr lang="en-US" sz="2000" dirty="0">
                <a:cs typeface="Calibri"/>
              </a:rPr>
              <a:t>"Describe a time you had to deal with a difficult client or customer. How did you handle it?"</a:t>
            </a:r>
          </a:p>
          <a:p>
            <a:r>
              <a:rPr lang="en-US" sz="2000" dirty="0">
                <a:cs typeface="Calibri"/>
              </a:rPr>
              <a:t>"Describe a time your company was going through a change and how you handled it."</a:t>
            </a:r>
          </a:p>
          <a:p>
            <a:r>
              <a:rPr lang="en-US" sz="2000" dirty="0">
                <a:cs typeface="Calibri"/>
              </a:rPr>
              <a:t>"How do you handle managing numerous responsibilities?"</a:t>
            </a:r>
          </a:p>
          <a:p>
            <a:endParaRPr lang="en-US" sz="2400" dirty="0">
              <a:cs typeface="Calibri"/>
            </a:endParaRPr>
          </a:p>
          <a:p>
            <a:endParaRPr lang="en-US" dirty="0">
              <a:cs typeface="Calibri"/>
            </a:endParaRPr>
          </a:p>
          <a:p>
            <a:endParaRPr lang="en-US" dirty="0">
              <a:cs typeface="Calibri"/>
            </a:endParaRPr>
          </a:p>
        </p:txBody>
      </p:sp>
      <p:sp>
        <p:nvSpPr>
          <p:cNvPr id="5" name="TextBox 4">
            <a:extLst>
              <a:ext uri="{FF2B5EF4-FFF2-40B4-BE49-F238E27FC236}">
                <a16:creationId xmlns:a16="http://schemas.microsoft.com/office/drawing/2014/main" id="{A1A68905-C9B7-B62C-7DD9-79983C0E4309}"/>
              </a:ext>
            </a:extLst>
          </p:cNvPr>
          <p:cNvSpPr txBox="1"/>
          <p:nvPr/>
        </p:nvSpPr>
        <p:spPr>
          <a:xfrm>
            <a:off x="459670" y="6583910"/>
            <a:ext cx="228801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dirty="0">
                <a:cs typeface="Calibri"/>
                <a:hlinkClick r:id="rId2"/>
              </a:rPr>
              <a:t>Source: The Muse</a:t>
            </a:r>
            <a:endParaRPr lang="en-US" sz="1600" i="1" dirty="0"/>
          </a:p>
        </p:txBody>
      </p:sp>
    </p:spTree>
    <p:extLst>
      <p:ext uri="{BB962C8B-B14F-4D97-AF65-F5344CB8AC3E}">
        <p14:creationId xmlns:p14="http://schemas.microsoft.com/office/powerpoint/2010/main" val="241873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DBF5-EF4F-8ED7-6D0C-4D2E72618629}"/>
              </a:ext>
            </a:extLst>
          </p:cNvPr>
          <p:cNvSpPr>
            <a:spLocks noGrp="1"/>
          </p:cNvSpPr>
          <p:nvPr>
            <p:ph type="title"/>
          </p:nvPr>
        </p:nvSpPr>
        <p:spPr>
          <a:xfrm>
            <a:off x="1143000" y="609600"/>
            <a:ext cx="9875520" cy="1066800"/>
          </a:xfrm>
        </p:spPr>
        <p:txBody>
          <a:bodyPr/>
          <a:lstStyle/>
          <a:p>
            <a:r>
              <a:rPr lang="en-US" b="1" dirty="0">
                <a:cs typeface="Calibri Light"/>
              </a:rPr>
              <a:t>Answering Interview Questions</a:t>
            </a:r>
            <a:endParaRPr lang="en-US" b="1" dirty="0"/>
          </a:p>
        </p:txBody>
      </p:sp>
      <p:sp>
        <p:nvSpPr>
          <p:cNvPr id="3" name="Content Placeholder 2">
            <a:extLst>
              <a:ext uri="{FF2B5EF4-FFF2-40B4-BE49-F238E27FC236}">
                <a16:creationId xmlns:a16="http://schemas.microsoft.com/office/drawing/2014/main" id="{E7B5AE99-A4E7-538B-24C1-4AFA956BAE01}"/>
              </a:ext>
            </a:extLst>
          </p:cNvPr>
          <p:cNvSpPr>
            <a:spLocks noGrp="1"/>
          </p:cNvSpPr>
          <p:nvPr>
            <p:ph idx="1"/>
          </p:nvPr>
        </p:nvSpPr>
        <p:spPr>
          <a:xfrm>
            <a:off x="829236" y="1676400"/>
            <a:ext cx="9872871" cy="4572000"/>
          </a:xfrm>
        </p:spPr>
        <p:txBody>
          <a:bodyPr vert="horz" lIns="91440" tIns="45720" rIns="91440" bIns="45720" rtlCol="0" anchor="t">
            <a:normAutofit fontScale="85000" lnSpcReduction="10000"/>
          </a:bodyPr>
          <a:lstStyle/>
          <a:p>
            <a:pPr lvl="1"/>
            <a:r>
              <a:rPr lang="en-US" sz="3200" b="1" dirty="0">
                <a:ea typeface="Calibri"/>
                <a:cs typeface="Calibri"/>
              </a:rPr>
              <a:t>Use the STAR method to answer questions–</a:t>
            </a:r>
          </a:p>
          <a:p>
            <a:pPr lvl="2"/>
            <a:r>
              <a:rPr lang="en-US" sz="3200" b="1" u="sng" dirty="0">
                <a:solidFill>
                  <a:srgbClr val="7030A0"/>
                </a:solidFill>
                <a:ea typeface="Calibri"/>
                <a:cs typeface="Calibri"/>
              </a:rPr>
              <a:t>S</a:t>
            </a:r>
            <a:r>
              <a:rPr lang="en-US" sz="3200" b="1" dirty="0">
                <a:solidFill>
                  <a:srgbClr val="7030A0"/>
                </a:solidFill>
                <a:ea typeface="Calibri"/>
                <a:cs typeface="Calibri"/>
              </a:rPr>
              <a:t>ituation</a:t>
            </a:r>
            <a:r>
              <a:rPr lang="en-US" sz="3200" dirty="0">
                <a:ea typeface="Calibri"/>
                <a:cs typeface="Calibri"/>
              </a:rPr>
              <a:t>: Where and When?</a:t>
            </a:r>
          </a:p>
          <a:p>
            <a:pPr lvl="3"/>
            <a:r>
              <a:rPr lang="en-US" sz="3000" dirty="0">
                <a:ea typeface="Calibri"/>
                <a:cs typeface="Calibri"/>
              </a:rPr>
              <a:t>Share context about the situation</a:t>
            </a:r>
          </a:p>
          <a:p>
            <a:pPr lvl="2"/>
            <a:r>
              <a:rPr lang="en-US" sz="3200" b="1" u="sng" dirty="0">
                <a:solidFill>
                  <a:srgbClr val="7030A0"/>
                </a:solidFill>
                <a:ea typeface="Calibri"/>
                <a:cs typeface="Calibri"/>
              </a:rPr>
              <a:t>T</a:t>
            </a:r>
            <a:r>
              <a:rPr lang="en-US" sz="3200" b="1" dirty="0">
                <a:solidFill>
                  <a:srgbClr val="7030A0"/>
                </a:solidFill>
                <a:ea typeface="Calibri"/>
                <a:cs typeface="Calibri"/>
              </a:rPr>
              <a:t>ask</a:t>
            </a:r>
            <a:r>
              <a:rPr lang="en-US" sz="3200" dirty="0">
                <a:solidFill>
                  <a:srgbClr val="7030A0"/>
                </a:solidFill>
                <a:ea typeface="Calibri"/>
                <a:cs typeface="Calibri"/>
              </a:rPr>
              <a:t>: </a:t>
            </a:r>
            <a:r>
              <a:rPr lang="en-US" sz="3200" dirty="0">
                <a:ea typeface="Calibri"/>
                <a:cs typeface="Calibri"/>
              </a:rPr>
              <a:t>What did you do and Why?</a:t>
            </a:r>
          </a:p>
          <a:p>
            <a:pPr lvl="3"/>
            <a:r>
              <a:rPr lang="en-US" sz="3000" dirty="0">
                <a:ea typeface="Calibri"/>
                <a:cs typeface="Calibri"/>
              </a:rPr>
              <a:t>What was your responsibility/role in the situation? What was the task or goal?</a:t>
            </a:r>
          </a:p>
          <a:p>
            <a:pPr lvl="2"/>
            <a:r>
              <a:rPr lang="en-US" sz="3200" b="1" u="sng" dirty="0">
                <a:solidFill>
                  <a:srgbClr val="7030A0"/>
                </a:solidFill>
                <a:ea typeface="Calibri"/>
                <a:cs typeface="Calibri"/>
              </a:rPr>
              <a:t>A</a:t>
            </a:r>
            <a:r>
              <a:rPr lang="en-US" sz="3200" b="1" dirty="0">
                <a:solidFill>
                  <a:srgbClr val="7030A0"/>
                </a:solidFill>
                <a:ea typeface="Calibri"/>
                <a:cs typeface="Calibri"/>
              </a:rPr>
              <a:t>ction</a:t>
            </a:r>
            <a:r>
              <a:rPr lang="en-US" sz="3200" dirty="0">
                <a:solidFill>
                  <a:srgbClr val="7030A0"/>
                </a:solidFill>
                <a:ea typeface="Calibri"/>
                <a:cs typeface="Calibri"/>
              </a:rPr>
              <a:t>: </a:t>
            </a:r>
            <a:r>
              <a:rPr lang="en-US" sz="3200" dirty="0">
                <a:ea typeface="Calibri"/>
                <a:cs typeface="Calibri"/>
              </a:rPr>
              <a:t>What did you do and How?</a:t>
            </a:r>
          </a:p>
          <a:p>
            <a:pPr lvl="3"/>
            <a:r>
              <a:rPr lang="en-US" sz="3000" dirty="0">
                <a:ea typeface="Calibri"/>
                <a:cs typeface="Calibri"/>
              </a:rPr>
              <a:t>Explain what you did in the situation and what skills you used to handle it. </a:t>
            </a:r>
          </a:p>
          <a:p>
            <a:pPr lvl="2"/>
            <a:r>
              <a:rPr lang="en-US" sz="3200" b="1" u="sng" dirty="0">
                <a:solidFill>
                  <a:srgbClr val="7030A0"/>
                </a:solidFill>
                <a:ea typeface="Calibri"/>
                <a:cs typeface="Calibri"/>
              </a:rPr>
              <a:t>R</a:t>
            </a:r>
            <a:r>
              <a:rPr lang="en-US" sz="3200" b="1" dirty="0">
                <a:solidFill>
                  <a:srgbClr val="7030A0"/>
                </a:solidFill>
                <a:ea typeface="Calibri"/>
                <a:cs typeface="Calibri"/>
              </a:rPr>
              <a:t>esult</a:t>
            </a:r>
            <a:r>
              <a:rPr lang="en-US" sz="3200" dirty="0">
                <a:solidFill>
                  <a:srgbClr val="7030A0"/>
                </a:solidFill>
                <a:ea typeface="Calibri"/>
                <a:cs typeface="Calibri"/>
              </a:rPr>
              <a:t>: </a:t>
            </a:r>
            <a:r>
              <a:rPr lang="en-US" sz="3200" dirty="0">
                <a:ea typeface="Calibri"/>
                <a:cs typeface="Calibri"/>
              </a:rPr>
              <a:t>Explain the end results, what you accomplished, etc.</a:t>
            </a:r>
          </a:p>
          <a:p>
            <a:pPr lvl="3"/>
            <a:r>
              <a:rPr lang="en-US" sz="3000" dirty="0">
                <a:ea typeface="Calibri"/>
                <a:cs typeface="Calibri"/>
              </a:rPr>
              <a:t>Explain the end result and what you learned from this situation.</a:t>
            </a:r>
          </a:p>
        </p:txBody>
      </p:sp>
    </p:spTree>
    <p:extLst>
      <p:ext uri="{BB962C8B-B14F-4D97-AF65-F5344CB8AC3E}">
        <p14:creationId xmlns:p14="http://schemas.microsoft.com/office/powerpoint/2010/main" val="3971631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E9AD4-42DC-8D28-CEE2-BB5DC9C7FFFB}"/>
              </a:ext>
            </a:extLst>
          </p:cNvPr>
          <p:cNvSpPr>
            <a:spLocks noGrp="1"/>
          </p:cNvSpPr>
          <p:nvPr>
            <p:ph type="title"/>
          </p:nvPr>
        </p:nvSpPr>
        <p:spPr>
          <a:xfrm>
            <a:off x="1143000" y="609600"/>
            <a:ext cx="9875520" cy="788894"/>
          </a:xfrm>
        </p:spPr>
        <p:txBody>
          <a:bodyPr/>
          <a:lstStyle/>
          <a:p>
            <a:r>
              <a:rPr lang="en-US" b="1" dirty="0"/>
              <a:t>Networking Tips</a:t>
            </a:r>
          </a:p>
        </p:txBody>
      </p:sp>
      <p:sp>
        <p:nvSpPr>
          <p:cNvPr id="3" name="Content Placeholder 2">
            <a:extLst>
              <a:ext uri="{FF2B5EF4-FFF2-40B4-BE49-F238E27FC236}">
                <a16:creationId xmlns:a16="http://schemas.microsoft.com/office/drawing/2014/main" id="{61CB9A3F-A20A-E12D-CE10-061D474762E6}"/>
              </a:ext>
            </a:extLst>
          </p:cNvPr>
          <p:cNvSpPr>
            <a:spLocks noGrp="1"/>
          </p:cNvSpPr>
          <p:nvPr>
            <p:ph sz="half" idx="1"/>
          </p:nvPr>
        </p:nvSpPr>
        <p:spPr>
          <a:xfrm>
            <a:off x="757517" y="1429868"/>
            <a:ext cx="5166871" cy="5015755"/>
          </a:xfrm>
        </p:spPr>
        <p:txBody>
          <a:bodyPr vert="horz" lIns="91440" tIns="45720" rIns="91440" bIns="45720" rtlCol="0" anchor="t">
            <a:noAutofit/>
          </a:bodyPr>
          <a:lstStyle/>
          <a:p>
            <a:r>
              <a:rPr lang="en-US" sz="2000" b="1" dirty="0"/>
              <a:t>Why should you network</a:t>
            </a:r>
            <a:r>
              <a:rPr lang="en-US" sz="2000" dirty="0"/>
              <a:t>?</a:t>
            </a:r>
          </a:p>
          <a:p>
            <a:pPr lvl="1"/>
            <a:r>
              <a:rPr lang="en-US" dirty="0"/>
              <a:t>Networking provides you with the opportunity to share ideas, receive advice, gain industry knowledge, and possibly set you up with access to career opportunities</a:t>
            </a:r>
            <a:endParaRPr lang="en-US" dirty="0">
              <a:solidFill>
                <a:srgbClr val="FF0000"/>
              </a:solidFill>
              <a:cs typeface="Calibri"/>
            </a:endParaRPr>
          </a:p>
          <a:p>
            <a:r>
              <a:rPr lang="en-US" sz="2000" b="1" dirty="0">
                <a:cs typeface="Calibri"/>
              </a:rPr>
              <a:t>Where to Network:</a:t>
            </a:r>
            <a:endParaRPr lang="en-US" sz="2000" b="1" dirty="0">
              <a:ea typeface="Calibri"/>
              <a:cs typeface="Calibri"/>
            </a:endParaRPr>
          </a:p>
          <a:p>
            <a:pPr lvl="1"/>
            <a:r>
              <a:rPr lang="en-US" dirty="0">
                <a:solidFill>
                  <a:srgbClr val="000000"/>
                </a:solidFill>
                <a:cs typeface="Calibri"/>
              </a:rPr>
              <a:t>Build up your LinkedIn connections</a:t>
            </a:r>
            <a:endParaRPr lang="en-US" dirty="0">
              <a:solidFill>
                <a:srgbClr val="000000"/>
              </a:solidFill>
              <a:ea typeface="Calibri"/>
              <a:cs typeface="Calibri"/>
            </a:endParaRPr>
          </a:p>
          <a:p>
            <a:pPr lvl="2">
              <a:buFont typeface="Wingdings" panose="020B0604020202020204" pitchFamily="34" charset="0"/>
              <a:buChar char="§"/>
            </a:pPr>
            <a:r>
              <a:rPr lang="en-US" sz="2000" dirty="0">
                <a:solidFill>
                  <a:srgbClr val="000000"/>
                </a:solidFill>
                <a:ea typeface="Calibri"/>
                <a:cs typeface="Calibri"/>
              </a:rPr>
              <a:t>See this </a:t>
            </a:r>
            <a:r>
              <a:rPr lang="en-US" sz="2000" dirty="0">
                <a:solidFill>
                  <a:srgbClr val="000000"/>
                </a:solidFill>
                <a:ea typeface="Calibri"/>
                <a:cs typeface="Calibri"/>
                <a:hlinkClick r:id="rId2"/>
              </a:rPr>
              <a:t>website</a:t>
            </a:r>
            <a:r>
              <a:rPr lang="en-US" sz="2000" dirty="0">
                <a:solidFill>
                  <a:srgbClr val="000000"/>
                </a:solidFill>
                <a:ea typeface="Calibri"/>
                <a:cs typeface="Calibri"/>
              </a:rPr>
              <a:t> for tips on building a LinkedIn Profile</a:t>
            </a:r>
          </a:p>
          <a:p>
            <a:pPr lvl="1"/>
            <a:r>
              <a:rPr lang="en-US" dirty="0">
                <a:solidFill>
                  <a:srgbClr val="000000"/>
                </a:solidFill>
                <a:cs typeface="Calibri"/>
              </a:rPr>
              <a:t>For alumni – check out your alma mater's alumni network</a:t>
            </a:r>
            <a:endParaRPr lang="en-US" dirty="0">
              <a:solidFill>
                <a:srgbClr val="000000"/>
              </a:solidFill>
              <a:ea typeface="Calibri"/>
              <a:cs typeface="Calibri"/>
            </a:endParaRPr>
          </a:p>
          <a:p>
            <a:pPr lvl="2">
              <a:buFont typeface="Wingdings" panose="020B0604020202020204" pitchFamily="34" charset="0"/>
              <a:buChar char="§"/>
            </a:pPr>
            <a:r>
              <a:rPr lang="en-US" sz="2000" dirty="0">
                <a:solidFill>
                  <a:srgbClr val="000000"/>
                </a:solidFill>
                <a:ea typeface="Calibri"/>
                <a:cs typeface="Calibri"/>
                <a:hlinkClick r:id="rId3"/>
              </a:rPr>
              <a:t>WCUPA Alumni</a:t>
            </a:r>
            <a:endParaRPr lang="en-US" sz="2000" dirty="0">
              <a:solidFill>
                <a:srgbClr val="000000"/>
              </a:solidFill>
              <a:ea typeface="Calibri"/>
              <a:cs typeface="Calibri"/>
            </a:endParaRPr>
          </a:p>
          <a:p>
            <a:pPr lvl="1"/>
            <a:r>
              <a:rPr lang="en-US" dirty="0">
                <a:solidFill>
                  <a:srgbClr val="000000"/>
                </a:solidFill>
                <a:ea typeface="Calibri"/>
                <a:cs typeface="Calibri"/>
              </a:rPr>
              <a:t>Look for conferences – these provide great opportunities for networking</a:t>
            </a:r>
          </a:p>
        </p:txBody>
      </p:sp>
      <p:sp>
        <p:nvSpPr>
          <p:cNvPr id="4" name="Content Placeholder 3">
            <a:extLst>
              <a:ext uri="{FF2B5EF4-FFF2-40B4-BE49-F238E27FC236}">
                <a16:creationId xmlns:a16="http://schemas.microsoft.com/office/drawing/2014/main" id="{F789A7B0-C64B-8AA8-3B59-D741E0C87232}"/>
              </a:ext>
            </a:extLst>
          </p:cNvPr>
          <p:cNvSpPr>
            <a:spLocks noGrp="1"/>
          </p:cNvSpPr>
          <p:nvPr>
            <p:ph sz="half" idx="2"/>
          </p:nvPr>
        </p:nvSpPr>
        <p:spPr>
          <a:xfrm>
            <a:off x="6263640" y="1398493"/>
            <a:ext cx="5345654" cy="4706471"/>
          </a:xfrm>
        </p:spPr>
        <p:txBody>
          <a:bodyPr vert="horz" lIns="91440" tIns="45720" rIns="91440" bIns="45720" rtlCol="0" anchor="t">
            <a:normAutofit lnSpcReduction="10000"/>
          </a:bodyPr>
          <a:lstStyle/>
          <a:p>
            <a:r>
              <a:rPr lang="en-US" sz="2000" b="1" dirty="0"/>
              <a:t>Getting Started:</a:t>
            </a:r>
          </a:p>
          <a:p>
            <a:pPr lvl="1"/>
            <a:r>
              <a:rPr lang="en-US" dirty="0"/>
              <a:t>Ask yourself why you want to make a certain connection and what you hope to gain</a:t>
            </a:r>
            <a:endParaRPr lang="en-US" dirty="0">
              <a:cs typeface="Calibri"/>
            </a:endParaRPr>
          </a:p>
          <a:p>
            <a:pPr lvl="1"/>
            <a:r>
              <a:rPr lang="en-US" dirty="0"/>
              <a:t>Make a list of people you would like to connect with </a:t>
            </a:r>
            <a:endParaRPr lang="en-US" dirty="0">
              <a:cs typeface="Calibri"/>
            </a:endParaRPr>
          </a:p>
          <a:p>
            <a:pPr lvl="2"/>
            <a:r>
              <a:rPr lang="en-US" sz="2000" dirty="0"/>
              <a:t>Classmates or colleagues, professors and staff members, alumni, friends, family, family friends, teammates or club members</a:t>
            </a:r>
            <a:endParaRPr lang="en-US" sz="2000" dirty="0">
              <a:cs typeface="Calibri"/>
            </a:endParaRPr>
          </a:p>
          <a:p>
            <a:pPr lvl="1"/>
            <a:r>
              <a:rPr lang="en-US" dirty="0"/>
              <a:t>List some questions you would like to ask and then reach out to the person you would like to connect with – </a:t>
            </a:r>
          </a:p>
          <a:p>
            <a:pPr lvl="2"/>
            <a:r>
              <a:rPr lang="en-US" sz="2000" dirty="0"/>
              <a:t>Ask questions about their typical day on the job, choice of career, or just learning about the organization…</a:t>
            </a:r>
            <a:endParaRPr lang="en-US" sz="2000" dirty="0">
              <a:ea typeface="Calibri"/>
              <a:cs typeface="Calibri"/>
            </a:endParaRPr>
          </a:p>
          <a:p>
            <a:pPr lvl="1"/>
            <a:r>
              <a:rPr lang="en-US" dirty="0"/>
              <a:t>Make sure to follow up and thank them for their time</a:t>
            </a:r>
            <a:endParaRPr lang="en-US" dirty="0">
              <a:cs typeface="Calibri"/>
            </a:endParaRPr>
          </a:p>
        </p:txBody>
      </p:sp>
    </p:spTree>
    <p:extLst>
      <p:ext uri="{BB962C8B-B14F-4D97-AF65-F5344CB8AC3E}">
        <p14:creationId xmlns:p14="http://schemas.microsoft.com/office/powerpoint/2010/main" val="1804986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77DD-07DF-9E58-E444-A969F8D9E303}"/>
              </a:ext>
            </a:extLst>
          </p:cNvPr>
          <p:cNvSpPr>
            <a:spLocks noGrp="1"/>
          </p:cNvSpPr>
          <p:nvPr>
            <p:ph type="title"/>
          </p:nvPr>
        </p:nvSpPr>
        <p:spPr>
          <a:xfrm>
            <a:off x="754811" y="163902"/>
            <a:ext cx="9875520" cy="1356360"/>
          </a:xfrm>
        </p:spPr>
        <p:txBody>
          <a:bodyPr/>
          <a:lstStyle/>
          <a:p>
            <a:r>
              <a:rPr lang="en-US" b="1"/>
              <a:t>What is I/O Psychology?</a:t>
            </a:r>
          </a:p>
        </p:txBody>
      </p:sp>
      <p:sp>
        <p:nvSpPr>
          <p:cNvPr id="3" name="Content Placeholder 2">
            <a:extLst>
              <a:ext uri="{FF2B5EF4-FFF2-40B4-BE49-F238E27FC236}">
                <a16:creationId xmlns:a16="http://schemas.microsoft.com/office/drawing/2014/main" id="{A850E8C4-02E7-F4D8-1675-B09D67A1BFF1}"/>
              </a:ext>
            </a:extLst>
          </p:cNvPr>
          <p:cNvSpPr>
            <a:spLocks noGrp="1"/>
          </p:cNvSpPr>
          <p:nvPr>
            <p:ph idx="1"/>
          </p:nvPr>
        </p:nvSpPr>
        <p:spPr>
          <a:xfrm>
            <a:off x="924463" y="1336282"/>
            <a:ext cx="10357450" cy="1332217"/>
          </a:xfrm>
        </p:spPr>
        <p:txBody>
          <a:bodyPr vert="horz" lIns="91440" tIns="45720" rIns="91440" bIns="45720" rtlCol="0" anchor="t">
            <a:normAutofit/>
          </a:bodyPr>
          <a:lstStyle/>
          <a:p>
            <a:r>
              <a:rPr lang="en-US"/>
              <a:t>I/O Psychology is the scientific study of human behavior in the workplace. I/O Psychologists use and apply their knowledge in the following areas (and more) to promote productive and healthy cultures at work :</a:t>
            </a:r>
          </a:p>
          <a:p>
            <a:endParaRPr lang="en-US"/>
          </a:p>
          <a:p>
            <a:pPr marL="0" indent="0">
              <a:buNone/>
            </a:pPr>
            <a:endParaRPr lang="en-US">
              <a:cs typeface="Calibri"/>
            </a:endParaRPr>
          </a:p>
        </p:txBody>
      </p:sp>
      <p:sp>
        <p:nvSpPr>
          <p:cNvPr id="4" name="TextBox 3">
            <a:extLst>
              <a:ext uri="{FF2B5EF4-FFF2-40B4-BE49-F238E27FC236}">
                <a16:creationId xmlns:a16="http://schemas.microsoft.com/office/drawing/2014/main" id="{AF816AFE-0DC5-6DB5-1D73-3F1B0FC0EA49}"/>
              </a:ext>
            </a:extLst>
          </p:cNvPr>
          <p:cNvSpPr txBox="1"/>
          <p:nvPr/>
        </p:nvSpPr>
        <p:spPr>
          <a:xfrm>
            <a:off x="1218337" y="2716746"/>
            <a:ext cx="908246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cs typeface="Calibri" panose="020F0502020204030204"/>
              </a:rPr>
              <a:t>Organization Development</a:t>
            </a:r>
          </a:p>
          <a:p>
            <a:pPr marL="285750" indent="-285750">
              <a:buFont typeface="Arial"/>
              <a:buChar char="•"/>
            </a:pPr>
            <a:r>
              <a:rPr lang="en-US" sz="2400">
                <a:cs typeface="Calibri" panose="020F0502020204030204"/>
              </a:rPr>
              <a:t>Organizational Attitudes</a:t>
            </a:r>
          </a:p>
          <a:p>
            <a:pPr marL="285750" indent="-285750">
              <a:buFont typeface="Arial"/>
              <a:buChar char="•"/>
            </a:pPr>
            <a:r>
              <a:rPr lang="en-US" sz="2400">
                <a:cs typeface="Calibri" panose="020F0502020204030204"/>
              </a:rPr>
              <a:t>Career Development</a:t>
            </a:r>
          </a:p>
          <a:p>
            <a:pPr marL="285750" indent="-285750">
              <a:buFont typeface="Arial"/>
              <a:buChar char="•"/>
            </a:pPr>
            <a:r>
              <a:rPr lang="en-US" sz="2400">
                <a:cs typeface="Calibri" panose="020F0502020204030204"/>
              </a:rPr>
              <a:t>Human Factors</a:t>
            </a:r>
          </a:p>
          <a:p>
            <a:pPr marL="285750" indent="-285750">
              <a:buFont typeface="Arial"/>
              <a:buChar char="•"/>
            </a:pPr>
            <a:r>
              <a:rPr lang="en-US" sz="2400">
                <a:cs typeface="Calibri" panose="020F0502020204030204"/>
              </a:rPr>
              <a:t>Behavior</a:t>
            </a:r>
          </a:p>
          <a:p>
            <a:pPr marL="285750" indent="-285750">
              <a:buFont typeface="Arial"/>
              <a:buChar char="•"/>
            </a:pPr>
            <a:r>
              <a:rPr lang="en-US" sz="2400">
                <a:cs typeface="Calibri" panose="020F0502020204030204"/>
              </a:rPr>
              <a:t>Different Psychological Theories</a:t>
            </a:r>
          </a:p>
          <a:p>
            <a:pPr marL="285750" indent="-285750">
              <a:buFont typeface="Arial"/>
              <a:buChar char="•"/>
            </a:pPr>
            <a:r>
              <a:rPr lang="en-US" sz="2400">
                <a:cs typeface="Calibri" panose="020F0502020204030204"/>
              </a:rPr>
              <a:t>Job Analysis</a:t>
            </a:r>
          </a:p>
          <a:p>
            <a:pPr marL="285750" indent="-285750">
              <a:buFont typeface="Arial"/>
              <a:buChar char="•"/>
            </a:pPr>
            <a:r>
              <a:rPr lang="en-US" sz="2400">
                <a:cs typeface="Calibri" panose="020F0502020204030204"/>
              </a:rPr>
              <a:t>Task Analysis</a:t>
            </a:r>
          </a:p>
          <a:p>
            <a:pPr marL="285750" indent="-285750">
              <a:buFont typeface="Arial"/>
              <a:buChar char="•"/>
            </a:pPr>
            <a:r>
              <a:rPr lang="en-US" sz="2400">
                <a:cs typeface="Calibri" panose="020F0502020204030204"/>
              </a:rPr>
              <a:t>Assessment</a:t>
            </a:r>
          </a:p>
        </p:txBody>
      </p:sp>
      <p:sp>
        <p:nvSpPr>
          <p:cNvPr id="5" name="TextBox 4">
            <a:extLst>
              <a:ext uri="{FF2B5EF4-FFF2-40B4-BE49-F238E27FC236}">
                <a16:creationId xmlns:a16="http://schemas.microsoft.com/office/drawing/2014/main" id="{FBEC70C3-5951-61E2-F8F5-488EA488A051}"/>
              </a:ext>
            </a:extLst>
          </p:cNvPr>
          <p:cNvSpPr txBox="1"/>
          <p:nvPr/>
        </p:nvSpPr>
        <p:spPr>
          <a:xfrm>
            <a:off x="541180" y="6264739"/>
            <a:ext cx="3657600" cy="274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hlinkClick r:id="rId3"/>
              </a:rPr>
              <a:t>Source: Industrial and Organizational Psychology,</a:t>
            </a:r>
            <a:r>
              <a:rPr lang="en-US" sz="1200" dirty="0">
                <a:cs typeface="Calibri"/>
                <a:hlinkClick r:id="rId3"/>
              </a:rPr>
              <a:t> 2022</a:t>
            </a:r>
            <a:endParaRPr lang="en-US" dirty="0"/>
          </a:p>
        </p:txBody>
      </p:sp>
    </p:spTree>
    <p:extLst>
      <p:ext uri="{BB962C8B-B14F-4D97-AF65-F5344CB8AC3E}">
        <p14:creationId xmlns:p14="http://schemas.microsoft.com/office/powerpoint/2010/main" val="382982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A8042-EF35-AA34-7AB9-7C28C3CF5E33}"/>
              </a:ext>
            </a:extLst>
          </p:cNvPr>
          <p:cNvSpPr>
            <a:spLocks noGrp="1"/>
          </p:cNvSpPr>
          <p:nvPr>
            <p:ph type="title"/>
          </p:nvPr>
        </p:nvSpPr>
        <p:spPr/>
        <p:txBody>
          <a:bodyPr/>
          <a:lstStyle/>
          <a:p>
            <a:r>
              <a:rPr lang="en-US" b="1"/>
              <a:t>Career Development Center</a:t>
            </a:r>
          </a:p>
        </p:txBody>
      </p:sp>
      <p:sp>
        <p:nvSpPr>
          <p:cNvPr id="3" name="Content Placeholder 2">
            <a:extLst>
              <a:ext uri="{FF2B5EF4-FFF2-40B4-BE49-F238E27FC236}">
                <a16:creationId xmlns:a16="http://schemas.microsoft.com/office/drawing/2014/main" id="{3A0897E7-14C0-96FE-C05A-F5F847FA90B6}"/>
              </a:ext>
            </a:extLst>
          </p:cNvPr>
          <p:cNvSpPr>
            <a:spLocks noGrp="1"/>
          </p:cNvSpPr>
          <p:nvPr>
            <p:ph idx="1"/>
          </p:nvPr>
        </p:nvSpPr>
        <p:spPr/>
        <p:txBody>
          <a:bodyPr vert="horz" lIns="91440" tIns="45720" rIns="91440" bIns="45720" rtlCol="0" anchor="t">
            <a:noAutofit/>
          </a:bodyPr>
          <a:lstStyle/>
          <a:p>
            <a:r>
              <a:rPr lang="en-US" sz="2800">
                <a:hlinkClick r:id="rId2"/>
              </a:rPr>
              <a:t>Twardowski Career Development Center</a:t>
            </a:r>
            <a:endParaRPr lang="en-US" sz="2800"/>
          </a:p>
          <a:p>
            <a:r>
              <a:rPr lang="en-US" sz="2800"/>
              <a:t>Visit the career development website to explore the different majors offered at WCUPA, get assistance developing your resume and cover letters, practice your interviewing skills, and explore career options in your area of interest</a:t>
            </a:r>
          </a:p>
          <a:p>
            <a:r>
              <a:rPr lang="en-US" sz="2800">
                <a:cs typeface="Calibri"/>
              </a:rPr>
              <a:t>To schedule an appointment with a Career Counselor about your career needs, go to </a:t>
            </a:r>
            <a:r>
              <a:rPr lang="en-US" sz="2800">
                <a:cs typeface="Calibri"/>
                <a:hlinkClick r:id="rId3"/>
              </a:rPr>
              <a:t>Handshake</a:t>
            </a:r>
            <a:r>
              <a:rPr lang="en-US" sz="2800">
                <a:cs typeface="Calibri"/>
              </a:rPr>
              <a:t> and login with your WCU ID. </a:t>
            </a:r>
          </a:p>
          <a:p>
            <a:pPr lvl="1">
              <a:buFont typeface="Courier New" panose="020B0604020202020204" pitchFamily="34" charset="0"/>
              <a:buChar char="o"/>
            </a:pPr>
            <a:r>
              <a:rPr lang="en-US" sz="2800">
                <a:solidFill>
                  <a:srgbClr val="000000"/>
                </a:solidFill>
                <a:cs typeface="Calibri"/>
              </a:rPr>
              <a:t>Select the 'Career Center' button ---&gt; Select option labeled 'Appointment' ---&gt; Select a time and day that works best for you</a:t>
            </a:r>
          </a:p>
        </p:txBody>
      </p:sp>
    </p:spTree>
    <p:extLst>
      <p:ext uri="{BB962C8B-B14F-4D97-AF65-F5344CB8AC3E}">
        <p14:creationId xmlns:p14="http://schemas.microsoft.com/office/powerpoint/2010/main" val="1607165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3E9E-9B44-A4A7-48E8-4D3FFAB396F7}"/>
              </a:ext>
            </a:extLst>
          </p:cNvPr>
          <p:cNvSpPr>
            <a:spLocks noGrp="1"/>
          </p:cNvSpPr>
          <p:nvPr>
            <p:ph type="title"/>
          </p:nvPr>
        </p:nvSpPr>
        <p:spPr>
          <a:xfrm>
            <a:off x="838200" y="2419376"/>
            <a:ext cx="10515600" cy="1325563"/>
          </a:xfrm>
        </p:spPr>
        <p:txBody>
          <a:bodyPr/>
          <a:lstStyle/>
          <a:p>
            <a:pPr algn="ctr"/>
            <a:r>
              <a:rPr lang="en-US" b="1" dirty="0"/>
              <a:t>I/O Related Graduate Education Opportunities at WCU</a:t>
            </a:r>
          </a:p>
        </p:txBody>
      </p:sp>
    </p:spTree>
    <p:extLst>
      <p:ext uri="{BB962C8B-B14F-4D97-AF65-F5344CB8AC3E}">
        <p14:creationId xmlns:p14="http://schemas.microsoft.com/office/powerpoint/2010/main" val="3082057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172A-0C0A-FDC7-078A-A288B4EB6BFC}"/>
              </a:ext>
            </a:extLst>
          </p:cNvPr>
          <p:cNvSpPr>
            <a:spLocks noGrp="1"/>
          </p:cNvSpPr>
          <p:nvPr>
            <p:ph type="title"/>
          </p:nvPr>
        </p:nvSpPr>
        <p:spPr/>
        <p:txBody>
          <a:bodyPr/>
          <a:lstStyle/>
          <a:p>
            <a:r>
              <a:rPr lang="en-US" b="1"/>
              <a:t>Graduate Certificate in I/O Psychology</a:t>
            </a:r>
          </a:p>
        </p:txBody>
      </p:sp>
      <p:sp>
        <p:nvSpPr>
          <p:cNvPr id="4" name="Text Placeholder 3">
            <a:extLst>
              <a:ext uri="{FF2B5EF4-FFF2-40B4-BE49-F238E27FC236}">
                <a16:creationId xmlns:a16="http://schemas.microsoft.com/office/drawing/2014/main" id="{6270331B-083F-C0E6-0C67-6E61F7562BDC}"/>
              </a:ext>
            </a:extLst>
          </p:cNvPr>
          <p:cNvSpPr>
            <a:spLocks noGrp="1"/>
          </p:cNvSpPr>
          <p:nvPr>
            <p:ph type="body" idx="1"/>
          </p:nvPr>
        </p:nvSpPr>
        <p:spPr>
          <a:xfrm>
            <a:off x="1143000" y="1876032"/>
            <a:ext cx="4754880" cy="777240"/>
          </a:xfrm>
        </p:spPr>
        <p:txBody>
          <a:bodyPr/>
          <a:lstStyle/>
          <a:p>
            <a:r>
              <a:rPr lang="en-US" dirty="0"/>
              <a:t>Overview:</a:t>
            </a:r>
          </a:p>
        </p:txBody>
      </p:sp>
      <p:sp>
        <p:nvSpPr>
          <p:cNvPr id="5" name="Content Placeholder 4">
            <a:extLst>
              <a:ext uri="{FF2B5EF4-FFF2-40B4-BE49-F238E27FC236}">
                <a16:creationId xmlns:a16="http://schemas.microsoft.com/office/drawing/2014/main" id="{2AD76910-34D6-1436-887E-BA50212672E3}"/>
              </a:ext>
            </a:extLst>
          </p:cNvPr>
          <p:cNvSpPr>
            <a:spLocks noGrp="1"/>
          </p:cNvSpPr>
          <p:nvPr>
            <p:ph sz="half" idx="2"/>
          </p:nvPr>
        </p:nvSpPr>
        <p:spPr>
          <a:xfrm>
            <a:off x="1143000" y="2721483"/>
            <a:ext cx="4754880" cy="3006964"/>
          </a:xfrm>
        </p:spPr>
        <p:txBody>
          <a:bodyPr>
            <a:noAutofit/>
          </a:bodyPr>
          <a:lstStyle/>
          <a:p>
            <a:r>
              <a:rPr lang="en-US" sz="2400" dirty="0"/>
              <a:t>100% online</a:t>
            </a:r>
          </a:p>
          <a:p>
            <a:r>
              <a:rPr lang="en-US" sz="2400" dirty="0"/>
              <a:t>12 credits required</a:t>
            </a:r>
          </a:p>
          <a:p>
            <a:pPr lvl="1"/>
            <a:r>
              <a:rPr lang="en-US" sz="2400" dirty="0"/>
              <a:t>Advanced Industrial Psychology</a:t>
            </a:r>
          </a:p>
          <a:p>
            <a:pPr lvl="1"/>
            <a:r>
              <a:rPr lang="en-US" sz="2400" dirty="0"/>
              <a:t>Advanced Organizational Psychology</a:t>
            </a:r>
          </a:p>
          <a:p>
            <a:pPr lvl="1"/>
            <a:r>
              <a:rPr lang="en-US" sz="2400" dirty="0"/>
              <a:t>Ethics and Professional Skills in Organizational Practice</a:t>
            </a:r>
          </a:p>
          <a:p>
            <a:pPr lvl="1"/>
            <a:r>
              <a:rPr lang="en-US" sz="2400" dirty="0"/>
              <a:t>Introduction to People Analytics</a:t>
            </a:r>
          </a:p>
        </p:txBody>
      </p:sp>
      <p:sp>
        <p:nvSpPr>
          <p:cNvPr id="6" name="Text Placeholder 5">
            <a:extLst>
              <a:ext uri="{FF2B5EF4-FFF2-40B4-BE49-F238E27FC236}">
                <a16:creationId xmlns:a16="http://schemas.microsoft.com/office/drawing/2014/main" id="{CA3EFBBE-6516-9695-6CCD-02335B9A0F50}"/>
              </a:ext>
            </a:extLst>
          </p:cNvPr>
          <p:cNvSpPr>
            <a:spLocks noGrp="1"/>
          </p:cNvSpPr>
          <p:nvPr>
            <p:ph type="body" sz="quarter" idx="3"/>
          </p:nvPr>
        </p:nvSpPr>
        <p:spPr>
          <a:xfrm>
            <a:off x="6269173" y="1920899"/>
            <a:ext cx="4754880" cy="777240"/>
          </a:xfrm>
        </p:spPr>
        <p:txBody>
          <a:bodyPr/>
          <a:lstStyle/>
          <a:p>
            <a:r>
              <a:rPr lang="en-US" dirty="0"/>
              <a:t>Admissions Requirements:</a:t>
            </a:r>
          </a:p>
        </p:txBody>
      </p:sp>
      <p:sp>
        <p:nvSpPr>
          <p:cNvPr id="7" name="Content Placeholder 6">
            <a:extLst>
              <a:ext uri="{FF2B5EF4-FFF2-40B4-BE49-F238E27FC236}">
                <a16:creationId xmlns:a16="http://schemas.microsoft.com/office/drawing/2014/main" id="{A648D750-59E8-EEC4-8765-B31DACE7F567}"/>
              </a:ext>
            </a:extLst>
          </p:cNvPr>
          <p:cNvSpPr>
            <a:spLocks noGrp="1"/>
          </p:cNvSpPr>
          <p:nvPr>
            <p:ph sz="quarter" idx="4"/>
          </p:nvPr>
        </p:nvSpPr>
        <p:spPr>
          <a:xfrm>
            <a:off x="6269173" y="2809344"/>
            <a:ext cx="4754880" cy="3383280"/>
          </a:xfrm>
        </p:spPr>
        <p:txBody>
          <a:bodyPr>
            <a:normAutofit/>
          </a:bodyPr>
          <a:lstStyle/>
          <a:p>
            <a:r>
              <a:rPr lang="en-US" sz="2400" dirty="0"/>
              <a:t>Completed application</a:t>
            </a:r>
          </a:p>
          <a:p>
            <a:r>
              <a:rPr lang="en-US" sz="2400" dirty="0"/>
              <a:t>Official transcripts</a:t>
            </a:r>
          </a:p>
          <a:p>
            <a:r>
              <a:rPr lang="en-US" sz="2400" dirty="0"/>
              <a:t>A personal statement outlining professional and educational goals</a:t>
            </a:r>
          </a:p>
          <a:p>
            <a:r>
              <a:rPr lang="en-US" sz="2400" dirty="0"/>
              <a:t>Two letters of recommendation</a:t>
            </a:r>
          </a:p>
        </p:txBody>
      </p:sp>
      <p:sp>
        <p:nvSpPr>
          <p:cNvPr id="3" name="TextBox 2">
            <a:extLst>
              <a:ext uri="{FF2B5EF4-FFF2-40B4-BE49-F238E27FC236}">
                <a16:creationId xmlns:a16="http://schemas.microsoft.com/office/drawing/2014/main" id="{17663186-C319-F300-B692-8C85209F05A8}"/>
              </a:ext>
            </a:extLst>
          </p:cNvPr>
          <p:cNvSpPr txBox="1"/>
          <p:nvPr/>
        </p:nvSpPr>
        <p:spPr>
          <a:xfrm>
            <a:off x="843663" y="6154947"/>
            <a:ext cx="40690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hlinkClick r:id="rId2"/>
              </a:rPr>
              <a:t>Certificate in I/O Psychology Website</a:t>
            </a:r>
            <a:endParaRPr lang="en-US"/>
          </a:p>
        </p:txBody>
      </p:sp>
    </p:spTree>
    <p:extLst>
      <p:ext uri="{BB962C8B-B14F-4D97-AF65-F5344CB8AC3E}">
        <p14:creationId xmlns:p14="http://schemas.microsoft.com/office/powerpoint/2010/main" val="1664947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81554-F0F9-C6BD-0D99-6A92EFBA2800}"/>
              </a:ext>
            </a:extLst>
          </p:cNvPr>
          <p:cNvSpPr>
            <a:spLocks noGrp="1"/>
          </p:cNvSpPr>
          <p:nvPr>
            <p:ph type="title"/>
          </p:nvPr>
        </p:nvSpPr>
        <p:spPr/>
        <p:txBody>
          <a:bodyPr/>
          <a:lstStyle/>
          <a:p>
            <a:r>
              <a:rPr lang="en-US" b="1"/>
              <a:t>M.S. In I/O Psychology</a:t>
            </a:r>
          </a:p>
        </p:txBody>
      </p:sp>
      <p:sp>
        <p:nvSpPr>
          <p:cNvPr id="3" name="Text Placeholder 2">
            <a:extLst>
              <a:ext uri="{FF2B5EF4-FFF2-40B4-BE49-F238E27FC236}">
                <a16:creationId xmlns:a16="http://schemas.microsoft.com/office/drawing/2014/main" id="{4AB7E240-256F-CDA4-B810-F8FE96A7D862}"/>
              </a:ext>
            </a:extLst>
          </p:cNvPr>
          <p:cNvSpPr>
            <a:spLocks noGrp="1"/>
          </p:cNvSpPr>
          <p:nvPr>
            <p:ph type="body" idx="1"/>
          </p:nvPr>
        </p:nvSpPr>
        <p:spPr/>
        <p:txBody>
          <a:bodyPr>
            <a:normAutofit/>
          </a:bodyPr>
          <a:lstStyle/>
          <a:p>
            <a:r>
              <a:rPr lang="en-US" sz="2800" dirty="0"/>
              <a:t>Overview:</a:t>
            </a:r>
          </a:p>
        </p:txBody>
      </p:sp>
      <p:sp>
        <p:nvSpPr>
          <p:cNvPr id="4" name="Content Placeholder 3">
            <a:extLst>
              <a:ext uri="{FF2B5EF4-FFF2-40B4-BE49-F238E27FC236}">
                <a16:creationId xmlns:a16="http://schemas.microsoft.com/office/drawing/2014/main" id="{E417A7B1-A047-E920-0489-D2C7661F3EE9}"/>
              </a:ext>
            </a:extLst>
          </p:cNvPr>
          <p:cNvSpPr>
            <a:spLocks noGrp="1"/>
          </p:cNvSpPr>
          <p:nvPr>
            <p:ph sz="half" idx="2"/>
          </p:nvPr>
        </p:nvSpPr>
        <p:spPr/>
        <p:txBody>
          <a:bodyPr vert="horz" lIns="91440" tIns="45720" rIns="91440" bIns="45720" rtlCol="0" anchor="t">
            <a:normAutofit/>
          </a:bodyPr>
          <a:lstStyle/>
          <a:p>
            <a:r>
              <a:rPr lang="en-US" sz="2600" dirty="0"/>
              <a:t>27 semester hours of core classes</a:t>
            </a:r>
          </a:p>
          <a:p>
            <a:r>
              <a:rPr lang="en-US" sz="2600" dirty="0"/>
              <a:t>12-15 semester hours of I/O related elective courses</a:t>
            </a:r>
            <a:endParaRPr lang="en-US" sz="2600" dirty="0">
              <a:cs typeface="Calibri"/>
            </a:endParaRPr>
          </a:p>
          <a:p>
            <a:r>
              <a:rPr lang="en-US" sz="2600" dirty="0"/>
              <a:t>Choice of Applied Track or Thesis Track</a:t>
            </a:r>
            <a:endParaRPr lang="en-US" sz="2600" dirty="0">
              <a:cs typeface="Calibri"/>
            </a:endParaRPr>
          </a:p>
          <a:p>
            <a:pPr marL="0" indent="0">
              <a:buNone/>
            </a:pPr>
            <a:endParaRPr lang="en-US" dirty="0">
              <a:solidFill>
                <a:srgbClr val="FF0000"/>
              </a:solidFill>
              <a:cs typeface="Calibri"/>
            </a:endParaRPr>
          </a:p>
        </p:txBody>
      </p:sp>
      <p:sp>
        <p:nvSpPr>
          <p:cNvPr id="5" name="Text Placeholder 4">
            <a:extLst>
              <a:ext uri="{FF2B5EF4-FFF2-40B4-BE49-F238E27FC236}">
                <a16:creationId xmlns:a16="http://schemas.microsoft.com/office/drawing/2014/main" id="{4A820744-1870-6E1E-5639-56D17E4C9F3C}"/>
              </a:ext>
            </a:extLst>
          </p:cNvPr>
          <p:cNvSpPr>
            <a:spLocks noGrp="1"/>
          </p:cNvSpPr>
          <p:nvPr>
            <p:ph type="body" sz="quarter" idx="3"/>
          </p:nvPr>
        </p:nvSpPr>
        <p:spPr>
          <a:xfrm>
            <a:off x="6269173" y="1942082"/>
            <a:ext cx="4754880" cy="777240"/>
          </a:xfrm>
        </p:spPr>
        <p:txBody>
          <a:bodyPr>
            <a:normAutofit/>
          </a:bodyPr>
          <a:lstStyle/>
          <a:p>
            <a:r>
              <a:rPr lang="en-US" sz="2800" dirty="0"/>
              <a:t>Admission Requirements:</a:t>
            </a:r>
          </a:p>
        </p:txBody>
      </p:sp>
      <p:sp>
        <p:nvSpPr>
          <p:cNvPr id="6" name="Content Placeholder 5">
            <a:extLst>
              <a:ext uri="{FF2B5EF4-FFF2-40B4-BE49-F238E27FC236}">
                <a16:creationId xmlns:a16="http://schemas.microsoft.com/office/drawing/2014/main" id="{2D95A50C-8BC6-1804-983B-750B27D0062B}"/>
              </a:ext>
            </a:extLst>
          </p:cNvPr>
          <p:cNvSpPr>
            <a:spLocks noGrp="1"/>
          </p:cNvSpPr>
          <p:nvPr>
            <p:ph sz="quarter" idx="4"/>
          </p:nvPr>
        </p:nvSpPr>
        <p:spPr>
          <a:xfrm>
            <a:off x="6263640" y="2584851"/>
            <a:ext cx="5417372" cy="3383280"/>
          </a:xfrm>
        </p:spPr>
        <p:txBody>
          <a:bodyPr>
            <a:noAutofit/>
          </a:bodyPr>
          <a:lstStyle/>
          <a:p>
            <a:r>
              <a:rPr lang="en-US" sz="2600" dirty="0"/>
              <a:t>Completed application</a:t>
            </a:r>
          </a:p>
          <a:p>
            <a:r>
              <a:rPr lang="en-US" sz="2600" dirty="0"/>
              <a:t>Official transcripts</a:t>
            </a:r>
          </a:p>
          <a:p>
            <a:r>
              <a:rPr lang="en-US" sz="2600" dirty="0"/>
              <a:t>Minimum overall GPA of 3.0 and minimum Psychology GPA of 3.25</a:t>
            </a:r>
          </a:p>
          <a:p>
            <a:r>
              <a:rPr lang="en-US" sz="2600" dirty="0"/>
              <a:t>Three letters of recommendation</a:t>
            </a:r>
          </a:p>
          <a:p>
            <a:r>
              <a:rPr lang="en-US" sz="2600" dirty="0"/>
              <a:t>A personal statement outlining professional and educational goals</a:t>
            </a:r>
          </a:p>
        </p:txBody>
      </p:sp>
      <p:sp>
        <p:nvSpPr>
          <p:cNvPr id="7" name="TextBox 6">
            <a:extLst>
              <a:ext uri="{FF2B5EF4-FFF2-40B4-BE49-F238E27FC236}">
                <a16:creationId xmlns:a16="http://schemas.microsoft.com/office/drawing/2014/main" id="{69C5503A-91BC-F906-3C07-1CD1D537D533}"/>
              </a:ext>
            </a:extLst>
          </p:cNvPr>
          <p:cNvSpPr txBox="1"/>
          <p:nvPr/>
        </p:nvSpPr>
        <p:spPr>
          <a:xfrm>
            <a:off x="843951" y="6276005"/>
            <a:ext cx="377952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hlinkClick r:id="rId2"/>
              </a:rPr>
              <a:t>M.S. in I/O Psychology Website</a:t>
            </a:r>
            <a:endParaRPr lang="en-US"/>
          </a:p>
        </p:txBody>
      </p:sp>
    </p:spTree>
    <p:extLst>
      <p:ext uri="{BB962C8B-B14F-4D97-AF65-F5344CB8AC3E}">
        <p14:creationId xmlns:p14="http://schemas.microsoft.com/office/powerpoint/2010/main" val="4146723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C4E3C3-EE3E-93D5-E5CD-9DC859DA8131}"/>
              </a:ext>
            </a:extLst>
          </p:cNvPr>
          <p:cNvSpPr>
            <a:spLocks noGrp="1"/>
          </p:cNvSpPr>
          <p:nvPr>
            <p:ph type="title"/>
          </p:nvPr>
        </p:nvSpPr>
        <p:spPr/>
        <p:txBody>
          <a:bodyPr/>
          <a:lstStyle/>
          <a:p>
            <a:r>
              <a:rPr lang="en-US" b="1"/>
              <a:t>For more Information:</a:t>
            </a:r>
          </a:p>
        </p:txBody>
      </p:sp>
      <p:sp>
        <p:nvSpPr>
          <p:cNvPr id="8" name="Content Placeholder 7">
            <a:extLst>
              <a:ext uri="{FF2B5EF4-FFF2-40B4-BE49-F238E27FC236}">
                <a16:creationId xmlns:a16="http://schemas.microsoft.com/office/drawing/2014/main" id="{9E1C9FCC-A624-3B3E-3625-049DBC3A93AD}"/>
              </a:ext>
            </a:extLst>
          </p:cNvPr>
          <p:cNvSpPr>
            <a:spLocks noGrp="1"/>
          </p:cNvSpPr>
          <p:nvPr>
            <p:ph idx="1"/>
          </p:nvPr>
        </p:nvSpPr>
        <p:spPr/>
        <p:txBody>
          <a:bodyPr/>
          <a:lstStyle/>
          <a:p>
            <a:r>
              <a:rPr lang="en-US"/>
              <a:t>Dr. </a:t>
            </a:r>
            <a:r>
              <a:rPr lang="en-US" err="1"/>
              <a:t>Vipanchi</a:t>
            </a:r>
            <a:r>
              <a:rPr lang="en-US"/>
              <a:t> Mishra, Graduate Coordinator</a:t>
            </a:r>
          </a:p>
          <a:p>
            <a:pPr lvl="1"/>
            <a:r>
              <a:rPr lang="en-US"/>
              <a:t>Phone: 610-430-5942</a:t>
            </a:r>
          </a:p>
          <a:p>
            <a:pPr lvl="1"/>
            <a:r>
              <a:rPr lang="en-US"/>
              <a:t>Email: </a:t>
            </a:r>
            <a:r>
              <a:rPr lang="en-US">
                <a:hlinkClick r:id="rId2"/>
              </a:rPr>
              <a:t>vmishra@wcupa.edu</a:t>
            </a:r>
            <a:endParaRPr lang="en-US"/>
          </a:p>
          <a:p>
            <a:pPr lvl="1"/>
            <a:r>
              <a:rPr lang="en-US"/>
              <a:t>Website: </a:t>
            </a:r>
            <a:r>
              <a:rPr lang="en-US">
                <a:hlinkClick r:id="rId3"/>
              </a:rPr>
              <a:t>wcupa.edu/programs/grad/psychology </a:t>
            </a:r>
            <a:endParaRPr lang="en-US"/>
          </a:p>
          <a:p>
            <a:pPr lvl="1"/>
            <a:endParaRPr lang="en-US"/>
          </a:p>
          <a:p>
            <a:r>
              <a:rPr lang="en-US"/>
              <a:t>The Graduate School</a:t>
            </a:r>
          </a:p>
          <a:p>
            <a:pPr lvl="1"/>
            <a:r>
              <a:rPr lang="en-US"/>
              <a:t>102 W. Rosedale Avenue, West Chester, PA 19383</a:t>
            </a:r>
          </a:p>
          <a:p>
            <a:pPr lvl="1"/>
            <a:r>
              <a:rPr lang="en-US"/>
              <a:t>Phone: 610-436-2943</a:t>
            </a:r>
          </a:p>
          <a:p>
            <a:pPr lvl="1"/>
            <a:r>
              <a:rPr lang="en-US"/>
              <a:t>Email: </a:t>
            </a:r>
            <a:r>
              <a:rPr lang="en-US">
                <a:hlinkClick r:id="rId4"/>
              </a:rPr>
              <a:t>GradAdmissions@wcupa.edu</a:t>
            </a:r>
            <a:endParaRPr lang="en-US"/>
          </a:p>
          <a:p>
            <a:pPr lvl="1"/>
            <a:r>
              <a:rPr lang="en-US"/>
              <a:t>Website: </a:t>
            </a:r>
            <a:r>
              <a:rPr lang="en-US">
                <a:hlinkClick r:id="rId5"/>
              </a:rPr>
              <a:t>wcupa.edu/grad</a:t>
            </a:r>
            <a:endParaRPr lang="en-US"/>
          </a:p>
        </p:txBody>
      </p:sp>
    </p:spTree>
    <p:extLst>
      <p:ext uri="{BB962C8B-B14F-4D97-AF65-F5344CB8AC3E}">
        <p14:creationId xmlns:p14="http://schemas.microsoft.com/office/powerpoint/2010/main" val="394597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0D1ED3E-1FA2-4794-9E9D-B5D1CD8B2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2" name="Rectangle 11">
            <a:extLst>
              <a:ext uri="{FF2B5EF4-FFF2-40B4-BE49-F238E27FC236}">
                <a16:creationId xmlns:a16="http://schemas.microsoft.com/office/drawing/2014/main" id="{7A0B7BD2-1D19-4F51-BFBA-970FA3AB2C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A7C587-F185-472B-96C5-4B85A341F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005E87D9-976D-460B-91D0-F973F2B443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9642" y="234760"/>
            <a:ext cx="4386138" cy="63870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4084EE-39B6-1AD2-21F8-44F311CA454F}"/>
              </a:ext>
            </a:extLst>
          </p:cNvPr>
          <p:cNvSpPr>
            <a:spLocks noGrp="1"/>
          </p:cNvSpPr>
          <p:nvPr>
            <p:ph type="title"/>
          </p:nvPr>
        </p:nvSpPr>
        <p:spPr>
          <a:xfrm>
            <a:off x="7597601" y="609599"/>
            <a:ext cx="4358179" cy="5403273"/>
          </a:xfrm>
        </p:spPr>
        <p:txBody>
          <a:bodyPr vert="horz" lIns="91440" tIns="45720" rIns="91440" bIns="45720" rtlCol="0" anchor="ctr">
            <a:normAutofit/>
          </a:bodyPr>
          <a:lstStyle/>
          <a:p>
            <a:r>
              <a:rPr lang="en-US" sz="4700" b="1" dirty="0"/>
              <a:t>Undergraduate Classes to take at WCU to build an I/O Background:</a:t>
            </a:r>
            <a:endParaRPr lang="en-US" sz="4700" b="1" dirty="0">
              <a:solidFill>
                <a:srgbClr val="FFC000"/>
              </a:solidFill>
            </a:endParaRPr>
          </a:p>
        </p:txBody>
      </p:sp>
      <p:sp>
        <p:nvSpPr>
          <p:cNvPr id="8" name="Content Placeholder 2">
            <a:extLst>
              <a:ext uri="{FF2B5EF4-FFF2-40B4-BE49-F238E27FC236}">
                <a16:creationId xmlns:a16="http://schemas.microsoft.com/office/drawing/2014/main" id="{61881A2E-85EE-19C4-A4D7-A8DD42686096}"/>
              </a:ext>
            </a:extLst>
          </p:cNvPr>
          <p:cNvSpPr>
            <a:spLocks/>
          </p:cNvSpPr>
          <p:nvPr/>
        </p:nvSpPr>
        <p:spPr>
          <a:xfrm>
            <a:off x="236220" y="1435815"/>
            <a:ext cx="3774142" cy="5034943"/>
          </a:xfrm>
          <a:prstGeom prst="rect">
            <a:avLst/>
          </a:prstGeom>
        </p:spPr>
        <p:txBody>
          <a:bodyPr vert="horz" lIns="91440" tIns="45720" rIns="91440" bIns="45720" rtlCol="0" anchor="t">
            <a:noAutofit/>
          </a:bodyPr>
          <a:lstStyle/>
          <a:p>
            <a:pPr defTabSz="557784">
              <a:spcAft>
                <a:spcPts val="600"/>
              </a:spcAft>
            </a:pPr>
            <a:r>
              <a:rPr lang="en-US" sz="2400" b="1" kern="1200" dirty="0">
                <a:solidFill>
                  <a:srgbClr val="7030A0"/>
                </a:solidFill>
                <a:latin typeface="+mn-lt"/>
                <a:ea typeface="+mn-ea"/>
                <a:cs typeface="Calibri"/>
              </a:rPr>
              <a:t>PSY265</a:t>
            </a:r>
            <a:endParaRPr lang="en-US" sz="2400" b="1" kern="1200" dirty="0">
              <a:solidFill>
                <a:srgbClr val="7030A0"/>
              </a:solidFill>
              <a:latin typeface="+mn-lt"/>
            </a:endParaRPr>
          </a:p>
          <a:p>
            <a:pPr marL="278765" lvl="1" defTabSz="557784">
              <a:spcAft>
                <a:spcPts val="600"/>
              </a:spcAft>
            </a:pPr>
            <a:r>
              <a:rPr lang="en-US" sz="2400" kern="1200" dirty="0">
                <a:latin typeface="+mn-lt"/>
                <a:ea typeface="+mn-ea"/>
                <a:cs typeface="Calibri"/>
              </a:rPr>
              <a:t>Industrial/Organizational Psychology</a:t>
            </a:r>
            <a:endParaRPr lang="en-US" sz="2400" kern="1200" dirty="0">
              <a:latin typeface="+mn-lt"/>
              <a:cs typeface="Calibri"/>
            </a:endParaRPr>
          </a:p>
          <a:p>
            <a:pPr defTabSz="557784">
              <a:spcAft>
                <a:spcPts val="600"/>
              </a:spcAft>
            </a:pPr>
            <a:r>
              <a:rPr lang="en-US" sz="2400" b="1" kern="1200" dirty="0">
                <a:solidFill>
                  <a:srgbClr val="7030A0"/>
                </a:solidFill>
                <a:latin typeface="+mn-lt"/>
                <a:ea typeface="+mn-ea"/>
                <a:cs typeface="Calibri"/>
              </a:rPr>
              <a:t>PSY386</a:t>
            </a:r>
            <a:endParaRPr lang="en-US" sz="2400" b="1" kern="1200" dirty="0">
              <a:solidFill>
                <a:srgbClr val="7030A0"/>
              </a:solidFill>
              <a:latin typeface="+mn-lt"/>
              <a:cs typeface="Calibri"/>
            </a:endParaRPr>
          </a:p>
          <a:p>
            <a:pPr marL="278765" lvl="1" defTabSz="557784">
              <a:spcAft>
                <a:spcPts val="600"/>
              </a:spcAft>
            </a:pPr>
            <a:r>
              <a:rPr lang="en-US" sz="2400" kern="1200" dirty="0">
                <a:latin typeface="+mn-lt"/>
                <a:ea typeface="+mn-ea"/>
                <a:cs typeface="Calibri"/>
              </a:rPr>
              <a:t>Professional and Practical Skills in I/O Psychology</a:t>
            </a:r>
          </a:p>
          <a:p>
            <a:pPr marL="278765" lvl="1" defTabSz="557784">
              <a:spcAft>
                <a:spcPts val="600"/>
              </a:spcAft>
            </a:pPr>
            <a:endParaRPr lang="en-US" sz="2400" dirty="0">
              <a:cs typeface="Calibri"/>
            </a:endParaRPr>
          </a:p>
          <a:p>
            <a:pPr marL="278765" lvl="1" defTabSz="557784">
              <a:spcAft>
                <a:spcPts val="600"/>
              </a:spcAft>
            </a:pPr>
            <a:r>
              <a:rPr lang="en-US" sz="2400" i="1" kern="1200" dirty="0">
                <a:solidFill>
                  <a:srgbClr val="7030A0"/>
                </a:solidFill>
                <a:latin typeface="+mn-lt"/>
                <a:cs typeface="Calibri"/>
              </a:rPr>
              <a:t>Note: Non-psychology majors can complete the IO minor</a:t>
            </a:r>
          </a:p>
        </p:txBody>
      </p:sp>
      <p:sp>
        <p:nvSpPr>
          <p:cNvPr id="4" name="Content Placeholder 3">
            <a:extLst>
              <a:ext uri="{FF2B5EF4-FFF2-40B4-BE49-F238E27FC236}">
                <a16:creationId xmlns:a16="http://schemas.microsoft.com/office/drawing/2014/main" id="{11B4B0F6-FB1F-B562-9450-9AD6AECA1C13}"/>
              </a:ext>
            </a:extLst>
          </p:cNvPr>
          <p:cNvSpPr>
            <a:spLocks/>
          </p:cNvSpPr>
          <p:nvPr/>
        </p:nvSpPr>
        <p:spPr>
          <a:xfrm>
            <a:off x="4004442" y="1421440"/>
            <a:ext cx="3593160" cy="5063695"/>
          </a:xfrm>
          <a:prstGeom prst="rect">
            <a:avLst/>
          </a:prstGeom>
        </p:spPr>
        <p:txBody>
          <a:bodyPr vert="horz" lIns="91440" tIns="45720" rIns="91440" bIns="45720" rtlCol="0" anchor="t">
            <a:noAutofit/>
          </a:bodyPr>
          <a:lstStyle/>
          <a:p>
            <a:pPr defTabSz="557784">
              <a:spcAft>
                <a:spcPts val="600"/>
              </a:spcAft>
            </a:pPr>
            <a:r>
              <a:rPr lang="en-US" sz="2400" b="1" kern="1200" dirty="0">
                <a:solidFill>
                  <a:srgbClr val="7030A0"/>
                </a:solidFill>
                <a:latin typeface="+mn-lt"/>
                <a:ea typeface="+mn-ea"/>
                <a:cs typeface="Calibri"/>
              </a:rPr>
              <a:t>PSY410</a:t>
            </a:r>
            <a:endParaRPr lang="en-US" sz="2400" b="1" kern="1200" dirty="0">
              <a:solidFill>
                <a:srgbClr val="7030A0"/>
              </a:solidFill>
              <a:latin typeface="+mn-lt"/>
              <a:cs typeface="Calibri"/>
            </a:endParaRPr>
          </a:p>
          <a:p>
            <a:pPr marL="278765" lvl="1" defTabSz="557784">
              <a:spcAft>
                <a:spcPts val="600"/>
              </a:spcAft>
            </a:pPr>
            <a:r>
              <a:rPr lang="en-US" sz="2400" kern="1200" dirty="0">
                <a:latin typeface="+mn-lt"/>
                <a:ea typeface="+mn-ea"/>
                <a:cs typeface="Calibri"/>
              </a:rPr>
              <a:t>Research in Psychology</a:t>
            </a:r>
            <a:endParaRPr lang="en-US" sz="2400" kern="1200" dirty="0">
              <a:latin typeface="+mn-lt"/>
              <a:cs typeface="Calibri"/>
            </a:endParaRPr>
          </a:p>
          <a:p>
            <a:pPr marL="278765" lvl="1" defTabSz="557784">
              <a:spcAft>
                <a:spcPts val="600"/>
              </a:spcAft>
            </a:pPr>
            <a:r>
              <a:rPr lang="en-US" sz="2400" kern="1200" dirty="0">
                <a:latin typeface="+mn-lt"/>
                <a:ea typeface="+mn-ea"/>
                <a:cs typeface="Calibri"/>
              </a:rPr>
              <a:t>Look for research lab with I/O faculty</a:t>
            </a:r>
            <a:endParaRPr lang="en-US" sz="2400" kern="1200" dirty="0">
              <a:latin typeface="+mn-lt"/>
              <a:cs typeface="Calibri"/>
            </a:endParaRPr>
          </a:p>
          <a:p>
            <a:pPr defTabSz="557784">
              <a:spcAft>
                <a:spcPts val="600"/>
              </a:spcAft>
            </a:pPr>
            <a:r>
              <a:rPr lang="en-US" sz="2400" b="1" kern="1200" dirty="0">
                <a:solidFill>
                  <a:srgbClr val="7030A0"/>
                </a:solidFill>
                <a:latin typeface="+mn-lt"/>
                <a:ea typeface="+mn-ea"/>
                <a:cs typeface="Calibri"/>
              </a:rPr>
              <a:t>PSY445</a:t>
            </a:r>
            <a:endParaRPr lang="en-US" sz="2400" b="1" kern="1200" dirty="0">
              <a:solidFill>
                <a:srgbClr val="7030A0"/>
              </a:solidFill>
              <a:latin typeface="+mn-lt"/>
              <a:cs typeface="Calibri"/>
            </a:endParaRPr>
          </a:p>
          <a:p>
            <a:pPr marL="278765" lvl="1" defTabSz="557784">
              <a:spcAft>
                <a:spcPts val="600"/>
              </a:spcAft>
            </a:pPr>
            <a:r>
              <a:rPr lang="en-US" sz="2400" kern="1200" dirty="0">
                <a:latin typeface="+mn-lt"/>
                <a:ea typeface="+mn-ea"/>
                <a:cs typeface="Calibri"/>
              </a:rPr>
              <a:t>Organizational Development</a:t>
            </a:r>
            <a:endParaRPr lang="en-US" sz="2400" kern="1200" dirty="0">
              <a:latin typeface="+mn-lt"/>
              <a:cs typeface="Calibri"/>
            </a:endParaRPr>
          </a:p>
          <a:p>
            <a:pPr defTabSz="557784">
              <a:spcAft>
                <a:spcPts val="600"/>
              </a:spcAft>
            </a:pPr>
            <a:r>
              <a:rPr lang="en-US" sz="2400" b="1" kern="1200" dirty="0">
                <a:solidFill>
                  <a:srgbClr val="7030A0"/>
                </a:solidFill>
                <a:latin typeface="+mn-lt"/>
                <a:ea typeface="+mn-ea"/>
                <a:cs typeface="Calibri"/>
              </a:rPr>
              <a:t>PSY441/442</a:t>
            </a:r>
            <a:endParaRPr lang="en-US" sz="2400" b="1" kern="1200" dirty="0">
              <a:solidFill>
                <a:srgbClr val="7030A0"/>
              </a:solidFill>
              <a:latin typeface="+mn-lt"/>
              <a:cs typeface="Calibri"/>
            </a:endParaRPr>
          </a:p>
          <a:p>
            <a:pPr marL="278765" lvl="1" defTabSz="557784">
              <a:spcAft>
                <a:spcPts val="600"/>
              </a:spcAft>
            </a:pPr>
            <a:r>
              <a:rPr lang="en-US" sz="2400" kern="1200" dirty="0">
                <a:latin typeface="+mn-lt"/>
                <a:ea typeface="+mn-ea"/>
                <a:cs typeface="Calibri"/>
              </a:rPr>
              <a:t>Field Experience in Psychology</a:t>
            </a:r>
            <a:endParaRPr lang="en-US" sz="2400" kern="1200" dirty="0">
              <a:latin typeface="+mn-lt"/>
              <a:cs typeface="Calibri"/>
            </a:endParaRPr>
          </a:p>
          <a:p>
            <a:pPr marL="278765" lvl="1" defTabSz="557784">
              <a:spcAft>
                <a:spcPts val="600"/>
              </a:spcAft>
              <a:buFont typeface="Courier New" panose="020B0604020202020204" pitchFamily="34" charset="0"/>
              <a:buChar char="o"/>
            </a:pPr>
            <a:endParaRPr lang="en-US" sz="1098" kern="1200" dirty="0">
              <a:solidFill>
                <a:schemeClr val="tx1"/>
              </a:solidFill>
              <a:latin typeface="+mn-lt"/>
              <a:cs typeface="Calibri"/>
            </a:endParaRPr>
          </a:p>
          <a:p>
            <a:pPr marL="278765" lvl="1" defTabSz="557784">
              <a:spcAft>
                <a:spcPts val="600"/>
              </a:spcAft>
              <a:buFont typeface="Courier New" panose="020B0604020202020204" pitchFamily="34" charset="0"/>
              <a:buChar char="o"/>
            </a:pPr>
            <a:endParaRPr lang="en-US" sz="1098" kern="1200" dirty="0">
              <a:solidFill>
                <a:schemeClr val="tx1"/>
              </a:solidFill>
              <a:latin typeface="+mn-lt"/>
              <a:cs typeface="Calibri"/>
            </a:endParaRPr>
          </a:p>
          <a:p>
            <a:pPr marL="457200" lvl="1" indent="0">
              <a:spcAft>
                <a:spcPts val="600"/>
              </a:spcAft>
              <a:buNone/>
            </a:pPr>
            <a:endParaRPr lang="en-US" dirty="0">
              <a:cs typeface="Calibri"/>
            </a:endParaRPr>
          </a:p>
        </p:txBody>
      </p:sp>
      <p:sp>
        <p:nvSpPr>
          <p:cNvPr id="5" name="TextBox 4">
            <a:extLst>
              <a:ext uri="{FF2B5EF4-FFF2-40B4-BE49-F238E27FC236}">
                <a16:creationId xmlns:a16="http://schemas.microsoft.com/office/drawing/2014/main" id="{59CE979F-F484-CF82-F4C0-8DBC5AD9E778}"/>
              </a:ext>
            </a:extLst>
          </p:cNvPr>
          <p:cNvSpPr txBox="1"/>
          <p:nvPr/>
        </p:nvSpPr>
        <p:spPr>
          <a:xfrm>
            <a:off x="439270" y="344075"/>
            <a:ext cx="7001436" cy="907941"/>
          </a:xfrm>
          <a:prstGeom prst="rect">
            <a:avLst/>
          </a:prstGeom>
          <a:noFill/>
        </p:spPr>
        <p:txBody>
          <a:bodyPr wrap="square">
            <a:spAutoFit/>
          </a:bodyPr>
          <a:lstStyle/>
          <a:p>
            <a:pPr defTabSz="557784">
              <a:spcAft>
                <a:spcPts val="600"/>
              </a:spcAft>
            </a:pPr>
            <a:r>
              <a:rPr lang="en-US" sz="2400" b="1" kern="1200" dirty="0">
                <a:solidFill>
                  <a:srgbClr val="7030A0"/>
                </a:solidFill>
                <a:latin typeface="+mn-lt"/>
                <a:ea typeface="+mn-ea"/>
                <a:cs typeface="Calibri"/>
              </a:rPr>
              <a:t>PSY100</a:t>
            </a:r>
            <a:r>
              <a:rPr lang="en-US" sz="2400" b="1" dirty="0">
                <a:solidFill>
                  <a:srgbClr val="7030A0"/>
                </a:solidFill>
                <a:cs typeface="Calibri"/>
              </a:rPr>
              <a:t>: </a:t>
            </a:r>
            <a:r>
              <a:rPr lang="en-US" sz="2400" kern="1200" dirty="0">
                <a:latin typeface="+mn-lt"/>
                <a:ea typeface="+mn-ea"/>
                <a:cs typeface="Calibri"/>
              </a:rPr>
              <a:t>Introduction to Psychology</a:t>
            </a:r>
            <a:endParaRPr lang="en-US" sz="2400" kern="1200" dirty="0">
              <a:latin typeface="+mn-lt"/>
              <a:cs typeface="Calibri"/>
            </a:endParaRPr>
          </a:p>
          <a:p>
            <a:pPr marL="278765" lvl="1" defTabSz="557784">
              <a:spcAft>
                <a:spcPts val="600"/>
              </a:spcAft>
            </a:pPr>
            <a:r>
              <a:rPr lang="en-US" sz="2400" kern="1200" dirty="0">
                <a:latin typeface="+mn-lt"/>
                <a:ea typeface="+mn-ea"/>
                <a:cs typeface="Calibri"/>
              </a:rPr>
              <a:t>Prerequisite for the following courses</a:t>
            </a:r>
            <a:endParaRPr lang="en-US" sz="2400" kern="1200" dirty="0">
              <a:latin typeface="+mn-lt"/>
              <a:cs typeface="Calibri"/>
            </a:endParaRPr>
          </a:p>
        </p:txBody>
      </p:sp>
    </p:spTree>
    <p:extLst>
      <p:ext uri="{BB962C8B-B14F-4D97-AF65-F5344CB8AC3E}">
        <p14:creationId xmlns:p14="http://schemas.microsoft.com/office/powerpoint/2010/main" val="351008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EFF8-3986-9D6C-6E6F-604FBE92FB10}"/>
              </a:ext>
            </a:extLst>
          </p:cNvPr>
          <p:cNvSpPr>
            <a:spLocks noGrp="1"/>
          </p:cNvSpPr>
          <p:nvPr>
            <p:ph type="title"/>
          </p:nvPr>
        </p:nvSpPr>
        <p:spPr>
          <a:xfrm>
            <a:off x="5219968" y="310315"/>
            <a:ext cx="5364444" cy="823568"/>
          </a:xfrm>
        </p:spPr>
        <p:txBody>
          <a:bodyPr>
            <a:normAutofit/>
          </a:bodyPr>
          <a:lstStyle/>
          <a:p>
            <a:r>
              <a:rPr lang="en-US" b="1" dirty="0"/>
              <a:t>I/O Psychology Skills</a:t>
            </a:r>
          </a:p>
        </p:txBody>
      </p:sp>
      <p:pic>
        <p:nvPicPr>
          <p:cNvPr id="4" name="Picture 3" descr="A diagram of a life cycle&#10;&#10;Description automatically generated">
            <a:extLst>
              <a:ext uri="{FF2B5EF4-FFF2-40B4-BE49-F238E27FC236}">
                <a16:creationId xmlns:a16="http://schemas.microsoft.com/office/drawing/2014/main" id="{1BA6515F-CD37-FE12-0ABD-9FA059674EE9}"/>
              </a:ext>
            </a:extLst>
          </p:cNvPr>
          <p:cNvPicPr>
            <a:picLocks noChangeAspect="1"/>
          </p:cNvPicPr>
          <p:nvPr/>
        </p:nvPicPr>
        <p:blipFill>
          <a:blip r:embed="rId3"/>
          <a:stretch>
            <a:fillRect/>
          </a:stretch>
        </p:blipFill>
        <p:spPr>
          <a:xfrm>
            <a:off x="814555" y="1351752"/>
            <a:ext cx="4593715" cy="4785119"/>
          </a:xfrm>
          <a:prstGeom prst="rect">
            <a:avLst/>
          </a:prstGeom>
        </p:spPr>
      </p:pic>
      <p:sp>
        <p:nvSpPr>
          <p:cNvPr id="3" name="Content Placeholder 2">
            <a:extLst>
              <a:ext uri="{FF2B5EF4-FFF2-40B4-BE49-F238E27FC236}">
                <a16:creationId xmlns:a16="http://schemas.microsoft.com/office/drawing/2014/main" id="{D43495CB-ADC7-BDFD-3C89-BD33E1E4DD0A}"/>
              </a:ext>
            </a:extLst>
          </p:cNvPr>
          <p:cNvSpPr>
            <a:spLocks noGrp="1"/>
          </p:cNvSpPr>
          <p:nvPr>
            <p:ph idx="1"/>
          </p:nvPr>
        </p:nvSpPr>
        <p:spPr>
          <a:xfrm>
            <a:off x="5034456" y="721128"/>
            <a:ext cx="7031419" cy="5862551"/>
          </a:xfrm>
        </p:spPr>
        <p:txBody>
          <a:bodyPr vert="horz" lIns="91440" tIns="45720" rIns="91440" bIns="45720" rtlCol="0" anchor="t">
            <a:noAutofit/>
          </a:bodyPr>
          <a:lstStyle/>
          <a:p>
            <a:endParaRPr lang="en-US" sz="2000" dirty="0"/>
          </a:p>
          <a:p>
            <a:pPr marL="0" indent="0">
              <a:buNone/>
            </a:pPr>
            <a:r>
              <a:rPr lang="en-US" sz="2000" dirty="0"/>
              <a:t>I/O Psychologists use various skills to influence all phases of the employee lifecycle, including:</a:t>
            </a:r>
          </a:p>
          <a:p>
            <a:pPr>
              <a:buFont typeface="Wingdings" pitchFamily="2" charset="2"/>
              <a:buChar char="ü"/>
            </a:pPr>
            <a:r>
              <a:rPr lang="en-US" sz="2000" dirty="0"/>
              <a:t>Ability to identify individual, group, and organizational needs in the workplace</a:t>
            </a:r>
          </a:p>
          <a:p>
            <a:pPr>
              <a:buFont typeface="Wingdings" pitchFamily="2" charset="2"/>
              <a:buChar char="ü"/>
            </a:pPr>
            <a:r>
              <a:rPr lang="en-US" sz="2000" dirty="0"/>
              <a:t>Design, develop and implement onboarding/ training programs</a:t>
            </a:r>
          </a:p>
          <a:p>
            <a:pPr>
              <a:buFont typeface="Wingdings" pitchFamily="2" charset="2"/>
              <a:buChar char="ü"/>
            </a:pPr>
            <a:r>
              <a:rPr lang="en-US" sz="2000" dirty="0">
                <a:cs typeface="Calibri"/>
              </a:rPr>
              <a:t>Program Evaluation/Effectiveness</a:t>
            </a:r>
          </a:p>
          <a:p>
            <a:pPr>
              <a:buFont typeface="Wingdings" pitchFamily="2" charset="2"/>
              <a:buChar char="ü"/>
            </a:pPr>
            <a:r>
              <a:rPr lang="en-US" sz="2000" dirty="0"/>
              <a:t>Coaching</a:t>
            </a:r>
            <a:endParaRPr lang="en-US" sz="2000" dirty="0">
              <a:cs typeface="Calibri"/>
            </a:endParaRPr>
          </a:p>
          <a:p>
            <a:pPr>
              <a:buFont typeface="Wingdings" pitchFamily="2" charset="2"/>
              <a:buChar char="ü"/>
            </a:pPr>
            <a:r>
              <a:rPr lang="en-US" sz="2000" dirty="0"/>
              <a:t>Development, Administration and Reporting of Workplace Assessments</a:t>
            </a:r>
            <a:endParaRPr lang="en-US" sz="2000" dirty="0">
              <a:cs typeface="Calibri"/>
            </a:endParaRPr>
          </a:p>
          <a:p>
            <a:pPr>
              <a:buFont typeface="Wingdings" pitchFamily="2" charset="2"/>
              <a:buChar char="ü"/>
            </a:pPr>
            <a:r>
              <a:rPr lang="en-US" sz="2000" dirty="0">
                <a:cs typeface="Calibri"/>
              </a:rPr>
              <a:t>Verbal and Written Communication Skills</a:t>
            </a:r>
          </a:p>
          <a:p>
            <a:pPr>
              <a:buFont typeface="Wingdings" pitchFamily="2" charset="2"/>
              <a:buChar char="ü"/>
            </a:pPr>
            <a:r>
              <a:rPr lang="en-US" sz="2000" dirty="0">
                <a:cs typeface="Calibri"/>
              </a:rPr>
              <a:t>Data Analysis, Interpretation and Reporting</a:t>
            </a:r>
          </a:p>
          <a:p>
            <a:pPr>
              <a:buFont typeface="Wingdings" pitchFamily="2" charset="2"/>
              <a:buChar char="ü"/>
            </a:pPr>
            <a:r>
              <a:rPr lang="en-US" sz="2000" dirty="0">
                <a:cs typeface="Calibri"/>
              </a:rPr>
              <a:t>Management</a:t>
            </a:r>
          </a:p>
          <a:p>
            <a:pPr>
              <a:buFont typeface="Wingdings" pitchFamily="2" charset="2"/>
              <a:buChar char="ü"/>
            </a:pPr>
            <a:r>
              <a:rPr lang="en-US" sz="2000" dirty="0">
                <a:cs typeface="Calibri"/>
              </a:rPr>
              <a:t>Critical Thinking</a:t>
            </a:r>
          </a:p>
          <a:p>
            <a:pPr marL="0" indent="0">
              <a:buNone/>
            </a:pPr>
            <a:endParaRPr lang="en-US" sz="2000" dirty="0">
              <a:cs typeface="Calibri"/>
            </a:endParaRPr>
          </a:p>
          <a:p>
            <a:endParaRPr lang="en-US" sz="2000" dirty="0">
              <a:cs typeface="Calibri"/>
            </a:endParaRPr>
          </a:p>
        </p:txBody>
      </p:sp>
      <p:sp>
        <p:nvSpPr>
          <p:cNvPr id="5" name="TextBox 4">
            <a:extLst>
              <a:ext uri="{FF2B5EF4-FFF2-40B4-BE49-F238E27FC236}">
                <a16:creationId xmlns:a16="http://schemas.microsoft.com/office/drawing/2014/main" id="{A29323B7-750D-D629-1D12-D687E8A9F74E}"/>
              </a:ext>
            </a:extLst>
          </p:cNvPr>
          <p:cNvSpPr txBox="1"/>
          <p:nvPr/>
        </p:nvSpPr>
        <p:spPr>
          <a:xfrm>
            <a:off x="406710" y="6583680"/>
            <a:ext cx="3657600" cy="274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hlinkClick r:id="rId4"/>
              </a:rPr>
              <a:t>Source: Industrial and Organizational Psychology,</a:t>
            </a:r>
            <a:r>
              <a:rPr lang="en-US" sz="1200" dirty="0">
                <a:cs typeface="Calibri"/>
                <a:hlinkClick r:id="rId4"/>
              </a:rPr>
              <a:t> 2022</a:t>
            </a:r>
            <a:endParaRPr lang="en-US" dirty="0"/>
          </a:p>
        </p:txBody>
      </p:sp>
    </p:spTree>
    <p:extLst>
      <p:ext uri="{BB962C8B-B14F-4D97-AF65-F5344CB8AC3E}">
        <p14:creationId xmlns:p14="http://schemas.microsoft.com/office/powerpoint/2010/main" val="201342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68C8-D0A7-C0EC-ACDE-35E07A582037}"/>
              </a:ext>
            </a:extLst>
          </p:cNvPr>
          <p:cNvSpPr>
            <a:spLocks noGrp="1"/>
          </p:cNvSpPr>
          <p:nvPr>
            <p:ph type="title"/>
          </p:nvPr>
        </p:nvSpPr>
        <p:spPr>
          <a:xfrm>
            <a:off x="1143000" y="609600"/>
            <a:ext cx="9875520" cy="1356360"/>
          </a:xfrm>
        </p:spPr>
        <p:txBody>
          <a:bodyPr>
            <a:normAutofit/>
          </a:bodyPr>
          <a:lstStyle/>
          <a:p>
            <a:r>
              <a:rPr lang="en-US" b="1" dirty="0">
                <a:cs typeface="Calibri Light"/>
              </a:rPr>
              <a:t>Industries I/O Psychologists Work in:</a:t>
            </a:r>
            <a:endParaRPr lang="en-US" dirty="0">
              <a:cs typeface="Calibri Light" panose="020F0302020204030204"/>
            </a:endParaRPr>
          </a:p>
        </p:txBody>
      </p:sp>
      <p:graphicFrame>
        <p:nvGraphicFramePr>
          <p:cNvPr id="15" name="Content Placeholder 3">
            <a:extLst>
              <a:ext uri="{FF2B5EF4-FFF2-40B4-BE49-F238E27FC236}">
                <a16:creationId xmlns:a16="http://schemas.microsoft.com/office/drawing/2014/main" id="{FD39C103-00C9-8C60-37A8-0E108E656FD4}"/>
              </a:ext>
            </a:extLst>
          </p:cNvPr>
          <p:cNvGraphicFramePr>
            <a:graphicFrameLocks noGrp="1"/>
          </p:cNvGraphicFramePr>
          <p:nvPr>
            <p:ph idx="1"/>
            <p:extLst>
              <p:ext uri="{D42A27DB-BD31-4B8C-83A1-F6EECF244321}">
                <p14:modId xmlns:p14="http://schemas.microsoft.com/office/powerpoint/2010/main" val="3494403014"/>
              </p:ext>
            </p:extLst>
          </p:nvPr>
        </p:nvGraphicFramePr>
        <p:xfrm>
          <a:off x="1804358" y="1712343"/>
          <a:ext cx="8547740" cy="4886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0338A878-D893-2C8F-476C-5B3BC70DE672}"/>
              </a:ext>
            </a:extLst>
          </p:cNvPr>
          <p:cNvSpPr txBox="1"/>
          <p:nvPr/>
        </p:nvSpPr>
        <p:spPr>
          <a:xfrm>
            <a:off x="406710" y="6583680"/>
            <a:ext cx="3657600" cy="274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hlinkClick r:id="rId7"/>
              </a:rPr>
              <a:t>Source: Industrial and Organizational Psychology,</a:t>
            </a:r>
            <a:r>
              <a:rPr lang="en-US" sz="1200" dirty="0">
                <a:cs typeface="Calibri"/>
                <a:hlinkClick r:id="rId7"/>
              </a:rPr>
              <a:t> 2022</a:t>
            </a:r>
            <a:endParaRPr lang="en-US" dirty="0"/>
          </a:p>
        </p:txBody>
      </p:sp>
    </p:spTree>
    <p:extLst>
      <p:ext uri="{BB962C8B-B14F-4D97-AF65-F5344CB8AC3E}">
        <p14:creationId xmlns:p14="http://schemas.microsoft.com/office/powerpoint/2010/main" val="328444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AB66-0767-5203-7E12-E79FDEBFF7B1}"/>
              </a:ext>
            </a:extLst>
          </p:cNvPr>
          <p:cNvSpPr>
            <a:spLocks noGrp="1"/>
          </p:cNvSpPr>
          <p:nvPr>
            <p:ph type="title"/>
          </p:nvPr>
        </p:nvSpPr>
        <p:spPr>
          <a:xfrm>
            <a:off x="475129" y="609600"/>
            <a:ext cx="11358283" cy="1002790"/>
          </a:xfrm>
        </p:spPr>
        <p:txBody>
          <a:bodyPr/>
          <a:lstStyle/>
          <a:p>
            <a:r>
              <a:rPr lang="en-US" b="1" dirty="0">
                <a:cs typeface="Calibri Light"/>
              </a:rPr>
              <a:t>Some Careers Associated with I/O Psychology:</a:t>
            </a:r>
            <a:endParaRPr lang="en-US" b="1" dirty="0"/>
          </a:p>
        </p:txBody>
      </p:sp>
      <p:sp>
        <p:nvSpPr>
          <p:cNvPr id="5" name="Text Placeholder 4">
            <a:extLst>
              <a:ext uri="{FF2B5EF4-FFF2-40B4-BE49-F238E27FC236}">
                <a16:creationId xmlns:a16="http://schemas.microsoft.com/office/drawing/2014/main" id="{7D6055C5-4B2D-85CA-16E5-5198CEAD096E}"/>
              </a:ext>
            </a:extLst>
          </p:cNvPr>
          <p:cNvSpPr>
            <a:spLocks noGrp="1"/>
          </p:cNvSpPr>
          <p:nvPr>
            <p:ph type="body" idx="1"/>
          </p:nvPr>
        </p:nvSpPr>
        <p:spPr>
          <a:xfrm>
            <a:off x="751259" y="1688563"/>
            <a:ext cx="4754880" cy="777240"/>
          </a:xfrm>
        </p:spPr>
        <p:txBody>
          <a:bodyPr/>
          <a:lstStyle/>
          <a:p>
            <a:r>
              <a:rPr lang="en-US" dirty="0">
                <a:cs typeface="Calibri"/>
              </a:rPr>
              <a:t>Industrial - Focused</a:t>
            </a:r>
            <a:endParaRPr lang="en-US" dirty="0"/>
          </a:p>
        </p:txBody>
      </p:sp>
      <p:sp>
        <p:nvSpPr>
          <p:cNvPr id="3" name="Content Placeholder 2">
            <a:extLst>
              <a:ext uri="{FF2B5EF4-FFF2-40B4-BE49-F238E27FC236}">
                <a16:creationId xmlns:a16="http://schemas.microsoft.com/office/drawing/2014/main" id="{35F5B417-ECBC-0883-5A29-9EC0AD2FCD6D}"/>
              </a:ext>
            </a:extLst>
          </p:cNvPr>
          <p:cNvSpPr>
            <a:spLocks noGrp="1"/>
          </p:cNvSpPr>
          <p:nvPr>
            <p:ph sz="half" idx="2"/>
          </p:nvPr>
        </p:nvSpPr>
        <p:spPr>
          <a:xfrm>
            <a:off x="751259" y="2280957"/>
            <a:ext cx="5332412" cy="3684588"/>
          </a:xfrm>
        </p:spPr>
        <p:txBody>
          <a:bodyPr vert="horz" lIns="91440" tIns="45720" rIns="91440" bIns="45720" rtlCol="0" anchor="t">
            <a:normAutofit fontScale="77500" lnSpcReduction="20000"/>
          </a:bodyPr>
          <a:lstStyle/>
          <a:p>
            <a:r>
              <a:rPr lang="en-US" dirty="0">
                <a:cs typeface="Calibri"/>
              </a:rPr>
              <a:t>People Analytics</a:t>
            </a:r>
          </a:p>
          <a:p>
            <a:r>
              <a:rPr lang="en-US" dirty="0">
                <a:cs typeface="Calibri"/>
              </a:rPr>
              <a:t>Research Analyst</a:t>
            </a:r>
          </a:p>
          <a:p>
            <a:r>
              <a:rPr lang="en-US" dirty="0">
                <a:cs typeface="Calibri"/>
              </a:rPr>
              <a:t>Personnel Analyst</a:t>
            </a:r>
          </a:p>
          <a:p>
            <a:r>
              <a:rPr lang="en-US" dirty="0">
                <a:cs typeface="Calibri"/>
              </a:rPr>
              <a:t>Data Analyst</a:t>
            </a:r>
          </a:p>
          <a:p>
            <a:r>
              <a:rPr lang="en-US" dirty="0">
                <a:cs typeface="Calibri"/>
              </a:rPr>
              <a:t>Talent Assessment</a:t>
            </a:r>
          </a:p>
          <a:p>
            <a:r>
              <a:rPr lang="en-US" dirty="0">
                <a:cs typeface="Calibri"/>
              </a:rPr>
              <a:t>Talent Management</a:t>
            </a:r>
          </a:p>
          <a:p>
            <a:r>
              <a:rPr lang="en-US" dirty="0">
                <a:cs typeface="Calibri"/>
              </a:rPr>
              <a:t>Training and Development</a:t>
            </a:r>
          </a:p>
          <a:p>
            <a:r>
              <a:rPr lang="en-US" dirty="0">
                <a:cs typeface="Calibri"/>
              </a:rPr>
              <a:t>Performance Appraisal</a:t>
            </a:r>
          </a:p>
          <a:p>
            <a:r>
              <a:rPr lang="en-US" dirty="0">
                <a:cs typeface="Calibri"/>
              </a:rPr>
              <a:t>Consultant</a:t>
            </a:r>
          </a:p>
          <a:p>
            <a:r>
              <a:rPr lang="en-US" dirty="0">
                <a:cs typeface="Calibri"/>
              </a:rPr>
              <a:t>Human Resources, Compensation, Benefits</a:t>
            </a:r>
          </a:p>
        </p:txBody>
      </p:sp>
      <p:sp>
        <p:nvSpPr>
          <p:cNvPr id="6" name="Text Placeholder 5">
            <a:extLst>
              <a:ext uri="{FF2B5EF4-FFF2-40B4-BE49-F238E27FC236}">
                <a16:creationId xmlns:a16="http://schemas.microsoft.com/office/drawing/2014/main" id="{EA871B02-EFDF-E4D7-6FA4-0EF99D567A24}"/>
              </a:ext>
            </a:extLst>
          </p:cNvPr>
          <p:cNvSpPr>
            <a:spLocks noGrp="1"/>
          </p:cNvSpPr>
          <p:nvPr>
            <p:ph type="body" sz="quarter" idx="3"/>
          </p:nvPr>
        </p:nvSpPr>
        <p:spPr>
          <a:xfrm>
            <a:off x="6269173" y="1688563"/>
            <a:ext cx="4754880" cy="777240"/>
          </a:xfrm>
        </p:spPr>
        <p:txBody>
          <a:bodyPr/>
          <a:lstStyle/>
          <a:p>
            <a:r>
              <a:rPr lang="en-US" dirty="0">
                <a:cs typeface="Calibri"/>
              </a:rPr>
              <a:t>Organizational - Focused</a:t>
            </a:r>
            <a:endParaRPr lang="en-US" dirty="0"/>
          </a:p>
        </p:txBody>
      </p:sp>
      <p:sp>
        <p:nvSpPr>
          <p:cNvPr id="4" name="Content Placeholder 3">
            <a:extLst>
              <a:ext uri="{FF2B5EF4-FFF2-40B4-BE49-F238E27FC236}">
                <a16:creationId xmlns:a16="http://schemas.microsoft.com/office/drawing/2014/main" id="{A4D77CE4-FFDA-7C41-7FC6-4122941B8A9D}"/>
              </a:ext>
            </a:extLst>
          </p:cNvPr>
          <p:cNvSpPr>
            <a:spLocks noGrp="1"/>
          </p:cNvSpPr>
          <p:nvPr>
            <p:ph sz="quarter" idx="4"/>
          </p:nvPr>
        </p:nvSpPr>
        <p:spPr>
          <a:xfrm>
            <a:off x="6269173" y="2360734"/>
            <a:ext cx="4754880" cy="3383280"/>
          </a:xfrm>
        </p:spPr>
        <p:txBody>
          <a:bodyPr vert="horz" lIns="91440" tIns="45720" rIns="91440" bIns="45720" rtlCol="0" anchor="t">
            <a:normAutofit fontScale="77500" lnSpcReduction="20000"/>
          </a:bodyPr>
          <a:lstStyle/>
          <a:p>
            <a:r>
              <a:rPr lang="en-US" dirty="0">
                <a:cs typeface="Calibri"/>
              </a:rPr>
              <a:t>Employee Relations</a:t>
            </a:r>
          </a:p>
          <a:p>
            <a:r>
              <a:rPr lang="en-US" dirty="0">
                <a:cs typeface="Calibri"/>
              </a:rPr>
              <a:t>Management Consultant</a:t>
            </a:r>
          </a:p>
          <a:p>
            <a:r>
              <a:rPr lang="en-US" dirty="0">
                <a:cs typeface="Calibri"/>
              </a:rPr>
              <a:t>Leadership Coaching and Development</a:t>
            </a:r>
          </a:p>
          <a:p>
            <a:r>
              <a:rPr lang="en-US" dirty="0">
                <a:cs typeface="Calibri"/>
              </a:rPr>
              <a:t>Change Management</a:t>
            </a:r>
          </a:p>
          <a:p>
            <a:r>
              <a:rPr lang="en-US" dirty="0">
                <a:cs typeface="Calibri"/>
              </a:rPr>
              <a:t>Organizational Culture Management</a:t>
            </a:r>
          </a:p>
          <a:p>
            <a:r>
              <a:rPr lang="en-US" dirty="0">
                <a:cs typeface="Calibri"/>
              </a:rPr>
              <a:t>Workplace Stress</a:t>
            </a:r>
          </a:p>
          <a:p>
            <a:r>
              <a:rPr lang="en-US" dirty="0">
                <a:cs typeface="Calibri"/>
              </a:rPr>
              <a:t>Diversity, Equity, and Inclusion</a:t>
            </a:r>
          </a:p>
        </p:txBody>
      </p:sp>
      <p:sp>
        <p:nvSpPr>
          <p:cNvPr id="7" name="TextBox 6">
            <a:extLst>
              <a:ext uri="{FF2B5EF4-FFF2-40B4-BE49-F238E27FC236}">
                <a16:creationId xmlns:a16="http://schemas.microsoft.com/office/drawing/2014/main" id="{87762B87-32BD-B593-3DDD-D5056A509D1A}"/>
              </a:ext>
            </a:extLst>
          </p:cNvPr>
          <p:cNvSpPr txBox="1"/>
          <p:nvPr/>
        </p:nvSpPr>
        <p:spPr>
          <a:xfrm>
            <a:off x="3870455" y="6180698"/>
            <a:ext cx="4451090" cy="369332"/>
          </a:xfrm>
          <a:prstGeom prst="rect">
            <a:avLst/>
          </a:prstGeom>
          <a:noFill/>
        </p:spPr>
        <p:txBody>
          <a:bodyPr wrap="none" lIns="91440" tIns="45720" rIns="91440" bIns="45720" rtlCol="0" anchor="t">
            <a:spAutoFit/>
          </a:bodyPr>
          <a:lstStyle/>
          <a:p>
            <a:r>
              <a:rPr lang="en-US" b="1" i="1" dirty="0"/>
              <a:t>Job functions may overlap between domains</a:t>
            </a:r>
          </a:p>
        </p:txBody>
      </p:sp>
      <p:sp>
        <p:nvSpPr>
          <p:cNvPr id="8" name="TextBox 7">
            <a:extLst>
              <a:ext uri="{FF2B5EF4-FFF2-40B4-BE49-F238E27FC236}">
                <a16:creationId xmlns:a16="http://schemas.microsoft.com/office/drawing/2014/main" id="{85B75C04-C481-0B36-CB0C-1F5E9ECCA7C6}"/>
              </a:ext>
            </a:extLst>
          </p:cNvPr>
          <p:cNvSpPr txBox="1"/>
          <p:nvPr/>
        </p:nvSpPr>
        <p:spPr>
          <a:xfrm>
            <a:off x="406710" y="6583680"/>
            <a:ext cx="3657600" cy="274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hlinkClick r:id="rId2"/>
              </a:rPr>
              <a:t>Source: Industrial and Organizational Psychology,</a:t>
            </a:r>
            <a:r>
              <a:rPr lang="en-US" sz="1200" dirty="0">
                <a:cs typeface="Calibri"/>
                <a:hlinkClick r:id="rId2"/>
              </a:rPr>
              <a:t> 2022</a:t>
            </a:r>
            <a:endParaRPr lang="en-US" dirty="0"/>
          </a:p>
        </p:txBody>
      </p:sp>
    </p:spTree>
    <p:extLst>
      <p:ext uri="{BB962C8B-B14F-4D97-AF65-F5344CB8AC3E}">
        <p14:creationId xmlns:p14="http://schemas.microsoft.com/office/powerpoint/2010/main" val="290654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4ECE1D5-0D8A-30A3-5D87-AF28D1C48B17}"/>
              </a:ext>
            </a:extLst>
          </p:cNvPr>
          <p:cNvGraphicFramePr>
            <a:graphicFrameLocks noGrp="1"/>
          </p:cNvGraphicFramePr>
          <p:nvPr>
            <p:extLst>
              <p:ext uri="{D42A27DB-BD31-4B8C-83A1-F6EECF244321}">
                <p14:modId xmlns:p14="http://schemas.microsoft.com/office/powerpoint/2010/main" val="3747496926"/>
              </p:ext>
            </p:extLst>
          </p:nvPr>
        </p:nvGraphicFramePr>
        <p:xfrm>
          <a:off x="196794" y="226991"/>
          <a:ext cx="11798412" cy="6436568"/>
        </p:xfrm>
        <a:graphic>
          <a:graphicData uri="http://schemas.openxmlformats.org/drawingml/2006/table">
            <a:tbl>
              <a:tblPr firstRow="1" bandRow="1">
                <a:tableStyleId>{5C22544A-7EE6-4342-B048-85BDC9FD1C3A}</a:tableStyleId>
              </a:tblPr>
              <a:tblGrid>
                <a:gridCol w="1966402">
                  <a:extLst>
                    <a:ext uri="{9D8B030D-6E8A-4147-A177-3AD203B41FA5}">
                      <a16:colId xmlns:a16="http://schemas.microsoft.com/office/drawing/2014/main" val="3842559261"/>
                    </a:ext>
                  </a:extLst>
                </a:gridCol>
                <a:gridCol w="1966402">
                  <a:extLst>
                    <a:ext uri="{9D8B030D-6E8A-4147-A177-3AD203B41FA5}">
                      <a16:colId xmlns:a16="http://schemas.microsoft.com/office/drawing/2014/main" val="1589348209"/>
                    </a:ext>
                  </a:extLst>
                </a:gridCol>
                <a:gridCol w="1966402">
                  <a:extLst>
                    <a:ext uri="{9D8B030D-6E8A-4147-A177-3AD203B41FA5}">
                      <a16:colId xmlns:a16="http://schemas.microsoft.com/office/drawing/2014/main" val="75102569"/>
                    </a:ext>
                  </a:extLst>
                </a:gridCol>
                <a:gridCol w="1966402">
                  <a:extLst>
                    <a:ext uri="{9D8B030D-6E8A-4147-A177-3AD203B41FA5}">
                      <a16:colId xmlns:a16="http://schemas.microsoft.com/office/drawing/2014/main" val="2163318298"/>
                    </a:ext>
                  </a:extLst>
                </a:gridCol>
                <a:gridCol w="1966402">
                  <a:extLst>
                    <a:ext uri="{9D8B030D-6E8A-4147-A177-3AD203B41FA5}">
                      <a16:colId xmlns:a16="http://schemas.microsoft.com/office/drawing/2014/main" val="1371988947"/>
                    </a:ext>
                  </a:extLst>
                </a:gridCol>
                <a:gridCol w="1966402">
                  <a:extLst>
                    <a:ext uri="{9D8B030D-6E8A-4147-A177-3AD203B41FA5}">
                      <a16:colId xmlns:a16="http://schemas.microsoft.com/office/drawing/2014/main" val="1963950606"/>
                    </a:ext>
                  </a:extLst>
                </a:gridCol>
              </a:tblGrid>
              <a:tr h="778948">
                <a:tc>
                  <a:txBody>
                    <a:bodyPr/>
                    <a:lstStyle/>
                    <a:p>
                      <a:pPr algn="ctr"/>
                      <a:r>
                        <a:rPr lang="en-US" sz="2000" u="sng">
                          <a:solidFill>
                            <a:schemeClr val="tx1"/>
                          </a:solidFill>
                        </a:rPr>
                        <a:t>Possible Career Paths</a:t>
                      </a:r>
                    </a:p>
                  </a:txBody>
                  <a:tcPr>
                    <a:lnL w="12700">
                      <a:solidFill>
                        <a:schemeClr val="tx1"/>
                      </a:solidFill>
                    </a:lnL>
                    <a:lnR w="0">
                      <a:noFill/>
                    </a:lnR>
                    <a:lnT w="12700">
                      <a:solidFill>
                        <a:schemeClr val="tx1"/>
                      </a:solidFill>
                    </a:lnT>
                    <a:lnB w="0">
                      <a:noFill/>
                    </a:lnB>
                    <a:solidFill>
                      <a:srgbClr val="FFC000"/>
                    </a:solidFill>
                  </a:tcPr>
                </a:tc>
                <a:tc>
                  <a:txBody>
                    <a:bodyPr/>
                    <a:lstStyle/>
                    <a:p>
                      <a:pPr algn="ctr"/>
                      <a:r>
                        <a:rPr lang="en-US">
                          <a:solidFill>
                            <a:srgbClr val="FFC000"/>
                          </a:solidFill>
                        </a:rPr>
                        <a:t>Individual Contributor</a:t>
                      </a:r>
                    </a:p>
                  </a:txBody>
                  <a:tcPr anchor="ctr">
                    <a:lnL w="0">
                      <a:noFill/>
                    </a:lnL>
                    <a:lnT w="12700">
                      <a:solidFill>
                        <a:schemeClr val="tx1"/>
                      </a:solidFill>
                    </a:lnT>
                    <a:solidFill>
                      <a:srgbClr val="7030A0"/>
                    </a:solidFill>
                  </a:tcPr>
                </a:tc>
                <a:tc>
                  <a:txBody>
                    <a:bodyPr/>
                    <a:lstStyle/>
                    <a:p>
                      <a:pPr algn="ctr"/>
                      <a:r>
                        <a:rPr lang="en-US">
                          <a:solidFill>
                            <a:srgbClr val="7030A0"/>
                          </a:solidFill>
                        </a:rPr>
                        <a:t>Expert Individual Contributor</a:t>
                      </a:r>
                    </a:p>
                  </a:txBody>
                  <a:tcPr anchor="ctr">
                    <a:lnT w="12700">
                      <a:solidFill>
                        <a:schemeClr val="tx1"/>
                      </a:solidFill>
                    </a:lnT>
                    <a:solidFill>
                      <a:srgbClr val="FFC000"/>
                    </a:solidFill>
                  </a:tcPr>
                </a:tc>
                <a:tc>
                  <a:txBody>
                    <a:bodyPr/>
                    <a:lstStyle/>
                    <a:p>
                      <a:pPr algn="ctr"/>
                      <a:r>
                        <a:rPr lang="en-US">
                          <a:solidFill>
                            <a:srgbClr val="FFC000"/>
                          </a:solidFill>
                        </a:rPr>
                        <a:t>Manager</a:t>
                      </a:r>
                    </a:p>
                  </a:txBody>
                  <a:tcPr anchor="ctr">
                    <a:lnT w="12700">
                      <a:solidFill>
                        <a:schemeClr val="tx1"/>
                      </a:solidFill>
                    </a:lnT>
                    <a:solidFill>
                      <a:srgbClr val="7030A0"/>
                    </a:solidFill>
                  </a:tcPr>
                </a:tc>
                <a:tc>
                  <a:txBody>
                    <a:bodyPr/>
                    <a:lstStyle/>
                    <a:p>
                      <a:pPr algn="ctr"/>
                      <a:r>
                        <a:rPr lang="en-US">
                          <a:solidFill>
                            <a:srgbClr val="7030A0"/>
                          </a:solidFill>
                        </a:rPr>
                        <a:t>Manager of Managers</a:t>
                      </a:r>
                    </a:p>
                  </a:txBody>
                  <a:tcPr anchor="ctr">
                    <a:lnT w="12700">
                      <a:solidFill>
                        <a:schemeClr val="tx1"/>
                      </a:solidFill>
                    </a:lnT>
                    <a:solidFill>
                      <a:srgbClr val="FFC000"/>
                    </a:solidFill>
                  </a:tcPr>
                </a:tc>
                <a:tc>
                  <a:txBody>
                    <a:bodyPr/>
                    <a:lstStyle/>
                    <a:p>
                      <a:pPr algn="ctr"/>
                      <a:r>
                        <a:rPr lang="en-US"/>
                        <a:t>Executive</a:t>
                      </a:r>
                    </a:p>
                  </a:txBody>
                  <a:tcPr anchor="ctr">
                    <a:lnR w="12700">
                      <a:solidFill>
                        <a:schemeClr val="tx1"/>
                      </a:solidFill>
                    </a:lnR>
                    <a:lnT w="12700">
                      <a:solidFill>
                        <a:schemeClr val="tx1"/>
                      </a:solidFill>
                    </a:lnT>
                    <a:solidFill>
                      <a:srgbClr val="7030A0"/>
                    </a:solidFill>
                  </a:tcPr>
                </a:tc>
                <a:extLst>
                  <a:ext uri="{0D108BD9-81ED-4DB2-BD59-A6C34878D82A}">
                    <a16:rowId xmlns:a16="http://schemas.microsoft.com/office/drawing/2014/main" val="3499161995"/>
                  </a:ext>
                </a:extLst>
              </a:tr>
              <a:tr h="983933">
                <a:tc>
                  <a:txBody>
                    <a:bodyPr/>
                    <a:lstStyle/>
                    <a:p>
                      <a:pPr algn="ctr"/>
                      <a:r>
                        <a:rPr lang="en-US" b="1">
                          <a:solidFill>
                            <a:srgbClr val="FFC000"/>
                          </a:solidFill>
                        </a:rPr>
                        <a:t>Academia</a:t>
                      </a:r>
                    </a:p>
                  </a:txBody>
                  <a:tcPr anchor="ctr">
                    <a:lnL w="12700">
                      <a:solidFill>
                        <a:schemeClr val="tx1"/>
                      </a:solidFill>
                    </a:lnL>
                    <a:lnT w="0">
                      <a:noFill/>
                    </a:lnT>
                    <a:solidFill>
                      <a:srgbClr val="7030A0"/>
                    </a:solidFill>
                  </a:tcPr>
                </a:tc>
                <a:tc>
                  <a:txBody>
                    <a:bodyPr/>
                    <a:lstStyle/>
                    <a:p>
                      <a:pPr algn="ctr"/>
                      <a:r>
                        <a:rPr lang="en-US" b="1"/>
                        <a:t>Assistant Professor</a:t>
                      </a:r>
                    </a:p>
                  </a:txBody>
                  <a:tcPr anchor="ctr">
                    <a:solidFill>
                      <a:schemeClr val="accent3">
                        <a:lumMod val="20000"/>
                        <a:lumOff val="80000"/>
                      </a:schemeClr>
                    </a:solidFill>
                  </a:tcPr>
                </a:tc>
                <a:tc>
                  <a:txBody>
                    <a:bodyPr/>
                    <a:lstStyle/>
                    <a:p>
                      <a:pPr algn="ctr"/>
                      <a:r>
                        <a:rPr lang="en-US" b="1"/>
                        <a:t>Full Professor</a:t>
                      </a:r>
                    </a:p>
                  </a:txBody>
                  <a:tcPr anchor="ctr">
                    <a:solidFill>
                      <a:schemeClr val="accent3">
                        <a:lumMod val="20000"/>
                        <a:lumOff val="80000"/>
                      </a:schemeClr>
                    </a:solidFill>
                  </a:tcPr>
                </a:tc>
                <a:tc>
                  <a:txBody>
                    <a:bodyPr/>
                    <a:lstStyle/>
                    <a:p>
                      <a:pPr algn="ctr"/>
                      <a:r>
                        <a:rPr lang="en-US" b="1"/>
                        <a:t>Department Chair</a:t>
                      </a:r>
                    </a:p>
                  </a:txBody>
                  <a:tcPr anchor="ctr">
                    <a:solidFill>
                      <a:schemeClr val="accent3">
                        <a:lumMod val="20000"/>
                        <a:lumOff val="80000"/>
                      </a:schemeClr>
                    </a:solidFill>
                  </a:tcPr>
                </a:tc>
                <a:tc>
                  <a:txBody>
                    <a:bodyPr/>
                    <a:lstStyle/>
                    <a:p>
                      <a:pPr algn="ctr"/>
                      <a:r>
                        <a:rPr lang="en-US" b="1"/>
                        <a:t>Dean</a:t>
                      </a:r>
                    </a:p>
                  </a:txBody>
                  <a:tcPr anchor="ctr">
                    <a:solidFill>
                      <a:schemeClr val="accent3">
                        <a:lumMod val="20000"/>
                        <a:lumOff val="80000"/>
                      </a:schemeClr>
                    </a:solidFill>
                  </a:tcPr>
                </a:tc>
                <a:tc>
                  <a:txBody>
                    <a:bodyPr/>
                    <a:lstStyle/>
                    <a:p>
                      <a:pPr algn="ctr"/>
                      <a:r>
                        <a:rPr lang="en-US" b="1"/>
                        <a:t>Vice President, Provost, President</a:t>
                      </a:r>
                    </a:p>
                  </a:txBody>
                  <a:tcPr anchor="ctr">
                    <a:lnR w="12700">
                      <a:solidFill>
                        <a:schemeClr val="tx1"/>
                      </a:solidFill>
                    </a:lnR>
                    <a:solidFill>
                      <a:schemeClr val="accent3">
                        <a:lumMod val="20000"/>
                        <a:lumOff val="80000"/>
                      </a:schemeClr>
                    </a:solidFill>
                  </a:tcPr>
                </a:tc>
                <a:extLst>
                  <a:ext uri="{0D108BD9-81ED-4DB2-BD59-A6C34878D82A}">
                    <a16:rowId xmlns:a16="http://schemas.microsoft.com/office/drawing/2014/main" val="1814768432"/>
                  </a:ext>
                </a:extLst>
              </a:tr>
              <a:tr h="1270914">
                <a:tc>
                  <a:txBody>
                    <a:bodyPr/>
                    <a:lstStyle/>
                    <a:p>
                      <a:pPr algn="ctr"/>
                      <a:r>
                        <a:rPr lang="en-US" b="1">
                          <a:solidFill>
                            <a:srgbClr val="7030A0"/>
                          </a:solidFill>
                        </a:rPr>
                        <a:t>Government</a:t>
                      </a:r>
                    </a:p>
                  </a:txBody>
                  <a:tcPr anchor="ctr">
                    <a:lnL w="12700">
                      <a:solidFill>
                        <a:schemeClr val="tx1"/>
                      </a:solidFill>
                    </a:lnL>
                    <a:solidFill>
                      <a:srgbClr val="FFC000"/>
                    </a:solidFill>
                  </a:tcPr>
                </a:tc>
                <a:tc>
                  <a:txBody>
                    <a:bodyPr/>
                    <a:lstStyle/>
                    <a:p>
                      <a:pPr algn="ctr"/>
                      <a:r>
                        <a:rPr lang="en-US" b="1"/>
                        <a:t>Analyst, Associate Consultant</a:t>
                      </a:r>
                    </a:p>
                  </a:txBody>
                  <a:tcPr anchor="ctr">
                    <a:solidFill>
                      <a:srgbClr val="C3A7CF"/>
                    </a:solidFill>
                  </a:tcPr>
                </a:tc>
                <a:tc>
                  <a:txBody>
                    <a:bodyPr/>
                    <a:lstStyle/>
                    <a:p>
                      <a:pPr algn="ctr"/>
                      <a:r>
                        <a:rPr lang="en-US" b="1" dirty="0"/>
                        <a:t>Expert</a:t>
                      </a:r>
                    </a:p>
                  </a:txBody>
                  <a:tcPr anchor="ctr">
                    <a:solidFill>
                      <a:srgbClr val="C3A7CF"/>
                    </a:solidFill>
                  </a:tcPr>
                </a:tc>
                <a:tc>
                  <a:txBody>
                    <a:bodyPr/>
                    <a:lstStyle/>
                    <a:p>
                      <a:pPr algn="ctr"/>
                      <a:r>
                        <a:rPr lang="en-US" b="1"/>
                        <a:t>Case Team Leader, Senior Associate, Consultant</a:t>
                      </a:r>
                    </a:p>
                  </a:txBody>
                  <a:tcPr anchor="ctr">
                    <a:solidFill>
                      <a:srgbClr val="C3A7CF"/>
                    </a:solidFill>
                  </a:tcPr>
                </a:tc>
                <a:tc>
                  <a:txBody>
                    <a:bodyPr/>
                    <a:lstStyle/>
                    <a:p>
                      <a:pPr algn="ctr"/>
                      <a:r>
                        <a:rPr lang="en-US" b="1"/>
                        <a:t>Senior Manager</a:t>
                      </a:r>
                    </a:p>
                  </a:txBody>
                  <a:tcPr anchor="ctr">
                    <a:solidFill>
                      <a:srgbClr val="C3A7CF"/>
                    </a:solidFill>
                  </a:tcPr>
                </a:tc>
                <a:tc>
                  <a:txBody>
                    <a:bodyPr/>
                    <a:lstStyle/>
                    <a:p>
                      <a:pPr algn="ctr"/>
                      <a:r>
                        <a:rPr lang="en-US" b="1"/>
                        <a:t>Executive, Partner, Director</a:t>
                      </a:r>
                    </a:p>
                  </a:txBody>
                  <a:tcPr anchor="ctr">
                    <a:lnR w="12700">
                      <a:solidFill>
                        <a:schemeClr val="tx1"/>
                      </a:solidFill>
                    </a:lnR>
                    <a:solidFill>
                      <a:srgbClr val="C3A7CF"/>
                    </a:solidFill>
                  </a:tcPr>
                </a:tc>
                <a:extLst>
                  <a:ext uri="{0D108BD9-81ED-4DB2-BD59-A6C34878D82A}">
                    <a16:rowId xmlns:a16="http://schemas.microsoft.com/office/drawing/2014/main" val="3527069622"/>
                  </a:ext>
                </a:extLst>
              </a:tr>
              <a:tr h="1844877">
                <a:tc>
                  <a:txBody>
                    <a:bodyPr/>
                    <a:lstStyle/>
                    <a:p>
                      <a:pPr algn="ctr"/>
                      <a:r>
                        <a:rPr lang="en-US" b="1">
                          <a:solidFill>
                            <a:srgbClr val="FFC000"/>
                          </a:solidFill>
                        </a:rPr>
                        <a:t>Industry</a:t>
                      </a:r>
                    </a:p>
                  </a:txBody>
                  <a:tcPr anchor="ctr">
                    <a:lnL w="12700">
                      <a:solidFill>
                        <a:schemeClr val="tx1"/>
                      </a:solidFill>
                    </a:lnL>
                    <a:solidFill>
                      <a:srgbClr val="7030A0"/>
                    </a:solidFill>
                  </a:tcPr>
                </a:tc>
                <a:tc>
                  <a:txBody>
                    <a:bodyPr/>
                    <a:lstStyle/>
                    <a:p>
                      <a:pPr algn="ctr"/>
                      <a:r>
                        <a:rPr lang="en-US" b="1"/>
                        <a:t>HR Specialist, Project Assistant, Consultant</a:t>
                      </a:r>
                    </a:p>
                  </a:txBody>
                  <a:tcPr anchor="ctr">
                    <a:solidFill>
                      <a:schemeClr val="accent3">
                        <a:lumMod val="20000"/>
                        <a:lumOff val="80000"/>
                      </a:schemeClr>
                    </a:solidFill>
                  </a:tcPr>
                </a:tc>
                <a:tc>
                  <a:txBody>
                    <a:bodyPr/>
                    <a:lstStyle/>
                    <a:p>
                      <a:pPr algn="ctr"/>
                      <a:r>
                        <a:rPr lang="en-US" b="1"/>
                        <a:t>Chief Scientist, Principal Consultant</a:t>
                      </a:r>
                    </a:p>
                  </a:txBody>
                  <a:tcPr anchor="ctr">
                    <a:solidFill>
                      <a:schemeClr val="accent3">
                        <a:lumMod val="20000"/>
                        <a:lumOff val="80000"/>
                      </a:schemeClr>
                    </a:solidFill>
                  </a:tcPr>
                </a:tc>
                <a:tc>
                  <a:txBody>
                    <a:bodyPr/>
                    <a:lstStyle/>
                    <a:p>
                      <a:pPr algn="ctr"/>
                      <a:r>
                        <a:rPr lang="en-US" b="1"/>
                        <a:t>Director of HR. Manager, Team/Program Leader</a:t>
                      </a:r>
                    </a:p>
                  </a:txBody>
                  <a:tcPr anchor="ctr">
                    <a:solidFill>
                      <a:schemeClr val="accent3">
                        <a:lumMod val="20000"/>
                        <a:lumOff val="80000"/>
                      </a:schemeClr>
                    </a:solidFill>
                  </a:tcPr>
                </a:tc>
                <a:tc>
                  <a:txBody>
                    <a:bodyPr/>
                    <a:lstStyle/>
                    <a:p>
                      <a:pPr algn="ctr"/>
                      <a:r>
                        <a:rPr lang="en-US" b="1"/>
                        <a:t>Area Director of HR, Senior Team Leader, Principal Consultant, Program Director</a:t>
                      </a:r>
                    </a:p>
                  </a:txBody>
                  <a:tcPr anchor="ctr">
                    <a:solidFill>
                      <a:schemeClr val="accent3">
                        <a:lumMod val="20000"/>
                        <a:lumOff val="80000"/>
                      </a:schemeClr>
                    </a:solidFill>
                  </a:tcPr>
                </a:tc>
                <a:tc>
                  <a:txBody>
                    <a:bodyPr/>
                    <a:lstStyle/>
                    <a:p>
                      <a:pPr algn="ctr"/>
                      <a:r>
                        <a:rPr lang="en-US" b="1"/>
                        <a:t>VP of HR, Chief HR Officer, Global HR Officer, Director, Executive, Senior VP, Consultant</a:t>
                      </a:r>
                    </a:p>
                  </a:txBody>
                  <a:tcPr anchor="ctr">
                    <a:lnR w="12700">
                      <a:solidFill>
                        <a:schemeClr val="tx1"/>
                      </a:solidFill>
                    </a:lnR>
                    <a:solidFill>
                      <a:schemeClr val="accent3">
                        <a:lumMod val="20000"/>
                        <a:lumOff val="80000"/>
                      </a:schemeClr>
                    </a:solidFill>
                  </a:tcPr>
                </a:tc>
                <a:extLst>
                  <a:ext uri="{0D108BD9-81ED-4DB2-BD59-A6C34878D82A}">
                    <a16:rowId xmlns:a16="http://schemas.microsoft.com/office/drawing/2014/main" val="3860984109"/>
                  </a:ext>
                </a:extLst>
              </a:tr>
              <a:tr h="1557896">
                <a:tc>
                  <a:txBody>
                    <a:bodyPr/>
                    <a:lstStyle/>
                    <a:p>
                      <a:pPr lvl="0" algn="ctr">
                        <a:buNone/>
                      </a:pPr>
                      <a:r>
                        <a:rPr lang="en-US" b="1" dirty="0">
                          <a:solidFill>
                            <a:srgbClr val="7030A0"/>
                          </a:solidFill>
                        </a:rPr>
                        <a:t>Consulting</a:t>
                      </a:r>
                    </a:p>
                  </a:txBody>
                  <a:tcPr anchor="ctr">
                    <a:lnL w="12700">
                      <a:solidFill>
                        <a:schemeClr val="tx1"/>
                      </a:solidFill>
                    </a:lnL>
                    <a:lnB w="12700">
                      <a:solidFill>
                        <a:schemeClr val="tx1"/>
                      </a:solidFill>
                    </a:lnB>
                    <a:solidFill>
                      <a:srgbClr val="FFC000"/>
                    </a:solidFill>
                  </a:tcPr>
                </a:tc>
                <a:tc>
                  <a:txBody>
                    <a:bodyPr/>
                    <a:lstStyle/>
                    <a:p>
                      <a:pPr lvl="0" algn="ctr">
                        <a:buNone/>
                      </a:pPr>
                      <a:r>
                        <a:rPr lang="en-US" b="1" dirty="0"/>
                        <a:t>Project Assistant, Associate Consultant, Lead Consultant</a:t>
                      </a:r>
                    </a:p>
                  </a:txBody>
                  <a:tcPr anchor="ctr">
                    <a:lnB w="12700">
                      <a:solidFill>
                        <a:schemeClr val="tx1"/>
                      </a:solidFill>
                    </a:lnB>
                    <a:solidFill>
                      <a:srgbClr val="C3A7CF"/>
                    </a:solidFill>
                  </a:tcPr>
                </a:tc>
                <a:tc>
                  <a:txBody>
                    <a:bodyPr/>
                    <a:lstStyle/>
                    <a:p>
                      <a:pPr lvl="0" algn="ctr">
                        <a:buNone/>
                      </a:pPr>
                      <a:r>
                        <a:rPr lang="en-US" b="1" dirty="0"/>
                        <a:t>Senior Consultant, Senior Professional</a:t>
                      </a:r>
                    </a:p>
                  </a:txBody>
                  <a:tcPr anchor="ctr">
                    <a:lnB w="12700">
                      <a:solidFill>
                        <a:schemeClr val="tx1"/>
                      </a:solidFill>
                    </a:lnB>
                    <a:solidFill>
                      <a:srgbClr val="C3A7CF"/>
                    </a:solidFill>
                  </a:tcPr>
                </a:tc>
                <a:tc>
                  <a:txBody>
                    <a:bodyPr/>
                    <a:lstStyle/>
                    <a:p>
                      <a:pPr lvl="0" algn="ctr">
                        <a:buNone/>
                      </a:pPr>
                      <a:r>
                        <a:rPr lang="en-US" b="1"/>
                        <a:t>Manager, Team Leader, Project Manager, Director</a:t>
                      </a:r>
                    </a:p>
                  </a:txBody>
                  <a:tcPr anchor="ctr">
                    <a:lnB w="12700">
                      <a:solidFill>
                        <a:schemeClr val="tx1"/>
                      </a:solidFill>
                    </a:lnB>
                    <a:solidFill>
                      <a:srgbClr val="C3A7CF"/>
                    </a:solidFill>
                  </a:tcPr>
                </a:tc>
                <a:tc>
                  <a:txBody>
                    <a:bodyPr/>
                    <a:lstStyle/>
                    <a:p>
                      <a:pPr lvl="0" algn="ctr">
                        <a:buNone/>
                      </a:pPr>
                      <a:r>
                        <a:rPr lang="en-US" b="1"/>
                        <a:t>Senior Team Leader, Principal Consultant, Program Director</a:t>
                      </a:r>
                    </a:p>
                  </a:txBody>
                  <a:tcPr anchor="ctr">
                    <a:lnB w="12700">
                      <a:solidFill>
                        <a:schemeClr val="tx1"/>
                      </a:solidFill>
                    </a:lnB>
                    <a:solidFill>
                      <a:srgbClr val="C3A7CF"/>
                    </a:solidFill>
                  </a:tcPr>
                </a:tc>
                <a:tc>
                  <a:txBody>
                    <a:bodyPr/>
                    <a:lstStyle/>
                    <a:p>
                      <a:pPr lvl="0" algn="ctr">
                        <a:buNone/>
                      </a:pPr>
                      <a:r>
                        <a:rPr lang="en-US" b="1" dirty="0"/>
                        <a:t>Director, Officer, Executive Consultant, VP, Sr. VP, CEO</a:t>
                      </a:r>
                    </a:p>
                  </a:txBody>
                  <a:tcPr anchor="ctr">
                    <a:lnR w="12700">
                      <a:solidFill>
                        <a:schemeClr val="tx1"/>
                      </a:solidFill>
                    </a:lnR>
                    <a:lnB w="12700">
                      <a:solidFill>
                        <a:schemeClr val="tx1"/>
                      </a:solidFill>
                    </a:lnB>
                    <a:solidFill>
                      <a:srgbClr val="C3A7CF"/>
                    </a:solidFill>
                  </a:tcPr>
                </a:tc>
                <a:extLst>
                  <a:ext uri="{0D108BD9-81ED-4DB2-BD59-A6C34878D82A}">
                    <a16:rowId xmlns:a16="http://schemas.microsoft.com/office/drawing/2014/main" val="222009687"/>
                  </a:ext>
                </a:extLst>
              </a:tr>
            </a:tbl>
          </a:graphicData>
        </a:graphic>
      </p:graphicFrame>
      <p:sp>
        <p:nvSpPr>
          <p:cNvPr id="2" name="TextBox 1">
            <a:extLst>
              <a:ext uri="{FF2B5EF4-FFF2-40B4-BE49-F238E27FC236}">
                <a16:creationId xmlns:a16="http://schemas.microsoft.com/office/drawing/2014/main" id="{7CAE9B12-D108-5C98-C33A-0D36B6BD8D02}"/>
              </a:ext>
            </a:extLst>
          </p:cNvPr>
          <p:cNvSpPr txBox="1"/>
          <p:nvPr/>
        </p:nvSpPr>
        <p:spPr>
          <a:xfrm>
            <a:off x="406710" y="6583680"/>
            <a:ext cx="3657600" cy="274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hlinkClick r:id="rId3"/>
              </a:rPr>
              <a:t>Source: Industrial and Organizational Psychology,</a:t>
            </a:r>
            <a:r>
              <a:rPr lang="en-US" sz="1200" dirty="0">
                <a:cs typeface="Calibri"/>
                <a:hlinkClick r:id="rId3"/>
              </a:rPr>
              <a:t> 2022</a:t>
            </a:r>
            <a:endParaRPr lang="en-US" dirty="0"/>
          </a:p>
        </p:txBody>
      </p:sp>
    </p:spTree>
    <p:extLst>
      <p:ext uri="{BB962C8B-B14F-4D97-AF65-F5344CB8AC3E}">
        <p14:creationId xmlns:p14="http://schemas.microsoft.com/office/powerpoint/2010/main" val="269739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4ECEE-4769-A997-CA99-B26B80EF6CBA}"/>
              </a:ext>
            </a:extLst>
          </p:cNvPr>
          <p:cNvSpPr>
            <a:spLocks noGrp="1"/>
          </p:cNvSpPr>
          <p:nvPr>
            <p:ph type="title"/>
          </p:nvPr>
        </p:nvSpPr>
        <p:spPr/>
        <p:txBody>
          <a:bodyPr/>
          <a:lstStyle/>
          <a:p>
            <a:r>
              <a:rPr lang="en-US" b="1"/>
              <a:t>Internships and Field Opportunities</a:t>
            </a:r>
          </a:p>
        </p:txBody>
      </p:sp>
      <p:sp>
        <p:nvSpPr>
          <p:cNvPr id="4" name="Text Placeholder 3">
            <a:extLst>
              <a:ext uri="{FF2B5EF4-FFF2-40B4-BE49-F238E27FC236}">
                <a16:creationId xmlns:a16="http://schemas.microsoft.com/office/drawing/2014/main" id="{90BA225B-0D0D-B946-F4E7-20029324ECBC}"/>
              </a:ext>
            </a:extLst>
          </p:cNvPr>
          <p:cNvSpPr>
            <a:spLocks noGrp="1"/>
          </p:cNvSpPr>
          <p:nvPr>
            <p:ph type="body" idx="1"/>
          </p:nvPr>
        </p:nvSpPr>
        <p:spPr/>
        <p:txBody>
          <a:bodyPr>
            <a:normAutofit/>
          </a:bodyPr>
          <a:lstStyle/>
          <a:p>
            <a:r>
              <a:rPr lang="en-US" sz="2800">
                <a:cs typeface="Calibri"/>
              </a:rPr>
              <a:t>Places to Look:</a:t>
            </a:r>
            <a:endParaRPr lang="en-US" sz="2800">
              <a:solidFill>
                <a:srgbClr val="FF0000"/>
              </a:solidFill>
              <a:cs typeface="Calibri" panose="020F0502020204030204"/>
            </a:endParaRPr>
          </a:p>
        </p:txBody>
      </p:sp>
      <p:sp>
        <p:nvSpPr>
          <p:cNvPr id="3" name="Content Placeholder 2">
            <a:extLst>
              <a:ext uri="{FF2B5EF4-FFF2-40B4-BE49-F238E27FC236}">
                <a16:creationId xmlns:a16="http://schemas.microsoft.com/office/drawing/2014/main" id="{9949BD76-9173-2B4E-7F5C-D2AF542AE137}"/>
              </a:ext>
            </a:extLst>
          </p:cNvPr>
          <p:cNvSpPr>
            <a:spLocks noGrp="1"/>
          </p:cNvSpPr>
          <p:nvPr>
            <p:ph sz="half" idx="2"/>
          </p:nvPr>
        </p:nvSpPr>
        <p:spPr/>
        <p:txBody>
          <a:bodyPr vert="horz" lIns="91440" tIns="45720" rIns="91440" bIns="45720" rtlCol="0" anchor="t">
            <a:normAutofit fontScale="85000" lnSpcReduction="20000"/>
          </a:bodyPr>
          <a:lstStyle/>
          <a:p>
            <a:pPr lvl="1"/>
            <a:r>
              <a:rPr lang="en-US" sz="2800" dirty="0">
                <a:solidFill>
                  <a:srgbClr val="000000"/>
                </a:solidFill>
                <a:cs typeface="Calibri"/>
                <a:hlinkClick r:id="rId2"/>
              </a:rPr>
              <a:t>Google search</a:t>
            </a:r>
            <a:endParaRPr lang="en-US" sz="2800" dirty="0">
              <a:solidFill>
                <a:srgbClr val="000000"/>
              </a:solidFill>
              <a:cs typeface="Calibri"/>
            </a:endParaRPr>
          </a:p>
          <a:p>
            <a:pPr lvl="1"/>
            <a:r>
              <a:rPr lang="en-US" sz="2800" dirty="0">
                <a:hlinkClick r:id="rId3"/>
              </a:rPr>
              <a:t>SIOP</a:t>
            </a:r>
            <a:r>
              <a:rPr lang="en-US" sz="2800" dirty="0"/>
              <a:t> </a:t>
            </a:r>
            <a:endParaRPr lang="en-US" sz="2800" dirty="0">
              <a:solidFill>
                <a:srgbClr val="FF0000"/>
              </a:solidFill>
              <a:cs typeface="Calibri"/>
            </a:endParaRPr>
          </a:p>
          <a:p>
            <a:pPr lvl="1"/>
            <a:r>
              <a:rPr lang="en-US" sz="2800" dirty="0">
                <a:hlinkClick r:id="rId4"/>
              </a:rPr>
              <a:t>Handshake (WCU)</a:t>
            </a:r>
            <a:endParaRPr lang="en-US" sz="2800" dirty="0">
              <a:cs typeface="Calibri"/>
              <a:hlinkClick r:id="rId4"/>
            </a:endParaRPr>
          </a:p>
          <a:p>
            <a:pPr lvl="1"/>
            <a:r>
              <a:rPr lang="en-US" sz="2800" dirty="0">
                <a:cs typeface="Calibri"/>
              </a:rPr>
              <a:t>Attend Career Fair at WCU</a:t>
            </a:r>
          </a:p>
          <a:p>
            <a:pPr lvl="1"/>
            <a:r>
              <a:rPr lang="en-US" sz="2800" dirty="0">
                <a:cs typeface="Calibri"/>
                <a:hlinkClick r:id="rId5"/>
              </a:rPr>
              <a:t>LinkedIn</a:t>
            </a:r>
          </a:p>
          <a:p>
            <a:pPr lvl="1"/>
            <a:r>
              <a:rPr lang="en-US" sz="2800" dirty="0">
                <a:cs typeface="Calibri"/>
                <a:hlinkClick r:id="rId6"/>
              </a:rPr>
              <a:t>Indeed</a:t>
            </a:r>
          </a:p>
          <a:p>
            <a:pPr lvl="1"/>
            <a:r>
              <a:rPr lang="en-US" sz="2800" dirty="0">
                <a:cs typeface="Calibri"/>
                <a:hlinkClick r:id="rId7"/>
              </a:rPr>
              <a:t>ZipRecruiter</a:t>
            </a:r>
          </a:p>
          <a:p>
            <a:pPr lvl="1"/>
            <a:r>
              <a:rPr lang="en-US" sz="2800" dirty="0">
                <a:cs typeface="Calibri"/>
              </a:rPr>
              <a:t>A specific organization's website</a:t>
            </a:r>
            <a:endParaRPr lang="en-US" sz="2800" dirty="0">
              <a:solidFill>
                <a:srgbClr val="000000"/>
              </a:solidFill>
              <a:ea typeface="Calibri"/>
              <a:cs typeface="Calibri"/>
            </a:endParaRPr>
          </a:p>
        </p:txBody>
      </p:sp>
      <p:sp>
        <p:nvSpPr>
          <p:cNvPr id="5" name="Text Placeholder 4">
            <a:extLst>
              <a:ext uri="{FF2B5EF4-FFF2-40B4-BE49-F238E27FC236}">
                <a16:creationId xmlns:a16="http://schemas.microsoft.com/office/drawing/2014/main" id="{40B28578-57B0-9015-D891-014942546447}"/>
              </a:ext>
            </a:extLst>
          </p:cNvPr>
          <p:cNvSpPr>
            <a:spLocks noGrp="1"/>
          </p:cNvSpPr>
          <p:nvPr>
            <p:ph type="body" sz="quarter" idx="3"/>
          </p:nvPr>
        </p:nvSpPr>
        <p:spPr/>
        <p:txBody>
          <a:bodyPr>
            <a:normAutofit/>
          </a:bodyPr>
          <a:lstStyle/>
          <a:p>
            <a:r>
              <a:rPr lang="en-US" sz="2800">
                <a:cs typeface="Calibri"/>
              </a:rPr>
              <a:t>Keywords to Search-</a:t>
            </a:r>
            <a:endParaRPr lang="en-US" sz="2800" b="0">
              <a:solidFill>
                <a:srgbClr val="FF0000"/>
              </a:solidFill>
              <a:cs typeface="Calibri"/>
            </a:endParaRPr>
          </a:p>
        </p:txBody>
      </p:sp>
      <p:sp>
        <p:nvSpPr>
          <p:cNvPr id="6" name="Content Placeholder 5">
            <a:extLst>
              <a:ext uri="{FF2B5EF4-FFF2-40B4-BE49-F238E27FC236}">
                <a16:creationId xmlns:a16="http://schemas.microsoft.com/office/drawing/2014/main" id="{DA4EBE19-F151-0A03-2B38-FAEE0271F45B}"/>
              </a:ext>
            </a:extLst>
          </p:cNvPr>
          <p:cNvSpPr>
            <a:spLocks noGrp="1"/>
          </p:cNvSpPr>
          <p:nvPr>
            <p:ph sz="quarter" idx="4"/>
          </p:nvPr>
        </p:nvSpPr>
        <p:spPr/>
        <p:txBody>
          <a:bodyPr vert="horz" lIns="91440" tIns="45720" rIns="91440" bIns="45720" rtlCol="0" anchor="t">
            <a:normAutofit fontScale="85000" lnSpcReduction="20000"/>
          </a:bodyPr>
          <a:lstStyle/>
          <a:p>
            <a:r>
              <a:rPr lang="en-US" dirty="0">
                <a:cs typeface="Calibri"/>
              </a:rPr>
              <a:t>HR Internship</a:t>
            </a:r>
          </a:p>
          <a:p>
            <a:r>
              <a:rPr lang="en-US" dirty="0">
                <a:cs typeface="Calibri"/>
              </a:rPr>
              <a:t>Human Resources</a:t>
            </a:r>
          </a:p>
          <a:p>
            <a:r>
              <a:rPr lang="en-US" dirty="0">
                <a:cs typeface="Calibri"/>
              </a:rPr>
              <a:t>Recruitment</a:t>
            </a:r>
          </a:p>
          <a:p>
            <a:r>
              <a:rPr lang="en-US" dirty="0">
                <a:cs typeface="Calibri"/>
              </a:rPr>
              <a:t>People Analytics</a:t>
            </a:r>
          </a:p>
          <a:p>
            <a:r>
              <a:rPr lang="en-US" dirty="0">
                <a:cs typeface="Calibri"/>
              </a:rPr>
              <a:t>Data Analytics</a:t>
            </a:r>
          </a:p>
          <a:p>
            <a:r>
              <a:rPr lang="en-US" dirty="0">
                <a:cs typeface="Calibri"/>
              </a:rPr>
              <a:t>Training, Learning and Development</a:t>
            </a:r>
          </a:p>
          <a:p>
            <a:r>
              <a:rPr lang="en-US" dirty="0">
                <a:cs typeface="Calibri"/>
              </a:rPr>
              <a:t>Consulting</a:t>
            </a:r>
          </a:p>
          <a:p>
            <a:r>
              <a:rPr lang="en-US" dirty="0">
                <a:cs typeface="Calibri"/>
              </a:rPr>
              <a:t>Talent Management</a:t>
            </a:r>
          </a:p>
          <a:p>
            <a:r>
              <a:rPr lang="en-US" i="1" dirty="0">
                <a:cs typeface="Calibri"/>
              </a:rPr>
              <a:t>Look for part time opportunities as well</a:t>
            </a:r>
          </a:p>
        </p:txBody>
      </p:sp>
    </p:spTree>
    <p:extLst>
      <p:ext uri="{BB962C8B-B14F-4D97-AF65-F5344CB8AC3E}">
        <p14:creationId xmlns:p14="http://schemas.microsoft.com/office/powerpoint/2010/main" val="364413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5C9EA-205E-7241-38CD-74FA1AFED7BF}"/>
              </a:ext>
            </a:extLst>
          </p:cNvPr>
          <p:cNvSpPr>
            <a:spLocks noGrp="1"/>
          </p:cNvSpPr>
          <p:nvPr>
            <p:ph type="title"/>
          </p:nvPr>
        </p:nvSpPr>
        <p:spPr>
          <a:xfrm>
            <a:off x="1143000" y="609600"/>
            <a:ext cx="10493188" cy="1356360"/>
          </a:xfrm>
        </p:spPr>
        <p:txBody>
          <a:bodyPr/>
          <a:lstStyle/>
          <a:p>
            <a:r>
              <a:rPr lang="en-US" b="1" dirty="0">
                <a:cs typeface="Calibri Light"/>
              </a:rPr>
              <a:t>Organizations within PA region</a:t>
            </a:r>
            <a:endParaRPr lang="en-US" b="1" dirty="0"/>
          </a:p>
        </p:txBody>
      </p:sp>
      <p:sp>
        <p:nvSpPr>
          <p:cNvPr id="3" name="Content Placeholder 2">
            <a:extLst>
              <a:ext uri="{FF2B5EF4-FFF2-40B4-BE49-F238E27FC236}">
                <a16:creationId xmlns:a16="http://schemas.microsoft.com/office/drawing/2014/main" id="{E2B5A673-0129-F73A-D633-8279FA4C5D86}"/>
              </a:ext>
            </a:extLst>
          </p:cNvPr>
          <p:cNvSpPr>
            <a:spLocks noGrp="1"/>
          </p:cNvSpPr>
          <p:nvPr>
            <p:ph idx="1"/>
          </p:nvPr>
        </p:nvSpPr>
        <p:spPr/>
        <p:txBody>
          <a:bodyPr vert="horz" lIns="91440" tIns="45720" rIns="91440" bIns="45720" rtlCol="0" anchor="t">
            <a:normAutofit/>
          </a:bodyPr>
          <a:lstStyle/>
          <a:p>
            <a:r>
              <a:rPr lang="en-US" sz="2800" dirty="0">
                <a:cs typeface="Calibri"/>
              </a:rPr>
              <a:t>Deloitte</a:t>
            </a:r>
          </a:p>
          <a:p>
            <a:r>
              <a:rPr lang="en-US" sz="2800" dirty="0">
                <a:solidFill>
                  <a:srgbClr val="000000"/>
                </a:solidFill>
                <a:cs typeface="Calibri"/>
              </a:rPr>
              <a:t>SAP</a:t>
            </a:r>
          </a:p>
          <a:p>
            <a:r>
              <a:rPr lang="en-US" sz="2800" dirty="0">
                <a:solidFill>
                  <a:srgbClr val="000000"/>
                </a:solidFill>
                <a:cs typeface="Calibri"/>
              </a:rPr>
              <a:t>Comcast</a:t>
            </a:r>
          </a:p>
          <a:p>
            <a:r>
              <a:rPr lang="en-US" sz="2800" dirty="0">
                <a:solidFill>
                  <a:srgbClr val="000000"/>
                </a:solidFill>
                <a:cs typeface="Calibri"/>
              </a:rPr>
              <a:t>Vanguard</a:t>
            </a:r>
          </a:p>
          <a:p>
            <a:r>
              <a:rPr lang="en-US" sz="2800" dirty="0">
                <a:solidFill>
                  <a:srgbClr val="000000"/>
                </a:solidFill>
                <a:cs typeface="Calibri"/>
              </a:rPr>
              <a:t>Target</a:t>
            </a:r>
          </a:p>
          <a:p>
            <a:r>
              <a:rPr lang="en-US" sz="2800" dirty="0">
                <a:solidFill>
                  <a:srgbClr val="000000"/>
                </a:solidFill>
                <a:cs typeface="Calibri"/>
              </a:rPr>
              <a:t>QVC</a:t>
            </a:r>
          </a:p>
          <a:p>
            <a:r>
              <a:rPr lang="en-US" sz="2800" dirty="0" err="1">
                <a:solidFill>
                  <a:srgbClr val="000000"/>
                </a:solidFill>
                <a:cs typeface="Calibri"/>
              </a:rPr>
              <a:t>Cencora</a:t>
            </a:r>
            <a:endParaRPr lang="en-US" sz="2800" dirty="0">
              <a:solidFill>
                <a:srgbClr val="000000"/>
              </a:solidFill>
              <a:cs typeface="Calibri"/>
            </a:endParaRPr>
          </a:p>
          <a:p>
            <a:endParaRPr lang="en-US" dirty="0">
              <a:solidFill>
                <a:srgbClr val="000000"/>
              </a:solidFill>
              <a:cs typeface="Calibri"/>
            </a:endParaRPr>
          </a:p>
        </p:txBody>
      </p:sp>
    </p:spTree>
    <p:extLst>
      <p:ext uri="{BB962C8B-B14F-4D97-AF65-F5344CB8AC3E}">
        <p14:creationId xmlns:p14="http://schemas.microsoft.com/office/powerpoint/2010/main" val="267739188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1918</Words>
  <Application>Microsoft Office PowerPoint</Application>
  <PresentationFormat>Widescreen</PresentationFormat>
  <Paragraphs>276</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Corbel</vt:lpstr>
      <vt:lpstr>Courier New</vt:lpstr>
      <vt:lpstr>Wingdings</vt:lpstr>
      <vt:lpstr>Basis</vt:lpstr>
      <vt:lpstr>Finding Opportunities in Industrial/ Organizational Psychology </vt:lpstr>
      <vt:lpstr>What is I/O Psychology?</vt:lpstr>
      <vt:lpstr>Undergraduate Classes to take at WCU to build an I/O Background:</vt:lpstr>
      <vt:lpstr>I/O Psychology Skills</vt:lpstr>
      <vt:lpstr>Industries I/O Psychologists Work in:</vt:lpstr>
      <vt:lpstr>Some Careers Associated with I/O Psychology:</vt:lpstr>
      <vt:lpstr>PowerPoint Presentation</vt:lpstr>
      <vt:lpstr>Internships and Field Opportunities</vt:lpstr>
      <vt:lpstr>Organizations within PA region</vt:lpstr>
      <vt:lpstr>Preparing for an Internship/Field Experience/Job  Step 1: Create a Resume and Cover Letter</vt:lpstr>
      <vt:lpstr>Resume Tips </vt:lpstr>
      <vt:lpstr>Cover Letter Tips</vt:lpstr>
      <vt:lpstr>Cover Letter Tips</vt:lpstr>
      <vt:lpstr>Step 2: Prepare for the Interview</vt:lpstr>
      <vt:lpstr>Interview Tips</vt:lpstr>
      <vt:lpstr>Interview Tips</vt:lpstr>
      <vt:lpstr>Interview Question Examples:</vt:lpstr>
      <vt:lpstr>Answering Interview Questions</vt:lpstr>
      <vt:lpstr>Networking Tips</vt:lpstr>
      <vt:lpstr>Career Development Center</vt:lpstr>
      <vt:lpstr>I/O Related Graduate Education Opportunities at WCU</vt:lpstr>
      <vt:lpstr>Graduate Certificate in I/O Psychology</vt:lpstr>
      <vt:lpstr>M.S. In I/O Psychology</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and Organizational Psychology</dc:title>
  <dc:creator>megan mercer</dc:creator>
  <cp:lastModifiedBy>DiBona, Kathryn</cp:lastModifiedBy>
  <cp:revision>2</cp:revision>
  <dcterms:created xsi:type="dcterms:W3CDTF">2023-11-12T17:43:03Z</dcterms:created>
  <dcterms:modified xsi:type="dcterms:W3CDTF">2024-03-19T20:09:49Z</dcterms:modified>
</cp:coreProperties>
</file>