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49E2F0A-3284-CF4C-85D6-66AD5D22F9C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1A30011-0A21-7341-BD18-FB077F73A5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icastro@wcup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TeP</a:t>
            </a:r>
            <a:r>
              <a:rPr lang="en-US" dirty="0" smtClean="0"/>
              <a:t>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Tony </a:t>
            </a:r>
            <a:r>
              <a:rPr lang="en-US" sz="1400" dirty="0" err="1" smtClean="0"/>
              <a:t>Nicastro</a:t>
            </a:r>
            <a:r>
              <a:rPr lang="en-US" sz="1400" dirty="0" smtClean="0"/>
              <a:t> ( </a:t>
            </a:r>
            <a:r>
              <a:rPr lang="en-US" sz="1400" dirty="0" smtClean="0">
                <a:hlinkClick r:id="rId2"/>
              </a:rPr>
              <a:t>anicastro@wcupa.edu</a:t>
            </a:r>
            <a:r>
              <a:rPr lang="en-US" sz="1400" dirty="0" smtClean="0"/>
              <a:t> </a:t>
            </a:r>
            <a:r>
              <a:rPr lang="en-US" sz="1400" dirty="0" smtClean="0"/>
              <a:t>)</a:t>
            </a:r>
            <a:endParaRPr lang="en-US" sz="1400" dirty="0" smtClean="0"/>
          </a:p>
          <a:p>
            <a:r>
              <a:rPr lang="en-US" sz="1400" dirty="0" smtClean="0"/>
              <a:t>Department of Physics and Engineering</a:t>
            </a:r>
            <a:endParaRPr lang="en-US" sz="1400" dirty="0" smtClean="0"/>
          </a:p>
          <a:p>
            <a:r>
              <a:rPr lang="en-US" sz="1400" dirty="0" smtClean="0"/>
              <a:t>108 Merion Hall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74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TeP</a:t>
            </a:r>
            <a:r>
              <a:rPr lang="en-US" dirty="0"/>
              <a:t>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TeP</a:t>
            </a:r>
            <a:r>
              <a:rPr lang="en-US" dirty="0"/>
              <a:t> meets with the President and Associate Provost to discuss promotion recommendations</a:t>
            </a:r>
          </a:p>
          <a:p>
            <a:r>
              <a:rPr lang="en-US" dirty="0"/>
              <a:t>President makes promotion decisions and sends letters to </a:t>
            </a:r>
            <a:r>
              <a:rPr lang="en-US" dirty="0" smtClean="0"/>
              <a:t>applicants</a:t>
            </a:r>
            <a:endParaRPr lang="en-US" dirty="0" smtClean="0"/>
          </a:p>
          <a:p>
            <a:r>
              <a:rPr lang="en-US" dirty="0" smtClean="0"/>
              <a:t>Unsuccessful </a:t>
            </a:r>
            <a:r>
              <a:rPr lang="en-US" dirty="0" smtClean="0"/>
              <a:t>applicants may meet with the </a:t>
            </a:r>
            <a:r>
              <a:rPr lang="en-US" dirty="0" err="1" smtClean="0"/>
              <a:t>TeP</a:t>
            </a:r>
            <a:r>
              <a:rPr lang="en-US" dirty="0" smtClean="0"/>
              <a:t> </a:t>
            </a:r>
            <a:r>
              <a:rPr lang="en-US" dirty="0" smtClean="0"/>
              <a:t>Chair </a:t>
            </a:r>
            <a:r>
              <a:rPr lang="en-US" dirty="0" smtClean="0"/>
              <a:t>and committee members to discuss their </a:t>
            </a:r>
            <a:r>
              <a:rPr lang="en-US" dirty="0" smtClean="0"/>
              <a:t>application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92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513320" cy="405606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Vitae </a:t>
            </a:r>
            <a:endParaRPr lang="en-US" dirty="0" smtClean="0"/>
          </a:p>
          <a:p>
            <a:pPr lvl="1"/>
            <a:r>
              <a:rPr lang="en-US" dirty="0" smtClean="0"/>
              <a:t>Date of hire/promotion</a:t>
            </a:r>
          </a:p>
          <a:p>
            <a:pPr lvl="1"/>
            <a:r>
              <a:rPr lang="en-US" dirty="0" smtClean="0"/>
              <a:t>Categories for </a:t>
            </a:r>
            <a:r>
              <a:rPr lang="en-US" dirty="0"/>
              <a:t>s</a:t>
            </a:r>
            <a:r>
              <a:rPr lang="en-US" dirty="0" smtClean="0"/>
              <a:t>cholarly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Be clear about status of any publication (accepted, in review: don’t use forthcoming)</a:t>
            </a:r>
            <a:endParaRPr lang="en-US" dirty="0" smtClean="0"/>
          </a:p>
          <a:p>
            <a:r>
              <a:rPr lang="en-US" dirty="0" smtClean="0"/>
              <a:t>Begin Scanning SRIS and Annual Evaluations</a:t>
            </a:r>
          </a:p>
          <a:p>
            <a:r>
              <a:rPr lang="en-US" dirty="0" smtClean="0"/>
              <a:t>Narrative Page limits – 6, 5, 5</a:t>
            </a:r>
          </a:p>
          <a:p>
            <a:r>
              <a:rPr lang="en-US" dirty="0" smtClean="0"/>
              <a:t>Clear/Concise/Explain</a:t>
            </a:r>
          </a:p>
          <a:p>
            <a:r>
              <a:rPr lang="en-US" dirty="0" smtClean="0"/>
              <a:t>Decide where items belong</a:t>
            </a:r>
          </a:p>
          <a:p>
            <a:pPr lvl="1"/>
            <a:r>
              <a:rPr lang="en-US" dirty="0" smtClean="0"/>
              <a:t>Non-classroom faculty – committee work </a:t>
            </a:r>
          </a:p>
          <a:p>
            <a:pPr lvl="1"/>
            <a:r>
              <a:rPr lang="en-US" dirty="0" smtClean="0"/>
              <a:t>Consultations – scholarship or service</a:t>
            </a:r>
          </a:p>
          <a:p>
            <a:r>
              <a:rPr lang="en-US" dirty="0" smtClean="0"/>
              <a:t>Do the interview with </a:t>
            </a:r>
            <a:r>
              <a:rPr lang="en-US" dirty="0" err="1" smtClean="0"/>
              <a:t>TeP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TeP</a:t>
            </a:r>
            <a:r>
              <a:rPr lang="en-US" dirty="0" smtClean="0"/>
              <a:t> Committee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CSM</a:t>
            </a:r>
            <a:endParaRPr lang="en-US" dirty="0" smtClean="0"/>
          </a:p>
          <a:p>
            <a:pPr lvl="1"/>
            <a:r>
              <a:rPr lang="en-US" sz="2000" smtClean="0"/>
              <a:t>Angela Clarke</a:t>
            </a:r>
            <a:r>
              <a:rPr lang="en-US" sz="2000" smtClean="0"/>
              <a:t> </a:t>
            </a:r>
            <a:r>
              <a:rPr lang="en-US" sz="2000" dirty="0" smtClean="0"/>
              <a:t>– Psychology</a:t>
            </a:r>
          </a:p>
          <a:p>
            <a:pPr lvl="1"/>
            <a:r>
              <a:rPr lang="en-US" sz="2000" dirty="0" smtClean="0"/>
              <a:t>Tony </a:t>
            </a:r>
            <a:r>
              <a:rPr lang="en-US" sz="2000" dirty="0" err="1" smtClean="0"/>
              <a:t>Nicastro</a:t>
            </a:r>
            <a:r>
              <a:rPr lang="en-US" sz="2000" dirty="0" smtClean="0"/>
              <a:t> (Chair) – Physics &amp; Engineering</a:t>
            </a:r>
            <a:endParaRPr lang="en-US" sz="2000" dirty="0" smtClean="0"/>
          </a:p>
          <a:p>
            <a:r>
              <a:rPr lang="en-US" b="1" dirty="0" smtClean="0"/>
              <a:t>CBPM</a:t>
            </a:r>
            <a:endParaRPr lang="en-US" dirty="0" smtClean="0"/>
          </a:p>
          <a:p>
            <a:pPr lvl="1"/>
            <a:r>
              <a:rPr lang="en-US" sz="2000" dirty="0" smtClean="0"/>
              <a:t>Amanda </a:t>
            </a:r>
            <a:r>
              <a:rPr lang="en-US" sz="2000" dirty="0" err="1" smtClean="0"/>
              <a:t>Olejarski</a:t>
            </a:r>
            <a:r>
              <a:rPr lang="en-US" sz="2000" dirty="0" smtClean="0"/>
              <a:t> – Public Policy Administration</a:t>
            </a:r>
          </a:p>
          <a:p>
            <a:pPr lvl="1"/>
            <a:r>
              <a:rPr lang="en-US" sz="2000" dirty="0" smtClean="0"/>
              <a:t>Thomas Miller – Economics &amp; Finance</a:t>
            </a:r>
          </a:p>
          <a:p>
            <a:r>
              <a:rPr lang="en-US" b="1" dirty="0" smtClean="0"/>
              <a:t>CAH</a:t>
            </a:r>
            <a:endParaRPr lang="en-US" dirty="0" smtClean="0"/>
          </a:p>
          <a:p>
            <a:pPr lvl="1"/>
            <a:r>
              <a:rPr lang="en-US" sz="2000" dirty="0" smtClean="0"/>
              <a:t>Vicki </a:t>
            </a:r>
            <a:r>
              <a:rPr lang="en-US" sz="2000" dirty="0" err="1" smtClean="0"/>
              <a:t>Tischio</a:t>
            </a:r>
            <a:r>
              <a:rPr lang="en-US" sz="2000" dirty="0" smtClean="0"/>
              <a:t> – English</a:t>
            </a:r>
          </a:p>
          <a:p>
            <a:pPr lvl="1"/>
            <a:r>
              <a:rPr lang="en-US" sz="2000" dirty="0" smtClean="0"/>
              <a:t>Constance Case</a:t>
            </a:r>
            <a:r>
              <a:rPr lang="en-US" sz="2000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smtClean="0"/>
              <a:t>Theatre</a:t>
            </a:r>
            <a:r>
              <a:rPr lang="en-US" sz="2000" dirty="0" smtClean="0"/>
              <a:t> </a:t>
            </a:r>
            <a:r>
              <a:rPr lang="en-US" sz="2000" dirty="0" smtClean="0"/>
              <a:t>&amp; </a:t>
            </a:r>
            <a:r>
              <a:rPr lang="en-US" sz="2000" dirty="0" smtClean="0"/>
              <a:t>Dance</a:t>
            </a:r>
            <a:endParaRPr lang="en-US" sz="20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2583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TeP</a:t>
            </a:r>
            <a:r>
              <a:rPr lang="en-US" dirty="0" smtClean="0"/>
              <a:t>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CHS</a:t>
            </a:r>
            <a:endParaRPr lang="en-US" dirty="0" smtClean="0"/>
          </a:p>
          <a:p>
            <a:pPr lvl="1"/>
            <a:r>
              <a:rPr lang="en-US" sz="2000" dirty="0" smtClean="0"/>
              <a:t>Joanne </a:t>
            </a:r>
            <a:r>
              <a:rPr lang="en-US" sz="2000" dirty="0" err="1" smtClean="0"/>
              <a:t>Cristaldi</a:t>
            </a:r>
            <a:r>
              <a:rPr lang="en-US" sz="2000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smtClean="0"/>
              <a:t>Nutrition</a:t>
            </a:r>
            <a:endParaRPr lang="en-US" sz="2000" dirty="0" smtClean="0"/>
          </a:p>
          <a:p>
            <a:pPr lvl="1"/>
            <a:r>
              <a:rPr lang="en-US" sz="2000" dirty="0" smtClean="0"/>
              <a:t>Deborah Mandel – Nursing</a:t>
            </a:r>
            <a:endParaRPr lang="en-US" sz="2000" b="1" dirty="0" smtClean="0"/>
          </a:p>
          <a:p>
            <a:r>
              <a:rPr lang="en-US" b="1" dirty="0" smtClean="0"/>
              <a:t>CESW</a:t>
            </a:r>
            <a:endParaRPr lang="en-US" dirty="0" smtClean="0"/>
          </a:p>
          <a:p>
            <a:pPr lvl="1"/>
            <a:r>
              <a:rPr lang="en-US" sz="2000" dirty="0" smtClean="0"/>
              <a:t>Nadine Bean – Graduate Social Work</a:t>
            </a:r>
          </a:p>
          <a:p>
            <a:pPr lvl="1"/>
            <a:r>
              <a:rPr lang="en-US" sz="2000" dirty="0" smtClean="0"/>
              <a:t>Heather </a:t>
            </a:r>
            <a:r>
              <a:rPr lang="en-US" sz="2000" dirty="0" err="1" smtClean="0"/>
              <a:t>Leaman</a:t>
            </a:r>
            <a:r>
              <a:rPr lang="en-US" sz="2000" dirty="0" smtClean="0"/>
              <a:t> – Early &amp; Middle Grades Education</a:t>
            </a:r>
            <a:endParaRPr lang="en-US" sz="2000" dirty="0" smtClean="0"/>
          </a:p>
          <a:p>
            <a:r>
              <a:rPr lang="en-US" b="1" dirty="0" smtClean="0"/>
              <a:t>Non-Classroom</a:t>
            </a:r>
            <a:endParaRPr lang="en-US" dirty="0" smtClean="0"/>
          </a:p>
          <a:p>
            <a:pPr lvl="1"/>
            <a:r>
              <a:rPr lang="en-US" sz="2000" dirty="0" smtClean="0"/>
              <a:t>Kristin </a:t>
            </a:r>
            <a:r>
              <a:rPr lang="en-US" sz="2000" dirty="0" err="1" smtClean="0"/>
              <a:t>Mehr</a:t>
            </a:r>
            <a:r>
              <a:rPr lang="en-US" sz="2000" dirty="0" smtClean="0"/>
              <a:t> – Counseling Center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TeP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11/1 Applicant submits application on </a:t>
            </a:r>
            <a:r>
              <a:rPr lang="en-US" dirty="0" err="1" smtClean="0"/>
              <a:t>OnBase</a:t>
            </a:r>
            <a:endParaRPr lang="en-US" dirty="0" smtClean="0"/>
          </a:p>
          <a:p>
            <a:r>
              <a:rPr lang="en-US" dirty="0" smtClean="0"/>
              <a:t>12/22 </a:t>
            </a:r>
            <a:r>
              <a:rPr lang="en-US" dirty="0" err="1" smtClean="0"/>
              <a:t>TeP</a:t>
            </a:r>
            <a:r>
              <a:rPr lang="en-US" dirty="0" smtClean="0"/>
              <a:t> Chair gets access to applications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Chair checks all applicants’ electronic binders for completeness and forwards them to committee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members begin reading electronic binders of tenure and promotion candidates over winter break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begins meetings in spring semester to discuss tenure applicants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TeP</a:t>
            </a:r>
            <a:r>
              <a:rPr lang="en-US" dirty="0"/>
              <a:t>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all tenure applications are </a:t>
            </a:r>
            <a:r>
              <a:rPr lang="en-US" dirty="0" smtClean="0"/>
              <a:t>reviewed (privately and in committee deliberations), </a:t>
            </a:r>
            <a:r>
              <a:rPr lang="en-US" dirty="0" err="1" smtClean="0"/>
              <a:t>TeP</a:t>
            </a:r>
            <a:r>
              <a:rPr lang="en-US" dirty="0" smtClean="0"/>
              <a:t> members vote Yes or No on each applicant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chair compiles votes and shares results with the committee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committee discusses discrepancies, if any, in tenure votes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members vote again on discrepant applicants, 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TeP</a:t>
            </a:r>
            <a:r>
              <a:rPr lang="en-US" dirty="0"/>
              <a:t>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TeP</a:t>
            </a:r>
            <a:r>
              <a:rPr lang="en-US" dirty="0" smtClean="0"/>
              <a:t> committee begins discussing promotion applications</a:t>
            </a:r>
          </a:p>
          <a:p>
            <a:pPr lvl="1"/>
            <a:r>
              <a:rPr lang="en-US" dirty="0" smtClean="0"/>
              <a:t>Assistant Professor</a:t>
            </a:r>
          </a:p>
          <a:p>
            <a:pPr lvl="1"/>
            <a:r>
              <a:rPr lang="en-US" dirty="0" smtClean="0"/>
              <a:t>Associate Professor</a:t>
            </a:r>
          </a:p>
          <a:p>
            <a:pPr lvl="1"/>
            <a:r>
              <a:rPr lang="en-US" dirty="0" smtClean="0"/>
              <a:t>Full Professor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members score each candidate in each area on a 100-point scale and submit scores electronically for compilation of median scores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committee discusses any discrepancies in scoring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TeP</a:t>
            </a:r>
            <a:r>
              <a:rPr lang="en-US" dirty="0"/>
              <a:t>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ourier New"/>
              <a:buChar char="o"/>
            </a:pPr>
            <a:r>
              <a:rPr lang="en-US" dirty="0" err="1" smtClean="0"/>
              <a:t>TeP</a:t>
            </a:r>
            <a:r>
              <a:rPr lang="en-US" dirty="0" smtClean="0"/>
              <a:t> Interviews – 15 minutes for each applicant over two or three  days in late March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committee meets again to discuss applicants following interviews and finalize tenure and/or promotion recommendations</a:t>
            </a:r>
          </a:p>
          <a:p>
            <a:r>
              <a:rPr lang="en-US" dirty="0" err="1" smtClean="0"/>
              <a:t>TeP</a:t>
            </a:r>
            <a:r>
              <a:rPr lang="en-US" dirty="0" smtClean="0"/>
              <a:t> </a:t>
            </a:r>
            <a:r>
              <a:rPr lang="en-US" dirty="0" smtClean="0"/>
              <a:t>Chair </a:t>
            </a:r>
            <a:r>
              <a:rPr lang="en-US" dirty="0" smtClean="0"/>
              <a:t>mails tenure recommendations to applicants and submits recommendations to President by April 1</a:t>
            </a:r>
          </a:p>
          <a:p>
            <a:r>
              <a:rPr lang="en-US" dirty="0"/>
              <a:t>If </a:t>
            </a:r>
            <a:r>
              <a:rPr lang="en-US" dirty="0" err="1"/>
              <a:t>TeP</a:t>
            </a:r>
            <a:r>
              <a:rPr lang="en-US" dirty="0"/>
              <a:t> does not recommend for </a:t>
            </a:r>
            <a:r>
              <a:rPr lang="en-US" dirty="0" smtClean="0"/>
              <a:t>tenure </a:t>
            </a:r>
            <a:r>
              <a:rPr lang="en-US" dirty="0"/>
              <a:t>when </a:t>
            </a:r>
            <a:r>
              <a:rPr lang="en-US" dirty="0" smtClean="0"/>
              <a:t>2 </a:t>
            </a:r>
            <a:r>
              <a:rPr lang="en-US" dirty="0"/>
              <a:t>other recommendations were for </a:t>
            </a:r>
            <a:r>
              <a:rPr lang="en-US" dirty="0" smtClean="0"/>
              <a:t>tenure, </a:t>
            </a:r>
            <a:r>
              <a:rPr lang="en-US" dirty="0"/>
              <a:t>the </a:t>
            </a:r>
            <a:r>
              <a:rPr lang="en-US" dirty="0" err="1"/>
              <a:t>TeP</a:t>
            </a:r>
            <a:r>
              <a:rPr lang="en-US" dirty="0"/>
              <a:t> </a:t>
            </a:r>
            <a:r>
              <a:rPr lang="en-US" dirty="0" smtClean="0"/>
              <a:t>Chair </a:t>
            </a:r>
            <a:r>
              <a:rPr lang="en-US" dirty="0"/>
              <a:t>will send a letter to applicant explaining the basis for the committee’s </a:t>
            </a:r>
            <a:r>
              <a:rPr lang="en-US" dirty="0" smtClean="0"/>
              <a:t>recommendation</a:t>
            </a:r>
          </a:p>
          <a:p>
            <a:r>
              <a:rPr lang="en-US" dirty="0" smtClean="0"/>
              <a:t>In this case, applicant may submit a letter of rebuttal to the President by April 15th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3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TeP</a:t>
            </a:r>
            <a:r>
              <a:rPr lang="en-US" dirty="0"/>
              <a:t>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TeP</a:t>
            </a:r>
            <a:r>
              <a:rPr lang="en-US" dirty="0" smtClean="0"/>
              <a:t> </a:t>
            </a:r>
            <a:r>
              <a:rPr lang="en-US" dirty="0" smtClean="0"/>
              <a:t>Chair </a:t>
            </a:r>
            <a:r>
              <a:rPr lang="en-US" dirty="0" smtClean="0"/>
              <a:t>mails promotion recommendations and median scores to applicants and submits same to the President by April 15 – A median score of 85 or higher is required for a recommendation for promotion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TeP</a:t>
            </a:r>
            <a:r>
              <a:rPr lang="en-US" dirty="0" smtClean="0"/>
              <a:t> does not recommend for promotion when 3 out of 4 other recommendations were for promotion, the </a:t>
            </a:r>
            <a:r>
              <a:rPr lang="en-US" dirty="0" err="1" smtClean="0"/>
              <a:t>TeP</a:t>
            </a:r>
            <a:r>
              <a:rPr lang="en-US" dirty="0" smtClean="0"/>
              <a:t> </a:t>
            </a:r>
            <a:r>
              <a:rPr lang="en-US" dirty="0" smtClean="0"/>
              <a:t>Chair </a:t>
            </a:r>
            <a:r>
              <a:rPr lang="en-US" dirty="0" smtClean="0"/>
              <a:t>will send a letter to applicant explaining the basis for the committee’s recommendation</a:t>
            </a:r>
          </a:p>
          <a:p>
            <a:r>
              <a:rPr lang="en-US" dirty="0" smtClean="0"/>
              <a:t>In this case, the applicant may submit a response to the President by May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TeP</a:t>
            </a:r>
            <a:r>
              <a:rPr lang="en-US" dirty="0"/>
              <a:t>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TeP</a:t>
            </a:r>
            <a:r>
              <a:rPr lang="en-US" dirty="0" smtClean="0"/>
              <a:t> meets with the President and Provost to discuss tenure recommendations</a:t>
            </a:r>
          </a:p>
          <a:p>
            <a:r>
              <a:rPr lang="en-US" dirty="0" smtClean="0"/>
              <a:t>President makes tenure decisions and sends letters to applicants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197</TotalTime>
  <Words>544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Courier New</vt:lpstr>
      <vt:lpstr>Goudy Old Style</vt:lpstr>
      <vt:lpstr>Impact</vt:lpstr>
      <vt:lpstr>Rockwell</vt:lpstr>
      <vt:lpstr>Inkwell</vt:lpstr>
      <vt:lpstr>TeP Session</vt:lpstr>
      <vt:lpstr>Current TeP Committee</vt:lpstr>
      <vt:lpstr>Current TeP Committee</vt:lpstr>
      <vt:lpstr>TeP Process</vt:lpstr>
      <vt:lpstr>TeP Process</vt:lpstr>
      <vt:lpstr>TeP Process</vt:lpstr>
      <vt:lpstr>TeP Process</vt:lpstr>
      <vt:lpstr>TeP Process</vt:lpstr>
      <vt:lpstr>TeP Process</vt:lpstr>
      <vt:lpstr>TeP Process</vt:lpstr>
      <vt:lpstr>Suggestions</vt:lpstr>
    </vt:vector>
  </TitlesOfParts>
  <Company>West Chester University of 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 Session</dc:title>
  <dc:creator>Catherine Prudhoe</dc:creator>
  <cp:lastModifiedBy>Nicastro, Anthony J.</cp:lastModifiedBy>
  <cp:revision>27</cp:revision>
  <dcterms:created xsi:type="dcterms:W3CDTF">2014-07-27T17:25:47Z</dcterms:created>
  <dcterms:modified xsi:type="dcterms:W3CDTF">2019-07-01T20:39:31Z</dcterms:modified>
</cp:coreProperties>
</file>