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6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5" d="100"/>
          <a:sy n="125" d="100"/>
        </p:scale>
        <p:origin x="11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3124200"/>
            <a:ext cx="6477000" cy="1914144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5056632"/>
            <a:ext cx="6477000" cy="1174088"/>
          </a:xfrm>
        </p:spPr>
        <p:txBody>
          <a:bodyPr vert="horz" lIns="91440" tIns="0" rIns="45720" bIns="0" rtlCol="0">
            <a:normAutofit/>
          </a:bodyPr>
          <a:lstStyle>
            <a:lvl1pPr marL="0" indent="0" algn="l" defTabSz="914400" rtl="0" eaLnBrk="1" latinLnBrk="0" hangingPunct="1">
              <a:lnSpc>
                <a:spcPts val="2600"/>
              </a:lnSpc>
              <a:spcBef>
                <a:spcPts val="0"/>
              </a:spcBef>
              <a:buSzPct val="90000"/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0216"/>
            <a:ext cx="19842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749E2F0A-3284-CF4C-85D6-66AD5D22F9C7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352" y="6300216"/>
            <a:ext cx="38130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300216"/>
            <a:ext cx="685800" cy="274320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31A30011-0A21-7341-BD18-FB077F73A52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E2F0A-3284-CF4C-85D6-66AD5D22F9C7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30011-0A21-7341-BD18-FB077F73A52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tabLst/>
              <a:defRPr sz="1800"/>
            </a:lvl6pPr>
            <a:lvl7pPr marL="2290763" indent="-344488">
              <a:tabLst/>
              <a:defRPr sz="1800"/>
            </a:lvl7pPr>
            <a:lvl8pPr marL="2290763" indent="-344488">
              <a:tabLst/>
              <a:defRPr sz="1800"/>
            </a:lvl8pPr>
            <a:lvl9pPr marL="2290763" indent="-344488">
              <a:tabLst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E2F0A-3284-CF4C-85D6-66AD5D22F9C7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30011-0A21-7341-BD18-FB077F73A52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E2F0A-3284-CF4C-85D6-66AD5D22F9C7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30011-0A21-7341-BD18-FB077F73A5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E2F0A-3284-CF4C-85D6-66AD5D22F9C7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30011-0A21-7341-BD18-FB077F73A5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690048"/>
            <a:ext cx="356393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250" y="368490"/>
            <a:ext cx="3566160" cy="562749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 marL="2290763" indent="-344488">
              <a:defRPr sz="2000"/>
            </a:lvl7pPr>
            <a:lvl8pPr marL="2290763" indent="-344488">
              <a:defRPr sz="2000"/>
            </a:lvl8pPr>
            <a:lvl9pPr marL="2290763" indent="-344488"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398" y="2866030"/>
            <a:ext cx="3563938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E2F0A-3284-CF4C-85D6-66AD5D22F9C7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30011-0A21-7341-BD18-FB077F73A5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7546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7544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E2F0A-3284-CF4C-85D6-66AD5D22F9C7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30011-0A21-7341-BD18-FB077F73A523}" type="slidenum">
              <a:rPr lang="en-US" smtClean="0"/>
              <a:t>‹#›</a:t>
            </a:fld>
            <a:endParaRPr lang="en-US"/>
          </a:p>
        </p:txBody>
      </p:sp>
      <p:grpSp>
        <p:nvGrpSpPr>
          <p:cNvPr id="3" name="Group 7"/>
          <p:cNvGrpSpPr/>
          <p:nvPr/>
        </p:nvGrpSpPr>
        <p:grpSpPr>
          <a:xfrm rot="21421631">
            <a:off x="629028" y="505650"/>
            <a:ext cx="3850925" cy="5516274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4"/>
          </p:nvPr>
        </p:nvSpPr>
        <p:spPr>
          <a:xfrm rot="21421631">
            <a:off x="808793" y="667560"/>
            <a:ext cx="3468664" cy="512472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 rot="21214351">
            <a:off x="313409" y="3520798"/>
            <a:ext cx="4088024" cy="302602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6"/>
          </p:nvPr>
        </p:nvSpPr>
        <p:spPr>
          <a:xfrm rot="21214351">
            <a:off x="491057" y="3682579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232774">
            <a:off x="169481" y="241256"/>
            <a:ext cx="4088024" cy="3026020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347129" y="403037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3434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3432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E2F0A-3284-CF4C-85D6-66AD5D22F9C7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30011-0A21-7341-BD18-FB077F73A5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32774">
            <a:off x="2059282" y="379100"/>
            <a:ext cx="5031327" cy="3443312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8736"/>
            <a:ext cx="7315200" cy="98797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E2F0A-3284-CF4C-85D6-66AD5D22F9C7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30011-0A21-7341-BD18-FB077F73A523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2248157" y="564564"/>
            <a:ext cx="4653577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13"/>
          <p:cNvGrpSpPr/>
          <p:nvPr/>
        </p:nvGrpSpPr>
        <p:grpSpPr>
          <a:xfrm rot="21420000">
            <a:off x="113687" y="116368"/>
            <a:ext cx="3969060" cy="370536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7"/>
          </p:nvPr>
        </p:nvSpPr>
        <p:spPr>
          <a:xfrm rot="21420000">
            <a:off x="299151" y="304998"/>
            <a:ext cx="3598455" cy="3334235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360000">
            <a:off x="4165479" y="323141"/>
            <a:ext cx="4792693" cy="3443312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6"/>
          </p:nvPr>
        </p:nvSpPr>
        <p:spPr>
          <a:xfrm rot="360000">
            <a:off x="4336486" y="507668"/>
            <a:ext cx="4432860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6106"/>
            <a:ext cx="7315200" cy="99060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E2F0A-3284-CF4C-85D6-66AD5D22F9C7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30011-0A21-7341-BD18-FB077F73A5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E2F0A-3284-CF4C-85D6-66AD5D22F9C7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30011-0A21-7341-BD18-FB077F73A5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E2F0A-3284-CF4C-85D6-66AD5D22F9C7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30011-0A21-7341-BD18-FB077F73A5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1682" y="450851"/>
            <a:ext cx="846083" cy="535781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450851"/>
            <a:ext cx="5943600" cy="535781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E2F0A-3284-CF4C-85D6-66AD5D22F9C7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30011-0A21-7341-BD18-FB077F73A5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Watermar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122215" y="3200400"/>
            <a:ext cx="8021782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0813" y="3833095"/>
            <a:ext cx="4724400" cy="1209964"/>
          </a:xfrm>
        </p:spPr>
        <p:txBody>
          <a:bodyPr lIns="45720" tIns="0" rIns="45720" bIns="0" anchor="b" anchorCtr="0">
            <a:noAutofit/>
          </a:bodyPr>
          <a:lstStyle>
            <a:lvl1pPr algn="l">
              <a:lnSpc>
                <a:spcPts val="5000"/>
              </a:lnSpc>
              <a:defRPr sz="460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0813" y="5056909"/>
            <a:ext cx="4724400" cy="1156586"/>
          </a:xfrm>
        </p:spPr>
        <p:txBody>
          <a:bodyPr lIns="91440" tIns="0" rIns="45720" bIns="0">
            <a:normAutofit/>
          </a:bodyPr>
          <a:lstStyle>
            <a:lvl1pPr marL="0" indent="0" algn="l">
              <a:lnSpc>
                <a:spcPts val="2600"/>
              </a:lnSpc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98744"/>
            <a:ext cx="1981200" cy="273050"/>
          </a:xfrm>
        </p:spPr>
        <p:txBody>
          <a:bodyPr/>
          <a:lstStyle>
            <a:lvl1pPr algn="l">
              <a:defRPr sz="1100">
                <a:latin typeface="Rockwell" pitchFamily="18" charset="0"/>
              </a:defRPr>
            </a:lvl1pPr>
          </a:lstStyle>
          <a:p>
            <a:fld id="{749E2F0A-3284-CF4C-85D6-66AD5D22F9C7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400" y="6298744"/>
            <a:ext cx="3810000" cy="27305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4856" y="6312392"/>
            <a:ext cx="685800" cy="26508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31A30011-0A21-7341-BD18-FB077F73A52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4560"/>
            <a:ext cx="7772400" cy="1362075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57016"/>
            <a:ext cx="7772400" cy="987552"/>
          </a:xfrm>
        </p:spPr>
        <p:txBody>
          <a:bodyPr vert="horz" lIns="91440" tIns="0" rIns="45720" bIns="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SzPct val="90000"/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E2F0A-3284-CF4C-85D6-66AD5D22F9C7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30011-0A21-7341-BD18-FB077F73A52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Watermar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712693" y="1689847"/>
            <a:ext cx="8431303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196353"/>
            <a:ext cx="5334000" cy="1362075"/>
          </a:xfrm>
        </p:spPr>
        <p:txBody>
          <a:bodyPr lIns="45720" tIns="0" rIns="45720" bIns="0" anchor="b" anchorCtr="0"/>
          <a:lstStyle>
            <a:lvl1pPr algn="l">
              <a:lnSpc>
                <a:spcPts val="5000"/>
              </a:lnSpc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60618"/>
            <a:ext cx="5334000" cy="983087"/>
          </a:xfrm>
        </p:spPr>
        <p:txBody>
          <a:bodyPr tIns="0" rIns="45720" bIns="0" anchor="t" anchorCtr="0"/>
          <a:lstStyle>
            <a:lvl1pPr marL="0" indent="0"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E2F0A-3284-CF4C-85D6-66AD5D22F9C7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30011-0A21-7341-BD18-FB077F73A52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bg>
      <p:bgPr>
        <a:blipFill dpi="0" rotWithShape="1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2775" y="4069804"/>
            <a:ext cx="553878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1240000">
            <a:off x="654352" y="445180"/>
            <a:ext cx="5416247" cy="3630168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1240000">
            <a:off x="857677" y="632632"/>
            <a:ext cx="5009597" cy="325526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58117" y="5230906"/>
            <a:ext cx="5532958" cy="865093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E2F0A-3284-CF4C-85D6-66AD5D22F9C7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30011-0A21-7341-BD18-FB077F73A5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E2F0A-3284-CF4C-85D6-66AD5D22F9C7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30011-0A21-7341-BD18-FB077F73A5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326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367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0247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6514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E2F0A-3284-CF4C-85D6-66AD5D22F9C7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30011-0A21-7341-BD18-FB077F73A523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3" name="Picture 12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  <p:pic>
        <p:nvPicPr>
          <p:cNvPr id="12" name="Picture 11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4" name="Picture 13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E2F0A-3284-CF4C-85D6-66AD5D22F9C7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30011-0A21-7341-BD18-FB077F73A52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8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7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503238"/>
            <a:ext cx="7313613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735138"/>
            <a:ext cx="7313613" cy="4056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63438" y="6314461"/>
            <a:ext cx="1295400" cy="265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749E2F0A-3284-CF4C-85D6-66AD5D22F9C7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2607" y="6305797"/>
            <a:ext cx="3717967" cy="2592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21388" y="5476097"/>
            <a:ext cx="1483056" cy="851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</a:lstStyle>
          <a:p>
            <a:fld id="{31A30011-0A21-7341-BD18-FB077F73A52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3550" indent="-463550" algn="l" defTabSz="914400" rtl="0" eaLnBrk="1" latinLnBrk="0" hangingPunct="1">
        <a:spcBef>
          <a:spcPts val="2000"/>
        </a:spcBef>
        <a:buSzPct val="90000"/>
        <a:buFontTx/>
        <a:buBlip>
          <a:blip r:embed="rId2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SzPct val="90000"/>
        <a:buFontTx/>
        <a:buBlip>
          <a:blip r:embed="rId23"/>
        </a:buBlip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255713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025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38338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ct val="20000"/>
        </a:spcBef>
        <a:buSzPct val="90000"/>
        <a:buFontTx/>
        <a:buBlip>
          <a:blip r:embed="rId24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ct val="20000"/>
        </a:spcBef>
        <a:buSzPct val="90000"/>
        <a:buFontTx/>
        <a:buBlip>
          <a:blip r:embed="rId23"/>
        </a:buBlip>
        <a:defRPr lang="en-US" sz="1800" kern="1200" dirty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nicastro@wcupa.ed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TeP</a:t>
            </a:r>
            <a:r>
              <a:rPr lang="en-US" dirty="0" smtClean="0"/>
              <a:t> Session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400" dirty="0" smtClean="0"/>
              <a:t>Tony </a:t>
            </a:r>
            <a:r>
              <a:rPr lang="en-US" sz="1400" dirty="0" err="1" smtClean="0"/>
              <a:t>Nicastro</a:t>
            </a:r>
            <a:r>
              <a:rPr lang="en-US" sz="1400" dirty="0" smtClean="0"/>
              <a:t> ( </a:t>
            </a:r>
            <a:r>
              <a:rPr lang="en-US" sz="1400" dirty="0" smtClean="0">
                <a:hlinkClick r:id="rId2"/>
              </a:rPr>
              <a:t>anicastro@wcupa.edu</a:t>
            </a:r>
            <a:r>
              <a:rPr lang="en-US" sz="1400" dirty="0" smtClean="0"/>
              <a:t> </a:t>
            </a:r>
            <a:r>
              <a:rPr lang="en-US" sz="1400" dirty="0" smtClean="0"/>
              <a:t>)</a:t>
            </a:r>
            <a:endParaRPr lang="en-US" sz="1400" dirty="0" smtClean="0"/>
          </a:p>
          <a:p>
            <a:r>
              <a:rPr lang="en-US" sz="1400" dirty="0" smtClean="0"/>
              <a:t>Department of Physics and Engineering</a:t>
            </a:r>
            <a:endParaRPr lang="en-US" sz="1400" dirty="0" smtClean="0"/>
          </a:p>
          <a:p>
            <a:r>
              <a:rPr lang="en-US" sz="1400" dirty="0" smtClean="0"/>
              <a:t>108 Merion Hall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417499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TeP</a:t>
            </a:r>
            <a:r>
              <a:rPr lang="en-US" dirty="0"/>
              <a:t>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TeP</a:t>
            </a:r>
            <a:r>
              <a:rPr lang="en-US" dirty="0"/>
              <a:t> meets with the President and Associate Provost to discuss promotion recommendations</a:t>
            </a:r>
          </a:p>
          <a:p>
            <a:r>
              <a:rPr lang="en-US" dirty="0"/>
              <a:t>President makes promotion decisions and sends letters to </a:t>
            </a:r>
            <a:r>
              <a:rPr lang="en-US" dirty="0" smtClean="0"/>
              <a:t>applicants</a:t>
            </a:r>
            <a:endParaRPr lang="en-US" dirty="0" smtClean="0"/>
          </a:p>
          <a:p>
            <a:r>
              <a:rPr lang="en-US" dirty="0" smtClean="0"/>
              <a:t>Unsuccessful </a:t>
            </a:r>
            <a:r>
              <a:rPr lang="en-US" dirty="0" smtClean="0"/>
              <a:t>applicants may meet with the </a:t>
            </a:r>
            <a:r>
              <a:rPr lang="en-US" dirty="0" err="1" smtClean="0"/>
              <a:t>TeP</a:t>
            </a:r>
            <a:r>
              <a:rPr lang="en-US" dirty="0" smtClean="0"/>
              <a:t> </a:t>
            </a:r>
            <a:r>
              <a:rPr lang="en-US" dirty="0" smtClean="0"/>
              <a:t>Chair </a:t>
            </a:r>
            <a:r>
              <a:rPr lang="en-US" dirty="0" smtClean="0"/>
              <a:t>and committee members to discuss their </a:t>
            </a:r>
            <a:r>
              <a:rPr lang="en-US" dirty="0" smtClean="0"/>
              <a:t>application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49216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Suggestions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35138"/>
            <a:ext cx="7513320" cy="4056062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Vitae </a:t>
            </a:r>
            <a:endParaRPr lang="en-US" dirty="0" smtClean="0"/>
          </a:p>
          <a:p>
            <a:pPr lvl="1"/>
            <a:r>
              <a:rPr lang="en-US" dirty="0" smtClean="0"/>
              <a:t>Date of hire/promotion</a:t>
            </a:r>
          </a:p>
          <a:p>
            <a:pPr lvl="1"/>
            <a:r>
              <a:rPr lang="en-US" dirty="0" smtClean="0"/>
              <a:t>Categories for </a:t>
            </a:r>
            <a:r>
              <a:rPr lang="en-US" dirty="0"/>
              <a:t>s</a:t>
            </a:r>
            <a:r>
              <a:rPr lang="en-US" dirty="0" smtClean="0"/>
              <a:t>cholarly </a:t>
            </a:r>
            <a:r>
              <a:rPr lang="en-US" dirty="0" smtClean="0"/>
              <a:t>work</a:t>
            </a:r>
          </a:p>
          <a:p>
            <a:pPr lvl="1"/>
            <a:r>
              <a:rPr lang="en-US" dirty="0" smtClean="0"/>
              <a:t>Be clear about status of any publication (accepted, in review: don’t use forthcoming)</a:t>
            </a:r>
            <a:endParaRPr lang="en-US" dirty="0" smtClean="0"/>
          </a:p>
          <a:p>
            <a:r>
              <a:rPr lang="en-US" dirty="0" smtClean="0"/>
              <a:t>Begin Scanning SRIS and Annual Evaluations</a:t>
            </a:r>
          </a:p>
          <a:p>
            <a:r>
              <a:rPr lang="en-US" dirty="0" smtClean="0"/>
              <a:t>Narrative Page limits – 6, 5, 5</a:t>
            </a:r>
          </a:p>
          <a:p>
            <a:r>
              <a:rPr lang="en-US" dirty="0" smtClean="0"/>
              <a:t>Clear/Concise/Explain</a:t>
            </a:r>
          </a:p>
          <a:p>
            <a:r>
              <a:rPr lang="en-US" dirty="0" smtClean="0"/>
              <a:t>Decide where items belong</a:t>
            </a:r>
          </a:p>
          <a:p>
            <a:pPr lvl="1"/>
            <a:r>
              <a:rPr lang="en-US" dirty="0" smtClean="0"/>
              <a:t>Non-classroom faculty – committee work </a:t>
            </a:r>
          </a:p>
          <a:p>
            <a:pPr lvl="1"/>
            <a:r>
              <a:rPr lang="en-US" dirty="0" smtClean="0"/>
              <a:t>Consultations – scholarship or service</a:t>
            </a:r>
          </a:p>
          <a:p>
            <a:r>
              <a:rPr lang="en-US" dirty="0" smtClean="0"/>
              <a:t>Do the interview with </a:t>
            </a:r>
            <a:r>
              <a:rPr lang="en-US" dirty="0" err="1" smtClean="0"/>
              <a:t>TeP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083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</a:t>
            </a:r>
            <a:r>
              <a:rPr lang="en-US" dirty="0" err="1" smtClean="0"/>
              <a:t>TeP</a:t>
            </a:r>
            <a:r>
              <a:rPr lang="en-US" dirty="0" smtClean="0"/>
              <a:t> Committee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CSM</a:t>
            </a:r>
            <a:endParaRPr lang="en-US" dirty="0" smtClean="0"/>
          </a:p>
          <a:p>
            <a:pPr lvl="1"/>
            <a:r>
              <a:rPr lang="en-US" sz="2000" smtClean="0"/>
              <a:t>Angela Clarke</a:t>
            </a:r>
            <a:r>
              <a:rPr lang="en-US" sz="2000" smtClean="0"/>
              <a:t> </a:t>
            </a:r>
            <a:r>
              <a:rPr lang="en-US" sz="2000" dirty="0" smtClean="0"/>
              <a:t>– Psychology</a:t>
            </a:r>
          </a:p>
          <a:p>
            <a:pPr lvl="1"/>
            <a:r>
              <a:rPr lang="en-US" sz="2000" dirty="0" smtClean="0"/>
              <a:t>Tony </a:t>
            </a:r>
            <a:r>
              <a:rPr lang="en-US" sz="2000" dirty="0" err="1" smtClean="0"/>
              <a:t>Nicastro</a:t>
            </a:r>
            <a:r>
              <a:rPr lang="en-US" sz="2000" dirty="0" smtClean="0"/>
              <a:t> (Chair) – Physics &amp; Engineering</a:t>
            </a:r>
            <a:endParaRPr lang="en-US" sz="2000" dirty="0" smtClean="0"/>
          </a:p>
          <a:p>
            <a:r>
              <a:rPr lang="en-US" b="1" dirty="0" smtClean="0"/>
              <a:t>CBPM</a:t>
            </a:r>
            <a:endParaRPr lang="en-US" dirty="0" smtClean="0"/>
          </a:p>
          <a:p>
            <a:pPr lvl="1"/>
            <a:r>
              <a:rPr lang="en-US" sz="2000" dirty="0" smtClean="0"/>
              <a:t>Amanda </a:t>
            </a:r>
            <a:r>
              <a:rPr lang="en-US" sz="2000" dirty="0" err="1" smtClean="0"/>
              <a:t>Olejarski</a:t>
            </a:r>
            <a:r>
              <a:rPr lang="en-US" sz="2000" dirty="0" smtClean="0"/>
              <a:t> – Public Policy Administration</a:t>
            </a:r>
          </a:p>
          <a:p>
            <a:pPr lvl="1"/>
            <a:r>
              <a:rPr lang="en-US" sz="2000" dirty="0" smtClean="0"/>
              <a:t>Thomas Miller – Economics &amp; Finance</a:t>
            </a:r>
          </a:p>
          <a:p>
            <a:r>
              <a:rPr lang="en-US" b="1" dirty="0" smtClean="0"/>
              <a:t>CAH</a:t>
            </a:r>
            <a:endParaRPr lang="en-US" dirty="0" smtClean="0"/>
          </a:p>
          <a:p>
            <a:pPr lvl="1"/>
            <a:r>
              <a:rPr lang="en-US" sz="2000" dirty="0" smtClean="0"/>
              <a:t>Vicki </a:t>
            </a:r>
            <a:r>
              <a:rPr lang="en-US" sz="2000" dirty="0" err="1" smtClean="0"/>
              <a:t>Tischio</a:t>
            </a:r>
            <a:r>
              <a:rPr lang="en-US" sz="2000" dirty="0" smtClean="0"/>
              <a:t> – English</a:t>
            </a:r>
          </a:p>
          <a:p>
            <a:pPr lvl="1"/>
            <a:r>
              <a:rPr lang="en-US" sz="2000" dirty="0" smtClean="0"/>
              <a:t>Constance Case</a:t>
            </a:r>
            <a:r>
              <a:rPr lang="en-US" sz="2000" dirty="0" smtClean="0"/>
              <a:t> </a:t>
            </a:r>
            <a:r>
              <a:rPr lang="en-US" sz="2000" dirty="0" smtClean="0"/>
              <a:t>– </a:t>
            </a:r>
            <a:r>
              <a:rPr lang="en-US" sz="2000" dirty="0" smtClean="0"/>
              <a:t>Theatre</a:t>
            </a:r>
            <a:r>
              <a:rPr lang="en-US" sz="2000" dirty="0" smtClean="0"/>
              <a:t> </a:t>
            </a:r>
            <a:r>
              <a:rPr lang="en-US" sz="2000" dirty="0" smtClean="0"/>
              <a:t>&amp; </a:t>
            </a:r>
            <a:r>
              <a:rPr lang="en-US" sz="2000" dirty="0" smtClean="0"/>
              <a:t>Dance</a:t>
            </a:r>
            <a:endParaRPr lang="en-US" sz="2000" dirty="0" smtClean="0"/>
          </a:p>
          <a:p>
            <a:pPr marL="457200" lvl="1" indent="0">
              <a:buNone/>
            </a:pP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1225836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</a:t>
            </a:r>
            <a:r>
              <a:rPr lang="en-US" dirty="0" err="1" smtClean="0"/>
              <a:t>TeP</a:t>
            </a:r>
            <a:r>
              <a:rPr lang="en-US" dirty="0" smtClean="0"/>
              <a:t> Committee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CHS</a:t>
            </a:r>
            <a:endParaRPr lang="en-US" dirty="0" smtClean="0"/>
          </a:p>
          <a:p>
            <a:pPr lvl="1"/>
            <a:r>
              <a:rPr lang="en-US" sz="2000" dirty="0" smtClean="0"/>
              <a:t>Joanne </a:t>
            </a:r>
            <a:r>
              <a:rPr lang="en-US" sz="2000" dirty="0" err="1" smtClean="0"/>
              <a:t>Cristaldi</a:t>
            </a:r>
            <a:r>
              <a:rPr lang="en-US" sz="2000" dirty="0" smtClean="0"/>
              <a:t> </a:t>
            </a:r>
            <a:r>
              <a:rPr lang="en-US" sz="2000" dirty="0" smtClean="0"/>
              <a:t>– </a:t>
            </a:r>
            <a:r>
              <a:rPr lang="en-US" sz="2000" dirty="0" smtClean="0"/>
              <a:t>Nutrition</a:t>
            </a:r>
            <a:endParaRPr lang="en-US" sz="2000" dirty="0" smtClean="0"/>
          </a:p>
          <a:p>
            <a:pPr lvl="1"/>
            <a:r>
              <a:rPr lang="en-US" sz="2000" dirty="0" smtClean="0"/>
              <a:t>Deborah Mandel – Nursing</a:t>
            </a:r>
            <a:endParaRPr lang="en-US" sz="2000" b="1" dirty="0" smtClean="0"/>
          </a:p>
          <a:p>
            <a:r>
              <a:rPr lang="en-US" b="1" dirty="0" smtClean="0"/>
              <a:t>CESW</a:t>
            </a:r>
            <a:endParaRPr lang="en-US" dirty="0" smtClean="0"/>
          </a:p>
          <a:p>
            <a:pPr lvl="1"/>
            <a:r>
              <a:rPr lang="en-US" sz="2000" dirty="0" smtClean="0"/>
              <a:t>Nadine Bean – Graduate Social Work</a:t>
            </a:r>
          </a:p>
          <a:p>
            <a:pPr lvl="1"/>
            <a:r>
              <a:rPr lang="en-US" sz="2000" dirty="0" smtClean="0"/>
              <a:t>Heather </a:t>
            </a:r>
            <a:r>
              <a:rPr lang="en-US" sz="2000" dirty="0" err="1" smtClean="0"/>
              <a:t>Leaman</a:t>
            </a:r>
            <a:r>
              <a:rPr lang="en-US" sz="2000" dirty="0" smtClean="0"/>
              <a:t> – Early &amp; Middle Grades Education</a:t>
            </a:r>
            <a:endParaRPr lang="en-US" sz="2000" dirty="0" smtClean="0"/>
          </a:p>
          <a:p>
            <a:r>
              <a:rPr lang="en-US" b="1" dirty="0" smtClean="0"/>
              <a:t>Non-Classroom</a:t>
            </a:r>
            <a:endParaRPr lang="en-US" dirty="0" smtClean="0"/>
          </a:p>
          <a:p>
            <a:pPr lvl="1"/>
            <a:r>
              <a:rPr lang="en-US" sz="2000" dirty="0" smtClean="0"/>
              <a:t>Kristin </a:t>
            </a:r>
            <a:r>
              <a:rPr lang="en-US" sz="2000" dirty="0" err="1" smtClean="0"/>
              <a:t>Mehr</a:t>
            </a:r>
            <a:r>
              <a:rPr lang="en-US" sz="2000" dirty="0" smtClean="0"/>
              <a:t> – Counseling Center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367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TeP</a:t>
            </a:r>
            <a:r>
              <a:rPr lang="en-US" dirty="0" smtClean="0"/>
              <a:t>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By 11/1 Applicant submits application on </a:t>
            </a:r>
            <a:r>
              <a:rPr lang="en-US" dirty="0" err="1" smtClean="0"/>
              <a:t>OnBase</a:t>
            </a:r>
            <a:endParaRPr lang="en-US" dirty="0" smtClean="0"/>
          </a:p>
          <a:p>
            <a:r>
              <a:rPr lang="en-US" dirty="0" smtClean="0"/>
              <a:t>12/22 </a:t>
            </a:r>
            <a:r>
              <a:rPr lang="en-US" dirty="0" err="1" smtClean="0"/>
              <a:t>TeP</a:t>
            </a:r>
            <a:r>
              <a:rPr lang="en-US" dirty="0" smtClean="0"/>
              <a:t> Chair gets access to applications</a:t>
            </a:r>
          </a:p>
          <a:p>
            <a:r>
              <a:rPr lang="en-US" dirty="0" err="1" smtClean="0"/>
              <a:t>TeP</a:t>
            </a:r>
            <a:r>
              <a:rPr lang="en-US" dirty="0" smtClean="0"/>
              <a:t> Chair checks all applicants’ electronic binders for completeness and forwards them to committee</a:t>
            </a:r>
          </a:p>
          <a:p>
            <a:r>
              <a:rPr lang="en-US" dirty="0" err="1" smtClean="0"/>
              <a:t>TeP</a:t>
            </a:r>
            <a:r>
              <a:rPr lang="en-US" dirty="0" smtClean="0"/>
              <a:t> members begin reading electronic binders of tenure and promotion candidates over winter break</a:t>
            </a:r>
          </a:p>
          <a:p>
            <a:r>
              <a:rPr lang="en-US" dirty="0" err="1" smtClean="0"/>
              <a:t>TeP</a:t>
            </a:r>
            <a:r>
              <a:rPr lang="en-US" dirty="0" smtClean="0"/>
              <a:t> begins meetings in spring semester to discuss tenure applicants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775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TeP</a:t>
            </a:r>
            <a:r>
              <a:rPr lang="en-US" dirty="0"/>
              <a:t>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After all tenure applications are </a:t>
            </a:r>
            <a:r>
              <a:rPr lang="en-US" dirty="0" smtClean="0"/>
              <a:t>reviewed (privately and in committee deliberations), </a:t>
            </a:r>
            <a:r>
              <a:rPr lang="en-US" dirty="0" err="1" smtClean="0"/>
              <a:t>TeP</a:t>
            </a:r>
            <a:r>
              <a:rPr lang="en-US" dirty="0" smtClean="0"/>
              <a:t> members vote Yes or No on each applicant</a:t>
            </a:r>
          </a:p>
          <a:p>
            <a:r>
              <a:rPr lang="en-US" dirty="0" err="1" smtClean="0"/>
              <a:t>TeP</a:t>
            </a:r>
            <a:r>
              <a:rPr lang="en-US" dirty="0" smtClean="0"/>
              <a:t> chair compiles votes and shares results with the committee</a:t>
            </a:r>
          </a:p>
          <a:p>
            <a:r>
              <a:rPr lang="en-US" dirty="0" err="1" smtClean="0"/>
              <a:t>TeP</a:t>
            </a:r>
            <a:r>
              <a:rPr lang="en-US" dirty="0" smtClean="0"/>
              <a:t> committee discusses discrepancies, if any, in tenure votes</a:t>
            </a:r>
          </a:p>
          <a:p>
            <a:r>
              <a:rPr lang="en-US" dirty="0" err="1" smtClean="0"/>
              <a:t>TeP</a:t>
            </a:r>
            <a:r>
              <a:rPr lang="en-US" dirty="0" smtClean="0"/>
              <a:t> members vote again on discrepant applicants, if necessary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816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TeP</a:t>
            </a:r>
            <a:r>
              <a:rPr lang="en-US" dirty="0"/>
              <a:t>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TeP</a:t>
            </a:r>
            <a:r>
              <a:rPr lang="en-US" dirty="0" smtClean="0"/>
              <a:t> committee begins discussing promotion applications</a:t>
            </a:r>
          </a:p>
          <a:p>
            <a:pPr lvl="1"/>
            <a:r>
              <a:rPr lang="en-US" dirty="0" smtClean="0"/>
              <a:t>Assistant Professor</a:t>
            </a:r>
          </a:p>
          <a:p>
            <a:pPr lvl="1"/>
            <a:r>
              <a:rPr lang="en-US" dirty="0" smtClean="0"/>
              <a:t>Associate Professor</a:t>
            </a:r>
          </a:p>
          <a:p>
            <a:pPr lvl="1"/>
            <a:r>
              <a:rPr lang="en-US" dirty="0" smtClean="0"/>
              <a:t>Full Professor</a:t>
            </a:r>
          </a:p>
          <a:p>
            <a:r>
              <a:rPr lang="en-US" dirty="0" err="1" smtClean="0"/>
              <a:t>TeP</a:t>
            </a:r>
            <a:r>
              <a:rPr lang="en-US" dirty="0" smtClean="0"/>
              <a:t> members score each candidate in each area on a 100-point scale and submit scores electronically for compilation of median scores</a:t>
            </a:r>
          </a:p>
          <a:p>
            <a:r>
              <a:rPr lang="en-US" dirty="0" err="1" smtClean="0"/>
              <a:t>TeP</a:t>
            </a:r>
            <a:r>
              <a:rPr lang="en-US" dirty="0" smtClean="0"/>
              <a:t> committee discusses any discrepancies in scoring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512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TeP</a:t>
            </a:r>
            <a:r>
              <a:rPr lang="en-US" dirty="0"/>
              <a:t>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Courier New"/>
              <a:buChar char="o"/>
            </a:pPr>
            <a:r>
              <a:rPr lang="en-US" dirty="0" err="1" smtClean="0"/>
              <a:t>TeP</a:t>
            </a:r>
            <a:r>
              <a:rPr lang="en-US" dirty="0" smtClean="0"/>
              <a:t> Interviews – 15 minutes for each applicant over two or three  days in late March</a:t>
            </a:r>
          </a:p>
          <a:p>
            <a:r>
              <a:rPr lang="en-US" dirty="0" err="1" smtClean="0"/>
              <a:t>TeP</a:t>
            </a:r>
            <a:r>
              <a:rPr lang="en-US" dirty="0" smtClean="0"/>
              <a:t> committee meets again to discuss applicants following interviews and finalize tenure and/or promotion recommendations</a:t>
            </a:r>
          </a:p>
          <a:p>
            <a:r>
              <a:rPr lang="en-US" dirty="0" err="1" smtClean="0"/>
              <a:t>TeP</a:t>
            </a:r>
            <a:r>
              <a:rPr lang="en-US" dirty="0" smtClean="0"/>
              <a:t> </a:t>
            </a:r>
            <a:r>
              <a:rPr lang="en-US" dirty="0" smtClean="0"/>
              <a:t>Chair </a:t>
            </a:r>
            <a:r>
              <a:rPr lang="en-US" dirty="0" smtClean="0"/>
              <a:t>mails tenure recommendations to applicants and submits recommendations to President by April 1</a:t>
            </a:r>
          </a:p>
          <a:p>
            <a:r>
              <a:rPr lang="en-US" dirty="0"/>
              <a:t>If </a:t>
            </a:r>
            <a:r>
              <a:rPr lang="en-US" dirty="0" err="1"/>
              <a:t>TeP</a:t>
            </a:r>
            <a:r>
              <a:rPr lang="en-US" dirty="0"/>
              <a:t> does not recommend for </a:t>
            </a:r>
            <a:r>
              <a:rPr lang="en-US" dirty="0" smtClean="0"/>
              <a:t>tenure </a:t>
            </a:r>
            <a:r>
              <a:rPr lang="en-US" dirty="0"/>
              <a:t>when </a:t>
            </a:r>
            <a:r>
              <a:rPr lang="en-US" dirty="0" smtClean="0"/>
              <a:t>2 </a:t>
            </a:r>
            <a:r>
              <a:rPr lang="en-US" dirty="0"/>
              <a:t>other recommendations were for </a:t>
            </a:r>
            <a:r>
              <a:rPr lang="en-US" dirty="0" smtClean="0"/>
              <a:t>tenure, </a:t>
            </a:r>
            <a:r>
              <a:rPr lang="en-US" dirty="0"/>
              <a:t>the </a:t>
            </a:r>
            <a:r>
              <a:rPr lang="en-US" dirty="0" err="1"/>
              <a:t>TeP</a:t>
            </a:r>
            <a:r>
              <a:rPr lang="en-US" dirty="0"/>
              <a:t> </a:t>
            </a:r>
            <a:r>
              <a:rPr lang="en-US" dirty="0" smtClean="0"/>
              <a:t>Chair </a:t>
            </a:r>
            <a:r>
              <a:rPr lang="en-US" dirty="0"/>
              <a:t>will send a letter to applicant explaining the basis for the committee’s </a:t>
            </a:r>
            <a:r>
              <a:rPr lang="en-US" dirty="0" smtClean="0"/>
              <a:t>recommendation</a:t>
            </a:r>
          </a:p>
          <a:p>
            <a:r>
              <a:rPr lang="en-US" dirty="0" smtClean="0"/>
              <a:t>In this case, applicant may submit a letter of rebuttal to the President by April 15th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833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TeP</a:t>
            </a:r>
            <a:r>
              <a:rPr lang="en-US" dirty="0"/>
              <a:t>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TeP</a:t>
            </a:r>
            <a:r>
              <a:rPr lang="en-US" dirty="0" smtClean="0"/>
              <a:t> </a:t>
            </a:r>
            <a:r>
              <a:rPr lang="en-US" dirty="0" smtClean="0"/>
              <a:t>Chair </a:t>
            </a:r>
            <a:r>
              <a:rPr lang="en-US" dirty="0" smtClean="0"/>
              <a:t>mails promotion recommendations and median scores to applicants and submits same to the President by April 15 – A median score of 85 or higher is required for a recommendation for promotion</a:t>
            </a:r>
          </a:p>
          <a:p>
            <a:r>
              <a:rPr lang="en-US" dirty="0" smtClean="0"/>
              <a:t>If </a:t>
            </a:r>
            <a:r>
              <a:rPr lang="en-US" dirty="0" err="1" smtClean="0"/>
              <a:t>TeP</a:t>
            </a:r>
            <a:r>
              <a:rPr lang="en-US" dirty="0" smtClean="0"/>
              <a:t> does not recommend for promotion when 3 out of 4 other recommendations were for promotion, the </a:t>
            </a:r>
            <a:r>
              <a:rPr lang="en-US" dirty="0" err="1" smtClean="0"/>
              <a:t>TeP</a:t>
            </a:r>
            <a:r>
              <a:rPr lang="en-US" dirty="0" smtClean="0"/>
              <a:t> </a:t>
            </a:r>
            <a:r>
              <a:rPr lang="en-US" dirty="0" smtClean="0"/>
              <a:t>Chair </a:t>
            </a:r>
            <a:r>
              <a:rPr lang="en-US" dirty="0" smtClean="0"/>
              <a:t>will send a letter to applicant explaining the basis for the committee’s recommendation</a:t>
            </a:r>
          </a:p>
          <a:p>
            <a:r>
              <a:rPr lang="en-US" dirty="0" smtClean="0"/>
              <a:t>In this case, the applicant may submit a response to the President by May 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369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TeP</a:t>
            </a:r>
            <a:r>
              <a:rPr lang="en-US" dirty="0"/>
              <a:t>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TeP</a:t>
            </a:r>
            <a:r>
              <a:rPr lang="en-US" dirty="0" smtClean="0"/>
              <a:t> meets with the President and Provost to discuss tenure recommendations</a:t>
            </a:r>
          </a:p>
          <a:p>
            <a:r>
              <a:rPr lang="en-US" dirty="0" smtClean="0"/>
              <a:t>President makes tenure decisions and sends letters to applicants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6025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Inkwell">
  <a:themeElements>
    <a:clrScheme name="Inkwell">
      <a:dk1>
        <a:sysClr val="windowText" lastClr="000000"/>
      </a:dk1>
      <a:lt1>
        <a:sysClr val="window" lastClr="FFFFFF"/>
      </a:lt1>
      <a:dk2>
        <a:srgbClr val="584D2E"/>
      </a:dk2>
      <a:lt2>
        <a:srgbClr val="EFE7C3"/>
      </a:lt2>
      <a:accent1>
        <a:srgbClr val="860908"/>
      </a:accent1>
      <a:accent2>
        <a:srgbClr val="4A0505"/>
      </a:accent2>
      <a:accent3>
        <a:srgbClr val="7A500A"/>
      </a:accent3>
      <a:accent4>
        <a:srgbClr val="C47810"/>
      </a:accent4>
      <a:accent5>
        <a:srgbClr val="827752"/>
      </a:accent5>
      <a:accent6>
        <a:srgbClr val="B5BB83"/>
      </a:accent6>
      <a:hlink>
        <a:srgbClr val="C47810"/>
      </a:hlink>
      <a:folHlink>
        <a:srgbClr val="F0A43A"/>
      </a:folHlink>
    </a:clrScheme>
    <a:fontScheme name="Inkwell">
      <a:maj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Inkwel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30000"/>
                <a:satMod val="15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381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  <a:softEdge rad="25400"/>
          </a:effectLst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Inkwell.thmx</Template>
  <TotalTime>197</TotalTime>
  <Words>544</Words>
  <Application>Microsoft Office PowerPoint</Application>
  <PresentationFormat>On-screen Show (4:3)</PresentationFormat>
  <Paragraphs>71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Courier New</vt:lpstr>
      <vt:lpstr>Goudy Old Style</vt:lpstr>
      <vt:lpstr>Impact</vt:lpstr>
      <vt:lpstr>Rockwell</vt:lpstr>
      <vt:lpstr>Inkwell</vt:lpstr>
      <vt:lpstr>TeP Session</vt:lpstr>
      <vt:lpstr>Current TeP Committee</vt:lpstr>
      <vt:lpstr>Current TeP Committee</vt:lpstr>
      <vt:lpstr>TeP Process</vt:lpstr>
      <vt:lpstr>TeP Process</vt:lpstr>
      <vt:lpstr>TeP Process</vt:lpstr>
      <vt:lpstr>TeP Process</vt:lpstr>
      <vt:lpstr>TeP Process</vt:lpstr>
      <vt:lpstr>TeP Process</vt:lpstr>
      <vt:lpstr>TeP Process</vt:lpstr>
      <vt:lpstr>Suggestions</vt:lpstr>
    </vt:vector>
  </TitlesOfParts>
  <Company>West Chester University of PA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TeP Session</dc:title>
  <dc:creator>Catherine Prudhoe</dc:creator>
  <cp:lastModifiedBy>Nicastro, Anthony J.</cp:lastModifiedBy>
  <cp:revision>27</cp:revision>
  <dcterms:created xsi:type="dcterms:W3CDTF">2014-07-27T17:25:47Z</dcterms:created>
  <dcterms:modified xsi:type="dcterms:W3CDTF">2019-07-01T20:39:31Z</dcterms:modified>
</cp:coreProperties>
</file>