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1" r:id="rId1"/>
  </p:sldMasterIdLst>
  <p:notesMasterIdLst>
    <p:notesMasterId r:id="rId34"/>
  </p:notesMasterIdLst>
  <p:handoutMasterIdLst>
    <p:handoutMasterId r:id="rId35"/>
  </p:handoutMasterIdLst>
  <p:sldIdLst>
    <p:sldId id="375" r:id="rId2"/>
    <p:sldId id="377" r:id="rId3"/>
    <p:sldId id="379" r:id="rId4"/>
    <p:sldId id="380" r:id="rId5"/>
    <p:sldId id="382" r:id="rId6"/>
    <p:sldId id="383" r:id="rId7"/>
    <p:sldId id="384" r:id="rId8"/>
    <p:sldId id="407" r:id="rId9"/>
    <p:sldId id="408" r:id="rId10"/>
    <p:sldId id="388" r:id="rId11"/>
    <p:sldId id="390" r:id="rId12"/>
    <p:sldId id="418" r:id="rId13"/>
    <p:sldId id="391" r:id="rId14"/>
    <p:sldId id="392" r:id="rId15"/>
    <p:sldId id="393" r:id="rId16"/>
    <p:sldId id="394" r:id="rId17"/>
    <p:sldId id="397" r:id="rId18"/>
    <p:sldId id="396" r:id="rId19"/>
    <p:sldId id="399" r:id="rId20"/>
    <p:sldId id="400" r:id="rId21"/>
    <p:sldId id="398" r:id="rId22"/>
    <p:sldId id="417" r:id="rId23"/>
    <p:sldId id="420" r:id="rId24"/>
    <p:sldId id="409" r:id="rId25"/>
    <p:sldId id="415" r:id="rId26"/>
    <p:sldId id="411" r:id="rId27"/>
    <p:sldId id="412" r:id="rId28"/>
    <p:sldId id="413" r:id="rId29"/>
    <p:sldId id="414" r:id="rId30"/>
    <p:sldId id="416" r:id="rId31"/>
    <p:sldId id="404" r:id="rId32"/>
    <p:sldId id="403" r:id="rId33"/>
  </p:sldIdLst>
  <p:sldSz cx="9144000" cy="6858000" type="screen4x3"/>
  <p:notesSz cx="7053263" cy="9309100"/>
  <p:defaultTextStyle>
    <a:defPPr>
      <a:defRPr lang="en-US"/>
    </a:defPPr>
    <a:lvl1pPr algn="l" rtl="0" eaLnBrk="0" fontAlgn="base" hangingPunct="0">
      <a:spcBef>
        <a:spcPct val="0"/>
      </a:spcBef>
      <a:spcAft>
        <a:spcPct val="0"/>
      </a:spcAft>
      <a:defRPr kern="1200">
        <a:solidFill>
          <a:srgbClr val="FFCC00"/>
        </a:solidFill>
        <a:latin typeface="Arial" charset="0"/>
        <a:ea typeface="+mn-ea"/>
        <a:cs typeface="+mn-cs"/>
      </a:defRPr>
    </a:lvl1pPr>
    <a:lvl2pPr marL="457200" algn="l" rtl="0" eaLnBrk="0" fontAlgn="base" hangingPunct="0">
      <a:spcBef>
        <a:spcPct val="0"/>
      </a:spcBef>
      <a:spcAft>
        <a:spcPct val="0"/>
      </a:spcAft>
      <a:defRPr kern="1200">
        <a:solidFill>
          <a:srgbClr val="FFCC00"/>
        </a:solidFill>
        <a:latin typeface="Arial" charset="0"/>
        <a:ea typeface="+mn-ea"/>
        <a:cs typeface="+mn-cs"/>
      </a:defRPr>
    </a:lvl2pPr>
    <a:lvl3pPr marL="914400" algn="l" rtl="0" eaLnBrk="0" fontAlgn="base" hangingPunct="0">
      <a:spcBef>
        <a:spcPct val="0"/>
      </a:spcBef>
      <a:spcAft>
        <a:spcPct val="0"/>
      </a:spcAft>
      <a:defRPr kern="1200">
        <a:solidFill>
          <a:srgbClr val="FFCC00"/>
        </a:solidFill>
        <a:latin typeface="Arial" charset="0"/>
        <a:ea typeface="+mn-ea"/>
        <a:cs typeface="+mn-cs"/>
      </a:defRPr>
    </a:lvl3pPr>
    <a:lvl4pPr marL="1371600" algn="l" rtl="0" eaLnBrk="0" fontAlgn="base" hangingPunct="0">
      <a:spcBef>
        <a:spcPct val="0"/>
      </a:spcBef>
      <a:spcAft>
        <a:spcPct val="0"/>
      </a:spcAft>
      <a:defRPr kern="1200">
        <a:solidFill>
          <a:srgbClr val="FFCC00"/>
        </a:solidFill>
        <a:latin typeface="Arial" charset="0"/>
        <a:ea typeface="+mn-ea"/>
        <a:cs typeface="+mn-cs"/>
      </a:defRPr>
    </a:lvl4pPr>
    <a:lvl5pPr marL="1828800" algn="l" rtl="0" eaLnBrk="0" fontAlgn="base" hangingPunct="0">
      <a:spcBef>
        <a:spcPct val="0"/>
      </a:spcBef>
      <a:spcAft>
        <a:spcPct val="0"/>
      </a:spcAft>
      <a:defRPr kern="1200">
        <a:solidFill>
          <a:srgbClr val="FFCC00"/>
        </a:solidFill>
        <a:latin typeface="Arial" charset="0"/>
        <a:ea typeface="+mn-ea"/>
        <a:cs typeface="+mn-cs"/>
      </a:defRPr>
    </a:lvl5pPr>
    <a:lvl6pPr marL="2286000" algn="l" defTabSz="914400" rtl="0" eaLnBrk="1" latinLnBrk="0" hangingPunct="1">
      <a:defRPr kern="1200">
        <a:solidFill>
          <a:srgbClr val="FFCC00"/>
        </a:solidFill>
        <a:latin typeface="Arial" charset="0"/>
        <a:ea typeface="+mn-ea"/>
        <a:cs typeface="+mn-cs"/>
      </a:defRPr>
    </a:lvl6pPr>
    <a:lvl7pPr marL="2743200" algn="l" defTabSz="914400" rtl="0" eaLnBrk="1" latinLnBrk="0" hangingPunct="1">
      <a:defRPr kern="1200">
        <a:solidFill>
          <a:srgbClr val="FFCC00"/>
        </a:solidFill>
        <a:latin typeface="Arial" charset="0"/>
        <a:ea typeface="+mn-ea"/>
        <a:cs typeface="+mn-cs"/>
      </a:defRPr>
    </a:lvl7pPr>
    <a:lvl8pPr marL="3200400" algn="l" defTabSz="914400" rtl="0" eaLnBrk="1" latinLnBrk="0" hangingPunct="1">
      <a:defRPr kern="1200">
        <a:solidFill>
          <a:srgbClr val="FFCC00"/>
        </a:solidFill>
        <a:latin typeface="Arial" charset="0"/>
        <a:ea typeface="+mn-ea"/>
        <a:cs typeface="+mn-cs"/>
      </a:defRPr>
    </a:lvl8pPr>
    <a:lvl9pPr marL="3657600" algn="l" defTabSz="914400" rtl="0" eaLnBrk="1" latinLnBrk="0" hangingPunct="1">
      <a:defRPr kern="1200">
        <a:solidFill>
          <a:srgbClr val="FFCC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91A"/>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varScale="1">
        <p:scale>
          <a:sx n="84" d="100"/>
          <a:sy n="84" d="100"/>
        </p:scale>
        <p:origin x="1430"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smtClean="0"/>
            </a:lvl1pPr>
          </a:lstStyle>
          <a:p>
            <a:pPr>
              <a:defRPr/>
            </a:pPr>
            <a:endParaRPr lang="en-US" dirty="0"/>
          </a:p>
        </p:txBody>
      </p:sp>
      <p:sp>
        <p:nvSpPr>
          <p:cNvPr id="3" name="Date Placeholder 2"/>
          <p:cNvSpPr>
            <a:spLocks noGrp="1"/>
          </p:cNvSpPr>
          <p:nvPr>
            <p:ph type="dt" sz="quarter" idx="1"/>
          </p:nvPr>
        </p:nvSpPr>
        <p:spPr>
          <a:xfrm>
            <a:off x="3995217" y="0"/>
            <a:ext cx="3056414" cy="465455"/>
          </a:xfrm>
          <a:prstGeom prst="rect">
            <a:avLst/>
          </a:prstGeom>
        </p:spPr>
        <p:txBody>
          <a:bodyPr vert="horz" lIns="93494" tIns="46747" rIns="93494" bIns="46747" rtlCol="0"/>
          <a:lstStyle>
            <a:lvl1pPr algn="r">
              <a:defRPr sz="1200" smtClean="0"/>
            </a:lvl1pPr>
          </a:lstStyle>
          <a:p>
            <a:pPr>
              <a:defRPr/>
            </a:pPr>
            <a:fld id="{537A760C-4E8C-46F2-A99D-85034538F134}" type="datetimeFigureOut">
              <a:rPr lang="en-US"/>
              <a:pPr>
                <a:defRPr/>
              </a:pPr>
              <a:t>7/23/2019</a:t>
            </a:fld>
            <a:endParaRPr lang="en-US" dirty="0"/>
          </a:p>
        </p:txBody>
      </p:sp>
      <p:sp>
        <p:nvSpPr>
          <p:cNvPr id="4" name="Footer Placeholder 3"/>
          <p:cNvSpPr>
            <a:spLocks noGrp="1"/>
          </p:cNvSpPr>
          <p:nvPr>
            <p:ph type="ftr" sz="quarter" idx="2"/>
          </p:nvPr>
        </p:nvSpPr>
        <p:spPr>
          <a:xfrm>
            <a:off x="0" y="8842030"/>
            <a:ext cx="3056414" cy="465455"/>
          </a:xfrm>
          <a:prstGeom prst="rect">
            <a:avLst/>
          </a:prstGeom>
        </p:spPr>
        <p:txBody>
          <a:bodyPr vert="horz" lIns="93494" tIns="46747" rIns="93494" bIns="46747" rtlCol="0" anchor="b"/>
          <a:lstStyle>
            <a:lvl1pPr algn="l">
              <a:defRPr sz="1200" smtClean="0"/>
            </a:lvl1pPr>
          </a:lstStyle>
          <a:p>
            <a:pPr>
              <a:defRPr/>
            </a:pPr>
            <a:endParaRPr lang="en-US" dirty="0"/>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94" tIns="46747" rIns="93494" bIns="46747" rtlCol="0" anchor="b"/>
          <a:lstStyle>
            <a:lvl1pPr algn="r">
              <a:defRPr sz="1200" smtClean="0"/>
            </a:lvl1pPr>
          </a:lstStyle>
          <a:p>
            <a:pPr>
              <a:defRPr/>
            </a:pPr>
            <a:fld id="{A0D2CF53-68F7-4BD3-949A-E4A12404CF37}" type="slidenum">
              <a:rPr lang="en-US"/>
              <a:pPr>
                <a:defRPr/>
              </a:pPr>
              <a:t>‹#›</a:t>
            </a:fld>
            <a:endParaRPr lang="en-US" dirty="0"/>
          </a:p>
        </p:txBody>
      </p:sp>
    </p:spTree>
    <p:extLst>
      <p:ext uri="{BB962C8B-B14F-4D97-AF65-F5344CB8AC3E}">
        <p14:creationId xmlns:p14="http://schemas.microsoft.com/office/powerpoint/2010/main" val="340144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3056414" cy="465455"/>
          </a:xfrm>
          <a:prstGeom prst="rect">
            <a:avLst/>
          </a:prstGeom>
          <a:noFill/>
          <a:ln w="9525">
            <a:noFill/>
            <a:miter lim="800000"/>
            <a:headEnd/>
            <a:tailEnd/>
          </a:ln>
          <a:effectLst/>
        </p:spPr>
        <p:txBody>
          <a:bodyPr vert="horz" wrap="square" lIns="93494" tIns="46747" rIns="93494" bIns="46747" numCol="1" anchor="t" anchorCtr="0" compatLnSpc="1">
            <a:prstTxWarp prst="textNoShape">
              <a:avLst/>
            </a:prstTxWarp>
          </a:bodyPr>
          <a:lstStyle>
            <a:lvl1pPr eaLnBrk="1" hangingPunct="1">
              <a:defRPr sz="1200">
                <a:solidFill>
                  <a:schemeClr val="tx1"/>
                </a:solidFill>
              </a:defRPr>
            </a:lvl1pPr>
          </a:lstStyle>
          <a:p>
            <a:pPr>
              <a:defRPr/>
            </a:pPr>
            <a:endParaRPr lang="en-US" dirty="0"/>
          </a:p>
        </p:txBody>
      </p:sp>
      <p:sp>
        <p:nvSpPr>
          <p:cNvPr id="137219" name="Rectangle 3"/>
          <p:cNvSpPr>
            <a:spLocks noGrp="1" noChangeArrowheads="1"/>
          </p:cNvSpPr>
          <p:nvPr>
            <p:ph type="dt" idx="1"/>
          </p:nvPr>
        </p:nvSpPr>
        <p:spPr bwMode="auto">
          <a:xfrm>
            <a:off x="3995217" y="0"/>
            <a:ext cx="3056414" cy="465455"/>
          </a:xfrm>
          <a:prstGeom prst="rect">
            <a:avLst/>
          </a:prstGeom>
          <a:noFill/>
          <a:ln w="9525">
            <a:noFill/>
            <a:miter lim="800000"/>
            <a:headEnd/>
            <a:tailEnd/>
          </a:ln>
          <a:effectLst/>
        </p:spPr>
        <p:txBody>
          <a:bodyPr vert="horz" wrap="square" lIns="93494" tIns="46747" rIns="93494" bIns="46747" numCol="1" anchor="t" anchorCtr="0" compatLnSpc="1">
            <a:prstTxWarp prst="textNoShape">
              <a:avLst/>
            </a:prstTxWarp>
          </a:bodyPr>
          <a:lstStyle>
            <a:lvl1pPr algn="r" eaLnBrk="1" hangingPunct="1">
              <a:defRPr sz="1200">
                <a:solidFill>
                  <a:schemeClr val="tx1"/>
                </a:solidFill>
              </a:defRPr>
            </a:lvl1pPr>
          </a:lstStyle>
          <a:p>
            <a:pPr>
              <a:defRPr/>
            </a:pPr>
            <a:endParaRPr lang="en-US" dirty="0"/>
          </a:p>
        </p:txBody>
      </p:sp>
      <p:sp>
        <p:nvSpPr>
          <p:cNvPr id="11268" name="Rectangle 4"/>
          <p:cNvSpPr>
            <a:spLocks noGrp="1" noRot="1" noChangeAspect="1" noChangeArrowheads="1" noTextEdit="1"/>
          </p:cNvSpPr>
          <p:nvPr>
            <p:ph type="sldImg" idx="2"/>
          </p:nvPr>
        </p:nvSpPr>
        <p:spPr bwMode="auto">
          <a:xfrm>
            <a:off x="1198563" y="698500"/>
            <a:ext cx="4656137" cy="3490913"/>
          </a:xfrm>
          <a:prstGeom prst="rect">
            <a:avLst/>
          </a:prstGeom>
          <a:noFill/>
          <a:ln w="9525">
            <a:solidFill>
              <a:srgbClr val="000000"/>
            </a:solidFill>
            <a:miter lim="800000"/>
            <a:headEnd/>
            <a:tailEnd/>
          </a:ln>
        </p:spPr>
      </p:sp>
      <p:sp>
        <p:nvSpPr>
          <p:cNvPr id="137221" name="Rectangle 5"/>
          <p:cNvSpPr>
            <a:spLocks noGrp="1" noChangeArrowheads="1"/>
          </p:cNvSpPr>
          <p:nvPr>
            <p:ph type="body" sz="quarter" idx="3"/>
          </p:nvPr>
        </p:nvSpPr>
        <p:spPr bwMode="auto">
          <a:xfrm>
            <a:off x="705327" y="4421823"/>
            <a:ext cx="5642610" cy="4189095"/>
          </a:xfrm>
          <a:prstGeom prst="rect">
            <a:avLst/>
          </a:prstGeom>
          <a:noFill/>
          <a:ln w="9525">
            <a:noFill/>
            <a:miter lim="800000"/>
            <a:headEnd/>
            <a:tailEnd/>
          </a:ln>
          <a:effectLst/>
        </p:spPr>
        <p:txBody>
          <a:bodyPr vert="horz" wrap="square" lIns="93494" tIns="46747" rIns="93494" bIns="467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7222" name="Rectangle 6"/>
          <p:cNvSpPr>
            <a:spLocks noGrp="1" noChangeArrowheads="1"/>
          </p:cNvSpPr>
          <p:nvPr>
            <p:ph type="ftr" sz="quarter" idx="4"/>
          </p:nvPr>
        </p:nvSpPr>
        <p:spPr bwMode="auto">
          <a:xfrm>
            <a:off x="0" y="8842030"/>
            <a:ext cx="3056414" cy="465455"/>
          </a:xfrm>
          <a:prstGeom prst="rect">
            <a:avLst/>
          </a:prstGeom>
          <a:noFill/>
          <a:ln w="9525">
            <a:noFill/>
            <a:miter lim="800000"/>
            <a:headEnd/>
            <a:tailEnd/>
          </a:ln>
          <a:effectLst/>
        </p:spPr>
        <p:txBody>
          <a:bodyPr vert="horz" wrap="square" lIns="93494" tIns="46747" rIns="93494" bIns="46747" numCol="1" anchor="b" anchorCtr="0" compatLnSpc="1">
            <a:prstTxWarp prst="textNoShape">
              <a:avLst/>
            </a:prstTxWarp>
          </a:bodyPr>
          <a:lstStyle>
            <a:lvl1pPr eaLnBrk="1" hangingPunct="1">
              <a:defRPr sz="1200">
                <a:solidFill>
                  <a:schemeClr val="tx1"/>
                </a:solidFill>
              </a:defRPr>
            </a:lvl1pPr>
          </a:lstStyle>
          <a:p>
            <a:pPr>
              <a:defRPr/>
            </a:pPr>
            <a:endParaRPr lang="en-US" dirty="0"/>
          </a:p>
        </p:txBody>
      </p:sp>
      <p:sp>
        <p:nvSpPr>
          <p:cNvPr id="137223" name="Rectangle 7"/>
          <p:cNvSpPr>
            <a:spLocks noGrp="1" noChangeArrowheads="1"/>
          </p:cNvSpPr>
          <p:nvPr>
            <p:ph type="sldNum" sz="quarter" idx="5"/>
          </p:nvPr>
        </p:nvSpPr>
        <p:spPr bwMode="auto">
          <a:xfrm>
            <a:off x="3995217" y="8842030"/>
            <a:ext cx="3056414" cy="465455"/>
          </a:xfrm>
          <a:prstGeom prst="rect">
            <a:avLst/>
          </a:prstGeom>
          <a:noFill/>
          <a:ln w="9525">
            <a:noFill/>
            <a:miter lim="800000"/>
            <a:headEnd/>
            <a:tailEnd/>
          </a:ln>
          <a:effectLst/>
        </p:spPr>
        <p:txBody>
          <a:bodyPr vert="horz" wrap="square" lIns="93494" tIns="46747" rIns="93494" bIns="46747" numCol="1" anchor="b" anchorCtr="0" compatLnSpc="1">
            <a:prstTxWarp prst="textNoShape">
              <a:avLst/>
            </a:prstTxWarp>
          </a:bodyPr>
          <a:lstStyle>
            <a:lvl1pPr algn="r" eaLnBrk="1" hangingPunct="1">
              <a:defRPr sz="1200">
                <a:solidFill>
                  <a:schemeClr val="tx1"/>
                </a:solidFill>
              </a:defRPr>
            </a:lvl1pPr>
          </a:lstStyle>
          <a:p>
            <a:pPr>
              <a:defRPr/>
            </a:pPr>
            <a:fld id="{5DC08FDD-15F1-4764-86F5-A3984CBA47C2}" type="slidenum">
              <a:rPr lang="en-US"/>
              <a:pPr>
                <a:defRPr/>
              </a:pPr>
              <a:t>‹#›</a:t>
            </a:fld>
            <a:endParaRPr lang="en-US" dirty="0"/>
          </a:p>
        </p:txBody>
      </p:sp>
    </p:spTree>
    <p:extLst>
      <p:ext uri="{BB962C8B-B14F-4D97-AF65-F5344CB8AC3E}">
        <p14:creationId xmlns:p14="http://schemas.microsoft.com/office/powerpoint/2010/main" val="24957740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a:t>
            </a:fld>
            <a:endParaRPr lang="en-US" dirty="0"/>
          </a:p>
        </p:txBody>
      </p:sp>
    </p:spTree>
    <p:extLst>
      <p:ext uri="{BB962C8B-B14F-4D97-AF65-F5344CB8AC3E}">
        <p14:creationId xmlns:p14="http://schemas.microsoft.com/office/powerpoint/2010/main" val="1921190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12</a:t>
            </a:fld>
            <a:endParaRPr lang="en-US" dirty="0"/>
          </a:p>
        </p:txBody>
      </p:sp>
    </p:spTree>
    <p:extLst>
      <p:ext uri="{BB962C8B-B14F-4D97-AF65-F5344CB8AC3E}">
        <p14:creationId xmlns:p14="http://schemas.microsoft.com/office/powerpoint/2010/main" val="2722890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13</a:t>
            </a:fld>
            <a:endParaRPr lang="en-US" dirty="0"/>
          </a:p>
        </p:txBody>
      </p:sp>
    </p:spTree>
    <p:extLst>
      <p:ext uri="{BB962C8B-B14F-4D97-AF65-F5344CB8AC3E}">
        <p14:creationId xmlns:p14="http://schemas.microsoft.com/office/powerpoint/2010/main" val="3889151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14</a:t>
            </a:fld>
            <a:endParaRPr lang="en-US" dirty="0"/>
          </a:p>
        </p:txBody>
      </p:sp>
    </p:spTree>
    <p:extLst>
      <p:ext uri="{BB962C8B-B14F-4D97-AF65-F5344CB8AC3E}">
        <p14:creationId xmlns:p14="http://schemas.microsoft.com/office/powerpoint/2010/main" val="1236833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15</a:t>
            </a:fld>
            <a:endParaRPr lang="en-US" dirty="0"/>
          </a:p>
        </p:txBody>
      </p:sp>
    </p:spTree>
    <p:extLst>
      <p:ext uri="{BB962C8B-B14F-4D97-AF65-F5344CB8AC3E}">
        <p14:creationId xmlns:p14="http://schemas.microsoft.com/office/powerpoint/2010/main" val="3972195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16</a:t>
            </a:fld>
            <a:endParaRPr lang="en-US" dirty="0"/>
          </a:p>
        </p:txBody>
      </p:sp>
    </p:spTree>
    <p:extLst>
      <p:ext uri="{BB962C8B-B14F-4D97-AF65-F5344CB8AC3E}">
        <p14:creationId xmlns:p14="http://schemas.microsoft.com/office/powerpoint/2010/main" val="21202376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17</a:t>
            </a:fld>
            <a:endParaRPr lang="en-US" dirty="0"/>
          </a:p>
        </p:txBody>
      </p:sp>
    </p:spTree>
    <p:extLst>
      <p:ext uri="{BB962C8B-B14F-4D97-AF65-F5344CB8AC3E}">
        <p14:creationId xmlns:p14="http://schemas.microsoft.com/office/powerpoint/2010/main" val="367514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18</a:t>
            </a:fld>
            <a:endParaRPr lang="en-US" dirty="0"/>
          </a:p>
        </p:txBody>
      </p:sp>
    </p:spTree>
    <p:extLst>
      <p:ext uri="{BB962C8B-B14F-4D97-AF65-F5344CB8AC3E}">
        <p14:creationId xmlns:p14="http://schemas.microsoft.com/office/powerpoint/2010/main" val="4101170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19</a:t>
            </a:fld>
            <a:endParaRPr lang="en-US" dirty="0"/>
          </a:p>
        </p:txBody>
      </p:sp>
    </p:spTree>
    <p:extLst>
      <p:ext uri="{BB962C8B-B14F-4D97-AF65-F5344CB8AC3E}">
        <p14:creationId xmlns:p14="http://schemas.microsoft.com/office/powerpoint/2010/main" val="944668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20</a:t>
            </a:fld>
            <a:endParaRPr lang="en-US" dirty="0"/>
          </a:p>
        </p:txBody>
      </p:sp>
    </p:spTree>
    <p:extLst>
      <p:ext uri="{BB962C8B-B14F-4D97-AF65-F5344CB8AC3E}">
        <p14:creationId xmlns:p14="http://schemas.microsoft.com/office/powerpoint/2010/main" val="5986627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21</a:t>
            </a:fld>
            <a:endParaRPr lang="en-US" dirty="0"/>
          </a:p>
        </p:txBody>
      </p:sp>
    </p:spTree>
    <p:extLst>
      <p:ext uri="{BB962C8B-B14F-4D97-AF65-F5344CB8AC3E}">
        <p14:creationId xmlns:p14="http://schemas.microsoft.com/office/powerpoint/2010/main" val="3379299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2</a:t>
            </a:fld>
            <a:endParaRPr lang="en-US" dirty="0"/>
          </a:p>
        </p:txBody>
      </p:sp>
    </p:spTree>
    <p:extLst>
      <p:ext uri="{BB962C8B-B14F-4D97-AF65-F5344CB8AC3E}">
        <p14:creationId xmlns:p14="http://schemas.microsoft.com/office/powerpoint/2010/main" val="2968394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of what conduct</a:t>
            </a:r>
            <a:r>
              <a:rPr lang="en-US" baseline="0" dirty="0" smtClean="0"/>
              <a:t> would fall under each definition:</a:t>
            </a:r>
          </a:p>
          <a:p>
            <a:r>
              <a:rPr lang="en-US" baseline="0" dirty="0" smtClean="0"/>
              <a:t>Sexual Harassment: Repeated requests for dates, requests for sexual favors, sending sexually suggestive emails, sexual name calling or “cat” calls or unwanted sexual advances. </a:t>
            </a:r>
          </a:p>
          <a:p>
            <a:r>
              <a:rPr lang="en-US" baseline="0" dirty="0" smtClean="0"/>
              <a:t>Sexual assault: Inappropriate touching, grabbing, or pinching, rape (includes with a body part or object either vaginally or anally). </a:t>
            </a:r>
          </a:p>
          <a:p>
            <a:r>
              <a:rPr lang="en-US" baseline="0" dirty="0" smtClean="0"/>
              <a:t>Relationship Violence and Domestic Violence: Physical assault, hitting or pushing, of a romantic partner. </a:t>
            </a:r>
          </a:p>
          <a:p>
            <a:r>
              <a:rPr lang="en-US" baseline="0" dirty="0" smtClean="0"/>
              <a:t>Sexual Exploitation: Taking video, photo or sound recordings of another person (of a sexual nature); either sharing them with others or threatening to share the items with others. </a:t>
            </a:r>
          </a:p>
          <a:p>
            <a:r>
              <a:rPr lang="en-US" baseline="0" dirty="0" smtClean="0"/>
              <a:t>Sex/Gender Based Stalking: Repeated text messages, regularly showing up at the same location as another party, continuous calls, following someone regularly. </a:t>
            </a:r>
            <a:endParaRPr lang="en-US" dirty="0" smtClean="0"/>
          </a:p>
          <a:p>
            <a:endParaRPr lang="en-US" dirty="0"/>
          </a:p>
        </p:txBody>
      </p:sp>
      <p:sp>
        <p:nvSpPr>
          <p:cNvPr id="4" name="Slide Number Placeholder 3"/>
          <p:cNvSpPr>
            <a:spLocks noGrp="1"/>
          </p:cNvSpPr>
          <p:nvPr>
            <p:ph type="sldNum" sz="quarter" idx="10"/>
          </p:nvPr>
        </p:nvSpPr>
        <p:spPr/>
        <p:txBody>
          <a:bodyPr/>
          <a:lstStyle/>
          <a:p>
            <a:fld id="{FB9E7F45-DB05-4E44-BCDC-A8C620063062}"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20322420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32</a:t>
            </a:fld>
            <a:endParaRPr lang="en-US" dirty="0"/>
          </a:p>
        </p:txBody>
      </p:sp>
    </p:spTree>
    <p:extLst>
      <p:ext uri="{BB962C8B-B14F-4D97-AF65-F5344CB8AC3E}">
        <p14:creationId xmlns:p14="http://schemas.microsoft.com/office/powerpoint/2010/main" val="80520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3</a:t>
            </a:fld>
            <a:endParaRPr lang="en-US" dirty="0"/>
          </a:p>
        </p:txBody>
      </p:sp>
    </p:spTree>
    <p:extLst>
      <p:ext uri="{BB962C8B-B14F-4D97-AF65-F5344CB8AC3E}">
        <p14:creationId xmlns:p14="http://schemas.microsoft.com/office/powerpoint/2010/main" val="2411233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4</a:t>
            </a:fld>
            <a:endParaRPr lang="en-US" dirty="0"/>
          </a:p>
        </p:txBody>
      </p:sp>
    </p:spTree>
    <p:extLst>
      <p:ext uri="{BB962C8B-B14F-4D97-AF65-F5344CB8AC3E}">
        <p14:creationId xmlns:p14="http://schemas.microsoft.com/office/powerpoint/2010/main" val="145888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5</a:t>
            </a:fld>
            <a:endParaRPr lang="en-US" dirty="0"/>
          </a:p>
        </p:txBody>
      </p:sp>
    </p:spTree>
    <p:extLst>
      <p:ext uri="{BB962C8B-B14F-4D97-AF65-F5344CB8AC3E}">
        <p14:creationId xmlns:p14="http://schemas.microsoft.com/office/powerpoint/2010/main" val="3606641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6</a:t>
            </a:fld>
            <a:endParaRPr lang="en-US" dirty="0"/>
          </a:p>
        </p:txBody>
      </p:sp>
    </p:spTree>
    <p:extLst>
      <p:ext uri="{BB962C8B-B14F-4D97-AF65-F5344CB8AC3E}">
        <p14:creationId xmlns:p14="http://schemas.microsoft.com/office/powerpoint/2010/main" val="1817244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7</a:t>
            </a:fld>
            <a:endParaRPr lang="en-US" dirty="0"/>
          </a:p>
        </p:txBody>
      </p:sp>
    </p:spTree>
    <p:extLst>
      <p:ext uri="{BB962C8B-B14F-4D97-AF65-F5344CB8AC3E}">
        <p14:creationId xmlns:p14="http://schemas.microsoft.com/office/powerpoint/2010/main" val="591251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10</a:t>
            </a:fld>
            <a:endParaRPr lang="en-US" dirty="0"/>
          </a:p>
        </p:txBody>
      </p:sp>
    </p:spTree>
    <p:extLst>
      <p:ext uri="{BB962C8B-B14F-4D97-AF65-F5344CB8AC3E}">
        <p14:creationId xmlns:p14="http://schemas.microsoft.com/office/powerpoint/2010/main" val="520147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C08FDD-15F1-4764-86F5-A3984CBA47C2}" type="slidenum">
              <a:rPr lang="en-US" smtClean="0"/>
              <a:pPr>
                <a:defRPr/>
              </a:pPr>
              <a:t>11</a:t>
            </a:fld>
            <a:endParaRPr lang="en-US" dirty="0"/>
          </a:p>
        </p:txBody>
      </p:sp>
    </p:spTree>
    <p:extLst>
      <p:ext uri="{BB962C8B-B14F-4D97-AF65-F5344CB8AC3E}">
        <p14:creationId xmlns:p14="http://schemas.microsoft.com/office/powerpoint/2010/main" val="1553316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64654B-3E84-4FB1-8416-E3BEF23758DC}" type="datetimeFigureOut">
              <a:rPr lang="en-US" smtClean="0"/>
              <a:pPr/>
              <a:t>7/23/2019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C5F9C0-32CB-47E6-BA26-8B4A9C8CFC69}"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2347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5" name="Footer Placeholder 4"/>
          <p:cNvSpPr>
            <a:spLocks noGrp="1"/>
          </p:cNvSpPr>
          <p:nvPr>
            <p:ph type="ftr" sz="quarter" idx="11"/>
          </p:nvPr>
        </p:nvSpPr>
        <p:spPr/>
        <p:txBody>
          <a:bodyPr/>
          <a:lstStyle/>
          <a:p>
            <a:endParaRPr lang="en-US" dirty="0">
              <a:solidFill>
                <a:srgbClr val="B13F9A"/>
              </a:solidFill>
            </a:endParaRPr>
          </a:p>
        </p:txBody>
      </p:sp>
      <p:sp>
        <p:nvSpPr>
          <p:cNvPr id="6" name="Slide Number Placeholder 5"/>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2747036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5" name="Footer Placeholder 4"/>
          <p:cNvSpPr>
            <a:spLocks noGrp="1"/>
          </p:cNvSpPr>
          <p:nvPr>
            <p:ph type="ftr" sz="quarter" idx="11"/>
          </p:nvPr>
        </p:nvSpPr>
        <p:spPr/>
        <p:txBody>
          <a:bodyPr/>
          <a:lstStyle/>
          <a:p>
            <a:endParaRPr lang="en-US" dirty="0">
              <a:solidFill>
                <a:srgbClr val="B13F9A"/>
              </a:solidFill>
            </a:endParaRPr>
          </a:p>
        </p:txBody>
      </p:sp>
      <p:sp>
        <p:nvSpPr>
          <p:cNvPr id="6" name="Slide Number Placeholder 5"/>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318652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5" name="Footer Placeholder 4"/>
          <p:cNvSpPr>
            <a:spLocks noGrp="1"/>
          </p:cNvSpPr>
          <p:nvPr>
            <p:ph type="ftr" sz="quarter" idx="11"/>
          </p:nvPr>
        </p:nvSpPr>
        <p:spPr/>
        <p:txBody>
          <a:bodyPr/>
          <a:lstStyle/>
          <a:p>
            <a:endParaRPr lang="en-US" dirty="0">
              <a:solidFill>
                <a:srgbClr val="B13F9A"/>
              </a:solidFill>
            </a:endParaRPr>
          </a:p>
        </p:txBody>
      </p:sp>
      <p:sp>
        <p:nvSpPr>
          <p:cNvPr id="6" name="Slide Number Placeholder 5"/>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3236905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5" name="Footer Placeholder 4"/>
          <p:cNvSpPr>
            <a:spLocks noGrp="1"/>
          </p:cNvSpPr>
          <p:nvPr>
            <p:ph type="ftr" sz="quarter" idx="11"/>
          </p:nvPr>
        </p:nvSpPr>
        <p:spPr/>
        <p:txBody>
          <a:bodyPr/>
          <a:lstStyle/>
          <a:p>
            <a:endParaRPr lang="en-US" dirty="0">
              <a:solidFill>
                <a:srgbClr val="B13F9A"/>
              </a:solidFill>
            </a:endParaRPr>
          </a:p>
        </p:txBody>
      </p:sp>
      <p:sp>
        <p:nvSpPr>
          <p:cNvPr id="6" name="Slide Number Placeholder 5"/>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65263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6" name="Footer Placeholder 5"/>
          <p:cNvSpPr>
            <a:spLocks noGrp="1"/>
          </p:cNvSpPr>
          <p:nvPr>
            <p:ph type="ftr" sz="quarter" idx="11"/>
          </p:nvPr>
        </p:nvSpPr>
        <p:spPr/>
        <p:txBody>
          <a:bodyPr/>
          <a:lstStyle/>
          <a:p>
            <a:endParaRPr lang="en-US" dirty="0">
              <a:solidFill>
                <a:srgbClr val="B13F9A"/>
              </a:solidFill>
            </a:endParaRPr>
          </a:p>
        </p:txBody>
      </p:sp>
      <p:sp>
        <p:nvSpPr>
          <p:cNvPr id="7" name="Slide Number Placeholder 6"/>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3857056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8" name="Footer Placeholder 7"/>
          <p:cNvSpPr>
            <a:spLocks noGrp="1"/>
          </p:cNvSpPr>
          <p:nvPr>
            <p:ph type="ftr" sz="quarter" idx="11"/>
          </p:nvPr>
        </p:nvSpPr>
        <p:spPr/>
        <p:txBody>
          <a:bodyPr/>
          <a:lstStyle/>
          <a:p>
            <a:endParaRPr lang="en-US" dirty="0">
              <a:solidFill>
                <a:srgbClr val="B13F9A"/>
              </a:solidFill>
            </a:endParaRPr>
          </a:p>
        </p:txBody>
      </p:sp>
      <p:sp>
        <p:nvSpPr>
          <p:cNvPr id="9" name="Slide Number Placeholder 8"/>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2570412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4" name="Footer Placeholder 3"/>
          <p:cNvSpPr>
            <a:spLocks noGrp="1"/>
          </p:cNvSpPr>
          <p:nvPr>
            <p:ph type="ftr" sz="quarter" idx="11"/>
          </p:nvPr>
        </p:nvSpPr>
        <p:spPr/>
        <p:txBody>
          <a:bodyPr/>
          <a:lstStyle/>
          <a:p>
            <a:endParaRPr lang="en-US" dirty="0">
              <a:solidFill>
                <a:srgbClr val="B13F9A"/>
              </a:solidFill>
            </a:endParaRPr>
          </a:p>
        </p:txBody>
      </p:sp>
      <p:sp>
        <p:nvSpPr>
          <p:cNvPr id="5" name="Slide Number Placeholder 4"/>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4266869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solidFill>
                <a:srgbClr val="B13F9A"/>
              </a:solidFill>
            </a:endParaRPr>
          </a:p>
        </p:txBody>
      </p:sp>
      <p:sp>
        <p:nvSpPr>
          <p:cNvPr id="9" name="Slide Number Placeholder 8"/>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4088444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solidFill>
                <a:srgbClr val="B13F9A"/>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2696438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64654B-3E84-4FB1-8416-E3BEF23758DC}" type="datetimeFigureOut">
              <a:rPr lang="en-US" smtClean="0">
                <a:solidFill>
                  <a:srgbClr val="B13F9A"/>
                </a:solidFill>
              </a:rPr>
              <a:pPr/>
              <a:t>7/23/2019</a:t>
            </a:fld>
            <a:endParaRPr lang="en-US" dirty="0">
              <a:solidFill>
                <a:srgbClr val="B13F9A"/>
              </a:solidFill>
            </a:endParaRPr>
          </a:p>
        </p:txBody>
      </p:sp>
      <p:sp>
        <p:nvSpPr>
          <p:cNvPr id="6" name="Footer Placeholder 5"/>
          <p:cNvSpPr>
            <a:spLocks noGrp="1"/>
          </p:cNvSpPr>
          <p:nvPr>
            <p:ph type="ftr" sz="quarter" idx="11"/>
          </p:nvPr>
        </p:nvSpPr>
        <p:spPr/>
        <p:txBody>
          <a:bodyPr/>
          <a:lstStyle/>
          <a:p>
            <a:endParaRPr lang="en-US" dirty="0">
              <a:solidFill>
                <a:srgbClr val="B13F9A"/>
              </a:solidFill>
            </a:endParaRPr>
          </a:p>
        </p:txBody>
      </p:sp>
      <p:sp>
        <p:nvSpPr>
          <p:cNvPr id="7" name="Slide Number Placeholder 6"/>
          <p:cNvSpPr>
            <a:spLocks noGrp="1"/>
          </p:cNvSpPr>
          <p:nvPr>
            <p:ph type="sldNum" sz="quarter" idx="12"/>
          </p:nvPr>
        </p:nvSpPr>
        <p:spPr/>
        <p:txBody>
          <a:bodyPr/>
          <a:lstStyle/>
          <a:p>
            <a:fld id="{B7C5F9C0-32CB-47E6-BA26-8B4A9C8CFC69}" type="slidenum">
              <a:rPr lang="en-US" smtClean="0">
                <a:solidFill>
                  <a:srgbClr val="B13F9A"/>
                </a:solidFill>
              </a:rPr>
              <a:pPr/>
              <a:t>‹#›</a:t>
            </a:fld>
            <a:endParaRPr lang="en-US" dirty="0">
              <a:solidFill>
                <a:srgbClr val="B13F9A"/>
              </a:solidFill>
            </a:endParaRPr>
          </a:p>
        </p:txBody>
      </p:sp>
    </p:spTree>
    <p:extLst>
      <p:ext uri="{BB962C8B-B14F-4D97-AF65-F5344CB8AC3E}">
        <p14:creationId xmlns:p14="http://schemas.microsoft.com/office/powerpoint/2010/main" val="183425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fontAlgn="auto">
              <a:spcBef>
                <a:spcPts val="0"/>
              </a:spcBef>
              <a:spcAft>
                <a:spcPts val="0"/>
              </a:spcAft>
            </a:pPr>
            <a:fld id="{5164654B-3E84-4FB1-8416-E3BEF23758DC}" type="datetimeFigureOut">
              <a:rPr lang="en-US" smtClean="0">
                <a:solidFill>
                  <a:srgbClr val="B13F9A"/>
                </a:solidFill>
                <a:latin typeface="Trebuchet MS"/>
              </a:rPr>
              <a:pPr fontAlgn="auto">
                <a:spcBef>
                  <a:spcPts val="0"/>
                </a:spcBef>
                <a:spcAft>
                  <a:spcPts val="0"/>
                </a:spcAft>
              </a:pPr>
              <a:t>7/23/2019</a:t>
            </a:fld>
            <a:endParaRPr lang="en-US" dirty="0">
              <a:solidFill>
                <a:srgbClr val="B13F9A"/>
              </a:solidFill>
              <a:latin typeface="Trebuchet MS"/>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fontAlgn="auto">
              <a:spcBef>
                <a:spcPts val="0"/>
              </a:spcBef>
              <a:spcAft>
                <a:spcPts val="0"/>
              </a:spcAft>
            </a:pPr>
            <a:endParaRPr lang="en-US" dirty="0">
              <a:solidFill>
                <a:srgbClr val="B13F9A"/>
              </a:solidFill>
              <a:latin typeface="Trebuchet MS"/>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fontAlgn="auto">
              <a:spcBef>
                <a:spcPts val="0"/>
              </a:spcBef>
              <a:spcAft>
                <a:spcPts val="0"/>
              </a:spcAft>
            </a:pPr>
            <a:fld id="{B7C5F9C0-32CB-47E6-BA26-8B4A9C8CFC69}" type="slidenum">
              <a:rPr lang="en-US" smtClean="0">
                <a:solidFill>
                  <a:srgbClr val="B13F9A"/>
                </a:solidFill>
                <a:latin typeface="Trebuchet MS"/>
              </a:rPr>
              <a:pPr fontAlgn="auto">
                <a:spcBef>
                  <a:spcPts val="0"/>
                </a:spcBef>
                <a:spcAft>
                  <a:spcPts val="0"/>
                </a:spcAft>
              </a:pPr>
              <a:t>‹#›</a:t>
            </a:fld>
            <a:endParaRPr lang="en-US" dirty="0">
              <a:solidFill>
                <a:srgbClr val="B13F9A"/>
              </a:solidFill>
              <a:latin typeface="Trebuchet MS"/>
            </a:endParaRP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140300"/>
      </p:ext>
    </p:extLst>
  </p:cSld>
  <p:clrMap bg1="lt1" tx1="dk1" bg2="lt2" tx2="dk2" accent1="accent1" accent2="accent2" accent3="accent3" accent4="accent4" accent5="accent5" accent6="accent6" hlink="hlink" folHlink="folHlink"/>
  <p:sldLayoutIdLst>
    <p:sldLayoutId id="2147484212" r:id="rId1"/>
    <p:sldLayoutId id="2147484213" r:id="rId2"/>
    <p:sldLayoutId id="2147484214" r:id="rId3"/>
    <p:sldLayoutId id="2147484215" r:id="rId4"/>
    <p:sldLayoutId id="2147484216" r:id="rId5"/>
    <p:sldLayoutId id="2147484217" r:id="rId6"/>
    <p:sldLayoutId id="2147484218" r:id="rId7"/>
    <p:sldLayoutId id="2147484219" r:id="rId8"/>
    <p:sldLayoutId id="2147484220" r:id="rId9"/>
    <p:sldLayoutId id="2147484221" r:id="rId10"/>
    <p:sldLayoutId id="214748422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wcupa.edu/ussss/ossd/"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lklingensmith@wcupa.ed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cbrenner@wcupa.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www2.ed.gov/about/offices/list/ocr/docs/qa-201404-title-ix.pdf"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www.wcupa.edu/_admin/social.equity/sexualmisconduct/"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notalone.gov/assets/report.pdf" TargetMode="External"/><Relationship Id="rId7" Type="http://schemas.openxmlformats.org/officeDocument/2006/relationships/hyperlink" Target="http://www.wcupa.edu/_admin/social.equity/sexualmisconduct/" TargetMode="External"/><Relationship Id="rId2" Type="http://schemas.openxmlformats.org/officeDocument/2006/relationships/hyperlink" Target="http://www.justice.gov/crt/about/cor/coord/titleix.php" TargetMode="External"/><Relationship Id="rId1" Type="http://schemas.openxmlformats.org/officeDocument/2006/relationships/slideLayout" Target="../slideLayouts/slideLayout6.xml"/><Relationship Id="rId6" Type="http://schemas.openxmlformats.org/officeDocument/2006/relationships/hyperlink" Target="http://www.justice.gov/tribal/violence-against-women-act-vawa-reauthorization-2013-0" TargetMode="External"/><Relationship Id="rId5" Type="http://schemas.openxmlformats.org/officeDocument/2006/relationships/hyperlink" Target="http://clerycenter.org/campus-sexual-violence-elimination-save-act" TargetMode="External"/><Relationship Id="rId4" Type="http://schemas.openxmlformats.org/officeDocument/2006/relationships/hyperlink" Target="http://notalone.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wcupa.edu/_services/stu.cou/default.aspx" TargetMode="External"/><Relationship Id="rId2" Type="http://schemas.openxmlformats.org/officeDocument/2006/relationships/hyperlink" Target="mailto:lklingensmith@wcupa.edu" TargetMode="External"/><Relationship Id="rId1" Type="http://schemas.openxmlformats.org/officeDocument/2006/relationships/slideLayout" Target="../slideLayouts/slideLayout2.xml"/><Relationship Id="rId5" Type="http://schemas.openxmlformats.org/officeDocument/2006/relationships/hyperlink" Target="http://www.wcupa.edu/_services/stu.wce/" TargetMode="External"/><Relationship Id="rId4" Type="http://schemas.openxmlformats.org/officeDocument/2006/relationships/hyperlink" Target="https://www.wcupa.edu/_services/stu.in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wcupa.edu/_admin/diversityEquityInclusion/"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457200" y="320040"/>
            <a:ext cx="7239000" cy="1661160"/>
          </a:xfrm>
        </p:spPr>
        <p:txBody>
          <a:bodyPr>
            <a:normAutofit fontScale="90000"/>
          </a:bodyPr>
          <a:lstStyle/>
          <a:p>
            <a:pPr algn="ctr" eaLnBrk="1" hangingPunct="1"/>
            <a:r>
              <a:rPr lang="en-US" sz="3600" dirty="0" smtClean="0">
                <a:solidFill>
                  <a:schemeClr val="tx2">
                    <a:lumMod val="50000"/>
                  </a:schemeClr>
                </a:solidFill>
              </a:rPr>
              <a:t/>
            </a:r>
            <a:br>
              <a:rPr lang="en-US" sz="3600" dirty="0" smtClean="0">
                <a:solidFill>
                  <a:schemeClr val="tx2">
                    <a:lumMod val="50000"/>
                  </a:schemeClr>
                </a:solidFill>
              </a:rPr>
            </a:br>
            <a:r>
              <a:rPr lang="en-US" sz="3600" dirty="0">
                <a:solidFill>
                  <a:schemeClr val="tx2">
                    <a:lumMod val="50000"/>
                  </a:schemeClr>
                </a:solidFill>
              </a:rPr>
              <a:t/>
            </a:r>
            <a:br>
              <a:rPr lang="en-US" sz="3600" dirty="0">
                <a:solidFill>
                  <a:schemeClr val="tx2">
                    <a:lumMod val="50000"/>
                  </a:schemeClr>
                </a:solidFill>
              </a:rPr>
            </a:br>
            <a:r>
              <a:rPr lang="en-US" sz="3600" dirty="0" smtClean="0">
                <a:solidFill>
                  <a:schemeClr val="tx2">
                    <a:lumMod val="50000"/>
                  </a:schemeClr>
                </a:solidFill>
              </a:rPr>
              <a:t/>
            </a:r>
            <a:br>
              <a:rPr lang="en-US" sz="3600" dirty="0" smtClean="0">
                <a:solidFill>
                  <a:schemeClr val="tx2">
                    <a:lumMod val="50000"/>
                  </a:schemeClr>
                </a:solidFill>
              </a:rPr>
            </a:br>
            <a:r>
              <a:rPr lang="en-US" sz="4000" b="1" dirty="0" smtClean="0">
                <a:solidFill>
                  <a:schemeClr val="tx2">
                    <a:lumMod val="50000"/>
                  </a:schemeClr>
                </a:solidFill>
              </a:rPr>
              <a:t>Office of Diversity, Equity and Inclusion</a:t>
            </a:r>
            <a:r>
              <a:rPr lang="en-US" sz="5300" b="1" dirty="0" smtClean="0">
                <a:solidFill>
                  <a:schemeClr val="tx2">
                    <a:lumMod val="50000"/>
                  </a:schemeClr>
                </a:solidFill>
              </a:rPr>
              <a:t/>
            </a:r>
            <a:br>
              <a:rPr lang="en-US" sz="5300" b="1" dirty="0" smtClean="0">
                <a:solidFill>
                  <a:schemeClr val="tx2">
                    <a:lumMod val="50000"/>
                  </a:schemeClr>
                </a:solidFill>
              </a:rPr>
            </a:br>
            <a:r>
              <a:rPr lang="en-US" sz="3600" b="1" dirty="0" smtClean="0">
                <a:solidFill>
                  <a:schemeClr val="tx2">
                    <a:lumMod val="50000"/>
                  </a:schemeClr>
                </a:solidFill>
              </a:rPr>
              <a:t>13/15 University Ave.</a:t>
            </a:r>
            <a:br>
              <a:rPr lang="en-US" sz="3600" b="1" dirty="0" smtClean="0">
                <a:solidFill>
                  <a:schemeClr val="tx2">
                    <a:lumMod val="50000"/>
                  </a:schemeClr>
                </a:solidFill>
              </a:rPr>
            </a:br>
            <a:r>
              <a:rPr lang="en-US" sz="3600" b="1" dirty="0" smtClean="0">
                <a:solidFill>
                  <a:schemeClr val="tx2">
                    <a:lumMod val="50000"/>
                  </a:schemeClr>
                </a:solidFill>
              </a:rPr>
              <a:t>610-436-2433</a:t>
            </a:r>
            <a:r>
              <a:rPr lang="en-US" sz="4000" b="1" dirty="0" smtClean="0">
                <a:solidFill>
                  <a:schemeClr val="tx2">
                    <a:lumMod val="50000"/>
                  </a:schemeClr>
                </a:solidFill>
              </a:rPr>
              <a:t/>
            </a:r>
            <a:br>
              <a:rPr lang="en-US" sz="4000" b="1" dirty="0" smtClean="0">
                <a:solidFill>
                  <a:schemeClr val="tx2">
                    <a:lumMod val="50000"/>
                  </a:schemeClr>
                </a:solidFill>
              </a:rPr>
            </a:br>
            <a:endParaRPr lang="en-US" sz="1600" b="1" dirty="0" smtClean="0">
              <a:solidFill>
                <a:schemeClr val="tx2">
                  <a:lumMod val="50000"/>
                </a:schemeClr>
              </a:solidFill>
            </a:endParaRPr>
          </a:p>
        </p:txBody>
      </p:sp>
      <p:sp>
        <p:nvSpPr>
          <p:cNvPr id="4099" name="Rectangle 3"/>
          <p:cNvSpPr>
            <a:spLocks noGrp="1" noChangeArrowheads="1"/>
          </p:cNvSpPr>
          <p:nvPr>
            <p:ph idx="1"/>
          </p:nvPr>
        </p:nvSpPr>
        <p:spPr>
          <a:xfrm>
            <a:off x="457200" y="2209800"/>
            <a:ext cx="8305800" cy="4245936"/>
          </a:xfrm>
        </p:spPr>
        <p:txBody>
          <a:bodyPr>
            <a:normAutofit fontScale="92500" lnSpcReduction="20000"/>
          </a:bodyPr>
          <a:lstStyle/>
          <a:p>
            <a:pPr marL="0" indent="0" eaLnBrk="1" hangingPunct="1">
              <a:lnSpc>
                <a:spcPct val="110000"/>
              </a:lnSpc>
              <a:buNone/>
            </a:pPr>
            <a:r>
              <a:rPr lang="en-US" sz="2400" b="1" dirty="0" smtClean="0"/>
              <a:t>Dr. Tracey Ray, Chief Diversity and Inclusion Officer</a:t>
            </a:r>
          </a:p>
          <a:p>
            <a:pPr marL="0" indent="0" eaLnBrk="1" hangingPunct="1">
              <a:lnSpc>
                <a:spcPct val="110000"/>
              </a:lnSpc>
              <a:buNone/>
            </a:pPr>
            <a:r>
              <a:rPr lang="en-US" sz="2400" b="1" dirty="0" smtClean="0"/>
              <a:t>Ms. Lynn Klingensmith, Director for Equity and Compliance/Title IX and ADA Coordinator</a:t>
            </a:r>
          </a:p>
          <a:p>
            <a:pPr marL="0" indent="0" eaLnBrk="1" hangingPunct="1">
              <a:lnSpc>
                <a:spcPct val="110000"/>
              </a:lnSpc>
              <a:buNone/>
            </a:pPr>
            <a:r>
              <a:rPr lang="en-US" sz="2400" b="1" dirty="0" smtClean="0"/>
              <a:t>Ms. Meg Hazel, Assistant Director, EEOC and Title IX Investigator</a:t>
            </a:r>
          </a:p>
          <a:p>
            <a:pPr marL="0" indent="0" eaLnBrk="1" hangingPunct="1">
              <a:lnSpc>
                <a:spcPct val="110000"/>
              </a:lnSpc>
              <a:buNone/>
            </a:pPr>
            <a:r>
              <a:rPr lang="en-US" sz="2400" b="1" dirty="0" smtClean="0"/>
              <a:t>TBA, Assistant Director, EEOC and Title IX Investigator</a:t>
            </a:r>
          </a:p>
          <a:p>
            <a:pPr marL="0" indent="0" eaLnBrk="1" hangingPunct="1">
              <a:lnSpc>
                <a:spcPct val="110000"/>
              </a:lnSpc>
              <a:buNone/>
            </a:pPr>
            <a:r>
              <a:rPr lang="en-US" sz="2400" b="1" dirty="0" smtClean="0"/>
              <a:t>Mr. Hiram Martinez, Assistant Director and Coordinator of Diversity Initiatives</a:t>
            </a:r>
          </a:p>
          <a:p>
            <a:pPr marL="0" indent="0" eaLnBrk="1" hangingPunct="1">
              <a:lnSpc>
                <a:spcPct val="110000"/>
              </a:lnSpc>
              <a:buNone/>
            </a:pPr>
            <a:r>
              <a:rPr lang="en-US" sz="2400" b="1" dirty="0" smtClean="0"/>
              <a:t>Ms. Kiara Allison, Compliance and Database Coordinator</a:t>
            </a:r>
          </a:p>
          <a:p>
            <a:pPr marL="0" indent="0" eaLnBrk="1" hangingPunct="1">
              <a:lnSpc>
                <a:spcPct val="110000"/>
              </a:lnSpc>
              <a:buNone/>
            </a:pPr>
            <a:r>
              <a:rPr lang="en-US" sz="2400" b="1" dirty="0" smtClean="0"/>
              <a:t/>
            </a:r>
            <a:br>
              <a:rPr lang="en-US" sz="2400" b="1" dirty="0" smtClean="0"/>
            </a:br>
            <a:r>
              <a:rPr lang="en-US" sz="2400" b="1" dirty="0" smtClean="0"/>
              <a:t>Ms. Tanya (Taz) Browne, Administrative Assistant</a:t>
            </a:r>
          </a:p>
        </p:txBody>
      </p:sp>
      <p:sp>
        <p:nvSpPr>
          <p:cNvPr id="4100" name="Rectangle 4"/>
          <p:cNvSpPr>
            <a:spLocks noChangeArrowheads="1"/>
          </p:cNvSpPr>
          <p:nvPr/>
        </p:nvSpPr>
        <p:spPr bwMode="auto">
          <a:xfrm>
            <a:off x="1219200" y="4718050"/>
            <a:ext cx="184150" cy="366713"/>
          </a:xfrm>
          <a:prstGeom prst="rect">
            <a:avLst/>
          </a:prstGeom>
          <a:noFill/>
          <a:ln w="9525">
            <a:noFill/>
            <a:miter lim="800000"/>
            <a:headEnd/>
            <a:tailEnd/>
          </a:ln>
        </p:spPr>
        <p:txBody>
          <a:bodyPr wrap="none">
            <a:spAutoFit/>
          </a:bodyPr>
          <a:lstStyle/>
          <a:p>
            <a:endParaRPr lang="en-US">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a:xfrm>
            <a:off x="228600" y="152401"/>
            <a:ext cx="7848600" cy="1447800"/>
          </a:xfrm>
        </p:spPr>
        <p:txBody>
          <a:bodyPr>
            <a:normAutofit/>
          </a:bodyPr>
          <a:lstStyle/>
          <a:p>
            <a:pPr eaLnBrk="1" hangingPunct="1"/>
            <a:r>
              <a:rPr lang="en-US" sz="4400" dirty="0" smtClean="0"/>
              <a:t>Examples of Sexual Harassment</a:t>
            </a:r>
          </a:p>
        </p:txBody>
      </p:sp>
      <p:sp>
        <p:nvSpPr>
          <p:cNvPr id="18435" name="Rectangle 3"/>
          <p:cNvSpPr>
            <a:spLocks noGrp="1" noChangeArrowheads="1"/>
          </p:cNvSpPr>
          <p:nvPr>
            <p:ph idx="1"/>
          </p:nvPr>
        </p:nvSpPr>
        <p:spPr>
          <a:xfrm>
            <a:off x="381000" y="1828800"/>
            <a:ext cx="7696200" cy="5029200"/>
          </a:xfrm>
        </p:spPr>
        <p:txBody>
          <a:bodyPr>
            <a:normAutofit/>
          </a:bodyPr>
          <a:lstStyle/>
          <a:p>
            <a:pPr eaLnBrk="1" hangingPunct="1">
              <a:lnSpc>
                <a:spcPct val="90000"/>
              </a:lnSpc>
            </a:pPr>
            <a:r>
              <a:rPr lang="en-US" dirty="0" smtClean="0"/>
              <a:t>Direct or implied threats to obtain sexual favors</a:t>
            </a:r>
          </a:p>
          <a:p>
            <a:pPr eaLnBrk="1" hangingPunct="1">
              <a:lnSpc>
                <a:spcPct val="90000"/>
              </a:lnSpc>
            </a:pPr>
            <a:r>
              <a:rPr lang="en-US" dirty="0" smtClean="0"/>
              <a:t>Bribes or promises of a benefit in return for sexual favors</a:t>
            </a:r>
          </a:p>
          <a:p>
            <a:pPr eaLnBrk="1" hangingPunct="1">
              <a:lnSpc>
                <a:spcPct val="90000"/>
              </a:lnSpc>
            </a:pPr>
            <a:r>
              <a:rPr lang="en-US" dirty="0" smtClean="0"/>
              <a:t>Touching, patting pinching, brushing against another person</a:t>
            </a:r>
          </a:p>
          <a:p>
            <a:pPr eaLnBrk="1" hangingPunct="1">
              <a:lnSpc>
                <a:spcPct val="90000"/>
              </a:lnSpc>
            </a:pPr>
            <a:r>
              <a:rPr lang="en-US" dirty="0" smtClean="0"/>
              <a:t>Comments or jokes made in person, by phone or by email</a:t>
            </a:r>
          </a:p>
          <a:p>
            <a:pPr eaLnBrk="1" hangingPunct="1">
              <a:lnSpc>
                <a:spcPct val="90000"/>
              </a:lnSpc>
            </a:pPr>
            <a:r>
              <a:rPr lang="en-US" dirty="0" smtClean="0"/>
              <a:t>Sexually explicit questions</a:t>
            </a:r>
          </a:p>
          <a:p>
            <a:pPr eaLnBrk="1" hangingPunct="1">
              <a:lnSpc>
                <a:spcPct val="90000"/>
              </a:lnSpc>
            </a:pPr>
            <a:r>
              <a:rPr lang="en-US" dirty="0" smtClean="0"/>
              <a:t>Repeated requests for dates</a:t>
            </a:r>
          </a:p>
          <a:p>
            <a:pPr eaLnBrk="1" hangingPunct="1">
              <a:lnSpc>
                <a:spcPct val="90000"/>
              </a:lnSpc>
            </a:pPr>
            <a:r>
              <a:rPr lang="en-US" dirty="0" smtClean="0"/>
              <a:t>Sexually suggestive sounds, gestures, looks</a:t>
            </a:r>
          </a:p>
          <a:p>
            <a:pPr eaLnBrk="1" hangingPunct="1">
              <a:lnSpc>
                <a:spcPct val="90000"/>
              </a:lnSpc>
            </a:pPr>
            <a:r>
              <a:rPr lang="en-US" dirty="0" smtClean="0"/>
              <a:t>Posters, graffiti or other graphics of a sexual nature</a:t>
            </a:r>
          </a:p>
          <a:p>
            <a:pPr eaLnBrk="1" hangingPunct="1">
              <a:lnSpc>
                <a:spcPct val="90000"/>
              </a:lnSpc>
            </a:pPr>
            <a:r>
              <a:rPr lang="en-US" dirty="0" smtClean="0"/>
              <a:t>Sexual assault, sexual violence, stalking</a:t>
            </a:r>
          </a:p>
          <a:p>
            <a:pPr eaLnBrk="1" hangingPunct="1">
              <a:lnSpc>
                <a:spcPct val="90000"/>
              </a:lnSpc>
              <a:buFont typeface="Wingdings" pitchFamily="2" charset="2"/>
              <a:buNone/>
            </a:pPr>
            <a:r>
              <a:rPr lang="en-US" sz="2000" b="1" dirty="0" smtClean="0">
                <a:latin typeface="Arial Narrow" pitchFamily="34"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52400" y="320040"/>
            <a:ext cx="7543800" cy="975360"/>
          </a:xfrm>
        </p:spPr>
        <p:txBody>
          <a:bodyPr>
            <a:noAutofit/>
          </a:bodyPr>
          <a:lstStyle/>
          <a:p>
            <a:pPr eaLnBrk="1" hangingPunct="1"/>
            <a:r>
              <a:rPr lang="en-US" sz="4000" dirty="0" smtClean="0"/>
              <a:t>Consensual Relationships</a:t>
            </a:r>
          </a:p>
        </p:txBody>
      </p:sp>
      <p:sp>
        <p:nvSpPr>
          <p:cNvPr id="20483" name="Content Placeholder 2"/>
          <p:cNvSpPr>
            <a:spLocks noGrp="1"/>
          </p:cNvSpPr>
          <p:nvPr>
            <p:ph idx="1"/>
          </p:nvPr>
        </p:nvSpPr>
        <p:spPr>
          <a:xfrm>
            <a:off x="304800" y="1752600"/>
            <a:ext cx="7620000" cy="4800600"/>
          </a:xfrm>
        </p:spPr>
        <p:txBody>
          <a:bodyPr/>
          <a:lstStyle/>
          <a:p>
            <a:pPr eaLnBrk="1" hangingPunct="1"/>
            <a:r>
              <a:rPr lang="en-US" dirty="0" smtClean="0"/>
              <a:t>West Chester University discourages romantic or sexual relationships between faculty or staff and students, as well as between supervisors and subordinates. </a:t>
            </a:r>
          </a:p>
          <a:p>
            <a:pPr lvl="1"/>
            <a:r>
              <a:rPr lang="en-US" sz="2000" i="1" dirty="0" smtClean="0"/>
              <a:t>Because of the inherently unequal nature of a relationship where one   person supervises, advises, or evaluates the other, the apparent consensual status of a romantic or sexual relationship between such parties is suspect even when both people have given voluntary consent. </a:t>
            </a:r>
            <a:endParaRPr lang="en-US" sz="2000" dirty="0"/>
          </a:p>
          <a:p>
            <a:r>
              <a:rPr lang="en-US" dirty="0"/>
              <a:t>Consensual relationships create:</a:t>
            </a:r>
          </a:p>
          <a:p>
            <a:pPr lvl="1"/>
            <a:r>
              <a:rPr lang="en-US" sz="2000" dirty="0">
                <a:solidFill>
                  <a:schemeClr val="bg1">
                    <a:lumMod val="50000"/>
                  </a:schemeClr>
                </a:solidFill>
              </a:rPr>
              <a:t>Concerns about validity of consent</a:t>
            </a:r>
          </a:p>
          <a:p>
            <a:pPr lvl="1"/>
            <a:r>
              <a:rPr lang="en-US" sz="2000" dirty="0">
                <a:solidFill>
                  <a:schemeClr val="bg1">
                    <a:lumMod val="50000"/>
                  </a:schemeClr>
                </a:solidFill>
              </a:rPr>
              <a:t>Conflicts of interest</a:t>
            </a:r>
          </a:p>
          <a:p>
            <a:pPr lvl="1"/>
            <a:r>
              <a:rPr lang="en-US" sz="2000" dirty="0">
                <a:solidFill>
                  <a:schemeClr val="bg1">
                    <a:lumMod val="50000"/>
                  </a:schemeClr>
                </a:solidFill>
              </a:rPr>
              <a:t>Unfair treatment of other students or employees</a:t>
            </a:r>
          </a:p>
          <a:p>
            <a:pPr lvl="1"/>
            <a:r>
              <a:rPr lang="en-US" sz="2000" dirty="0" smtClean="0">
                <a:solidFill>
                  <a:schemeClr val="bg1">
                    <a:lumMod val="50000"/>
                  </a:schemeClr>
                </a:solidFill>
              </a:rPr>
              <a:t>Undermine </a:t>
            </a:r>
            <a:r>
              <a:rPr lang="en-US" sz="2000" dirty="0">
                <a:solidFill>
                  <a:schemeClr val="bg1">
                    <a:lumMod val="50000"/>
                  </a:schemeClr>
                </a:solidFill>
              </a:rPr>
              <a:t>the atmosphere of trust</a:t>
            </a:r>
          </a:p>
          <a:p>
            <a:pPr lvl="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5400" dirty="0" smtClean="0"/>
              <a:t>Harassment</a:t>
            </a:r>
          </a:p>
        </p:txBody>
      </p:sp>
      <p:sp>
        <p:nvSpPr>
          <p:cNvPr id="9219" name="Content Placeholder 2"/>
          <p:cNvSpPr>
            <a:spLocks noGrp="1"/>
          </p:cNvSpPr>
          <p:nvPr>
            <p:ph idx="1"/>
          </p:nvPr>
        </p:nvSpPr>
        <p:spPr/>
        <p:txBody>
          <a:bodyPr>
            <a:normAutofit/>
          </a:bodyPr>
          <a:lstStyle/>
          <a:p>
            <a:pPr eaLnBrk="1" hangingPunct="1"/>
            <a:r>
              <a:rPr lang="en-US" dirty="0" smtClean="0"/>
              <a:t>Harassment, whether verbal, physical, or visual, that is based on any of these protected characteristics is discriminatory. </a:t>
            </a:r>
          </a:p>
          <a:p>
            <a:pPr lvl="1"/>
            <a:r>
              <a:rPr lang="en-US" dirty="0" smtClean="0">
                <a:solidFill>
                  <a:schemeClr val="tx1"/>
                </a:solidFill>
              </a:rPr>
              <a:t>Includes harassing conduct affecting tangible job benefits, interfering unreasonably with an individual’s work performance, or creating what a reasonable person would believe is an intimidating, hostile, or offensive environment.</a:t>
            </a:r>
          </a:p>
          <a:p>
            <a:r>
              <a:rPr lang="en-US" dirty="0"/>
              <a:t>Behavior based on race, color, religion, sex, </a:t>
            </a:r>
            <a:r>
              <a:rPr lang="en-US" dirty="0" smtClean="0"/>
              <a:t>gender identity, national or ethnic origin</a:t>
            </a:r>
            <a:r>
              <a:rPr lang="en-US" dirty="0"/>
              <a:t>, ancestry, age, sexual orientation, disability, or veteran status that is</a:t>
            </a:r>
            <a:r>
              <a:rPr lang="en-US" dirty="0" smtClean="0"/>
              <a:t>:</a:t>
            </a:r>
            <a:endParaRPr lang="en-US" dirty="0"/>
          </a:p>
          <a:p>
            <a:pPr lvl="2"/>
            <a:r>
              <a:rPr lang="en-US" sz="1800" dirty="0"/>
              <a:t>Sufficiently severe, persistent, or pervasive, or </a:t>
            </a:r>
          </a:p>
          <a:p>
            <a:pPr lvl="2"/>
            <a:r>
              <a:rPr lang="en-US" sz="1800" dirty="0"/>
              <a:t>Experienced as substantially interfering with an individual’s work, educational performance, participation in extra-curricular activities, or equal access to the University’s resources and opportunities.</a:t>
            </a:r>
          </a:p>
          <a:p>
            <a:pPr lvl="1"/>
            <a:endParaRPr lang="en-US" dirty="0" smtClean="0">
              <a:solidFill>
                <a:schemeClr val="tx1"/>
              </a:solidFill>
            </a:endParaRPr>
          </a:p>
        </p:txBody>
      </p:sp>
    </p:spTree>
    <p:extLst>
      <p:ext uri="{BB962C8B-B14F-4D97-AF65-F5344CB8AC3E}">
        <p14:creationId xmlns:p14="http://schemas.microsoft.com/office/powerpoint/2010/main" val="1407641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152400" y="320040"/>
            <a:ext cx="8382000" cy="1143000"/>
          </a:xfrm>
        </p:spPr>
        <p:txBody>
          <a:bodyPr>
            <a:normAutofit/>
          </a:bodyPr>
          <a:lstStyle/>
          <a:p>
            <a:pPr eaLnBrk="1" hangingPunct="1"/>
            <a:r>
              <a:rPr lang="en-US" sz="4000" dirty="0" smtClean="0"/>
              <a:t>The Americans with Disabilities Act (ADA)</a:t>
            </a:r>
          </a:p>
        </p:txBody>
      </p:sp>
      <p:sp>
        <p:nvSpPr>
          <p:cNvPr id="21507" name="Rectangle 3"/>
          <p:cNvSpPr>
            <a:spLocks noGrp="1" noChangeArrowheads="1"/>
          </p:cNvSpPr>
          <p:nvPr>
            <p:ph idx="1"/>
          </p:nvPr>
        </p:nvSpPr>
        <p:spPr>
          <a:xfrm>
            <a:off x="381000" y="1752600"/>
            <a:ext cx="7543800" cy="4703136"/>
          </a:xfrm>
        </p:spPr>
        <p:txBody>
          <a:bodyPr>
            <a:normAutofit/>
          </a:bodyPr>
          <a:lstStyle/>
          <a:p>
            <a:pPr eaLnBrk="1" hangingPunct="1"/>
            <a:r>
              <a:rPr lang="en-US" dirty="0" smtClean="0"/>
              <a:t>Protects qualified persons with disabilities from discrimination in employment, education, public services and programs, transportation, public accommodations, and telecommunications.</a:t>
            </a:r>
          </a:p>
          <a:p>
            <a:r>
              <a:rPr lang="en-US" dirty="0"/>
              <a:t>Employees seeking an accommodation for a disability should consult with Human Resources.</a:t>
            </a:r>
          </a:p>
          <a:p>
            <a:r>
              <a:rPr lang="en-US" dirty="0"/>
              <a:t>Students seeking accommodations should contact the Office of Services for Students with Disabilities.</a:t>
            </a:r>
          </a:p>
          <a:p>
            <a:r>
              <a:rPr lang="en-US" dirty="0"/>
              <a:t>Faculty are under a legal obligation to provide accommodations to students who submit a Letter of Accommodation from OSSD. If there are questions or concerns, faculty should contact the OSSD </a:t>
            </a:r>
            <a:r>
              <a:rPr lang="en-US" dirty="0" smtClean="0"/>
              <a:t>Office</a:t>
            </a:r>
          </a:p>
          <a:p>
            <a:r>
              <a:rPr lang="en-US" dirty="0">
                <a:hlinkClick r:id="rId3"/>
              </a:rPr>
              <a:t>http://www.wcupa.edu/ussss/ossd</a:t>
            </a:r>
            <a:r>
              <a:rPr lang="en-US" dirty="0" smtClean="0">
                <a:hlinkClick r:id="rId3"/>
              </a:rPr>
              <a:t>/</a:t>
            </a:r>
            <a:r>
              <a:rPr lang="en-US" dirty="0" smtClean="0"/>
              <a:t>  </a:t>
            </a:r>
            <a:r>
              <a:rPr lang="en-US" i="1" dirty="0" smtClean="0"/>
              <a:t>Faculty are required to complete the module.  Detailed instructions will be sent by email.   </a:t>
            </a:r>
            <a:endParaRPr lang="en-US" i="1" dirty="0"/>
          </a:p>
          <a:p>
            <a:pPr eaLnBrk="1" hangingPunct="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609600" y="762000"/>
            <a:ext cx="7239000" cy="822960"/>
          </a:xfrm>
        </p:spPr>
        <p:txBody>
          <a:bodyPr>
            <a:normAutofit/>
          </a:bodyPr>
          <a:lstStyle/>
          <a:p>
            <a:pPr eaLnBrk="1" hangingPunct="1"/>
            <a:r>
              <a:rPr lang="en-US" dirty="0" smtClean="0"/>
              <a:t>Disability</a:t>
            </a:r>
          </a:p>
        </p:txBody>
      </p:sp>
      <p:sp>
        <p:nvSpPr>
          <p:cNvPr id="22531" name="Rectangle 3"/>
          <p:cNvSpPr>
            <a:spLocks noGrp="1" noChangeArrowheads="1"/>
          </p:cNvSpPr>
          <p:nvPr>
            <p:ph idx="1"/>
          </p:nvPr>
        </p:nvSpPr>
        <p:spPr/>
        <p:txBody>
          <a:bodyPr>
            <a:normAutofit fontScale="92500" lnSpcReduction="20000"/>
          </a:bodyPr>
          <a:lstStyle/>
          <a:p>
            <a:pPr eaLnBrk="1" hangingPunct="1">
              <a:lnSpc>
                <a:spcPct val="90000"/>
              </a:lnSpc>
            </a:pPr>
            <a:r>
              <a:rPr lang="en-US" sz="2800" dirty="0" smtClean="0"/>
              <a:t>“Disability” is defined as:</a:t>
            </a:r>
          </a:p>
          <a:p>
            <a:pPr eaLnBrk="1" hangingPunct="1">
              <a:lnSpc>
                <a:spcPct val="90000"/>
              </a:lnSpc>
              <a:buNone/>
            </a:pPr>
            <a:endParaRPr lang="en-US" sz="2800" dirty="0" smtClean="0"/>
          </a:p>
          <a:p>
            <a:pPr lvl="1" eaLnBrk="1" hangingPunct="1">
              <a:lnSpc>
                <a:spcPct val="90000"/>
              </a:lnSpc>
            </a:pPr>
            <a:r>
              <a:rPr lang="en-US" sz="2800" dirty="0" smtClean="0">
                <a:solidFill>
                  <a:schemeClr val="tx1"/>
                </a:solidFill>
              </a:rPr>
              <a:t>Physical or mental impairment which substantially limits a major life activity;</a:t>
            </a:r>
          </a:p>
          <a:p>
            <a:pPr lvl="1" eaLnBrk="1" hangingPunct="1">
              <a:lnSpc>
                <a:spcPct val="90000"/>
              </a:lnSpc>
              <a:buNone/>
            </a:pPr>
            <a:endParaRPr lang="en-US" sz="2800" dirty="0" smtClean="0">
              <a:solidFill>
                <a:schemeClr val="tx1"/>
              </a:solidFill>
            </a:endParaRPr>
          </a:p>
          <a:p>
            <a:pPr lvl="1" eaLnBrk="1" hangingPunct="1">
              <a:lnSpc>
                <a:spcPct val="90000"/>
              </a:lnSpc>
            </a:pPr>
            <a:r>
              <a:rPr lang="en-US" sz="2800" dirty="0" smtClean="0">
                <a:solidFill>
                  <a:schemeClr val="tx1"/>
                </a:solidFill>
              </a:rPr>
              <a:t>Record of impairment; </a:t>
            </a:r>
          </a:p>
          <a:p>
            <a:pPr lvl="2" eaLnBrk="1" hangingPunct="1">
              <a:lnSpc>
                <a:spcPct val="90000"/>
              </a:lnSpc>
            </a:pPr>
            <a:r>
              <a:rPr lang="en-US" sz="2800" dirty="0" smtClean="0">
                <a:solidFill>
                  <a:schemeClr val="bg1">
                    <a:lumMod val="50000"/>
                  </a:schemeClr>
                </a:solidFill>
              </a:rPr>
              <a:t>Human Resources services (employees)</a:t>
            </a:r>
          </a:p>
          <a:p>
            <a:pPr lvl="2" eaLnBrk="1" hangingPunct="1">
              <a:lnSpc>
                <a:spcPct val="90000"/>
              </a:lnSpc>
            </a:pPr>
            <a:r>
              <a:rPr lang="en-US" sz="2800" dirty="0" smtClean="0">
                <a:solidFill>
                  <a:schemeClr val="bg1">
                    <a:lumMod val="50000"/>
                  </a:schemeClr>
                </a:solidFill>
              </a:rPr>
              <a:t>Office of Services for Students with Disabilities (students)</a:t>
            </a:r>
          </a:p>
          <a:p>
            <a:pPr lvl="2" eaLnBrk="1" hangingPunct="1">
              <a:lnSpc>
                <a:spcPct val="90000"/>
              </a:lnSpc>
            </a:pPr>
            <a:endParaRPr lang="en-US" sz="2800" dirty="0" smtClean="0"/>
          </a:p>
          <a:p>
            <a:pPr lvl="1" eaLnBrk="1" hangingPunct="1">
              <a:lnSpc>
                <a:spcPct val="90000"/>
              </a:lnSpc>
            </a:pPr>
            <a:r>
              <a:rPr lang="en-US" sz="2800" dirty="0" smtClean="0">
                <a:solidFill>
                  <a:schemeClr val="tx1"/>
                </a:solidFill>
              </a:rPr>
              <a:t>Being regarded as having such impairment.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a:xfrm>
            <a:off x="304800" y="381000"/>
            <a:ext cx="8382000" cy="1447800"/>
          </a:xfrm>
        </p:spPr>
        <p:txBody>
          <a:bodyPr>
            <a:noAutofit/>
          </a:bodyPr>
          <a:lstStyle/>
          <a:p>
            <a:pPr algn="ctr" eaLnBrk="1" hangingPunct="1"/>
            <a:r>
              <a:rPr lang="en-US" sz="3200" dirty="0" smtClean="0"/>
              <a:t>Procedures for Reporting and Investigating Discrimination/Harassment  Complaints</a:t>
            </a:r>
          </a:p>
        </p:txBody>
      </p:sp>
      <p:sp>
        <p:nvSpPr>
          <p:cNvPr id="24579" name="Rectangle 3"/>
          <p:cNvSpPr>
            <a:spLocks noGrp="1" noChangeArrowheads="1"/>
          </p:cNvSpPr>
          <p:nvPr>
            <p:ph idx="1"/>
          </p:nvPr>
        </p:nvSpPr>
        <p:spPr>
          <a:xfrm>
            <a:off x="609600" y="2133600"/>
            <a:ext cx="7772399" cy="4724400"/>
          </a:xfrm>
        </p:spPr>
        <p:txBody>
          <a:bodyPr>
            <a:normAutofit/>
          </a:bodyPr>
          <a:lstStyle/>
          <a:p>
            <a:r>
              <a:rPr lang="en-US" sz="2400" dirty="0" smtClean="0"/>
              <a:t>Share concerns with the Office of Social Equity.</a:t>
            </a:r>
          </a:p>
          <a:p>
            <a:pPr eaLnBrk="1" hangingPunct="1"/>
            <a:r>
              <a:rPr lang="en-US" sz="2400" dirty="0" smtClean="0"/>
              <a:t>Review informal and formal options for resolution. </a:t>
            </a:r>
          </a:p>
          <a:p>
            <a:pPr eaLnBrk="1" hangingPunct="1"/>
            <a:r>
              <a:rPr lang="en-US" sz="2400" dirty="0" smtClean="0"/>
              <a:t>The Office of Social Equity maintains records of all formal and informal complaints.</a:t>
            </a:r>
            <a:endParaRPr lang="en-US" sz="2400" dirty="0"/>
          </a:p>
          <a:p>
            <a:pPr eaLnBrk="1" hangingPunct="1"/>
            <a:r>
              <a:rPr lang="en-US" sz="2400" dirty="0" smtClean="0"/>
              <a:t>The Office of Social Equity monitors repeated complaints within the same unit or against the same individual.</a:t>
            </a:r>
          </a:p>
          <a:p>
            <a:pPr eaLnBrk="1" hangingPunct="1"/>
            <a:endParaRPr lang="en-US" sz="2400" dirty="0" smtClean="0"/>
          </a:p>
          <a:p>
            <a:pPr lvl="1" eaLnBrk="1" hangingPunct="1"/>
            <a:endParaRPr lang="en-US" sz="2800" dirty="0" smtClean="0">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a:xfrm>
            <a:off x="822960" y="286605"/>
            <a:ext cx="7543800" cy="1237396"/>
          </a:xfrm>
        </p:spPr>
        <p:txBody>
          <a:bodyPr>
            <a:normAutofit fontScale="90000"/>
          </a:bodyPr>
          <a:lstStyle/>
          <a:p>
            <a:r>
              <a:rPr lang="en-US" dirty="0" smtClean="0"/>
              <a:t>Formal Complaint Procedures</a:t>
            </a:r>
            <a:br>
              <a:rPr lang="en-US" dirty="0" smtClean="0"/>
            </a:br>
            <a:endParaRPr lang="en-US" dirty="0" smtClean="0"/>
          </a:p>
        </p:txBody>
      </p:sp>
      <p:sp>
        <p:nvSpPr>
          <p:cNvPr id="25603" name="Rectangle 3"/>
          <p:cNvSpPr>
            <a:spLocks noGrp="1" noChangeArrowheads="1"/>
          </p:cNvSpPr>
          <p:nvPr>
            <p:ph idx="1"/>
          </p:nvPr>
        </p:nvSpPr>
        <p:spPr>
          <a:xfrm>
            <a:off x="822959" y="1845734"/>
            <a:ext cx="7711441" cy="4250266"/>
          </a:xfrm>
        </p:spPr>
        <p:txBody>
          <a:bodyPr>
            <a:noAutofit/>
          </a:bodyPr>
          <a:lstStyle/>
          <a:p>
            <a:r>
              <a:rPr lang="en-US" sz="1800" b="1" dirty="0" smtClean="0"/>
              <a:t>Purpose</a:t>
            </a:r>
            <a:r>
              <a:rPr lang="en-US" sz="1800" dirty="0" smtClean="0"/>
              <a:t>:  </a:t>
            </a:r>
          </a:p>
          <a:p>
            <a:pPr lvl="1"/>
            <a:r>
              <a:rPr lang="en-US" dirty="0" smtClean="0"/>
              <a:t>To determine if sexual harassment and/or discrimination has occurred, the culpability of the alleged offender, appropriate sanctions or remedies.</a:t>
            </a:r>
          </a:p>
          <a:p>
            <a:r>
              <a:rPr lang="en-US" sz="1800" b="1" dirty="0" smtClean="0"/>
              <a:t>How to initiate</a:t>
            </a:r>
            <a:r>
              <a:rPr lang="en-US" sz="1800" dirty="0" smtClean="0"/>
              <a:t>: </a:t>
            </a:r>
          </a:p>
          <a:p>
            <a:pPr lvl="1"/>
            <a:r>
              <a:rPr lang="en-US" dirty="0" smtClean="0"/>
              <a:t>Contact Office of Diversity, Equity and Inclusion to file a written complaint. </a:t>
            </a:r>
          </a:p>
          <a:p>
            <a:r>
              <a:rPr lang="en-US" sz="1800" b="1" dirty="0" smtClean="0"/>
              <a:t>Investigation</a:t>
            </a:r>
            <a:r>
              <a:rPr lang="en-US" sz="1800" dirty="0" smtClean="0"/>
              <a:t>:  </a:t>
            </a:r>
          </a:p>
          <a:p>
            <a:pPr lvl="1"/>
            <a:r>
              <a:rPr lang="en-US" dirty="0" smtClean="0"/>
              <a:t>Required if the complaint </a:t>
            </a:r>
            <a:r>
              <a:rPr lang="en-US" i="1" dirty="0" smtClean="0"/>
              <a:t>sufficiently</a:t>
            </a:r>
            <a:r>
              <a:rPr lang="en-US" dirty="0" smtClean="0"/>
              <a:t> outlines discrimination or harassment.  If not, it may be referred under an alternative administrative policy.</a:t>
            </a:r>
          </a:p>
          <a:p>
            <a:r>
              <a:rPr lang="en-US" sz="1800" b="1" dirty="0" smtClean="0"/>
              <a:t>Timeliness</a:t>
            </a:r>
            <a:r>
              <a:rPr lang="en-US" sz="1800" dirty="0" smtClean="0"/>
              <a:t>:   </a:t>
            </a:r>
          </a:p>
          <a:p>
            <a:pPr lvl="1"/>
            <a:r>
              <a:rPr lang="en-US" dirty="0" smtClean="0"/>
              <a:t>Encouraged to report within 180 calendar days.</a:t>
            </a:r>
          </a:p>
          <a:p>
            <a:r>
              <a:rPr lang="en-US" sz="1800" b="1" dirty="0" smtClean="0"/>
              <a:t>Outcomes</a:t>
            </a:r>
            <a:r>
              <a:rPr lang="en-US" sz="1800" dirty="0" smtClean="0"/>
              <a:t>: </a:t>
            </a:r>
          </a:p>
          <a:p>
            <a:pPr lvl="1"/>
            <a:r>
              <a:rPr lang="en-US" dirty="0" smtClean="0"/>
              <a:t>If allegation of sexual harassment and/or discrimination is substantiated, a variety of sanctions may be applied through appropriate disciplinary process.</a:t>
            </a:r>
          </a:p>
          <a:p>
            <a:pPr lvl="1"/>
            <a:endParaRPr lang="en-US" dirty="0" smtClean="0"/>
          </a:p>
          <a:p>
            <a:endParaRPr lang="en-US"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normAutofit/>
          </a:bodyPr>
          <a:lstStyle/>
          <a:p>
            <a:pPr eaLnBrk="1" hangingPunct="1"/>
            <a:r>
              <a:rPr lang="en-US" sz="4400" dirty="0" smtClean="0"/>
              <a:t>Informal Complaint Procedures</a:t>
            </a:r>
            <a:br>
              <a:rPr lang="en-US" sz="4400" dirty="0" smtClean="0"/>
            </a:br>
            <a:endParaRPr lang="en-US" sz="4400" u="sng" dirty="0" smtClean="0"/>
          </a:p>
        </p:txBody>
      </p:sp>
      <p:sp>
        <p:nvSpPr>
          <p:cNvPr id="27651" name="Rectangle 3"/>
          <p:cNvSpPr>
            <a:spLocks noGrp="1" noChangeArrowheads="1"/>
          </p:cNvSpPr>
          <p:nvPr>
            <p:ph idx="1"/>
          </p:nvPr>
        </p:nvSpPr>
        <p:spPr>
          <a:xfrm>
            <a:off x="457200" y="1676400"/>
            <a:ext cx="7543800" cy="5181600"/>
          </a:xfrm>
        </p:spPr>
        <p:txBody>
          <a:bodyPr>
            <a:noAutofit/>
          </a:bodyPr>
          <a:lstStyle/>
          <a:p>
            <a:pPr eaLnBrk="1" hangingPunct="1">
              <a:lnSpc>
                <a:spcPct val="80000"/>
              </a:lnSpc>
            </a:pPr>
            <a:r>
              <a:rPr lang="en-US" b="1" dirty="0" smtClean="0"/>
              <a:t>Purpose:</a:t>
            </a:r>
            <a:r>
              <a:rPr lang="en-US" dirty="0" smtClean="0"/>
              <a:t>  </a:t>
            </a:r>
          </a:p>
          <a:p>
            <a:pPr lvl="1" eaLnBrk="1" hangingPunct="1">
              <a:lnSpc>
                <a:spcPct val="80000"/>
              </a:lnSpc>
            </a:pPr>
            <a:r>
              <a:rPr lang="en-US" sz="2000" dirty="0" smtClean="0"/>
              <a:t>To stop the behavior. Should not be used for repeated or serious offenses. Will not be used in the case of sexual assault. </a:t>
            </a:r>
          </a:p>
          <a:p>
            <a:pPr eaLnBrk="1" hangingPunct="1">
              <a:lnSpc>
                <a:spcPct val="80000"/>
              </a:lnSpc>
            </a:pPr>
            <a:endParaRPr lang="en-US" b="1" dirty="0" smtClean="0"/>
          </a:p>
          <a:p>
            <a:pPr eaLnBrk="1" hangingPunct="1">
              <a:lnSpc>
                <a:spcPct val="80000"/>
              </a:lnSpc>
            </a:pPr>
            <a:r>
              <a:rPr lang="en-US" b="1" dirty="0" smtClean="0"/>
              <a:t>How to initiate:</a:t>
            </a:r>
            <a:r>
              <a:rPr lang="en-US" dirty="0" smtClean="0"/>
              <a:t>    </a:t>
            </a:r>
          </a:p>
          <a:p>
            <a:pPr lvl="1" eaLnBrk="1" hangingPunct="1">
              <a:lnSpc>
                <a:spcPct val="80000"/>
              </a:lnSpc>
            </a:pPr>
            <a:r>
              <a:rPr lang="en-US" sz="2000" dirty="0" smtClean="0"/>
              <a:t>Generally,  a written complaint is filed with the Social Equity Office.  Must be the complainant’s preference to use the informal procedure.</a:t>
            </a:r>
          </a:p>
          <a:p>
            <a:pPr eaLnBrk="1" hangingPunct="1">
              <a:lnSpc>
                <a:spcPct val="80000"/>
              </a:lnSpc>
            </a:pPr>
            <a:endParaRPr lang="en-US" b="1" dirty="0" smtClean="0"/>
          </a:p>
          <a:p>
            <a:pPr eaLnBrk="1" hangingPunct="1">
              <a:lnSpc>
                <a:spcPct val="80000"/>
              </a:lnSpc>
            </a:pPr>
            <a:r>
              <a:rPr lang="en-US" b="1" dirty="0" smtClean="0"/>
              <a:t>Resolution:</a:t>
            </a:r>
            <a:r>
              <a:rPr lang="en-US" dirty="0" smtClean="0"/>
              <a:t> </a:t>
            </a:r>
          </a:p>
          <a:p>
            <a:pPr lvl="1" eaLnBrk="1" hangingPunct="1">
              <a:lnSpc>
                <a:spcPct val="80000"/>
              </a:lnSpc>
            </a:pPr>
            <a:r>
              <a:rPr lang="en-US" sz="2000" dirty="0" smtClean="0"/>
              <a:t>Mediation is a recommended course of action to resolve the informal complaint.  At any point in the process, it can be changed to a formal complaint by the complainant or Social Equity.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noAutofit/>
          </a:bodyPr>
          <a:lstStyle/>
          <a:p>
            <a:pPr eaLnBrk="1" hangingPunct="1"/>
            <a:r>
              <a:rPr lang="en-US" sz="4000" dirty="0" smtClean="0"/>
              <a:t>Issues Associated with Investigations</a:t>
            </a:r>
          </a:p>
        </p:txBody>
      </p:sp>
      <p:sp>
        <p:nvSpPr>
          <p:cNvPr id="23555" name="Rectangle 3"/>
          <p:cNvSpPr>
            <a:spLocks noGrp="1" noChangeArrowheads="1"/>
          </p:cNvSpPr>
          <p:nvPr>
            <p:ph idx="1"/>
          </p:nvPr>
        </p:nvSpPr>
        <p:spPr>
          <a:xfrm>
            <a:off x="685800" y="2362200"/>
            <a:ext cx="7315200" cy="4114800"/>
          </a:xfrm>
        </p:spPr>
        <p:txBody>
          <a:bodyPr>
            <a:normAutofit/>
          </a:bodyPr>
          <a:lstStyle/>
          <a:p>
            <a:pPr eaLnBrk="1" hangingPunct="1"/>
            <a:r>
              <a:rPr lang="en-US" sz="2800" dirty="0" smtClean="0"/>
              <a:t>Protection Against Retaliation </a:t>
            </a:r>
          </a:p>
          <a:p>
            <a:pPr lvl="1"/>
            <a:r>
              <a:rPr lang="en-US" sz="2500" dirty="0" smtClean="0"/>
              <a:t>Retaliatory actions against persons filing a complaint of discrimination are also prohibited. Acts of retaliation shall constitute misconduct subject to disciplinary action. </a:t>
            </a:r>
          </a:p>
          <a:p>
            <a:pPr eaLnBrk="1" hangingPunct="1"/>
            <a:r>
              <a:rPr lang="en-US" sz="2800" dirty="0" smtClean="0"/>
              <a:t>Groundless or Malicious Allegations</a:t>
            </a:r>
          </a:p>
          <a:p>
            <a:pPr eaLnBrk="1" hangingPunct="1"/>
            <a:r>
              <a:rPr lang="en-US" sz="2800" dirty="0" smtClean="0"/>
              <a:t>Privacy and Confidentiality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a:bodyPr>
          <a:lstStyle/>
          <a:p>
            <a:r>
              <a:rPr lang="en-US" sz="4000" dirty="0" smtClean="0"/>
              <a:t>Complaints against Students</a:t>
            </a:r>
            <a:r>
              <a:rPr lang="en-US" dirty="0" smtClean="0"/>
              <a:t>	</a:t>
            </a:r>
          </a:p>
        </p:txBody>
      </p:sp>
      <p:sp>
        <p:nvSpPr>
          <p:cNvPr id="29699" name="Content Placeholder 2"/>
          <p:cNvSpPr>
            <a:spLocks noGrp="1"/>
          </p:cNvSpPr>
          <p:nvPr>
            <p:ph idx="1"/>
          </p:nvPr>
        </p:nvSpPr>
        <p:spPr>
          <a:xfrm>
            <a:off x="822959" y="1845734"/>
            <a:ext cx="7787641" cy="4023360"/>
          </a:xfrm>
        </p:spPr>
        <p:txBody>
          <a:bodyPr>
            <a:normAutofit lnSpcReduction="10000"/>
          </a:bodyPr>
          <a:lstStyle/>
          <a:p>
            <a:r>
              <a:rPr lang="en-US" sz="2800" dirty="0" smtClean="0"/>
              <a:t>Discrimination and harassment are violations of the Student Code of Conduct.</a:t>
            </a:r>
          </a:p>
          <a:p>
            <a:endParaRPr lang="en-US" sz="1400" dirty="0" smtClean="0"/>
          </a:p>
          <a:p>
            <a:r>
              <a:rPr lang="en-US" sz="2800" dirty="0" smtClean="0"/>
              <a:t>Complaints about discriminatory or harassing conduct by a student should be brought to the attention of the Title IX Coordinator, Lynn Klingensmith, </a:t>
            </a:r>
            <a:r>
              <a:rPr lang="en-US" sz="2800" dirty="0" smtClean="0">
                <a:hlinkClick r:id="rId3"/>
              </a:rPr>
              <a:t>lklingensmith@wcupa.edu</a:t>
            </a:r>
            <a:r>
              <a:rPr lang="en-US" sz="2800" dirty="0" smtClean="0"/>
              <a:t>, 610-436-2433  and/or the Assistant Dean for Student Conduct, Christina Brenner, </a:t>
            </a:r>
            <a:r>
              <a:rPr lang="en-US" sz="2800" dirty="0" smtClean="0">
                <a:hlinkClick r:id="rId4"/>
              </a:rPr>
              <a:t>cbrenner@wcupa.edu</a:t>
            </a:r>
            <a:r>
              <a:rPr lang="en-US" sz="2800" dirty="0" smtClean="0"/>
              <a:t>, 610-436-3511, 200 Ruby Jones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xfrm>
            <a:off x="228600" y="381001"/>
            <a:ext cx="8458200" cy="685799"/>
          </a:xfrm>
        </p:spPr>
        <p:txBody>
          <a:bodyPr>
            <a:noAutofit/>
          </a:bodyPr>
          <a:lstStyle/>
          <a:p>
            <a:pPr algn="ctr" eaLnBrk="1" hangingPunct="1"/>
            <a:r>
              <a:rPr lang="en-US" sz="5400" b="1" dirty="0" smtClean="0"/>
              <a:t>Today’s Objectives</a:t>
            </a:r>
          </a:p>
        </p:txBody>
      </p:sp>
      <p:sp>
        <p:nvSpPr>
          <p:cNvPr id="6147" name="Rectangle 3"/>
          <p:cNvSpPr>
            <a:spLocks noGrp="1" noChangeArrowheads="1"/>
          </p:cNvSpPr>
          <p:nvPr>
            <p:ph idx="1"/>
          </p:nvPr>
        </p:nvSpPr>
        <p:spPr>
          <a:xfrm>
            <a:off x="228600" y="1676400"/>
            <a:ext cx="7924800" cy="5181600"/>
          </a:xfrm>
        </p:spPr>
        <p:txBody>
          <a:bodyPr>
            <a:normAutofit/>
          </a:bodyPr>
          <a:lstStyle/>
          <a:p>
            <a:pPr>
              <a:lnSpc>
                <a:spcPct val="90000"/>
              </a:lnSpc>
            </a:pPr>
            <a:r>
              <a:rPr lang="en-US" dirty="0" smtClean="0"/>
              <a:t>Overview </a:t>
            </a:r>
            <a:r>
              <a:rPr lang="en-US" dirty="0"/>
              <a:t>of the </a:t>
            </a:r>
            <a:r>
              <a:rPr lang="en-US" dirty="0" smtClean="0"/>
              <a:t>Office of Diversity, Equity and Inclusion</a:t>
            </a:r>
          </a:p>
          <a:p>
            <a:pPr>
              <a:lnSpc>
                <a:spcPct val="90000"/>
              </a:lnSpc>
            </a:pPr>
            <a:endParaRPr lang="en-US" dirty="0"/>
          </a:p>
          <a:p>
            <a:pPr>
              <a:lnSpc>
                <a:spcPct val="90000"/>
              </a:lnSpc>
            </a:pPr>
            <a:r>
              <a:rPr lang="en-US" dirty="0" smtClean="0"/>
              <a:t>Highlight the WCU non-discrimination policies</a:t>
            </a:r>
          </a:p>
          <a:p>
            <a:pPr eaLnBrk="1" hangingPunct="1">
              <a:lnSpc>
                <a:spcPct val="90000"/>
              </a:lnSpc>
            </a:pPr>
            <a:endParaRPr lang="en-US" dirty="0" smtClean="0"/>
          </a:p>
          <a:p>
            <a:pPr eaLnBrk="1" hangingPunct="1">
              <a:lnSpc>
                <a:spcPct val="90000"/>
              </a:lnSpc>
            </a:pPr>
            <a:r>
              <a:rPr lang="en-US" dirty="0" smtClean="0"/>
              <a:t>Define sexual harassment and discrimination</a:t>
            </a:r>
          </a:p>
          <a:p>
            <a:pPr eaLnBrk="1" hangingPunct="1">
              <a:lnSpc>
                <a:spcPct val="90000"/>
              </a:lnSpc>
            </a:pPr>
            <a:endParaRPr lang="en-US" dirty="0"/>
          </a:p>
          <a:p>
            <a:pPr eaLnBrk="1" hangingPunct="1">
              <a:lnSpc>
                <a:spcPct val="90000"/>
              </a:lnSpc>
            </a:pPr>
            <a:r>
              <a:rPr lang="en-US" dirty="0" smtClean="0"/>
              <a:t>Title IX and Sexual Misconduct Policy</a:t>
            </a:r>
          </a:p>
          <a:p>
            <a:pPr marL="0" indent="0" eaLnBrk="1" hangingPunct="1">
              <a:lnSpc>
                <a:spcPct val="90000"/>
              </a:lnSpc>
              <a:buNone/>
            </a:pPr>
            <a:endParaRPr lang="en-US" dirty="0" smtClean="0"/>
          </a:p>
          <a:p>
            <a:pPr>
              <a:lnSpc>
                <a:spcPct val="90000"/>
              </a:lnSpc>
            </a:pPr>
            <a:r>
              <a:rPr lang="en-US" dirty="0" smtClean="0"/>
              <a:t>Discuss your rights and responsibilities</a:t>
            </a:r>
          </a:p>
          <a:p>
            <a:pPr marL="0" indent="0" eaLnBrk="1" hangingPunct="1">
              <a:lnSpc>
                <a:spcPct val="90000"/>
              </a:lnSpc>
              <a:buNone/>
            </a:pPr>
            <a:r>
              <a:rPr lang="en-US" dirty="0" smtClean="0"/>
              <a:t> </a:t>
            </a:r>
          </a:p>
        </p:txBody>
      </p:sp>
      <p:sp>
        <p:nvSpPr>
          <p:cNvPr id="321540" name="Rectangle 4"/>
          <p:cNvSpPr>
            <a:spLocks noChangeArrowheads="1"/>
          </p:cNvSpPr>
          <p:nvPr/>
        </p:nvSpPr>
        <p:spPr bwMode="auto">
          <a:xfrm>
            <a:off x="8909050" y="6296025"/>
            <a:ext cx="361950" cy="476250"/>
          </a:xfrm>
          <a:prstGeom prst="rect">
            <a:avLst/>
          </a:prstGeom>
          <a:noFill/>
          <a:ln w="9525">
            <a:noFill/>
            <a:miter lim="800000"/>
            <a:headEnd/>
            <a:tailEnd/>
          </a:ln>
          <a:effectLst/>
        </p:spPr>
        <p:txBody>
          <a:bodyPr wrap="none">
            <a:spAutoFit/>
          </a:bodyPr>
          <a:lstStyle/>
          <a:p>
            <a:pPr>
              <a:lnSpc>
                <a:spcPct val="90000"/>
              </a:lnSpc>
              <a:spcBef>
                <a:spcPct val="20000"/>
              </a:spcBef>
              <a:buFontTx/>
              <a:buChar char="•"/>
              <a:defRPr/>
            </a:pPr>
            <a:endParaRPr lang="en-US" sz="2800">
              <a:solidFill>
                <a:schemeClr val="tx1"/>
              </a:solidFill>
              <a:effectLst>
                <a:outerShdw blurRad="38100" dist="38100" dir="2700000" algn="tl">
                  <a:srgbClr val="000000"/>
                </a:outerShdw>
              </a:effectLst>
              <a:latin typeface="Arial Black"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normAutofit/>
          </a:bodyPr>
          <a:lstStyle/>
          <a:p>
            <a:pPr eaLnBrk="1" hangingPunct="1"/>
            <a:r>
              <a:rPr lang="en-US" sz="4400" dirty="0" smtClean="0"/>
              <a:t>Participating in an Investigation</a:t>
            </a:r>
          </a:p>
        </p:txBody>
      </p:sp>
      <p:sp>
        <p:nvSpPr>
          <p:cNvPr id="30723" name="Rectangle 3"/>
          <p:cNvSpPr>
            <a:spLocks noGrp="1" noChangeArrowheads="1"/>
          </p:cNvSpPr>
          <p:nvPr>
            <p:ph idx="1"/>
          </p:nvPr>
        </p:nvSpPr>
        <p:spPr/>
        <p:txBody>
          <a:bodyPr>
            <a:normAutofit/>
          </a:bodyPr>
          <a:lstStyle/>
          <a:p>
            <a:pPr eaLnBrk="1" hangingPunct="1"/>
            <a:endParaRPr lang="en-US" sz="2800" dirty="0" smtClean="0"/>
          </a:p>
          <a:p>
            <a:pPr eaLnBrk="1" hangingPunct="1"/>
            <a:r>
              <a:rPr lang="en-US" sz="2800" dirty="0" smtClean="0"/>
              <a:t>Fact Finders are trained faculty and staff who will respect your privacy.</a:t>
            </a:r>
          </a:p>
          <a:p>
            <a:pPr eaLnBrk="1" hangingPunct="1"/>
            <a:r>
              <a:rPr lang="en-US" sz="2800" dirty="0" smtClean="0"/>
              <a:t>Respect the privacy of those involved in the process; speak only to those individuals who need to know to assist you.</a:t>
            </a:r>
          </a:p>
          <a:p>
            <a:pPr eaLnBrk="1" hangingPunct="1"/>
            <a:r>
              <a:rPr lang="en-US" sz="2800" dirty="0" smtClean="0"/>
              <a:t>Don’t be afraid to cooperate.</a:t>
            </a:r>
          </a:p>
          <a:p>
            <a:pPr eaLnBrk="1" hangingPunct="1"/>
            <a:endParaRPr lang="en-US"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noAutofit/>
          </a:bodyPr>
          <a:lstStyle/>
          <a:p>
            <a:pPr eaLnBrk="1" hangingPunct="1"/>
            <a:r>
              <a:rPr lang="en-US" sz="4000" dirty="0" smtClean="0"/>
              <a:t>External Complaint Procedures</a:t>
            </a:r>
          </a:p>
        </p:txBody>
      </p:sp>
      <p:sp>
        <p:nvSpPr>
          <p:cNvPr id="28675" name="Rectangle 3"/>
          <p:cNvSpPr>
            <a:spLocks noGrp="1" noChangeArrowheads="1"/>
          </p:cNvSpPr>
          <p:nvPr>
            <p:ph idx="1"/>
          </p:nvPr>
        </p:nvSpPr>
        <p:spPr>
          <a:xfrm>
            <a:off x="457200" y="1828800"/>
            <a:ext cx="7909560" cy="4626936"/>
          </a:xfrm>
        </p:spPr>
        <p:txBody>
          <a:bodyPr>
            <a:normAutofit/>
          </a:bodyPr>
          <a:lstStyle/>
          <a:p>
            <a:pPr eaLnBrk="1" hangingPunct="1">
              <a:lnSpc>
                <a:spcPct val="90000"/>
              </a:lnSpc>
            </a:pPr>
            <a:r>
              <a:rPr lang="en-US" sz="2800" dirty="0" smtClean="0"/>
              <a:t>A complaint may be filed directly with federal and state agencies such as:</a:t>
            </a:r>
          </a:p>
          <a:p>
            <a:pPr eaLnBrk="1" hangingPunct="1">
              <a:lnSpc>
                <a:spcPct val="90000"/>
              </a:lnSpc>
            </a:pPr>
            <a:endParaRPr lang="en-US" sz="2800" dirty="0" smtClean="0"/>
          </a:p>
          <a:p>
            <a:pPr lvl="1" eaLnBrk="1" hangingPunct="1">
              <a:lnSpc>
                <a:spcPct val="90000"/>
              </a:lnSpc>
            </a:pPr>
            <a:r>
              <a:rPr lang="en-US" sz="2800" dirty="0" smtClean="0"/>
              <a:t>Pennsylvania Human Relations Commission</a:t>
            </a:r>
          </a:p>
          <a:p>
            <a:pPr lvl="1" eaLnBrk="1" hangingPunct="1">
              <a:lnSpc>
                <a:spcPct val="90000"/>
              </a:lnSpc>
            </a:pPr>
            <a:r>
              <a:rPr lang="en-US" sz="2800" dirty="0" smtClean="0"/>
              <a:t>U.S. Department of Education, Office of Civil Rights</a:t>
            </a:r>
          </a:p>
          <a:p>
            <a:pPr lvl="1" eaLnBrk="1" hangingPunct="1">
              <a:lnSpc>
                <a:spcPct val="90000"/>
              </a:lnSpc>
            </a:pPr>
            <a:r>
              <a:rPr lang="en-US" sz="2800" dirty="0" smtClean="0"/>
              <a:t>U.S. Equal Employment Opportunity Commission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Title IX</a:t>
            </a:r>
            <a:br>
              <a:rPr lang="en-US" dirty="0" smtClean="0"/>
            </a:br>
            <a:r>
              <a:rPr lang="en-US" dirty="0" smtClean="0"/>
              <a:t>Pregnant and Parenting Students</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West Chester University is committed to creating an accessible and inclusive environment for pregnant and parenting students.</a:t>
            </a:r>
          </a:p>
          <a:p>
            <a:r>
              <a:rPr lang="en-US" sz="1600" i="1" dirty="0" smtClean="0"/>
              <a:t>Title IX of the Education Amendments of 1972 </a:t>
            </a:r>
            <a:r>
              <a:rPr lang="en-US" sz="1600" dirty="0" smtClean="0"/>
              <a:t>prohibits discrimination based on sex in education programs and activities including academic, educational, extracurricular, athletic and other programs or activities in schools.  This prohibition includes discrimination against pregnant and parenting students.  </a:t>
            </a:r>
          </a:p>
          <a:p>
            <a:pPr marL="0" indent="0">
              <a:buNone/>
            </a:pPr>
            <a:r>
              <a:rPr lang="en-US" sz="1400" dirty="0" smtClean="0"/>
              <a:t>Specific accommodations will vary from student to student.  Here are some examples: </a:t>
            </a:r>
          </a:p>
          <a:p>
            <a:pPr>
              <a:buFont typeface="Courier New" panose="02070309020205020404" pitchFamily="49" charset="0"/>
              <a:buChar char="o"/>
            </a:pPr>
            <a:r>
              <a:rPr lang="en-US" sz="1400" dirty="0" smtClean="0"/>
              <a:t> A larger desk</a:t>
            </a:r>
          </a:p>
          <a:p>
            <a:pPr>
              <a:buFont typeface="Courier New" panose="02070309020205020404" pitchFamily="49" charset="0"/>
              <a:buChar char="o"/>
            </a:pPr>
            <a:r>
              <a:rPr lang="en-US" sz="1400" dirty="0" smtClean="0"/>
              <a:t>Breaks during class</a:t>
            </a:r>
          </a:p>
          <a:p>
            <a:pPr>
              <a:buFont typeface="Courier New" panose="02070309020205020404" pitchFamily="49" charset="0"/>
              <a:buChar char="o"/>
            </a:pPr>
            <a:r>
              <a:rPr lang="en-US" sz="1400" dirty="0" smtClean="0"/>
              <a:t>Providing notification to faculty on absences due to pregnancy or related conditions</a:t>
            </a:r>
          </a:p>
          <a:p>
            <a:pPr>
              <a:buFont typeface="Courier New" panose="02070309020205020404" pitchFamily="49" charset="0"/>
              <a:buChar char="o"/>
            </a:pPr>
            <a:r>
              <a:rPr lang="en-US" sz="1400" dirty="0" smtClean="0"/>
              <a:t>Providing assistance with missed work, rescheduling of tests, exams and/or submitting work after a deadline due to pregnancy or childbirth</a:t>
            </a:r>
          </a:p>
          <a:p>
            <a:pPr marL="0" indent="0">
              <a:buNone/>
            </a:pPr>
            <a:r>
              <a:rPr lang="en-US" sz="1800" b="1" dirty="0" smtClean="0">
                <a:solidFill>
                  <a:srgbClr val="FF0000"/>
                </a:solidFill>
              </a:rPr>
              <a:t>Please refer students to Lynn </a:t>
            </a:r>
            <a:r>
              <a:rPr lang="en-US" sz="1800" b="1" dirty="0" err="1" smtClean="0">
                <a:solidFill>
                  <a:srgbClr val="FF0000"/>
                </a:solidFill>
              </a:rPr>
              <a:t>Klingensmith</a:t>
            </a:r>
            <a:r>
              <a:rPr lang="en-US" sz="1800" b="1" dirty="0" smtClean="0">
                <a:solidFill>
                  <a:srgbClr val="FF0000"/>
                </a:solidFill>
              </a:rPr>
              <a:t>, Title IX Coordinator for assistance with these accommodation requests.  </a:t>
            </a:r>
          </a:p>
          <a:p>
            <a:endParaRPr lang="en-US" sz="1800" dirty="0"/>
          </a:p>
        </p:txBody>
      </p:sp>
    </p:spTree>
    <p:extLst>
      <p:ext uri="{BB962C8B-B14F-4D97-AF65-F5344CB8AC3E}">
        <p14:creationId xmlns:p14="http://schemas.microsoft.com/office/powerpoint/2010/main" val="2790594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152400"/>
            <a:ext cx="9372600" cy="4568826"/>
          </a:xfrm>
          <a:prstGeom prst="rect">
            <a:avLst/>
          </a:prstGeom>
        </p:spPr>
      </p:pic>
      <p:sp>
        <p:nvSpPr>
          <p:cNvPr id="16" name="TextBox 15"/>
          <p:cNvSpPr txBox="1"/>
          <p:nvPr/>
        </p:nvSpPr>
        <p:spPr>
          <a:xfrm>
            <a:off x="7483623" y="4761449"/>
            <a:ext cx="1660377" cy="615553"/>
          </a:xfrm>
          <a:prstGeom prst="rect">
            <a:avLst/>
          </a:prstGeom>
          <a:noFill/>
        </p:spPr>
        <p:txBody>
          <a:bodyPr wrap="square" rtlCol="0">
            <a:spAutoFit/>
          </a:bodyPr>
          <a:lstStyle/>
          <a:p>
            <a:pPr algn="ctr"/>
            <a:r>
              <a:rPr lang="en-US" b="1" dirty="0" smtClean="0">
                <a:solidFill>
                  <a:srgbClr val="FFC000"/>
                </a:solidFill>
              </a:rPr>
              <a:t>Stalking</a:t>
            </a:r>
          </a:p>
          <a:p>
            <a:pPr algn="ctr"/>
            <a:endParaRPr lang="en-US" sz="1600" dirty="0">
              <a:solidFill>
                <a:prstClr val="white"/>
              </a:solidFill>
            </a:endParaRPr>
          </a:p>
        </p:txBody>
      </p:sp>
      <p:sp>
        <p:nvSpPr>
          <p:cNvPr id="2" name="TextBox 1"/>
          <p:cNvSpPr txBox="1"/>
          <p:nvPr/>
        </p:nvSpPr>
        <p:spPr>
          <a:xfrm>
            <a:off x="381000" y="1267613"/>
            <a:ext cx="8001000" cy="1446550"/>
          </a:xfrm>
          <a:prstGeom prst="rect">
            <a:avLst/>
          </a:prstGeom>
          <a:noFill/>
        </p:spPr>
        <p:txBody>
          <a:bodyPr wrap="square" rtlCol="0">
            <a:spAutoFit/>
          </a:bodyPr>
          <a:lstStyle/>
          <a:p>
            <a:pPr algn="ctr"/>
            <a:r>
              <a:rPr lang="en-US" sz="4400" dirty="0" smtClean="0">
                <a:solidFill>
                  <a:srgbClr val="512D6D"/>
                </a:solidFill>
              </a:rPr>
              <a:t>SEXUAL </a:t>
            </a:r>
            <a:br>
              <a:rPr lang="en-US" sz="4400" dirty="0" smtClean="0">
                <a:solidFill>
                  <a:srgbClr val="512D6D"/>
                </a:solidFill>
              </a:rPr>
            </a:br>
            <a:r>
              <a:rPr lang="en-US" sz="4400" dirty="0" smtClean="0">
                <a:solidFill>
                  <a:srgbClr val="512D6D"/>
                </a:solidFill>
              </a:rPr>
              <a:t>MISCONDUCT</a:t>
            </a:r>
            <a:endParaRPr lang="en-US" sz="4400" dirty="0">
              <a:solidFill>
                <a:srgbClr val="512D6D"/>
              </a:solidFill>
            </a:endParaRPr>
          </a:p>
        </p:txBody>
      </p:sp>
      <p:cxnSp>
        <p:nvCxnSpPr>
          <p:cNvPr id="15" name="Straight Arrow Connector 14"/>
          <p:cNvCxnSpPr/>
          <p:nvPr/>
        </p:nvCxnSpPr>
        <p:spPr>
          <a:xfrm flipH="1">
            <a:off x="851842" y="3170177"/>
            <a:ext cx="518384" cy="161339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795485" y="3130230"/>
            <a:ext cx="61078" cy="169328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2184923" y="3329835"/>
            <a:ext cx="450031" cy="142565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16" idx="0"/>
          </p:cNvCxnSpPr>
          <p:nvPr/>
        </p:nvCxnSpPr>
        <p:spPr>
          <a:xfrm>
            <a:off x="7559754" y="3059186"/>
            <a:ext cx="754058" cy="170226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507185" y="3281646"/>
            <a:ext cx="222381" cy="145615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019800" y="4755490"/>
            <a:ext cx="1539954" cy="861774"/>
          </a:xfrm>
          <a:prstGeom prst="rect">
            <a:avLst/>
          </a:prstGeom>
          <a:noFill/>
        </p:spPr>
        <p:txBody>
          <a:bodyPr wrap="square" rtlCol="0">
            <a:spAutoFit/>
          </a:bodyPr>
          <a:lstStyle/>
          <a:p>
            <a:pPr algn="ctr"/>
            <a:r>
              <a:rPr lang="en-US" b="1" dirty="0" smtClean="0">
                <a:solidFill>
                  <a:srgbClr val="FFC000"/>
                </a:solidFill>
              </a:rPr>
              <a:t>Sexual Exploitation</a:t>
            </a:r>
          </a:p>
          <a:p>
            <a:pPr algn="ctr"/>
            <a:endParaRPr lang="en-US" sz="1400" dirty="0">
              <a:solidFill>
                <a:prstClr val="white"/>
              </a:solidFill>
            </a:endParaRPr>
          </a:p>
        </p:txBody>
      </p:sp>
      <p:sp>
        <p:nvSpPr>
          <p:cNvPr id="40" name="TextBox 39"/>
          <p:cNvSpPr txBox="1"/>
          <p:nvPr/>
        </p:nvSpPr>
        <p:spPr>
          <a:xfrm>
            <a:off x="3048001" y="4782570"/>
            <a:ext cx="1633093" cy="1415772"/>
          </a:xfrm>
          <a:prstGeom prst="rect">
            <a:avLst/>
          </a:prstGeom>
          <a:noFill/>
        </p:spPr>
        <p:txBody>
          <a:bodyPr wrap="square" rtlCol="0">
            <a:spAutoFit/>
          </a:bodyPr>
          <a:lstStyle/>
          <a:p>
            <a:pPr algn="ctr"/>
            <a:r>
              <a:rPr lang="en-US" b="1" dirty="0" smtClean="0">
                <a:solidFill>
                  <a:srgbClr val="FFC000"/>
                </a:solidFill>
              </a:rPr>
              <a:t>Relationship and Domestic Violence</a:t>
            </a:r>
          </a:p>
          <a:p>
            <a:pPr algn="ctr"/>
            <a:endParaRPr lang="en-US" sz="1400" dirty="0">
              <a:solidFill>
                <a:srgbClr val="FFC000"/>
              </a:solidFill>
            </a:endParaRPr>
          </a:p>
        </p:txBody>
      </p:sp>
      <p:sp>
        <p:nvSpPr>
          <p:cNvPr id="41" name="TextBox 40"/>
          <p:cNvSpPr txBox="1"/>
          <p:nvPr/>
        </p:nvSpPr>
        <p:spPr>
          <a:xfrm>
            <a:off x="-16871" y="4761449"/>
            <a:ext cx="1693271" cy="646331"/>
          </a:xfrm>
          <a:prstGeom prst="rect">
            <a:avLst/>
          </a:prstGeom>
          <a:noFill/>
        </p:spPr>
        <p:txBody>
          <a:bodyPr wrap="square" rtlCol="0">
            <a:spAutoFit/>
          </a:bodyPr>
          <a:lstStyle/>
          <a:p>
            <a:pPr algn="ctr"/>
            <a:r>
              <a:rPr lang="en-US" b="1" dirty="0" smtClean="0">
                <a:solidFill>
                  <a:srgbClr val="FFC000"/>
                </a:solidFill>
              </a:rPr>
              <a:t>Sexual Harassment</a:t>
            </a:r>
          </a:p>
        </p:txBody>
      </p:sp>
      <p:sp>
        <p:nvSpPr>
          <p:cNvPr id="42" name="TextBox 41"/>
          <p:cNvSpPr txBox="1"/>
          <p:nvPr/>
        </p:nvSpPr>
        <p:spPr>
          <a:xfrm>
            <a:off x="1485831" y="4798468"/>
            <a:ext cx="1616223" cy="646331"/>
          </a:xfrm>
          <a:prstGeom prst="rect">
            <a:avLst/>
          </a:prstGeom>
          <a:noFill/>
        </p:spPr>
        <p:txBody>
          <a:bodyPr wrap="square" rtlCol="0">
            <a:spAutoFit/>
          </a:bodyPr>
          <a:lstStyle/>
          <a:p>
            <a:pPr algn="ctr"/>
            <a:r>
              <a:rPr lang="en-US" b="1" dirty="0" smtClean="0">
                <a:solidFill>
                  <a:srgbClr val="FFC000"/>
                </a:solidFill>
              </a:rPr>
              <a:t>Sexual Assault</a:t>
            </a:r>
          </a:p>
        </p:txBody>
      </p:sp>
      <p:cxnSp>
        <p:nvCxnSpPr>
          <p:cNvPr id="4" name="Straight Arrow Connector 3"/>
          <p:cNvCxnSpPr/>
          <p:nvPr/>
        </p:nvCxnSpPr>
        <p:spPr>
          <a:xfrm>
            <a:off x="5164582" y="3182198"/>
            <a:ext cx="120994" cy="15179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604047" y="4782570"/>
            <a:ext cx="1612826" cy="923330"/>
          </a:xfrm>
          <a:prstGeom prst="rect">
            <a:avLst/>
          </a:prstGeom>
          <a:noFill/>
        </p:spPr>
        <p:txBody>
          <a:bodyPr wrap="square" rtlCol="0">
            <a:spAutoFit/>
          </a:bodyPr>
          <a:lstStyle/>
          <a:p>
            <a:r>
              <a:rPr lang="en-US" b="1" dirty="0" smtClean="0"/>
              <a:t>       Other </a:t>
            </a:r>
          </a:p>
          <a:p>
            <a:r>
              <a:rPr lang="en-US" b="1" dirty="0" smtClean="0"/>
              <a:t>Relationship</a:t>
            </a:r>
          </a:p>
          <a:p>
            <a:r>
              <a:rPr lang="en-US" b="1" dirty="0" smtClean="0"/>
              <a:t>       Abuse</a:t>
            </a:r>
            <a:endParaRPr lang="en-US" b="1" dirty="0"/>
          </a:p>
        </p:txBody>
      </p:sp>
    </p:spTree>
    <p:extLst>
      <p:ext uri="{BB962C8B-B14F-4D97-AF65-F5344CB8AC3E}">
        <p14:creationId xmlns:p14="http://schemas.microsoft.com/office/powerpoint/2010/main" val="3278185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a:t>
            </a:r>
            <a:r>
              <a:rPr lang="en-US" sz="2000" dirty="0" smtClean="0"/>
              <a:t>      </a:t>
            </a:r>
            <a:r>
              <a:rPr lang="en-US" sz="4000" dirty="0" smtClean="0"/>
              <a:t>What is my responsibility?  </a:t>
            </a:r>
            <a:endParaRPr lang="en-US" sz="4000" dirty="0"/>
          </a:p>
        </p:txBody>
      </p:sp>
      <p:sp>
        <p:nvSpPr>
          <p:cNvPr id="3" name="Rectangle 2"/>
          <p:cNvSpPr/>
          <p:nvPr/>
        </p:nvSpPr>
        <p:spPr>
          <a:xfrm>
            <a:off x="822960" y="1828800"/>
            <a:ext cx="7696200" cy="4585871"/>
          </a:xfrm>
          <a:prstGeom prst="rect">
            <a:avLst/>
          </a:prstGeom>
        </p:spPr>
        <p:txBody>
          <a:bodyPr wrap="square">
            <a:spAutoFit/>
          </a:bodyPr>
          <a:lstStyle/>
          <a:p>
            <a:r>
              <a:rPr lang="en-US" sz="2000" b="1" dirty="0">
                <a:solidFill>
                  <a:schemeClr val="tx1"/>
                </a:solidFill>
                <a:latin typeface="+mn-lt"/>
              </a:rPr>
              <a:t>Responsible Employee </a:t>
            </a:r>
            <a:r>
              <a:rPr lang="en-US" sz="2000" dirty="0">
                <a:solidFill>
                  <a:schemeClr val="tx1"/>
                </a:solidFill>
                <a:latin typeface="+mn-lt"/>
              </a:rPr>
              <a:t>– must report “all relevant details” including (if known) the identities of the alleged perpetrator, alleged victim, and other students involved, as well as the date, time, and location of the incident.  They should make every effort to advise students BEFORE the student reveals confidential information of their obligation to reveal the names and facts to the Title IX Coordinator</a:t>
            </a:r>
            <a:r>
              <a:rPr lang="en-US" sz="2000" dirty="0" smtClean="0">
                <a:solidFill>
                  <a:schemeClr val="tx1"/>
                </a:solidFill>
                <a:latin typeface="+mn-lt"/>
              </a:rPr>
              <a:t>.</a:t>
            </a:r>
          </a:p>
          <a:p>
            <a:endParaRPr lang="en-US" sz="2000" dirty="0">
              <a:solidFill>
                <a:schemeClr val="tx1"/>
              </a:solidFill>
              <a:latin typeface="+mn-lt"/>
            </a:endParaRPr>
          </a:p>
          <a:p>
            <a:r>
              <a:rPr lang="en-US" sz="2000" dirty="0">
                <a:solidFill>
                  <a:schemeClr val="tx1"/>
                </a:solidFill>
                <a:latin typeface="+mn-lt"/>
              </a:rPr>
              <a:t> “A </a:t>
            </a:r>
            <a:r>
              <a:rPr lang="en-US" sz="2000" i="1" dirty="0">
                <a:solidFill>
                  <a:schemeClr val="tx1"/>
                </a:solidFill>
                <a:latin typeface="+mn-lt"/>
              </a:rPr>
              <a:t>responsible employee</a:t>
            </a:r>
            <a:r>
              <a:rPr lang="en-US" sz="2000" dirty="0">
                <a:solidFill>
                  <a:schemeClr val="tx1"/>
                </a:solidFill>
                <a:latin typeface="+mn-lt"/>
              </a:rPr>
              <a:t> includes any employee who has the authority to take action to redress sexual violence; who has been given the duty of reporting incidents of sexual violence or any other misconduct of students to the Title IX Coordinator or other appropriate school designee; or whom a student could reasonably believe has this authority and duty.” </a:t>
            </a:r>
            <a:r>
              <a:rPr lang="en-US" sz="2000" dirty="0" smtClean="0">
                <a:solidFill>
                  <a:schemeClr val="tx1"/>
                </a:solidFill>
                <a:latin typeface="+mn-lt"/>
              </a:rPr>
              <a:t>     </a:t>
            </a:r>
            <a:r>
              <a:rPr lang="en-US" sz="1600" dirty="0" smtClean="0">
                <a:solidFill>
                  <a:schemeClr val="tx1"/>
                </a:solidFill>
                <a:latin typeface="+mn-lt"/>
              </a:rPr>
              <a:t>Highlight </a:t>
            </a:r>
            <a:r>
              <a:rPr lang="en-US" sz="1600" dirty="0">
                <a:solidFill>
                  <a:schemeClr val="tx1"/>
                </a:solidFill>
                <a:latin typeface="+mn-lt"/>
              </a:rPr>
              <a:t>from the Department of </a:t>
            </a:r>
            <a:r>
              <a:rPr lang="en-US" sz="1600" dirty="0" smtClean="0">
                <a:solidFill>
                  <a:schemeClr val="tx1"/>
                </a:solidFill>
                <a:latin typeface="+mn-lt"/>
              </a:rPr>
              <a:t>Education “</a:t>
            </a:r>
            <a:r>
              <a:rPr lang="en-US" sz="1600" i="1" dirty="0" smtClean="0">
                <a:solidFill>
                  <a:schemeClr val="tx1"/>
                </a:solidFill>
                <a:latin typeface="+mn-lt"/>
              </a:rPr>
              <a:t>Significant </a:t>
            </a:r>
            <a:r>
              <a:rPr lang="en-US" sz="1600" i="1" dirty="0">
                <a:solidFill>
                  <a:schemeClr val="tx1"/>
                </a:solidFill>
                <a:latin typeface="+mn-lt"/>
              </a:rPr>
              <a:t>Guidance Document</a:t>
            </a:r>
            <a:r>
              <a:rPr lang="en-US" sz="1600" dirty="0">
                <a:solidFill>
                  <a:schemeClr val="tx1"/>
                </a:solidFill>
                <a:latin typeface="+mn-lt"/>
              </a:rPr>
              <a:t>”, April 2014</a:t>
            </a:r>
            <a:br>
              <a:rPr lang="en-US" sz="1600" dirty="0">
                <a:solidFill>
                  <a:schemeClr val="tx1"/>
                </a:solidFill>
                <a:latin typeface="+mn-lt"/>
              </a:rPr>
            </a:br>
            <a:r>
              <a:rPr lang="en-US" sz="1600" dirty="0">
                <a:solidFill>
                  <a:schemeClr val="tx1"/>
                </a:solidFill>
                <a:latin typeface="+mn-lt"/>
              </a:rPr>
              <a:t> </a:t>
            </a:r>
            <a:r>
              <a:rPr lang="en-US" sz="1600" dirty="0">
                <a:solidFill>
                  <a:schemeClr val="tx1"/>
                </a:solidFill>
                <a:latin typeface="+mn-lt"/>
                <a:hlinkClick r:id="rId2"/>
              </a:rPr>
              <a:t>http://www2.ed.gov/about/offices/list/ocr/docs/qa-201404-title-ix.pdf</a:t>
            </a:r>
            <a:r>
              <a:rPr lang="en-US" sz="1600" dirty="0">
                <a:solidFill>
                  <a:schemeClr val="tx1"/>
                </a:solidFill>
                <a:latin typeface="+mn-lt"/>
              </a:rPr>
              <a:t> </a:t>
            </a:r>
          </a:p>
        </p:txBody>
      </p:sp>
    </p:spTree>
    <p:extLst>
      <p:ext uri="{BB962C8B-B14F-4D97-AF65-F5344CB8AC3E}">
        <p14:creationId xmlns:p14="http://schemas.microsoft.com/office/powerpoint/2010/main" val="4024047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 to Reporting</a:t>
            </a:r>
            <a:endParaRPr lang="en-US" dirty="0"/>
          </a:p>
        </p:txBody>
      </p:sp>
      <p:sp>
        <p:nvSpPr>
          <p:cNvPr id="3" name="Rectangle 2"/>
          <p:cNvSpPr/>
          <p:nvPr/>
        </p:nvSpPr>
        <p:spPr>
          <a:xfrm>
            <a:off x="813628" y="1981200"/>
            <a:ext cx="7553131" cy="3970318"/>
          </a:xfrm>
          <a:prstGeom prst="rect">
            <a:avLst/>
          </a:prstGeom>
        </p:spPr>
        <p:txBody>
          <a:bodyPr wrap="square">
            <a:spAutoFit/>
          </a:bodyPr>
          <a:lstStyle/>
          <a:p>
            <a:r>
              <a:rPr lang="en-US" sz="2800" i="1" dirty="0" smtClean="0">
                <a:solidFill>
                  <a:schemeClr val="tx1"/>
                </a:solidFill>
                <a:latin typeface="+mn-lt"/>
              </a:rPr>
              <a:t>The OCR has opined that the disclosure of sexual violence through the context of a required writing assignment, classroom discussion or via a University-approved  research project.</a:t>
            </a:r>
          </a:p>
          <a:p>
            <a:endParaRPr lang="en-US" sz="2800" dirty="0">
              <a:solidFill>
                <a:schemeClr val="tx1"/>
              </a:solidFill>
              <a:latin typeface="+mn-lt"/>
            </a:endParaRPr>
          </a:p>
          <a:p>
            <a:r>
              <a:rPr lang="en-US" sz="2800" dirty="0" smtClean="0">
                <a:solidFill>
                  <a:srgbClr val="FF0000"/>
                </a:solidFill>
                <a:latin typeface="+mn-lt"/>
              </a:rPr>
              <a:t>However, the disclosure of sexual violence against a child (under 18 years old at the time of the incident) is NOT EXEMPT  from the employee’s reporting obligations. </a:t>
            </a:r>
            <a:r>
              <a:rPr lang="en-US" sz="2800" dirty="0" smtClean="0">
                <a:solidFill>
                  <a:srgbClr val="FF0000"/>
                </a:solidFill>
              </a:rPr>
              <a:t> </a:t>
            </a:r>
            <a:endParaRPr lang="en-US" sz="2800" dirty="0">
              <a:solidFill>
                <a:srgbClr val="FF0000"/>
              </a:solidFill>
            </a:endParaRPr>
          </a:p>
        </p:txBody>
      </p:sp>
    </p:spTree>
    <p:extLst>
      <p:ext uri="{BB962C8B-B14F-4D97-AF65-F5344CB8AC3E}">
        <p14:creationId xmlns:p14="http://schemas.microsoft.com/office/powerpoint/2010/main" val="495576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685800" y="152400"/>
            <a:ext cx="7543800" cy="1524000"/>
          </a:xfrm>
        </p:spPr>
        <p:txBody>
          <a:bodyPr>
            <a:normAutofit/>
          </a:bodyPr>
          <a:lstStyle/>
          <a:p>
            <a:r>
              <a:rPr lang="en-US" sz="4000" dirty="0" smtClean="0"/>
              <a:t>WCU Services and Resources</a:t>
            </a:r>
            <a:endParaRPr lang="en-US" sz="4000" dirty="0"/>
          </a:p>
        </p:txBody>
      </p:sp>
      <p:sp>
        <p:nvSpPr>
          <p:cNvPr id="3" name="Rectangle 2"/>
          <p:cNvSpPr/>
          <p:nvPr/>
        </p:nvSpPr>
        <p:spPr>
          <a:xfrm>
            <a:off x="228600" y="1828800"/>
            <a:ext cx="8458200" cy="4093428"/>
          </a:xfrm>
          <a:prstGeom prst="rect">
            <a:avLst/>
          </a:prstGeom>
        </p:spPr>
        <p:txBody>
          <a:bodyPr wrap="square">
            <a:spAutoFit/>
          </a:bodyPr>
          <a:lstStyle/>
          <a:p>
            <a:pPr marL="742950" lvl="1" indent="-285750">
              <a:buFont typeface="Arial" panose="020B0604020202020204" pitchFamily="34" charset="0"/>
              <a:buChar char="•"/>
            </a:pPr>
            <a:r>
              <a:rPr lang="en-US" sz="2000" i="1" dirty="0" smtClean="0">
                <a:solidFill>
                  <a:schemeClr val="tx1"/>
                </a:solidFill>
                <a:latin typeface="+mn-lt"/>
              </a:rPr>
              <a:t>Counseling </a:t>
            </a:r>
            <a:r>
              <a:rPr lang="en-US" sz="2000" i="1" dirty="0">
                <a:solidFill>
                  <a:schemeClr val="tx1"/>
                </a:solidFill>
                <a:latin typeface="+mn-lt"/>
              </a:rPr>
              <a:t>Center facilitates a support group for victims/survivors of sexual </a:t>
            </a:r>
            <a:r>
              <a:rPr lang="en-US" sz="2000" i="1" dirty="0" smtClean="0">
                <a:solidFill>
                  <a:schemeClr val="tx1"/>
                </a:solidFill>
                <a:latin typeface="+mn-lt"/>
              </a:rPr>
              <a:t>violence</a:t>
            </a:r>
          </a:p>
          <a:p>
            <a:pPr marL="742950" lvl="1" indent="-285750">
              <a:buFont typeface="Arial" panose="020B0604020202020204" pitchFamily="34" charset="0"/>
              <a:buChar char="•"/>
            </a:pPr>
            <a:endParaRPr lang="en-US" sz="2000" i="1" dirty="0">
              <a:solidFill>
                <a:schemeClr val="tx1"/>
              </a:solidFill>
              <a:latin typeface="+mn-lt"/>
            </a:endParaRPr>
          </a:p>
          <a:p>
            <a:pPr marL="742950" lvl="1" indent="-285750">
              <a:buFont typeface="Arial" panose="020B0604020202020204" pitchFamily="34" charset="0"/>
              <a:buChar char="•"/>
            </a:pPr>
            <a:r>
              <a:rPr lang="en-US" sz="2000" i="1" dirty="0" smtClean="0">
                <a:solidFill>
                  <a:schemeClr val="tx1"/>
                </a:solidFill>
                <a:latin typeface="+mn-lt"/>
              </a:rPr>
              <a:t>The Offices of Wellness Promotion and the Center for Women and Gender Equity work collaboratively with the Office for Diversity, Equity and Inclusion on sexual </a:t>
            </a:r>
            <a:r>
              <a:rPr lang="en-US" sz="2000" i="1" dirty="0">
                <a:solidFill>
                  <a:schemeClr val="tx1"/>
                </a:solidFill>
                <a:latin typeface="+mn-lt"/>
              </a:rPr>
              <a:t>violence prevention </a:t>
            </a:r>
            <a:r>
              <a:rPr lang="en-US" sz="2000" i="1" dirty="0" smtClean="0">
                <a:solidFill>
                  <a:schemeClr val="tx1"/>
                </a:solidFill>
                <a:latin typeface="+mn-lt"/>
              </a:rPr>
              <a:t>efforts</a:t>
            </a:r>
          </a:p>
          <a:p>
            <a:pPr marL="742950" lvl="1" indent="-285750">
              <a:buFont typeface="Arial" panose="020B0604020202020204" pitchFamily="34" charset="0"/>
              <a:buChar char="•"/>
            </a:pPr>
            <a:endParaRPr lang="en-US" sz="2000" i="1" dirty="0">
              <a:solidFill>
                <a:schemeClr val="tx1"/>
              </a:solidFill>
              <a:latin typeface="+mn-lt"/>
            </a:endParaRPr>
          </a:p>
          <a:p>
            <a:pPr marL="742950" lvl="1" indent="-285750">
              <a:buFont typeface="Arial" panose="020B0604020202020204" pitchFamily="34" charset="0"/>
              <a:buChar char="•"/>
            </a:pPr>
            <a:r>
              <a:rPr lang="en-US" sz="2000" i="1" dirty="0" smtClean="0">
                <a:solidFill>
                  <a:schemeClr val="tx1"/>
                </a:solidFill>
                <a:latin typeface="+mn-lt"/>
              </a:rPr>
              <a:t>Green Dot Bystander Intervention program provides training to students, faculty and staff on </a:t>
            </a:r>
            <a:r>
              <a:rPr lang="en-US" sz="2000" i="1" dirty="0" smtClean="0">
                <a:solidFill>
                  <a:schemeClr val="tx1"/>
                </a:solidFill>
                <a:latin typeface="+mn-lt"/>
              </a:rPr>
              <a:t>safe ways to reduce incidents of personal power-based violence.</a:t>
            </a:r>
            <a:endParaRPr lang="en-US" sz="2000" i="1" dirty="0" smtClean="0">
              <a:solidFill>
                <a:schemeClr val="tx1"/>
              </a:solidFill>
              <a:latin typeface="+mn-lt"/>
            </a:endParaRPr>
          </a:p>
          <a:p>
            <a:pPr lvl="1"/>
            <a:endParaRPr lang="en-US" sz="2000" i="1" dirty="0" smtClean="0">
              <a:solidFill>
                <a:schemeClr val="tx1"/>
              </a:solidFill>
              <a:latin typeface="+mn-lt"/>
            </a:endParaRPr>
          </a:p>
          <a:p>
            <a:pPr marL="800100" lvl="1" indent="-342900">
              <a:buFont typeface="Arial" panose="020B0604020202020204" pitchFamily="34" charset="0"/>
              <a:buChar char="•"/>
            </a:pPr>
            <a:r>
              <a:rPr lang="en-US" sz="2000" i="1" dirty="0" smtClean="0">
                <a:solidFill>
                  <a:schemeClr val="tx1"/>
                </a:solidFill>
                <a:latin typeface="+mn-lt"/>
              </a:rPr>
              <a:t>Modifications </a:t>
            </a:r>
            <a:r>
              <a:rPr lang="en-US" sz="2000" i="1" dirty="0">
                <a:solidFill>
                  <a:schemeClr val="tx1"/>
                </a:solidFill>
                <a:latin typeface="+mn-lt"/>
              </a:rPr>
              <a:t>to our Timely Warning protocols including resource information, incident description and safety tips</a:t>
            </a:r>
          </a:p>
        </p:txBody>
      </p:sp>
    </p:spTree>
    <p:extLst>
      <p:ext uri="{BB962C8B-B14F-4D97-AF65-F5344CB8AC3E}">
        <p14:creationId xmlns:p14="http://schemas.microsoft.com/office/powerpoint/2010/main" val="2955804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a student …</a:t>
            </a:r>
            <a:endParaRPr lang="en-US" dirty="0"/>
          </a:p>
        </p:txBody>
      </p:sp>
      <p:sp>
        <p:nvSpPr>
          <p:cNvPr id="3" name="Rectangle 2"/>
          <p:cNvSpPr/>
          <p:nvPr/>
        </p:nvSpPr>
        <p:spPr>
          <a:xfrm>
            <a:off x="228600" y="1828800"/>
            <a:ext cx="8229600" cy="4493538"/>
          </a:xfrm>
          <a:prstGeom prst="rect">
            <a:avLst/>
          </a:prstGeom>
        </p:spPr>
        <p:txBody>
          <a:bodyPr wrap="square">
            <a:spAutoFit/>
          </a:bodyPr>
          <a:lstStyle/>
          <a:p>
            <a:pPr marL="285750" indent="-285750">
              <a:buFont typeface="Arial" panose="020B0604020202020204" pitchFamily="34" charset="0"/>
              <a:buChar char="•"/>
            </a:pPr>
            <a:r>
              <a:rPr lang="en-US" dirty="0">
                <a:solidFill>
                  <a:schemeClr val="tx1"/>
                </a:solidFill>
                <a:latin typeface="+mn-lt"/>
              </a:rPr>
              <a:t>Use active and empathic listening </a:t>
            </a:r>
            <a:r>
              <a:rPr lang="en-US" dirty="0" smtClean="0">
                <a:solidFill>
                  <a:schemeClr val="tx1"/>
                </a:solidFill>
                <a:latin typeface="+mn-lt"/>
              </a:rPr>
              <a:t>skills</a:t>
            </a:r>
          </a:p>
          <a:p>
            <a:endParaRPr lang="en-US" dirty="0">
              <a:solidFill>
                <a:schemeClr val="tx1"/>
              </a:solidFill>
              <a:latin typeface="+mn-lt"/>
            </a:endParaRPr>
          </a:p>
          <a:p>
            <a:pPr marL="285750" indent="-285750">
              <a:buFont typeface="Arial" panose="020B0604020202020204" pitchFamily="34" charset="0"/>
              <a:buChar char="•"/>
            </a:pPr>
            <a:r>
              <a:rPr lang="en-US" dirty="0">
                <a:solidFill>
                  <a:schemeClr val="tx1"/>
                </a:solidFill>
                <a:latin typeface="+mn-lt"/>
              </a:rPr>
              <a:t>Make sure the student is safe; offer to take the student over to the Counseling </a:t>
            </a:r>
            <a:r>
              <a:rPr lang="en-US" dirty="0" smtClean="0">
                <a:solidFill>
                  <a:schemeClr val="tx1"/>
                </a:solidFill>
                <a:latin typeface="+mn-lt"/>
              </a:rPr>
              <a:t>Center,  Health </a:t>
            </a:r>
            <a:r>
              <a:rPr lang="en-US" dirty="0">
                <a:solidFill>
                  <a:schemeClr val="tx1"/>
                </a:solidFill>
                <a:latin typeface="+mn-lt"/>
              </a:rPr>
              <a:t>and Wellness </a:t>
            </a:r>
            <a:r>
              <a:rPr lang="en-US" dirty="0" smtClean="0">
                <a:solidFill>
                  <a:schemeClr val="tx1"/>
                </a:solidFill>
                <a:latin typeface="+mn-lt"/>
              </a:rPr>
              <a:t>Center or refer </a:t>
            </a:r>
            <a:r>
              <a:rPr lang="en-US" dirty="0">
                <a:solidFill>
                  <a:schemeClr val="tx1"/>
                </a:solidFill>
                <a:latin typeface="+mn-lt"/>
              </a:rPr>
              <a:t>the student to the </a:t>
            </a:r>
            <a:r>
              <a:rPr lang="en-US" dirty="0" smtClean="0">
                <a:solidFill>
                  <a:schemeClr val="tx1"/>
                </a:solidFill>
                <a:latin typeface="+mn-lt"/>
              </a:rPr>
              <a:t>off campus Crime Victim’s Center</a:t>
            </a:r>
          </a:p>
          <a:p>
            <a:endParaRPr lang="en-US" dirty="0">
              <a:solidFill>
                <a:schemeClr val="tx1"/>
              </a:solidFill>
              <a:latin typeface="+mn-lt"/>
            </a:endParaRPr>
          </a:p>
          <a:p>
            <a:pPr marL="285750" indent="-285750">
              <a:buFont typeface="Arial" panose="020B0604020202020204" pitchFamily="34" charset="0"/>
              <a:buChar char="•"/>
            </a:pPr>
            <a:r>
              <a:rPr lang="en-US" dirty="0">
                <a:solidFill>
                  <a:schemeClr val="tx1"/>
                </a:solidFill>
                <a:latin typeface="+mn-lt"/>
              </a:rPr>
              <a:t>Assure the student that his/her privacy will be </a:t>
            </a:r>
            <a:r>
              <a:rPr lang="en-US" dirty="0" smtClean="0">
                <a:solidFill>
                  <a:schemeClr val="tx1"/>
                </a:solidFill>
                <a:latin typeface="+mn-lt"/>
              </a:rPr>
              <a:t>maintained</a:t>
            </a:r>
          </a:p>
          <a:p>
            <a:endParaRPr lang="en-US" dirty="0">
              <a:solidFill>
                <a:schemeClr val="tx1"/>
              </a:solidFill>
              <a:latin typeface="+mn-lt"/>
            </a:endParaRPr>
          </a:p>
          <a:p>
            <a:pPr marL="285750" indent="-285750">
              <a:buFont typeface="Arial" panose="020B0604020202020204" pitchFamily="34" charset="0"/>
              <a:buChar char="•"/>
            </a:pPr>
            <a:r>
              <a:rPr lang="en-US" dirty="0">
                <a:solidFill>
                  <a:schemeClr val="tx1"/>
                </a:solidFill>
                <a:latin typeface="+mn-lt"/>
              </a:rPr>
              <a:t>Be familiar with campus </a:t>
            </a:r>
            <a:r>
              <a:rPr lang="en-US" dirty="0" smtClean="0">
                <a:solidFill>
                  <a:schemeClr val="tx1"/>
                </a:solidFill>
                <a:latin typeface="+mn-lt"/>
              </a:rPr>
              <a:t>resources</a:t>
            </a:r>
          </a:p>
          <a:p>
            <a:endParaRPr lang="en-US" dirty="0">
              <a:solidFill>
                <a:schemeClr val="tx1"/>
              </a:solidFill>
              <a:latin typeface="+mn-lt"/>
            </a:endParaRPr>
          </a:p>
          <a:p>
            <a:pPr marL="285750" indent="-285750">
              <a:buFont typeface="Arial" panose="020B0604020202020204" pitchFamily="34" charset="0"/>
              <a:buChar char="•"/>
            </a:pPr>
            <a:r>
              <a:rPr lang="en-US" dirty="0">
                <a:solidFill>
                  <a:schemeClr val="tx1"/>
                </a:solidFill>
                <a:latin typeface="+mn-lt"/>
              </a:rPr>
              <a:t>Encourage the student to report the </a:t>
            </a:r>
            <a:r>
              <a:rPr lang="en-US" dirty="0" smtClean="0">
                <a:solidFill>
                  <a:schemeClr val="tx1"/>
                </a:solidFill>
                <a:latin typeface="+mn-lt"/>
              </a:rPr>
              <a:t>incident</a:t>
            </a:r>
          </a:p>
          <a:p>
            <a:endParaRPr lang="en-US" dirty="0">
              <a:solidFill>
                <a:schemeClr val="tx1"/>
              </a:solidFill>
              <a:latin typeface="+mn-lt"/>
            </a:endParaRPr>
          </a:p>
          <a:p>
            <a:pPr marL="285750" indent="-285750">
              <a:buFont typeface="Arial" panose="020B0604020202020204" pitchFamily="34" charset="0"/>
              <a:buChar char="•"/>
            </a:pPr>
            <a:r>
              <a:rPr lang="en-US" dirty="0">
                <a:solidFill>
                  <a:schemeClr val="tx1"/>
                </a:solidFill>
                <a:latin typeface="+mn-lt"/>
              </a:rPr>
              <a:t>Call the </a:t>
            </a:r>
            <a:r>
              <a:rPr lang="en-US" dirty="0" smtClean="0">
                <a:solidFill>
                  <a:schemeClr val="tx1"/>
                </a:solidFill>
                <a:latin typeface="+mn-lt"/>
              </a:rPr>
              <a:t>Office of Diversity, Equity and Inclusion for </a:t>
            </a:r>
            <a:r>
              <a:rPr lang="en-US" dirty="0">
                <a:solidFill>
                  <a:schemeClr val="tx1"/>
                </a:solidFill>
                <a:latin typeface="+mn-lt"/>
              </a:rPr>
              <a:t>advice and </a:t>
            </a:r>
            <a:r>
              <a:rPr lang="en-US" dirty="0" smtClean="0">
                <a:solidFill>
                  <a:schemeClr val="tx1"/>
                </a:solidFill>
                <a:latin typeface="+mn-lt"/>
              </a:rPr>
              <a:t>guidance</a:t>
            </a:r>
          </a:p>
          <a:p>
            <a:endParaRPr lang="en-US" dirty="0">
              <a:solidFill>
                <a:schemeClr val="tx1"/>
              </a:solidFill>
              <a:latin typeface="+mn-lt"/>
            </a:endParaRPr>
          </a:p>
          <a:p>
            <a:pPr marL="285750" indent="-285750">
              <a:buFont typeface="Arial" panose="020B0604020202020204" pitchFamily="34" charset="0"/>
              <a:buChar char="•"/>
            </a:pPr>
            <a:r>
              <a:rPr lang="en-US" dirty="0">
                <a:solidFill>
                  <a:schemeClr val="tx1"/>
                </a:solidFill>
                <a:latin typeface="+mn-lt"/>
              </a:rPr>
              <a:t>Go to the website and submit an electronic report</a:t>
            </a:r>
          </a:p>
          <a:p>
            <a:pPr marL="114300" indent="0">
              <a:buNone/>
            </a:pPr>
            <a:r>
              <a:rPr lang="en-US" sz="1600" dirty="0">
                <a:solidFill>
                  <a:schemeClr val="tx1"/>
                </a:solidFill>
                <a:latin typeface="+mn-lt"/>
                <a:hlinkClick r:id="rId2"/>
              </a:rPr>
              <a:t>http://www.wcupa.edu/_admin/social.equity/sexualmisconduct/</a:t>
            </a:r>
            <a:r>
              <a:rPr lang="en-US" sz="1600" dirty="0">
                <a:solidFill>
                  <a:schemeClr val="tx1"/>
                </a:solidFill>
                <a:latin typeface="+mn-lt"/>
              </a:rPr>
              <a:t> </a:t>
            </a:r>
          </a:p>
        </p:txBody>
      </p:sp>
    </p:spTree>
    <p:extLst>
      <p:ext uri="{BB962C8B-B14F-4D97-AF65-F5344CB8AC3E}">
        <p14:creationId xmlns:p14="http://schemas.microsoft.com/office/powerpoint/2010/main" val="593041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an Incident is reported</a:t>
            </a:r>
            <a:endParaRPr lang="en-US" dirty="0"/>
          </a:p>
        </p:txBody>
      </p:sp>
      <p:sp>
        <p:nvSpPr>
          <p:cNvPr id="3" name="Rectangle 2"/>
          <p:cNvSpPr/>
          <p:nvPr/>
        </p:nvSpPr>
        <p:spPr>
          <a:xfrm>
            <a:off x="533400" y="1828800"/>
            <a:ext cx="8001000" cy="5078313"/>
          </a:xfrm>
          <a:prstGeom prst="rect">
            <a:avLst/>
          </a:prstGeom>
        </p:spPr>
        <p:txBody>
          <a:bodyPr wrap="square">
            <a:spAutoFit/>
          </a:bodyPr>
          <a:lstStyle/>
          <a:p>
            <a:pPr marL="285750" indent="-285750">
              <a:buFont typeface="Arial" panose="020B0604020202020204" pitchFamily="34" charset="0"/>
              <a:buChar char="•"/>
            </a:pPr>
            <a:r>
              <a:rPr lang="en-US" dirty="0">
                <a:solidFill>
                  <a:schemeClr val="tx1"/>
                </a:solidFill>
              </a:rPr>
              <a:t>The electronic version of the report is sent to the </a:t>
            </a:r>
            <a:r>
              <a:rPr lang="en-US" dirty="0" smtClean="0">
                <a:solidFill>
                  <a:schemeClr val="tx1"/>
                </a:solidFill>
              </a:rPr>
              <a:t>Director of Equity and Compliance/Title </a:t>
            </a:r>
            <a:r>
              <a:rPr lang="en-US" dirty="0">
                <a:solidFill>
                  <a:schemeClr val="tx1"/>
                </a:solidFill>
              </a:rPr>
              <a:t>IX Director, </a:t>
            </a:r>
            <a:r>
              <a:rPr lang="en-US" dirty="0" smtClean="0">
                <a:solidFill>
                  <a:schemeClr val="tx1"/>
                </a:solidFill>
              </a:rPr>
              <a:t>Assistant Dean for Student Conduct, Chief of Police (Public Safety)</a:t>
            </a:r>
            <a:endParaRPr lang="en-US" dirty="0">
              <a:solidFill>
                <a:schemeClr val="tx1"/>
              </a:solidFill>
            </a:endParaRPr>
          </a:p>
          <a:p>
            <a:pPr marL="285750" indent="-285750">
              <a:buFont typeface="Arial" panose="020B0604020202020204" pitchFamily="34" charset="0"/>
              <a:buChar char="•"/>
            </a:pPr>
            <a:r>
              <a:rPr lang="en-US" dirty="0">
                <a:solidFill>
                  <a:schemeClr val="tx1"/>
                </a:solidFill>
              </a:rPr>
              <a:t>SMRT (Sexual Misconduct Response Team) may be convened to strategize on </a:t>
            </a:r>
            <a:r>
              <a:rPr lang="en-US" dirty="0" smtClean="0">
                <a:solidFill>
                  <a:schemeClr val="tx1"/>
                </a:solidFill>
              </a:rPr>
              <a:t>a coordinated response</a:t>
            </a:r>
            <a:endParaRPr lang="en-US" dirty="0">
              <a:solidFill>
                <a:schemeClr val="tx1"/>
              </a:solidFill>
            </a:endParaRPr>
          </a:p>
          <a:p>
            <a:pPr marL="285750" indent="-285750">
              <a:buFont typeface="Arial" panose="020B0604020202020204" pitchFamily="34" charset="0"/>
              <a:buChar char="•"/>
            </a:pPr>
            <a:r>
              <a:rPr lang="en-US" dirty="0" smtClean="0">
                <a:solidFill>
                  <a:schemeClr val="tx1"/>
                </a:solidFill>
              </a:rPr>
              <a:t>Director of Equity and Compliance/Title </a:t>
            </a:r>
            <a:r>
              <a:rPr lang="en-US" dirty="0">
                <a:solidFill>
                  <a:schemeClr val="tx1"/>
                </a:solidFill>
              </a:rPr>
              <a:t>IX Coordinator will reach out to </a:t>
            </a:r>
            <a:r>
              <a:rPr lang="en-US" dirty="0" smtClean="0">
                <a:solidFill>
                  <a:schemeClr val="tx1"/>
                </a:solidFill>
              </a:rPr>
              <a:t>victim/complainant </a:t>
            </a:r>
            <a:r>
              <a:rPr lang="en-US" dirty="0">
                <a:solidFill>
                  <a:schemeClr val="tx1"/>
                </a:solidFill>
              </a:rPr>
              <a:t>to ensure resources/referrals are in place </a:t>
            </a:r>
          </a:p>
          <a:p>
            <a:pPr marL="285750" indent="-285750">
              <a:buFont typeface="Arial" panose="020B0604020202020204" pitchFamily="34" charset="0"/>
              <a:buChar char="•"/>
            </a:pPr>
            <a:r>
              <a:rPr lang="en-US" dirty="0">
                <a:solidFill>
                  <a:schemeClr val="tx1"/>
                </a:solidFill>
              </a:rPr>
              <a:t>Interim measures </a:t>
            </a:r>
            <a:r>
              <a:rPr lang="en-US" dirty="0" smtClean="0">
                <a:solidFill>
                  <a:schemeClr val="tx1"/>
                </a:solidFill>
              </a:rPr>
              <a:t>may </a:t>
            </a:r>
            <a:r>
              <a:rPr lang="en-US" dirty="0">
                <a:solidFill>
                  <a:schemeClr val="tx1"/>
                </a:solidFill>
              </a:rPr>
              <a:t>be imposed to ensure safety of </a:t>
            </a:r>
            <a:r>
              <a:rPr lang="en-US" dirty="0" smtClean="0">
                <a:solidFill>
                  <a:schemeClr val="tx1"/>
                </a:solidFill>
              </a:rPr>
              <a:t>victim/complainant and/or the respondent </a:t>
            </a:r>
            <a:endParaRPr lang="en-US" dirty="0">
              <a:solidFill>
                <a:schemeClr val="tx1"/>
              </a:solidFill>
            </a:endParaRPr>
          </a:p>
          <a:p>
            <a:pPr marL="285750" indent="-285750">
              <a:buFont typeface="Arial" panose="020B0604020202020204" pitchFamily="34" charset="0"/>
              <a:buChar char="•"/>
            </a:pPr>
            <a:r>
              <a:rPr lang="en-US" dirty="0" smtClean="0">
                <a:solidFill>
                  <a:schemeClr val="tx1"/>
                </a:solidFill>
              </a:rPr>
              <a:t>If the incident moves forward for formal action, Investigators will </a:t>
            </a:r>
            <a:r>
              <a:rPr lang="en-US" dirty="0">
                <a:solidFill>
                  <a:schemeClr val="tx1"/>
                </a:solidFill>
              </a:rPr>
              <a:t>be designated to investigate the incident (interviews </a:t>
            </a:r>
            <a:r>
              <a:rPr lang="en-US" dirty="0" smtClean="0">
                <a:solidFill>
                  <a:schemeClr val="tx1"/>
                </a:solidFill>
              </a:rPr>
              <a:t>victim/complainant, respondent, </a:t>
            </a:r>
            <a:r>
              <a:rPr lang="en-US" dirty="0">
                <a:solidFill>
                  <a:schemeClr val="tx1"/>
                </a:solidFill>
              </a:rPr>
              <a:t>and any witnesses)</a:t>
            </a:r>
          </a:p>
          <a:p>
            <a:pPr marL="285750" indent="-285750">
              <a:buFont typeface="Arial" panose="020B0604020202020204" pitchFamily="34" charset="0"/>
              <a:buChar char="•"/>
            </a:pPr>
            <a:r>
              <a:rPr lang="en-US" dirty="0">
                <a:solidFill>
                  <a:schemeClr val="tx1"/>
                </a:solidFill>
              </a:rPr>
              <a:t>Investigative report is sent to </a:t>
            </a:r>
            <a:r>
              <a:rPr lang="en-US" dirty="0" smtClean="0">
                <a:solidFill>
                  <a:schemeClr val="tx1"/>
                </a:solidFill>
              </a:rPr>
              <a:t>Director of Equity and Compliance/Title </a:t>
            </a:r>
            <a:r>
              <a:rPr lang="en-US" dirty="0">
                <a:solidFill>
                  <a:schemeClr val="tx1"/>
                </a:solidFill>
              </a:rPr>
              <a:t>IX </a:t>
            </a:r>
            <a:r>
              <a:rPr lang="en-US" dirty="0" smtClean="0">
                <a:solidFill>
                  <a:schemeClr val="tx1"/>
                </a:solidFill>
              </a:rPr>
              <a:t>Coordinator for review  </a:t>
            </a:r>
            <a:endParaRPr lang="en-US" dirty="0">
              <a:solidFill>
                <a:schemeClr val="tx1"/>
              </a:solidFill>
            </a:endParaRPr>
          </a:p>
          <a:p>
            <a:pPr marL="285750" indent="-285750">
              <a:buFont typeface="Arial" panose="020B0604020202020204" pitchFamily="34" charset="0"/>
              <a:buChar char="•"/>
            </a:pPr>
            <a:r>
              <a:rPr lang="en-US" dirty="0" smtClean="0">
                <a:solidFill>
                  <a:schemeClr val="tx1"/>
                </a:solidFill>
              </a:rPr>
              <a:t>If the report indicates that the evidence supports the allegations, Assistant Dean of Student Conduct reviews </a:t>
            </a:r>
            <a:r>
              <a:rPr lang="en-US" dirty="0">
                <a:solidFill>
                  <a:schemeClr val="tx1"/>
                </a:solidFill>
              </a:rPr>
              <a:t>report to determine if a violation of the Sexual Misconduct Policy has occurred</a:t>
            </a:r>
          </a:p>
          <a:p>
            <a:endParaRPr lang="en-US" dirty="0"/>
          </a:p>
        </p:txBody>
      </p:sp>
    </p:spTree>
    <p:extLst>
      <p:ext uri="{BB962C8B-B14F-4D97-AF65-F5344CB8AC3E}">
        <p14:creationId xmlns:p14="http://schemas.microsoft.com/office/powerpoint/2010/main" val="3855572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Rectangle 2"/>
          <p:cNvSpPr/>
          <p:nvPr/>
        </p:nvSpPr>
        <p:spPr>
          <a:xfrm>
            <a:off x="381000" y="1737362"/>
            <a:ext cx="8153400" cy="4831198"/>
          </a:xfrm>
          <a:prstGeom prst="rect">
            <a:avLst/>
          </a:prstGeom>
        </p:spPr>
        <p:txBody>
          <a:bodyPr wrap="square">
            <a:spAutoFit/>
          </a:bodyPr>
          <a:lstStyle/>
          <a:p>
            <a:r>
              <a:rPr lang="en-US" dirty="0">
                <a:solidFill>
                  <a:schemeClr val="tx1"/>
                </a:solidFill>
              </a:rPr>
              <a:t>Title IX</a:t>
            </a:r>
          </a:p>
          <a:p>
            <a:pPr marL="114300" indent="0">
              <a:buNone/>
            </a:pPr>
            <a:r>
              <a:rPr lang="en-US" dirty="0">
                <a:solidFill>
                  <a:schemeClr val="tx1"/>
                </a:solidFill>
                <a:hlinkClick r:id="rId2"/>
              </a:rPr>
              <a:t>http://</a:t>
            </a:r>
            <a:r>
              <a:rPr lang="en-US" dirty="0" smtClean="0">
                <a:solidFill>
                  <a:schemeClr val="tx1"/>
                </a:solidFill>
                <a:hlinkClick r:id="rId2"/>
              </a:rPr>
              <a:t>www.justice.gov/crt/about/cor/coord/titleix.php</a:t>
            </a:r>
            <a:endParaRPr lang="en-US" dirty="0" smtClean="0">
              <a:solidFill>
                <a:schemeClr val="tx1"/>
              </a:solidFill>
            </a:endParaRPr>
          </a:p>
          <a:p>
            <a:pPr marL="114300" indent="0">
              <a:buNone/>
            </a:pPr>
            <a:endParaRPr lang="en-US" dirty="0">
              <a:solidFill>
                <a:schemeClr val="tx1"/>
              </a:solidFill>
            </a:endParaRPr>
          </a:p>
          <a:p>
            <a:r>
              <a:rPr lang="en-US" dirty="0">
                <a:solidFill>
                  <a:schemeClr val="tx1"/>
                </a:solidFill>
              </a:rPr>
              <a:t>White House Task Force</a:t>
            </a:r>
          </a:p>
          <a:p>
            <a:pPr marL="114300" indent="0">
              <a:buNone/>
            </a:pPr>
            <a:r>
              <a:rPr lang="en-US" dirty="0">
                <a:solidFill>
                  <a:schemeClr val="tx1"/>
                </a:solidFill>
                <a:hlinkClick r:id="rId3"/>
              </a:rPr>
              <a:t>https://</a:t>
            </a:r>
            <a:r>
              <a:rPr lang="en-US" dirty="0" smtClean="0">
                <a:solidFill>
                  <a:schemeClr val="tx1"/>
                </a:solidFill>
                <a:hlinkClick r:id="rId3"/>
              </a:rPr>
              <a:t>www.notalone.gov/assets/report.pdf</a:t>
            </a:r>
            <a:endParaRPr lang="en-US" dirty="0" smtClean="0">
              <a:solidFill>
                <a:schemeClr val="tx1"/>
              </a:solidFill>
            </a:endParaRPr>
          </a:p>
          <a:p>
            <a:pPr marL="114300" indent="0">
              <a:buNone/>
            </a:pPr>
            <a:endParaRPr lang="en-US" dirty="0">
              <a:solidFill>
                <a:schemeClr val="tx1"/>
              </a:solidFill>
            </a:endParaRPr>
          </a:p>
          <a:p>
            <a:r>
              <a:rPr lang="en-US" dirty="0">
                <a:solidFill>
                  <a:schemeClr val="tx1"/>
                </a:solidFill>
              </a:rPr>
              <a:t>Not Alone</a:t>
            </a:r>
          </a:p>
          <a:p>
            <a:pPr marL="114300" indent="0">
              <a:buNone/>
            </a:pPr>
            <a:r>
              <a:rPr lang="en-US" dirty="0">
                <a:solidFill>
                  <a:schemeClr val="tx1"/>
                </a:solidFill>
                <a:hlinkClick r:id="rId4"/>
              </a:rPr>
              <a:t>http://</a:t>
            </a:r>
            <a:r>
              <a:rPr lang="en-US" dirty="0" smtClean="0">
                <a:solidFill>
                  <a:schemeClr val="tx1"/>
                </a:solidFill>
                <a:hlinkClick r:id="rId4"/>
              </a:rPr>
              <a:t>Notalone.gov</a:t>
            </a:r>
            <a:endParaRPr lang="en-US" dirty="0" smtClean="0">
              <a:solidFill>
                <a:schemeClr val="tx1"/>
              </a:solidFill>
            </a:endParaRPr>
          </a:p>
          <a:p>
            <a:pPr marL="114300" indent="0">
              <a:buNone/>
            </a:pPr>
            <a:endParaRPr lang="en-US" dirty="0">
              <a:solidFill>
                <a:schemeClr val="tx1"/>
              </a:solidFill>
            </a:endParaRPr>
          </a:p>
          <a:p>
            <a:r>
              <a:rPr lang="en-US" dirty="0">
                <a:solidFill>
                  <a:schemeClr val="tx1"/>
                </a:solidFill>
              </a:rPr>
              <a:t>Campus </a:t>
            </a:r>
            <a:r>
              <a:rPr lang="en-US" dirty="0" err="1">
                <a:solidFill>
                  <a:schemeClr val="tx1"/>
                </a:solidFill>
              </a:rPr>
              <a:t>SaVE</a:t>
            </a:r>
            <a:r>
              <a:rPr lang="en-US" dirty="0">
                <a:solidFill>
                  <a:schemeClr val="tx1"/>
                </a:solidFill>
              </a:rPr>
              <a:t> Act</a:t>
            </a:r>
          </a:p>
          <a:p>
            <a:pPr marL="114300" indent="0">
              <a:buNone/>
            </a:pPr>
            <a:r>
              <a:rPr lang="en-US" dirty="0">
                <a:solidFill>
                  <a:schemeClr val="tx1"/>
                </a:solidFill>
                <a:hlinkClick r:id="rId5"/>
              </a:rPr>
              <a:t>http://clerycenter.org/campus-sexual-violence-elimination-save-act</a:t>
            </a:r>
            <a:r>
              <a:rPr lang="en-US" dirty="0">
                <a:solidFill>
                  <a:schemeClr val="tx1"/>
                </a:solidFill>
              </a:rPr>
              <a:t> </a:t>
            </a:r>
          </a:p>
          <a:p>
            <a:endParaRPr lang="en-US" dirty="0" smtClean="0">
              <a:solidFill>
                <a:schemeClr val="tx1"/>
              </a:solidFill>
            </a:endParaRPr>
          </a:p>
          <a:p>
            <a:r>
              <a:rPr lang="en-US" dirty="0" smtClean="0">
                <a:solidFill>
                  <a:schemeClr val="tx1"/>
                </a:solidFill>
              </a:rPr>
              <a:t>Violence </a:t>
            </a:r>
            <a:r>
              <a:rPr lang="en-US" dirty="0">
                <a:solidFill>
                  <a:schemeClr val="tx1"/>
                </a:solidFill>
              </a:rPr>
              <a:t>Against Women </a:t>
            </a:r>
            <a:r>
              <a:rPr lang="en-US" dirty="0" smtClean="0">
                <a:solidFill>
                  <a:schemeClr val="tx1"/>
                </a:solidFill>
              </a:rPr>
              <a:t>Act</a:t>
            </a:r>
            <a:endParaRPr lang="en-US" dirty="0">
              <a:solidFill>
                <a:schemeClr val="tx1"/>
              </a:solidFill>
            </a:endParaRPr>
          </a:p>
          <a:p>
            <a:pPr marL="114300" indent="0">
              <a:buNone/>
            </a:pPr>
            <a:r>
              <a:rPr lang="en-US" sz="1400" dirty="0">
                <a:solidFill>
                  <a:schemeClr val="tx1"/>
                </a:solidFill>
                <a:hlinkClick r:id="rId6"/>
              </a:rPr>
              <a:t>http://www.justice.gov/tribal/violence-against-women-act-vawa-reauthorization-2013-0</a:t>
            </a:r>
            <a:r>
              <a:rPr lang="en-US" sz="1400" dirty="0">
                <a:solidFill>
                  <a:schemeClr val="tx1"/>
                </a:solidFill>
              </a:rPr>
              <a:t> </a:t>
            </a:r>
          </a:p>
          <a:p>
            <a:endParaRPr lang="en-US" dirty="0" smtClean="0">
              <a:solidFill>
                <a:schemeClr val="tx1"/>
              </a:solidFill>
            </a:endParaRPr>
          </a:p>
          <a:p>
            <a:r>
              <a:rPr lang="en-US" dirty="0" smtClean="0">
                <a:solidFill>
                  <a:schemeClr val="tx1"/>
                </a:solidFill>
              </a:rPr>
              <a:t>West </a:t>
            </a:r>
            <a:r>
              <a:rPr lang="en-US" dirty="0">
                <a:solidFill>
                  <a:schemeClr val="tx1"/>
                </a:solidFill>
              </a:rPr>
              <a:t>Chester University Policy</a:t>
            </a:r>
          </a:p>
          <a:p>
            <a:pPr marL="114300" indent="0">
              <a:buNone/>
            </a:pPr>
            <a:r>
              <a:rPr lang="en-US" dirty="0">
                <a:solidFill>
                  <a:schemeClr val="tx1"/>
                </a:solidFill>
                <a:hlinkClick r:id="rId7"/>
              </a:rPr>
              <a:t>http://www.wcupa.edu/_admin/social.equity/sexualmisconduct/</a:t>
            </a:r>
            <a:r>
              <a:rPr lang="en-US" dirty="0">
                <a:solidFill>
                  <a:schemeClr val="tx1"/>
                </a:solidFill>
              </a:rPr>
              <a:t> </a:t>
            </a:r>
          </a:p>
        </p:txBody>
      </p:sp>
    </p:spTree>
    <p:extLst>
      <p:ext uri="{BB962C8B-B14F-4D97-AF65-F5344CB8AC3E}">
        <p14:creationId xmlns:p14="http://schemas.microsoft.com/office/powerpoint/2010/main" val="413965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457200" y="914400"/>
            <a:ext cx="7239000" cy="609600"/>
          </a:xfrm>
        </p:spPr>
        <p:txBody>
          <a:bodyPr>
            <a:noAutofit/>
          </a:bodyPr>
          <a:lstStyle/>
          <a:p>
            <a:pPr eaLnBrk="1" hangingPunct="1"/>
            <a:r>
              <a:rPr lang="en-US" sz="5400" dirty="0" smtClean="0"/>
              <a:t>Discrimination</a:t>
            </a:r>
          </a:p>
        </p:txBody>
      </p:sp>
      <p:sp>
        <p:nvSpPr>
          <p:cNvPr id="8195" name="Content Placeholder 6"/>
          <p:cNvSpPr>
            <a:spLocks noGrp="1"/>
          </p:cNvSpPr>
          <p:nvPr>
            <p:ph idx="1"/>
          </p:nvPr>
        </p:nvSpPr>
        <p:spPr>
          <a:xfrm>
            <a:off x="457200" y="1447800"/>
            <a:ext cx="7239000" cy="5007936"/>
          </a:xfrm>
        </p:spPr>
        <p:txBody>
          <a:bodyPr>
            <a:normAutofit/>
          </a:bodyPr>
          <a:lstStyle/>
          <a:p>
            <a:pPr eaLnBrk="1" hangingPunct="1"/>
            <a:r>
              <a:rPr lang="en-US" dirty="0" smtClean="0"/>
              <a:t>An adverse employment or academic action or decision that is based on or motivated by an individual’s:</a:t>
            </a:r>
          </a:p>
          <a:p>
            <a:pPr lvl="1"/>
            <a:r>
              <a:rPr lang="en-US" dirty="0" smtClean="0">
                <a:solidFill>
                  <a:schemeClr val="tx1"/>
                </a:solidFill>
              </a:rPr>
              <a:t>Race  </a:t>
            </a:r>
          </a:p>
          <a:p>
            <a:pPr lvl="1"/>
            <a:r>
              <a:rPr lang="en-US" dirty="0" smtClean="0">
                <a:solidFill>
                  <a:schemeClr val="tx1"/>
                </a:solidFill>
              </a:rPr>
              <a:t>Color </a:t>
            </a:r>
          </a:p>
          <a:p>
            <a:pPr lvl="1"/>
            <a:r>
              <a:rPr lang="en-US" dirty="0" smtClean="0">
                <a:solidFill>
                  <a:schemeClr val="tx1"/>
                </a:solidFill>
              </a:rPr>
              <a:t>Religion  </a:t>
            </a:r>
          </a:p>
          <a:p>
            <a:pPr lvl="1"/>
            <a:r>
              <a:rPr lang="en-US" dirty="0" smtClean="0">
                <a:solidFill>
                  <a:schemeClr val="tx1"/>
                </a:solidFill>
              </a:rPr>
              <a:t>Sex </a:t>
            </a:r>
          </a:p>
          <a:p>
            <a:pPr lvl="1"/>
            <a:r>
              <a:rPr lang="en-US" dirty="0" smtClean="0">
                <a:solidFill>
                  <a:schemeClr val="tx1"/>
                </a:solidFill>
              </a:rPr>
              <a:t>Gender Identity</a:t>
            </a:r>
          </a:p>
          <a:p>
            <a:pPr lvl="1"/>
            <a:r>
              <a:rPr lang="en-US" dirty="0" smtClean="0">
                <a:solidFill>
                  <a:schemeClr val="tx1"/>
                </a:solidFill>
              </a:rPr>
              <a:t>National  or ethnic origin  </a:t>
            </a:r>
          </a:p>
          <a:p>
            <a:pPr lvl="1"/>
            <a:r>
              <a:rPr lang="en-US" dirty="0" smtClean="0">
                <a:solidFill>
                  <a:schemeClr val="tx1"/>
                </a:solidFill>
              </a:rPr>
              <a:t>Ancestry</a:t>
            </a:r>
          </a:p>
          <a:p>
            <a:pPr lvl="1"/>
            <a:r>
              <a:rPr lang="en-US" dirty="0" smtClean="0">
                <a:solidFill>
                  <a:schemeClr val="tx1"/>
                </a:solidFill>
              </a:rPr>
              <a:t>Age</a:t>
            </a:r>
          </a:p>
          <a:p>
            <a:pPr lvl="1"/>
            <a:r>
              <a:rPr lang="en-US" dirty="0" smtClean="0">
                <a:solidFill>
                  <a:schemeClr val="tx1"/>
                </a:solidFill>
              </a:rPr>
              <a:t>Sexual orientation</a:t>
            </a:r>
          </a:p>
          <a:p>
            <a:pPr lvl="1"/>
            <a:r>
              <a:rPr lang="en-US" dirty="0" smtClean="0">
                <a:solidFill>
                  <a:schemeClr val="tx1"/>
                </a:solidFill>
              </a:rPr>
              <a:t>Disability</a:t>
            </a:r>
          </a:p>
          <a:p>
            <a:pPr lvl="1"/>
            <a:r>
              <a:rPr lang="en-US" dirty="0" smtClean="0">
                <a:solidFill>
                  <a:schemeClr val="tx1"/>
                </a:solidFill>
              </a:rPr>
              <a:t>Veteran status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304800" y="1845734"/>
            <a:ext cx="8762999" cy="4023360"/>
          </a:xfrm>
        </p:spPr>
        <p:txBody>
          <a:bodyPr>
            <a:normAutofit/>
          </a:bodyPr>
          <a:lstStyle/>
          <a:p>
            <a:pPr marL="114300" indent="0">
              <a:buNone/>
            </a:pPr>
            <a:r>
              <a:rPr lang="en-US" sz="1800" b="1" dirty="0"/>
              <a:t>Lynn Klingensmith- </a:t>
            </a:r>
            <a:r>
              <a:rPr lang="en-US" sz="1800" dirty="0"/>
              <a:t>Title IX Coordinator</a:t>
            </a:r>
          </a:p>
          <a:p>
            <a:pPr marL="411480" lvl="1" indent="0">
              <a:buNone/>
            </a:pPr>
            <a:r>
              <a:rPr lang="en-US" u="sng" dirty="0" smtClean="0">
                <a:hlinkClick r:id="rId2"/>
              </a:rPr>
              <a:t>lklingensmith@wcupa.edu</a:t>
            </a:r>
            <a:r>
              <a:rPr lang="en-US" u="sng" dirty="0" smtClean="0"/>
              <a:t> </a:t>
            </a:r>
            <a:r>
              <a:rPr lang="en-US" dirty="0" smtClean="0"/>
              <a:t> </a:t>
            </a:r>
            <a:r>
              <a:rPr lang="en-US" dirty="0"/>
              <a:t>; </a:t>
            </a:r>
            <a:r>
              <a:rPr lang="en-US" dirty="0" smtClean="0"/>
              <a:t>610-436-2433</a:t>
            </a:r>
          </a:p>
          <a:p>
            <a:pPr marL="411480" lvl="1" indent="0">
              <a:buNone/>
            </a:pPr>
            <a:endParaRPr lang="en-US" dirty="0"/>
          </a:p>
          <a:p>
            <a:pPr marL="411480" lvl="1" indent="0">
              <a:buNone/>
            </a:pPr>
            <a:endParaRPr lang="en-US" dirty="0" smtClean="0"/>
          </a:p>
          <a:p>
            <a:pPr marL="411480" lvl="1" indent="0">
              <a:buNone/>
            </a:pPr>
            <a:r>
              <a:rPr lang="en-US" dirty="0" smtClean="0"/>
              <a:t>Counseling Center, Lawrence Center, room 241 </a:t>
            </a:r>
            <a:r>
              <a:rPr lang="en-US" dirty="0">
                <a:hlinkClick r:id="rId3"/>
              </a:rPr>
              <a:t>https://www.wcupa.edu/_</a:t>
            </a:r>
            <a:r>
              <a:rPr lang="en-US" dirty="0" smtClean="0">
                <a:hlinkClick r:id="rId3"/>
              </a:rPr>
              <a:t>services/stu.cou/default.aspx</a:t>
            </a:r>
            <a:r>
              <a:rPr lang="en-US" dirty="0" smtClean="0"/>
              <a:t>  </a:t>
            </a:r>
          </a:p>
          <a:p>
            <a:pPr marL="411480" lvl="1" indent="0">
              <a:buNone/>
            </a:pPr>
            <a:endParaRPr lang="en-US" dirty="0"/>
          </a:p>
          <a:p>
            <a:pPr marL="411480" lvl="1" indent="0">
              <a:buNone/>
            </a:pPr>
            <a:r>
              <a:rPr lang="en-US" dirty="0" smtClean="0"/>
              <a:t>Student Health Services, Commonwealth Hall, ground floor </a:t>
            </a:r>
          </a:p>
          <a:p>
            <a:pPr marL="411480" lvl="1" indent="0">
              <a:buNone/>
            </a:pPr>
            <a:r>
              <a:rPr lang="en-US" dirty="0">
                <a:hlinkClick r:id="rId4"/>
              </a:rPr>
              <a:t>https://www.wcupa.edu/_</a:t>
            </a:r>
            <a:r>
              <a:rPr lang="en-US" dirty="0" smtClean="0">
                <a:hlinkClick r:id="rId4"/>
              </a:rPr>
              <a:t>services/stu.inf/</a:t>
            </a:r>
            <a:r>
              <a:rPr lang="en-US" dirty="0" smtClean="0"/>
              <a:t> </a:t>
            </a:r>
          </a:p>
          <a:p>
            <a:pPr marL="411480" lvl="1" indent="0">
              <a:buNone/>
            </a:pPr>
            <a:endParaRPr lang="en-US" dirty="0"/>
          </a:p>
          <a:p>
            <a:pPr marL="411480" lvl="1" indent="0">
              <a:buNone/>
            </a:pPr>
            <a:r>
              <a:rPr lang="en-US" dirty="0" smtClean="0"/>
              <a:t>Center for Women and Gender Equity, Lawrence Center, room 220</a:t>
            </a:r>
          </a:p>
          <a:p>
            <a:pPr marL="411480" lvl="1" indent="0">
              <a:buNone/>
            </a:pPr>
            <a:r>
              <a:rPr lang="en-US" dirty="0">
                <a:hlinkClick r:id="rId5"/>
              </a:rPr>
              <a:t>http://www.wcupa.edu/_</a:t>
            </a:r>
            <a:r>
              <a:rPr lang="en-US" dirty="0" smtClean="0">
                <a:hlinkClick r:id="rId5"/>
              </a:rPr>
              <a:t>services/stu.wce/</a:t>
            </a:r>
            <a:r>
              <a:rPr lang="en-US" dirty="0" smtClean="0"/>
              <a:t> </a:t>
            </a:r>
            <a:endParaRPr lang="en-US" dirty="0"/>
          </a:p>
          <a:p>
            <a:pPr marL="411480" lvl="1" indent="0">
              <a:buNone/>
            </a:pPr>
            <a:endParaRPr lang="en-US" dirty="0"/>
          </a:p>
          <a:p>
            <a:pPr marL="411480" lvl="1" indent="0">
              <a:buNone/>
            </a:pPr>
            <a:endParaRPr lang="en-US" dirty="0"/>
          </a:p>
          <a:p>
            <a:pPr lvl="1"/>
            <a:endParaRPr lang="en-US" dirty="0"/>
          </a:p>
          <a:p>
            <a:endParaRPr lang="en-US" dirty="0"/>
          </a:p>
        </p:txBody>
      </p:sp>
    </p:spTree>
    <p:extLst>
      <p:ext uri="{BB962C8B-B14F-4D97-AF65-F5344CB8AC3E}">
        <p14:creationId xmlns:p14="http://schemas.microsoft.com/office/powerpoint/2010/main" val="323385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Office for Diversity, Equity and Inclusion can assist with …</a:t>
            </a:r>
            <a:endParaRPr lang="en-US" dirty="0"/>
          </a:p>
        </p:txBody>
      </p:sp>
      <p:sp>
        <p:nvSpPr>
          <p:cNvPr id="3" name="Content Placeholder 2"/>
          <p:cNvSpPr>
            <a:spLocks noGrp="1"/>
          </p:cNvSpPr>
          <p:nvPr>
            <p:ph idx="1"/>
          </p:nvPr>
        </p:nvSpPr>
        <p:spPr/>
        <p:txBody>
          <a:bodyPr>
            <a:normAutofit/>
          </a:bodyPr>
          <a:lstStyle/>
          <a:p>
            <a:r>
              <a:rPr lang="en-US" dirty="0" smtClean="0"/>
              <a:t>Trainings and information on diversity, equity, unconscious bias, cultural competence, ADA and Title IX.</a:t>
            </a:r>
          </a:p>
          <a:p>
            <a:pPr>
              <a:buNone/>
            </a:pPr>
            <a:endParaRPr lang="en-US" dirty="0" smtClean="0"/>
          </a:p>
          <a:p>
            <a:r>
              <a:rPr lang="en-US" dirty="0" smtClean="0"/>
              <a:t>Questions about equity issues related to instructional and non-instructional employees. </a:t>
            </a:r>
          </a:p>
          <a:p>
            <a:pPr>
              <a:buNone/>
            </a:pPr>
            <a:endParaRPr lang="en-US" dirty="0" smtClean="0"/>
          </a:p>
          <a:p>
            <a:r>
              <a:rPr lang="en-US" dirty="0" smtClean="0"/>
              <a:t>Inquiries, questions, reports and complaints about discrimination and sexual harassment. </a:t>
            </a:r>
          </a:p>
          <a:p>
            <a:pPr>
              <a:buNone/>
            </a:pPr>
            <a:endParaRPr lang="en-US" dirty="0"/>
          </a:p>
          <a:p>
            <a:pPr>
              <a:buNone/>
            </a:pPr>
            <a:r>
              <a:rPr lang="en-US" dirty="0" smtClean="0"/>
              <a:t>  Connecting you with a programming partner!</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ctrTitle"/>
          </p:nvPr>
        </p:nvSpPr>
        <p:spPr>
          <a:xfrm>
            <a:off x="2667000" y="541338"/>
            <a:ext cx="6477000" cy="2101850"/>
          </a:xfrm>
        </p:spPr>
        <p:txBody>
          <a:bodyPr>
            <a:noAutofit/>
          </a:bodyPr>
          <a:lstStyle/>
          <a:p>
            <a:pPr algn="ctr" eaLnBrk="1" hangingPunct="1"/>
            <a:r>
              <a:rPr lang="en-US" sz="5400" dirty="0" smtClean="0"/>
              <a:t>QUESTIONS </a:t>
            </a:r>
            <a:br>
              <a:rPr lang="en-US" sz="5400" dirty="0" smtClean="0"/>
            </a:br>
            <a:r>
              <a:rPr lang="en-US" sz="5400" dirty="0" smtClean="0"/>
              <a:t>AND </a:t>
            </a:r>
            <a:br>
              <a:rPr lang="en-US" sz="5400" dirty="0" smtClean="0"/>
            </a:br>
            <a:r>
              <a:rPr lang="en-US" sz="5400" dirty="0" smtClean="0"/>
              <a:t>ANSWERS</a:t>
            </a:r>
          </a:p>
        </p:txBody>
      </p:sp>
      <p:sp>
        <p:nvSpPr>
          <p:cNvPr id="33795" name="Rectangle 3"/>
          <p:cNvSpPr>
            <a:spLocks noGrp="1" noChangeArrowheads="1"/>
          </p:cNvSpPr>
          <p:nvPr>
            <p:ph type="subTitle" idx="1"/>
          </p:nvPr>
        </p:nvSpPr>
        <p:spPr>
          <a:xfrm>
            <a:off x="0" y="3200400"/>
            <a:ext cx="9144000" cy="3124200"/>
          </a:xfrm>
        </p:spPr>
        <p:txBody>
          <a:bodyPr>
            <a:noAutofit/>
          </a:bodyPr>
          <a:lstStyle/>
          <a:p>
            <a:pPr algn="ctr" eaLnBrk="1" hangingPunct="1">
              <a:lnSpc>
                <a:spcPct val="80000"/>
              </a:lnSpc>
            </a:pPr>
            <a:r>
              <a:rPr lang="en-US" sz="1800" i="1" dirty="0" smtClean="0"/>
              <a:t>Office for Diversity, Equity and Inclusion</a:t>
            </a:r>
            <a:br>
              <a:rPr lang="en-US" sz="1800" i="1" dirty="0" smtClean="0"/>
            </a:br>
            <a:endParaRPr lang="en-US" sz="1800" i="1" dirty="0" smtClean="0"/>
          </a:p>
          <a:p>
            <a:pPr algn="ctr" eaLnBrk="1" hangingPunct="1">
              <a:lnSpc>
                <a:spcPct val="80000"/>
              </a:lnSpc>
            </a:pPr>
            <a:r>
              <a:rPr lang="en-US" sz="1800" dirty="0" smtClean="0"/>
              <a:t>13-15 University Avenue</a:t>
            </a:r>
            <a:br>
              <a:rPr lang="en-US" sz="1800" dirty="0" smtClean="0"/>
            </a:br>
            <a:endParaRPr lang="en-US" sz="1800" dirty="0" smtClean="0"/>
          </a:p>
          <a:p>
            <a:pPr algn="ctr" eaLnBrk="1" hangingPunct="1">
              <a:lnSpc>
                <a:spcPct val="80000"/>
              </a:lnSpc>
            </a:pPr>
            <a:r>
              <a:rPr lang="en-US" sz="1800" dirty="0" smtClean="0"/>
              <a:t>610-436-2433</a:t>
            </a:r>
            <a:br>
              <a:rPr lang="en-US" sz="1800" dirty="0" smtClean="0"/>
            </a:br>
            <a:endParaRPr lang="en-US" sz="1800" dirty="0" smtClean="0"/>
          </a:p>
          <a:p>
            <a:pPr algn="ctr">
              <a:lnSpc>
                <a:spcPct val="80000"/>
              </a:lnSpc>
            </a:pPr>
            <a:r>
              <a:rPr lang="en-US" sz="1800" dirty="0">
                <a:hlinkClick r:id="rId3"/>
              </a:rPr>
              <a:t>https://www.wcupa.edu/_admin/diversityEquityInclusion</a:t>
            </a:r>
            <a:r>
              <a:rPr lang="en-US" sz="1800" dirty="0" smtClean="0">
                <a:hlinkClick r:id="rId3"/>
              </a:rPr>
              <a:t>/</a:t>
            </a:r>
            <a:r>
              <a:rPr lang="en-US" sz="18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5400" dirty="0" smtClean="0"/>
              <a:t>Harassment</a:t>
            </a:r>
          </a:p>
        </p:txBody>
      </p:sp>
      <p:sp>
        <p:nvSpPr>
          <p:cNvPr id="9219" name="Content Placeholder 2"/>
          <p:cNvSpPr>
            <a:spLocks noGrp="1"/>
          </p:cNvSpPr>
          <p:nvPr>
            <p:ph idx="1"/>
          </p:nvPr>
        </p:nvSpPr>
        <p:spPr/>
        <p:txBody>
          <a:bodyPr>
            <a:normAutofit/>
          </a:bodyPr>
          <a:lstStyle/>
          <a:p>
            <a:pPr eaLnBrk="1" hangingPunct="1"/>
            <a:r>
              <a:rPr lang="en-US" dirty="0" smtClean="0"/>
              <a:t>Harassment, whether verbal, physical, or visual, that is based on any of these protected characteristics is discriminatory. </a:t>
            </a:r>
          </a:p>
          <a:p>
            <a:pPr lvl="1"/>
            <a:r>
              <a:rPr lang="en-US" dirty="0" smtClean="0">
                <a:solidFill>
                  <a:schemeClr val="tx1"/>
                </a:solidFill>
              </a:rPr>
              <a:t>Includes harassing conduct affecting tangible job benefits, interfering unreasonably with an individual’s work performance, or creating what a reasonable person would believe is an intimidating, hostile, or offensive environment.</a:t>
            </a:r>
          </a:p>
          <a:p>
            <a:r>
              <a:rPr lang="en-US" dirty="0"/>
              <a:t>Behavior based on race, color, religion, sex, </a:t>
            </a:r>
            <a:r>
              <a:rPr lang="en-US" dirty="0" smtClean="0"/>
              <a:t>gender identity, national or ethnic origin</a:t>
            </a:r>
            <a:r>
              <a:rPr lang="en-US" dirty="0"/>
              <a:t>, ancestry, age, sexual orientation, disability, or veteran status that is</a:t>
            </a:r>
            <a:r>
              <a:rPr lang="en-US" dirty="0" smtClean="0"/>
              <a:t>:</a:t>
            </a:r>
            <a:endParaRPr lang="en-US" dirty="0"/>
          </a:p>
          <a:p>
            <a:pPr lvl="2"/>
            <a:r>
              <a:rPr lang="en-US" sz="1800" dirty="0"/>
              <a:t>Sufficiently severe, persistent, or pervasive, or </a:t>
            </a:r>
          </a:p>
          <a:p>
            <a:pPr lvl="2"/>
            <a:r>
              <a:rPr lang="en-US" sz="1800" dirty="0"/>
              <a:t>Experienced as substantially interfering with an individual’s work, educational performance, participation in extra-curricular activities, or equal access to the University’s resources and opportunities.</a:t>
            </a:r>
          </a:p>
          <a:p>
            <a:pPr lvl="1"/>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p:txBody>
          <a:bodyPr>
            <a:noAutofit/>
          </a:bodyPr>
          <a:lstStyle/>
          <a:p>
            <a:r>
              <a:rPr lang="en-US" sz="4400" dirty="0" smtClean="0"/>
              <a:t>Examples of Harassing Behaviors</a:t>
            </a:r>
          </a:p>
        </p:txBody>
      </p:sp>
      <p:sp>
        <p:nvSpPr>
          <p:cNvPr id="12291" name="Content Placeholder 5"/>
          <p:cNvSpPr>
            <a:spLocks noGrp="1"/>
          </p:cNvSpPr>
          <p:nvPr>
            <p:ph idx="1"/>
          </p:nvPr>
        </p:nvSpPr>
        <p:spPr/>
        <p:txBody>
          <a:bodyPr>
            <a:normAutofit fontScale="92500" lnSpcReduction="20000"/>
          </a:bodyPr>
          <a:lstStyle/>
          <a:p>
            <a:pPr>
              <a:buNone/>
            </a:pPr>
            <a:endParaRPr lang="en-US" sz="2800" dirty="0" smtClean="0"/>
          </a:p>
          <a:p>
            <a:r>
              <a:rPr lang="en-US" sz="2800" dirty="0" smtClean="0"/>
              <a:t>Unwelcome comments/name-calling</a:t>
            </a:r>
          </a:p>
          <a:p>
            <a:pPr>
              <a:buNone/>
            </a:pPr>
            <a:endParaRPr lang="en-US" sz="2800" dirty="0" smtClean="0"/>
          </a:p>
          <a:p>
            <a:r>
              <a:rPr lang="en-US" sz="2800" dirty="0" smtClean="0"/>
              <a:t>Racial, ethnic, or religious epithets</a:t>
            </a:r>
          </a:p>
          <a:p>
            <a:pPr>
              <a:buNone/>
            </a:pPr>
            <a:endParaRPr lang="en-US" sz="2800" dirty="0" smtClean="0"/>
          </a:p>
          <a:p>
            <a:r>
              <a:rPr lang="en-US" sz="2800" dirty="0" smtClean="0"/>
              <a:t>Offensive pictures/photos/cartoons</a:t>
            </a:r>
          </a:p>
          <a:p>
            <a:pPr>
              <a:buNone/>
            </a:pPr>
            <a:endParaRPr lang="en-US" sz="2800" dirty="0" smtClean="0"/>
          </a:p>
          <a:p>
            <a:r>
              <a:rPr lang="en-US" sz="2800" dirty="0" smtClean="0"/>
              <a:t>Refusing reasonable accommodations to individuals with disabilities</a:t>
            </a:r>
          </a:p>
          <a:p>
            <a:endParaRPr lang="en-US" sz="3200"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z="5400" dirty="0" smtClean="0"/>
              <a:t>Sexual Harassment</a:t>
            </a:r>
          </a:p>
        </p:txBody>
      </p:sp>
      <p:sp>
        <p:nvSpPr>
          <p:cNvPr id="13315" name="Content Placeholder 2"/>
          <p:cNvSpPr>
            <a:spLocks noGrp="1"/>
          </p:cNvSpPr>
          <p:nvPr>
            <p:ph idx="1"/>
          </p:nvPr>
        </p:nvSpPr>
        <p:spPr/>
        <p:txBody>
          <a:bodyPr>
            <a:normAutofit fontScale="92500" lnSpcReduction="10000"/>
          </a:bodyPr>
          <a:lstStyle/>
          <a:p>
            <a:pPr eaLnBrk="1" hangingPunct="1">
              <a:buNone/>
            </a:pPr>
            <a:endParaRPr lang="en-US" sz="2800" dirty="0" smtClean="0"/>
          </a:p>
          <a:p>
            <a:pPr eaLnBrk="1" hangingPunct="1"/>
            <a:r>
              <a:rPr lang="en-US" sz="2800" dirty="0" smtClean="0"/>
              <a:t>A form of unlawful discrimination based on sex and will not be tolerated in any form by faculty, staff, students or vendors.</a:t>
            </a:r>
          </a:p>
          <a:p>
            <a:r>
              <a:rPr lang="en-US" sz="2800" u="sng" dirty="0" smtClean="0"/>
              <a:t>Title IX of the </a:t>
            </a:r>
            <a:r>
              <a:rPr lang="en-US" sz="2800" u="sng" dirty="0"/>
              <a:t>Educational Amendments Act of 1972</a:t>
            </a:r>
            <a:r>
              <a:rPr lang="en-US" sz="2800" dirty="0"/>
              <a:t>: No person in the United States shall, on the basis of sex, be excluded from participation in, be denied the benefits of, or be subjected to discrimination under any education program or activity receiving Federal financial </a:t>
            </a:r>
            <a:r>
              <a:rPr lang="en-US" sz="2800" dirty="0" smtClean="0"/>
              <a:t>assistance.</a:t>
            </a:r>
          </a:p>
          <a:p>
            <a:pPr eaLnBrk="1" hangingPunct="1"/>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320040"/>
            <a:ext cx="7239000" cy="899160"/>
          </a:xfrm>
        </p:spPr>
        <p:txBody>
          <a:bodyPr/>
          <a:lstStyle/>
          <a:p>
            <a:pPr eaLnBrk="1" hangingPunct="1"/>
            <a:r>
              <a:rPr lang="en-US" dirty="0" smtClean="0"/>
              <a:t>What is Sexual Harassment?</a:t>
            </a:r>
          </a:p>
        </p:txBody>
      </p:sp>
      <p:sp>
        <p:nvSpPr>
          <p:cNvPr id="14339" name="Content Placeholder 2"/>
          <p:cNvSpPr>
            <a:spLocks noGrp="1"/>
          </p:cNvSpPr>
          <p:nvPr>
            <p:ph idx="1"/>
          </p:nvPr>
        </p:nvSpPr>
        <p:spPr/>
        <p:txBody>
          <a:bodyPr>
            <a:normAutofit lnSpcReduction="10000"/>
          </a:bodyPr>
          <a:lstStyle/>
          <a:p>
            <a:pPr eaLnBrk="1" hangingPunct="1">
              <a:buFont typeface="Wingdings" pitchFamily="2" charset="2"/>
              <a:buNone/>
            </a:pPr>
            <a:r>
              <a:rPr lang="en-US" sz="3000" dirty="0" smtClean="0"/>
              <a:t>Sexual harassment is defined as unwelcome sexual advances, requests for sexual favors, and other harassing conduct of a sexual nature. </a:t>
            </a:r>
          </a:p>
          <a:p>
            <a:pPr eaLnBrk="1" hangingPunct="1">
              <a:buFont typeface="Wingdings" pitchFamily="2" charset="2"/>
              <a:buNone/>
            </a:pPr>
            <a:endParaRPr lang="en-US" sz="3000" dirty="0" smtClean="0"/>
          </a:p>
          <a:p>
            <a:pPr lvl="1"/>
            <a:r>
              <a:rPr lang="en-US" sz="2700" dirty="0" smtClean="0">
                <a:solidFill>
                  <a:schemeClr val="tx1">
                    <a:lumMod val="75000"/>
                    <a:lumOff val="25000"/>
                  </a:schemeClr>
                </a:solidFill>
              </a:rPr>
              <a:t>Conduct</a:t>
            </a:r>
          </a:p>
          <a:p>
            <a:pPr lvl="1">
              <a:buNone/>
            </a:pPr>
            <a:endParaRPr lang="en-US" sz="2700" dirty="0" smtClean="0">
              <a:solidFill>
                <a:schemeClr val="tx1">
                  <a:lumMod val="75000"/>
                  <a:lumOff val="25000"/>
                </a:schemeClr>
              </a:solidFill>
            </a:endParaRPr>
          </a:p>
          <a:p>
            <a:pPr lvl="1"/>
            <a:r>
              <a:rPr lang="en-US" sz="2700" dirty="0" smtClean="0">
                <a:solidFill>
                  <a:schemeClr val="tx1">
                    <a:lumMod val="75000"/>
                    <a:lumOff val="25000"/>
                  </a:schemeClr>
                </a:solidFill>
              </a:rPr>
              <a:t>Unwelcome</a:t>
            </a:r>
          </a:p>
          <a:p>
            <a:pPr lvl="1">
              <a:buNone/>
            </a:pPr>
            <a:endParaRPr lang="en-US" sz="2700" dirty="0" smtClean="0">
              <a:solidFill>
                <a:schemeClr val="tx1">
                  <a:lumMod val="75000"/>
                  <a:lumOff val="25000"/>
                </a:schemeClr>
              </a:solidFill>
            </a:endParaRPr>
          </a:p>
          <a:p>
            <a:pPr lvl="1"/>
            <a:r>
              <a:rPr lang="en-US" sz="2700" dirty="0" smtClean="0">
                <a:solidFill>
                  <a:schemeClr val="tx1">
                    <a:lumMod val="75000"/>
                    <a:lumOff val="25000"/>
                  </a:schemeClr>
                </a:solidFill>
              </a:rPr>
              <a:t>Persistent and/or severe  </a:t>
            </a:r>
          </a:p>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Sexual Harassment?</a:t>
            </a:r>
            <a:endParaRPr lang="en-US" dirty="0"/>
          </a:p>
        </p:txBody>
      </p:sp>
      <p:sp>
        <p:nvSpPr>
          <p:cNvPr id="3" name="Content Placeholder 2"/>
          <p:cNvSpPr>
            <a:spLocks noGrp="1"/>
          </p:cNvSpPr>
          <p:nvPr>
            <p:ph idx="1"/>
          </p:nvPr>
        </p:nvSpPr>
        <p:spPr/>
        <p:txBody>
          <a:bodyPr>
            <a:normAutofit/>
          </a:bodyPr>
          <a:lstStyle/>
          <a:p>
            <a:pPr>
              <a:buNone/>
            </a:pPr>
            <a:r>
              <a:rPr lang="en-US" sz="2400" dirty="0" smtClean="0"/>
              <a:t>Sexual harassment occurs when:</a:t>
            </a:r>
            <a:br>
              <a:rPr lang="en-US" sz="2400" dirty="0" smtClean="0"/>
            </a:br>
            <a:endParaRPr lang="en-US" sz="2400" dirty="0" smtClean="0"/>
          </a:p>
          <a:p>
            <a:r>
              <a:rPr lang="en-US" sz="2400" dirty="0" smtClean="0"/>
              <a:t>Submission is clearly stated or implied as a term or condition of employment, status in a course, program or activity. </a:t>
            </a:r>
          </a:p>
          <a:p>
            <a:r>
              <a:rPr lang="en-US" sz="2400" dirty="0" smtClean="0"/>
              <a:t>An employee's submission to or rejection of the conduct is a basis for employment or academic decisions.</a:t>
            </a:r>
          </a:p>
          <a:p>
            <a:r>
              <a:rPr lang="en-US" sz="2400" dirty="0" smtClean="0"/>
              <a:t>Such conduct unreasonably interferes with work performance or creates an intimidating, hostile or offensive work environment.</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What IS Sexual Harassment?</a:t>
            </a:r>
            <a:br>
              <a:rPr lang="en-US" dirty="0" smtClean="0"/>
            </a:b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r>
              <a:rPr lang="en-US" sz="2400" dirty="0" smtClean="0"/>
              <a:t>Creates an intimidating, hostile, or abusive living, working or educational environment.</a:t>
            </a:r>
          </a:p>
          <a:p>
            <a:r>
              <a:rPr lang="en-US" sz="2400" dirty="0" smtClean="0"/>
              <a:t>Sexual violence is a form of sexual harassment and includes all physical acts perpetrated against a person’s will or when a person is unable to give consent due to the victim’s use of drugs, alcohol or disability.</a:t>
            </a:r>
          </a:p>
          <a:p>
            <a:r>
              <a:rPr lang="en-US" sz="2400" dirty="0" smtClean="0"/>
              <a:t>Physical sexual acts include rape, sexual assault, sexual battery, sexual coercion, stalking and relationship or domestic violence.</a:t>
            </a:r>
          </a:p>
          <a:p>
            <a:r>
              <a:rPr lang="en-US" sz="2400" dirty="0"/>
              <a:t>Faculty and staff are required to inform the </a:t>
            </a:r>
            <a:r>
              <a:rPr lang="en-US" sz="2400" dirty="0" smtClean="0"/>
              <a:t>Director of Equity and Compliance/Title IX Coordinator whenever </a:t>
            </a:r>
            <a:r>
              <a:rPr lang="en-US" sz="2400" dirty="0"/>
              <a:t>they become aware of behavior that may constitute sexual harassment, whether the behavior involves students or employees.</a:t>
            </a:r>
          </a:p>
          <a:p>
            <a:r>
              <a:rPr lang="en-US" sz="2400" dirty="0"/>
              <a:t>Employees are cautioned not to promise confidentiality when learning about sexual harassment as they are required to report this behavior.</a:t>
            </a:r>
          </a:p>
          <a:p>
            <a:endParaRPr lang="en-US" sz="2400" dirty="0"/>
          </a:p>
        </p:txBody>
      </p:sp>
    </p:spTree>
    <p:extLst>
      <p:ext uri="{BB962C8B-B14F-4D97-AF65-F5344CB8AC3E}">
        <p14:creationId xmlns:p14="http://schemas.microsoft.com/office/powerpoint/2010/main" val="291253025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12489</TotalTime>
  <Words>2471</Words>
  <Application>Microsoft Office PowerPoint</Application>
  <PresentationFormat>On-screen Show (4:3)</PresentationFormat>
  <Paragraphs>286</Paragraphs>
  <Slides>32</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Arial Black</vt:lpstr>
      <vt:lpstr>Arial Narrow</vt:lpstr>
      <vt:lpstr>Calibri</vt:lpstr>
      <vt:lpstr>Calibri Light</vt:lpstr>
      <vt:lpstr>Courier New</vt:lpstr>
      <vt:lpstr>Times New Roman</vt:lpstr>
      <vt:lpstr>Trebuchet MS</vt:lpstr>
      <vt:lpstr>Wingdings</vt:lpstr>
      <vt:lpstr>Retrospect</vt:lpstr>
      <vt:lpstr>   Office of Diversity, Equity and Inclusion 13/15 University Ave. 610-436-2433 </vt:lpstr>
      <vt:lpstr>Today’s Objectives</vt:lpstr>
      <vt:lpstr>Discrimination</vt:lpstr>
      <vt:lpstr>Harassment</vt:lpstr>
      <vt:lpstr>Examples of Harassing Behaviors</vt:lpstr>
      <vt:lpstr>Sexual Harassment</vt:lpstr>
      <vt:lpstr>What is Sexual Harassment?</vt:lpstr>
      <vt:lpstr>What is Sexual Harassment?</vt:lpstr>
      <vt:lpstr>What IS Sexual Harassment?  </vt:lpstr>
      <vt:lpstr>Examples of Sexual Harassment</vt:lpstr>
      <vt:lpstr>Consensual Relationships</vt:lpstr>
      <vt:lpstr>Harassment</vt:lpstr>
      <vt:lpstr>The Americans with Disabilities Act (ADA)</vt:lpstr>
      <vt:lpstr>Disability</vt:lpstr>
      <vt:lpstr>Procedures for Reporting and Investigating Discrimination/Harassment  Complaints</vt:lpstr>
      <vt:lpstr>Formal Complaint Procedures </vt:lpstr>
      <vt:lpstr>Informal Complaint Procedures </vt:lpstr>
      <vt:lpstr>Issues Associated with Investigations</vt:lpstr>
      <vt:lpstr>Complaints against Students </vt:lpstr>
      <vt:lpstr>Participating in an Investigation</vt:lpstr>
      <vt:lpstr>External Complaint Procedures</vt:lpstr>
      <vt:lpstr>Title IX Pregnant and Parenting Students</vt:lpstr>
      <vt:lpstr>PowerPoint Presentation</vt:lpstr>
      <vt:lpstr>Title IX       What is my responsibility?  </vt:lpstr>
      <vt:lpstr>Exception to Reporting</vt:lpstr>
      <vt:lpstr>WCU Services and Resources</vt:lpstr>
      <vt:lpstr>What if a student …</vt:lpstr>
      <vt:lpstr>After an Incident is reported</vt:lpstr>
      <vt:lpstr>Resources</vt:lpstr>
      <vt:lpstr>Additional Resources</vt:lpstr>
      <vt:lpstr>Office for Diversity, Equity and Inclusion can assist with …</vt:lpstr>
      <vt:lpstr>QUESTIONS  AND  ANSWERS</vt:lpstr>
    </vt:vector>
  </TitlesOfParts>
  <Company>West Chester University of 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Leadership</dc:title>
  <dc:creator>West Chester University</dc:creator>
  <cp:lastModifiedBy>Klingensmith, Lynn</cp:lastModifiedBy>
  <cp:revision>468</cp:revision>
  <cp:lastPrinted>2018-08-14T12:52:51Z</cp:lastPrinted>
  <dcterms:created xsi:type="dcterms:W3CDTF">2003-11-25T16:18:44Z</dcterms:created>
  <dcterms:modified xsi:type="dcterms:W3CDTF">2019-07-24T02:26:18Z</dcterms:modified>
</cp:coreProperties>
</file>