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58" r:id="rId4"/>
    <p:sldId id="306" r:id="rId5"/>
    <p:sldId id="290" r:id="rId6"/>
    <p:sldId id="308" r:id="rId7"/>
    <p:sldId id="309" r:id="rId8"/>
    <p:sldId id="298" r:id="rId9"/>
    <p:sldId id="305" r:id="rId10"/>
    <p:sldId id="310" r:id="rId11"/>
    <p:sldId id="304" r:id="rId12"/>
    <p:sldId id="311" r:id="rId13"/>
    <p:sldId id="30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 autoAdjust="0"/>
    <p:restoredTop sz="94673" autoAdjust="0"/>
  </p:normalViewPr>
  <p:slideViewPr>
    <p:cSldViewPr>
      <p:cViewPr varScale="1">
        <p:scale>
          <a:sx n="107" d="100"/>
          <a:sy n="107" d="100"/>
        </p:scale>
        <p:origin x="18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AF1A95-A6C2-C04A-96A1-CCCB73E25986}" type="datetimeFigureOut">
              <a:rPr lang="en-US" smtClean="0"/>
              <a:t>6/27/19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700636-E789-414F-AB11-B9313E3B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0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102DDE-E31B-42F4-8E32-671CA48D92B9}" type="datetimeFigureOut">
              <a:rPr lang="en-US" smtClean="0"/>
              <a:t>6/27/19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0FBD82-6738-4E0A-83E6-0822A0A7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6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D82-6738-4E0A-83E6-0822A0A7D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4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D82-6738-4E0A-83E6-0822A0A7D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D82-6738-4E0A-83E6-0822A0A7D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D82-6738-4E0A-83E6-0822A0A7D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BD82-6738-4E0A-83E6-0822A0A7D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6/27/19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6/27/19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Delshad@wcupa.edu" TargetMode="External"/><Relationship Id="rId2" Type="http://schemas.openxmlformats.org/officeDocument/2006/relationships/hyperlink" Target="mailto:610-738-0580ASolic@wcupa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wcupa.edu/volunteer" TargetMode="External"/><Relationship Id="rId4" Type="http://schemas.openxmlformats.org/officeDocument/2006/relationships/hyperlink" Target="mailto:Pfrontino@wcup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 what you are discussing here: and : and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5257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3943918" cy="6883021"/>
          </a:xfrm>
          <a:solidFill>
            <a:schemeClr val="tx1"/>
          </a:solidFill>
          <a:scene3d>
            <a:camera prst="orthographicFront"/>
            <a:lightRig rig="threePt" dir="t">
              <a:rot lat="0" lon="0" rev="4800000"/>
            </a:lightRig>
          </a:scene3d>
          <a:sp3d>
            <a:bevelT w="139700" prst="cross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spcBef>
                <a:spcPts val="0"/>
              </a:spcBef>
            </a:pPr>
            <a:r>
              <a:rPr lang="en-US" sz="4000" dirty="0">
                <a:solidFill>
                  <a:srgbClr val="FFC800"/>
                </a:solidFill>
              </a:rPr>
              <a:t>The Office of Service-Learning and Volunteer Programs</a:t>
            </a:r>
            <a:br>
              <a:rPr lang="en-US" sz="4000" dirty="0">
                <a:solidFill>
                  <a:srgbClr val="FFC800"/>
                </a:solidFill>
              </a:rPr>
            </a:br>
            <a:br>
              <a:rPr lang="en-US" sz="4000" dirty="0">
                <a:solidFill>
                  <a:srgbClr val="FFC800"/>
                </a:solidFill>
              </a:rPr>
            </a:br>
            <a:r>
              <a:rPr lang="en-US" sz="4000" dirty="0">
                <a:solidFill>
                  <a:srgbClr val="FFC800"/>
                </a:solidFill>
              </a:rPr>
              <a:t>New Faculty Orientation </a:t>
            </a:r>
            <a:br>
              <a:rPr lang="en-US" sz="4000" dirty="0">
                <a:solidFill>
                  <a:srgbClr val="FFC800"/>
                </a:solidFill>
              </a:rPr>
            </a:br>
            <a:endParaRPr lang="en-US" sz="2800" dirty="0">
              <a:solidFill>
                <a:srgbClr val="FFC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5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 Corner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176"/>
            <a:ext cx="4098668" cy="532750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18759" r="52719" b="4976"/>
          <a:stretch/>
        </p:blipFill>
        <p:spPr bwMode="auto">
          <a:xfrm>
            <a:off x="3886200" y="1388659"/>
            <a:ext cx="5257800" cy="36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229477" y="3733800"/>
            <a:ext cx="17526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48477" y="4495800"/>
            <a:ext cx="6096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9200" y="5410200"/>
            <a:ext cx="3096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Sign up for our newsletter!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www.wcupa.edu/volunteer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dirty="0"/>
              <a:t>Sent via email bi-weekly!</a:t>
            </a:r>
          </a:p>
        </p:txBody>
      </p:sp>
    </p:spTree>
    <p:extLst>
      <p:ext uri="{BB962C8B-B14F-4D97-AF65-F5344CB8AC3E}">
        <p14:creationId xmlns:p14="http://schemas.microsoft.com/office/powerpoint/2010/main" val="103075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Volunteer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676399"/>
            <a:ext cx="8610600" cy="4190999"/>
          </a:xfrm>
        </p:spPr>
        <p:txBody>
          <a:bodyPr numCol="2"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October 2nd, 2019</a:t>
            </a:r>
          </a:p>
          <a:p>
            <a:r>
              <a:rPr lang="en-US" dirty="0"/>
              <a:t>60 Community Agencies</a:t>
            </a:r>
          </a:p>
          <a:p>
            <a:r>
              <a:rPr lang="en-US" dirty="0"/>
              <a:t>~500 Students</a:t>
            </a:r>
          </a:p>
          <a:p>
            <a:r>
              <a:rPr lang="en-US" dirty="0"/>
              <a:t>11:00am-2:00pm </a:t>
            </a:r>
          </a:p>
          <a:p>
            <a:r>
              <a:rPr lang="en-US" dirty="0"/>
              <a:t>Sykes Ballrooms</a:t>
            </a:r>
          </a:p>
          <a:p>
            <a:endParaRPr lang="en-US" dirty="0"/>
          </a:p>
        </p:txBody>
      </p:sp>
      <p:pic>
        <p:nvPicPr>
          <p:cNvPr id="2056" name="Picture 8" descr="C:\Users\75JROTH\Pictures\Volunteer Fair 2015\WCU4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72" y="2285999"/>
            <a:ext cx="450166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2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716" y="76200"/>
            <a:ext cx="4942984" cy="1252728"/>
          </a:xfrm>
        </p:spPr>
        <p:txBody>
          <a:bodyPr/>
          <a:lstStyle/>
          <a:p>
            <a:pPr algn="ctr"/>
            <a:r>
              <a:rPr lang="en-US" dirty="0"/>
              <a:t>Resource Pantry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6591"/>
            <a:ext cx="9148526" cy="4625609"/>
          </a:xfrm>
        </p:spPr>
        <p:txBody>
          <a:bodyPr/>
          <a:lstStyle/>
          <a:p>
            <a:r>
              <a:rPr lang="en-US" sz="2400" dirty="0"/>
              <a:t>Open to </a:t>
            </a:r>
            <a:r>
              <a:rPr lang="en-US" sz="2400" b="1" dirty="0"/>
              <a:t>ALL</a:t>
            </a:r>
            <a:r>
              <a:rPr lang="en-US" sz="2400" dirty="0"/>
              <a:t> undergraduate and graduate students facing</a:t>
            </a:r>
            <a:br>
              <a:rPr lang="en-US" sz="2400" dirty="0"/>
            </a:br>
            <a:r>
              <a:rPr lang="en-US" sz="2400" dirty="0"/>
              <a:t> financial hardships &amp; food insecurity</a:t>
            </a:r>
          </a:p>
          <a:p>
            <a:pPr lvl="1">
              <a:buClr>
                <a:srgbClr val="7030A0"/>
              </a:buClr>
            </a:pPr>
            <a:r>
              <a:rPr lang="en-US" sz="2000" dirty="0"/>
              <a:t>Non-perishable food items</a:t>
            </a:r>
          </a:p>
          <a:p>
            <a:pPr lvl="1">
              <a:buClr>
                <a:srgbClr val="7030A0"/>
              </a:buClr>
            </a:pPr>
            <a:r>
              <a:rPr lang="en-US" sz="2000" dirty="0"/>
              <a:t>Personal care items</a:t>
            </a:r>
          </a:p>
          <a:p>
            <a:pPr lvl="1">
              <a:buClr>
                <a:srgbClr val="7030A0"/>
              </a:buClr>
            </a:pPr>
            <a:r>
              <a:rPr lang="en-US" sz="2000" dirty="0"/>
              <a:t>School supplies</a:t>
            </a:r>
          </a:p>
          <a:p>
            <a:pPr lvl="1">
              <a:buClr>
                <a:srgbClr val="7030A0"/>
              </a:buClr>
            </a:pPr>
            <a:r>
              <a:rPr lang="en-US" sz="2000" dirty="0"/>
              <a:t>Professional &amp; winter attire</a:t>
            </a:r>
          </a:p>
          <a:p>
            <a:pPr lvl="1">
              <a:buClr>
                <a:srgbClr val="7030A0"/>
              </a:buClr>
            </a:pPr>
            <a:r>
              <a:rPr lang="en-US" sz="2000" dirty="0"/>
              <a:t>Organic produce</a:t>
            </a:r>
          </a:p>
          <a:p>
            <a:pPr lvl="1">
              <a:buClr>
                <a:srgbClr val="7030A0"/>
              </a:buClr>
            </a:pPr>
            <a:r>
              <a:rPr lang="en-US" sz="2000" dirty="0"/>
              <a:t>Career and financial workshops</a:t>
            </a:r>
            <a:br>
              <a:rPr lang="en-US" sz="2000" dirty="0"/>
            </a:br>
            <a:endParaRPr lang="en-US" sz="1100" dirty="0"/>
          </a:p>
          <a:p>
            <a:r>
              <a:rPr lang="en-US" sz="2000" dirty="0"/>
              <a:t>Commonwealth Hall, Lower Level</a:t>
            </a:r>
          </a:p>
          <a:p>
            <a:pPr marL="118872" indent="0">
              <a:buNone/>
            </a:pPr>
            <a:endParaRPr lang="en-US" sz="1400" i="1" dirty="0"/>
          </a:p>
          <a:p>
            <a:r>
              <a:rPr lang="en-US" sz="2000" b="1" u="sng" dirty="0">
                <a:solidFill>
                  <a:srgbClr val="7030A0"/>
                </a:solidFill>
              </a:rPr>
              <a:t>www.wcupa.edu/pantry</a:t>
            </a:r>
            <a:r>
              <a:rPr lang="en-US" sz="2400" dirty="0"/>
              <a:t>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800" y="2514600"/>
            <a:ext cx="4343400" cy="27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3300" y="5562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Follow us on social media!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450" y="6185763"/>
            <a:ext cx="438929" cy="448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7379" y="6218844"/>
            <a:ext cx="218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rbel" panose="020B0503020204020204" pitchFamily="34" charset="0"/>
              </a:rPr>
              <a:t>Dub_cpantry</a:t>
            </a:r>
            <a:endParaRPr lang="en-US" b="1" dirty="0">
              <a:latin typeface="Corbel" panose="020B05030202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237693"/>
            <a:ext cx="405336" cy="405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56" y="6192993"/>
            <a:ext cx="450036" cy="450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6234918"/>
            <a:ext cx="218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@</a:t>
            </a:r>
            <a:r>
              <a:rPr lang="en-US" b="1" dirty="0" err="1">
                <a:latin typeface="Corbel" panose="020B0503020204020204" pitchFamily="34" charset="0"/>
              </a:rPr>
              <a:t>Dub_cpantry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3527" y="6172200"/>
            <a:ext cx="218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WCU Resource Pantry</a:t>
            </a:r>
          </a:p>
        </p:txBody>
      </p:sp>
    </p:spTree>
    <p:extLst>
      <p:ext uri="{BB962C8B-B14F-4D97-AF65-F5344CB8AC3E}">
        <p14:creationId xmlns:p14="http://schemas.microsoft.com/office/powerpoint/2010/main" val="101526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572000" cy="456895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200" b="1" i="1" dirty="0"/>
              <a:t>Ashlie </a:t>
            </a:r>
            <a:r>
              <a:rPr lang="en-US" sz="2200" b="1" i="1" dirty="0" err="1"/>
              <a:t>Delshad</a:t>
            </a:r>
            <a:r>
              <a:rPr lang="en-US" sz="2200" b="1" i="1" dirty="0"/>
              <a:t>, Ph.D.</a:t>
            </a:r>
          </a:p>
          <a:p>
            <a:pPr marL="118872" indent="0">
              <a:buNone/>
            </a:pPr>
            <a:endParaRPr lang="en-US" sz="2200" dirty="0"/>
          </a:p>
          <a:p>
            <a:pPr marL="118872" indent="0">
              <a:buNone/>
            </a:pPr>
            <a:r>
              <a:rPr lang="en-US" sz="2200" dirty="0"/>
              <a:t>Associate Professor, Political Science </a:t>
            </a:r>
          </a:p>
          <a:p>
            <a:pPr marL="118872" indent="0">
              <a:buNone/>
            </a:pPr>
            <a:r>
              <a:rPr lang="en-US" sz="2200" dirty="0"/>
              <a:t>Service-Learning Faculty Associate</a:t>
            </a:r>
          </a:p>
          <a:p>
            <a:pPr marL="118872" indent="0">
              <a:buNone/>
            </a:pPr>
            <a:r>
              <a:rPr lang="en-US" sz="2200" dirty="0"/>
              <a:t>318D Anderson Hall</a:t>
            </a:r>
          </a:p>
          <a:p>
            <a:pPr marL="118872" indent="0">
              <a:buNone/>
            </a:pPr>
            <a:r>
              <a:rPr lang="en-US" sz="2400" dirty="0"/>
              <a:t>610-436-0580</a:t>
            </a:r>
            <a:endParaRPr lang="en-US" sz="2200" dirty="0">
              <a:hlinkClick r:id="rId2"/>
            </a:endParaRPr>
          </a:p>
          <a:p>
            <a:pPr marL="118872" indent="0">
              <a:buNone/>
            </a:pPr>
            <a:r>
              <a:rPr lang="en-US" sz="2200" dirty="0">
                <a:hlinkClick r:id="rId3"/>
              </a:rPr>
              <a:t>ADelshad@wcupa.edu</a:t>
            </a:r>
            <a:r>
              <a:rPr lang="en-US" sz="2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4191000" cy="46238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200" b="1" i="1" dirty="0"/>
              <a:t>Pam Frontino, M.A. </a:t>
            </a:r>
            <a:endParaRPr lang="en-US" sz="2200" dirty="0"/>
          </a:p>
          <a:p>
            <a:pPr marL="118872" indent="0">
              <a:buNone/>
            </a:pPr>
            <a:endParaRPr lang="en-US" sz="2200" dirty="0"/>
          </a:p>
          <a:p>
            <a:pPr marL="118872" indent="0">
              <a:buNone/>
            </a:pPr>
            <a:r>
              <a:rPr lang="en-US" sz="2200" dirty="0"/>
              <a:t>Associate Director, </a:t>
            </a:r>
          </a:p>
          <a:p>
            <a:pPr marL="118872" indent="0">
              <a:buNone/>
            </a:pPr>
            <a:r>
              <a:rPr lang="en-US" sz="2200" dirty="0"/>
              <a:t>Service-Learning and Volunteer Programs</a:t>
            </a:r>
          </a:p>
          <a:p>
            <a:pPr marL="118872" indent="0">
              <a:buNone/>
            </a:pPr>
            <a:r>
              <a:rPr lang="en-US" sz="2200" dirty="0"/>
              <a:t>Commonwealth Hall</a:t>
            </a:r>
          </a:p>
          <a:p>
            <a:pPr marL="118872" indent="0">
              <a:buNone/>
            </a:pPr>
            <a:r>
              <a:rPr lang="en-US" sz="2200" dirty="0"/>
              <a:t>610-436-3379 </a:t>
            </a:r>
          </a:p>
          <a:p>
            <a:pPr marL="118872" indent="0">
              <a:buNone/>
            </a:pPr>
            <a:r>
              <a:rPr lang="en-US" sz="2200" u="sng" dirty="0">
                <a:hlinkClick r:id="rId4"/>
              </a:rPr>
              <a:t>Pfrontino@wcupa.edu</a:t>
            </a:r>
            <a:r>
              <a:rPr lang="en-US" sz="2200" u="sng" dirty="0"/>
              <a:t> </a:t>
            </a:r>
            <a:endParaRPr lang="en-US" sz="2200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029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 algn="ctr">
              <a:buNone/>
            </a:pPr>
            <a:r>
              <a:rPr lang="en-US" sz="3200" u="sng" dirty="0">
                <a:hlinkClick r:id="rId5"/>
              </a:rPr>
              <a:t>www.wcupa.edu/volunteer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06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Recognition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President's Higher Education Community Service Honor Roll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2046288"/>
          </a:xfrm>
        </p:spPr>
        <p:txBody>
          <a:bodyPr>
            <a:normAutofit/>
          </a:bodyPr>
          <a:lstStyle/>
          <a:p>
            <a:r>
              <a:rPr lang="en-US" sz="1600" dirty="0"/>
              <a:t>Awarded to colleges and universities that foster students’ lifelong civic engagement</a:t>
            </a:r>
          </a:p>
          <a:p>
            <a:pPr marL="118872" indent="0">
              <a:buNone/>
            </a:pPr>
            <a:endParaRPr lang="en-US" sz="1600" dirty="0"/>
          </a:p>
          <a:p>
            <a:r>
              <a:rPr lang="en-US" sz="1600" dirty="0"/>
              <a:t>Recognizing institutions that achieve meaningful, measureable outcomes in the communities they serve.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585542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The Carnegie Foundation </a:t>
            </a:r>
          </a:p>
          <a:p>
            <a:r>
              <a:rPr lang="en-US" sz="2900" dirty="0"/>
              <a:t>Community Engagement Award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3886200"/>
            <a:ext cx="4041775" cy="2514600"/>
          </a:xfrm>
        </p:spPr>
        <p:txBody>
          <a:bodyPr>
            <a:noAutofit/>
          </a:bodyPr>
          <a:lstStyle/>
          <a:p>
            <a:r>
              <a:rPr lang="en-US" sz="1600" dirty="0"/>
              <a:t>West Chester University is one of only 6% of universities who received this award.</a:t>
            </a:r>
          </a:p>
          <a:p>
            <a:pPr marL="118872" indent="0">
              <a:buNone/>
            </a:pPr>
            <a:endParaRPr lang="en-US" sz="1600" dirty="0"/>
          </a:p>
          <a:p>
            <a:r>
              <a:rPr lang="en-US" sz="1600" dirty="0"/>
              <a:t>Focused on community engagement, with an exchange of knowledge and resources between local communities.</a:t>
            </a:r>
          </a:p>
          <a:p>
            <a:pPr marL="118872" indent="0">
              <a:buNone/>
            </a:pPr>
            <a:endParaRPr lang="en-US" sz="1600" dirty="0"/>
          </a:p>
          <a:p>
            <a:r>
              <a:rPr lang="en-US" sz="1600" dirty="0"/>
              <a:t>WCU is currently going through a reclassification process </a:t>
            </a:r>
          </a:p>
          <a:p>
            <a:pPr marL="118872" indent="0">
              <a:buNone/>
            </a:pPr>
            <a:endParaRPr lang="en-US" sz="1600" dirty="0"/>
          </a:p>
          <a:p>
            <a:pPr marL="118872" indent="0">
              <a:buNone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95800"/>
            <a:ext cx="1828804" cy="1828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4480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56313" cy="914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Creating a Culture of </a:t>
            </a:r>
            <a:br>
              <a:rPr lang="en-US" sz="4000" dirty="0"/>
            </a:br>
            <a:r>
              <a:rPr lang="en-US" sz="4000" dirty="0"/>
              <a:t>Service-Learning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057401"/>
            <a:ext cx="3657600" cy="4343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400" b="1" dirty="0"/>
              <a:t>Faculty </a:t>
            </a:r>
          </a:p>
          <a:p>
            <a:pPr marL="457200" indent="-457200">
              <a:lnSpc>
                <a:spcPct val="120000"/>
              </a:lnSpc>
            </a:pPr>
            <a:r>
              <a:rPr lang="en-US" sz="2400" b="1" dirty="0"/>
              <a:t>Staff </a:t>
            </a:r>
          </a:p>
          <a:p>
            <a:pPr marL="457200" indent="-457200">
              <a:lnSpc>
                <a:spcPct val="120000"/>
              </a:lnSpc>
            </a:pPr>
            <a:r>
              <a:rPr lang="en-US" sz="2400" b="1" dirty="0"/>
              <a:t>Departments </a:t>
            </a:r>
          </a:p>
          <a:p>
            <a:pPr marL="457200" indent="-457200">
              <a:lnSpc>
                <a:spcPct val="120000"/>
              </a:lnSpc>
            </a:pPr>
            <a:r>
              <a:rPr lang="en-US" sz="2400" b="1" dirty="0"/>
              <a:t>Colleges</a:t>
            </a:r>
          </a:p>
          <a:p>
            <a:pPr marL="457200" indent="-457200">
              <a:lnSpc>
                <a:spcPct val="120000"/>
              </a:lnSpc>
            </a:pPr>
            <a:r>
              <a:rPr lang="en-US" sz="2400" b="1" dirty="0"/>
              <a:t>Student Clubs &amp; Organizations </a:t>
            </a:r>
          </a:p>
          <a:p>
            <a:pPr marL="457200" indent="-457200">
              <a:lnSpc>
                <a:spcPct val="120000"/>
              </a:lnSpc>
            </a:pPr>
            <a:r>
              <a:rPr lang="en-US" sz="2400" b="1" dirty="0"/>
              <a:t>Student Leaders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1200" b="1" dirty="0"/>
          </a:p>
          <a:p>
            <a:pPr>
              <a:lnSpc>
                <a:spcPct val="160000"/>
              </a:lnSpc>
            </a:pPr>
            <a:endParaRPr lang="en-US" sz="1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6" y="22098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1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7526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dirty="0"/>
              <a:t>Service-Learning is…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23672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/>
              <a:t>a teaching method. </a:t>
            </a:r>
          </a:p>
          <a:p>
            <a:pPr marL="457200" indent="-457200"/>
            <a:r>
              <a:rPr lang="en-US" sz="2400" dirty="0"/>
              <a:t>includes community service that addresses a community need.</a:t>
            </a:r>
          </a:p>
          <a:p>
            <a:pPr marL="457200" indent="-457200"/>
            <a:r>
              <a:rPr lang="en-US" sz="2400" dirty="0"/>
              <a:t>enhances curricular goals and meets learning outcomes. </a:t>
            </a:r>
          </a:p>
          <a:p>
            <a:pPr marL="457200" indent="-457200"/>
            <a:r>
              <a:rPr lang="en-US" sz="2400" dirty="0"/>
              <a:t>includes critical, reflective thinking.</a:t>
            </a:r>
          </a:p>
          <a:p>
            <a:pPr marL="457200" indent="-457200"/>
            <a:r>
              <a:rPr lang="en-US" sz="2400" dirty="0"/>
              <a:t>develops students sense of civic responsibility and commitment to the community.</a:t>
            </a:r>
          </a:p>
          <a:p>
            <a:pPr marL="457200" indent="-457200"/>
            <a:endParaRPr lang="en-US" sz="2800" dirty="0"/>
          </a:p>
          <a:p>
            <a:pPr marL="0" indent="0">
              <a:buNone/>
            </a:pPr>
            <a:r>
              <a:rPr lang="en-US" sz="2400" i="1" dirty="0"/>
              <a:t>*Soon becoming a larger part of the WCU curriculum through a certificate pathway and incorporation into the new general education curriculum.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129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Examples of Service-Learning  Courses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Political science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/>
              <a:t>PSC 356: US Public Policy</a:t>
            </a:r>
          </a:p>
          <a:p>
            <a:r>
              <a:rPr lang="en-US" dirty="0"/>
              <a:t>through partnerships with numerous community agencies, students confront social stereotypes of the poor by working as tutors/mentors</a:t>
            </a:r>
            <a:r>
              <a:rPr lang="en-US"/>
              <a:t>, providing/serving meals, </a:t>
            </a:r>
            <a:r>
              <a:rPr lang="en-US" dirty="0"/>
              <a:t>and coordinating housing assistance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en-US" u="sng" dirty="0"/>
          </a:p>
          <a:p>
            <a:pPr algn="ctr"/>
            <a:r>
              <a:rPr lang="en-US" u="sng" dirty="0"/>
              <a:t>MARKETING</a:t>
            </a:r>
          </a:p>
          <a:p>
            <a:pPr algn="ctr"/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/>
              <a:t>MKT 330: Customer Behavior </a:t>
            </a:r>
          </a:p>
          <a:p>
            <a:r>
              <a:rPr lang="en-US" dirty="0"/>
              <a:t>students help community non-profit organizations conduct research to better understand consumers needs and develop marketing suggestions. 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sz="3400" b="1" dirty="0"/>
              <a:t>For Students</a:t>
            </a:r>
          </a:p>
          <a:p>
            <a:pPr marL="118872" indent="0">
              <a:buNone/>
            </a:pPr>
            <a:endParaRPr lang="en-US" b="1" dirty="0"/>
          </a:p>
          <a:p>
            <a:pPr lvl="0"/>
            <a:r>
              <a:rPr lang="en-US" sz="3100" dirty="0"/>
              <a:t>Increases understanding of the class topic</a:t>
            </a:r>
          </a:p>
          <a:p>
            <a:pPr lvl="0"/>
            <a:r>
              <a:rPr lang="en-US" sz="3100" dirty="0"/>
              <a:t>Provides hands-on experience       </a:t>
            </a:r>
          </a:p>
          <a:p>
            <a:r>
              <a:rPr lang="en-US" sz="3100" dirty="0"/>
              <a:t>Develop critical thinking and problem-solving skills</a:t>
            </a:r>
          </a:p>
          <a:p>
            <a:r>
              <a:rPr lang="en-US" sz="3100" dirty="0"/>
              <a:t>Assists with career exploration and networking</a:t>
            </a:r>
          </a:p>
          <a:p>
            <a:r>
              <a:rPr lang="en-US" sz="3100" dirty="0"/>
              <a:t>Exposes students to diverse populations </a:t>
            </a:r>
          </a:p>
          <a:p>
            <a:r>
              <a:rPr lang="en-US" sz="3100" dirty="0"/>
              <a:t>Teaches active citizenship      </a:t>
            </a:r>
          </a:p>
          <a:p>
            <a:pPr lvl="0"/>
            <a:endParaRPr lang="en-US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3400" b="1" dirty="0"/>
              <a:t>For Faculty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b="1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100" dirty="0"/>
              <a:t>Enhances teaching ability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100" dirty="0"/>
              <a:t>Retains students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100" dirty="0"/>
              <a:t>Inspires research ideas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100" dirty="0"/>
              <a:t>Encourages interactive teaching and reciprocal learning between students and faculty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100" dirty="0"/>
              <a:t>Great for tenure and promotion process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100" dirty="0"/>
              <a:t>Adds new insights and dimensions to class discussions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304800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800"/>
                </a:solidFill>
              </a:rPr>
              <a:t>Benefits of Service-Learning</a:t>
            </a:r>
            <a:endParaRPr lang="en-US" sz="4000" dirty="0">
              <a:solidFill>
                <a:srgbClr val="FFC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dirty="0"/>
              <a:t>For the Community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dirty="0"/>
              <a:t>Gains access to university resources </a:t>
            </a:r>
          </a:p>
          <a:p>
            <a:pPr lvl="0"/>
            <a:r>
              <a:rPr lang="en-US" dirty="0"/>
              <a:t>Contributes to the educational process </a:t>
            </a:r>
          </a:p>
          <a:p>
            <a:pPr lvl="0"/>
            <a:r>
              <a:rPr lang="en-US" dirty="0"/>
              <a:t>Helps solve pressing community needs </a:t>
            </a:r>
          </a:p>
          <a:p>
            <a:pPr lvl="0"/>
            <a:r>
              <a:rPr lang="en-US" dirty="0"/>
              <a:t>Develops a pool of potential employees </a:t>
            </a:r>
          </a:p>
          <a:p>
            <a:pPr lvl="0"/>
            <a:endParaRPr lang="en-US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b="1" dirty="0"/>
              <a:t>For the University</a:t>
            </a:r>
          </a:p>
          <a:p>
            <a:pPr marL="0" indent="0">
              <a:buClr>
                <a:schemeClr val="accent1"/>
              </a:buClr>
              <a:buNone/>
            </a:pPr>
            <a:endParaRPr lang="en-US" b="1" dirty="0"/>
          </a:p>
          <a:p>
            <a:pPr marL="457200" indent="-457200"/>
            <a:r>
              <a:rPr lang="en-US" dirty="0"/>
              <a:t>Enhances teaching, research and outreach activities </a:t>
            </a:r>
          </a:p>
          <a:p>
            <a:pPr lvl="0"/>
            <a:r>
              <a:rPr lang="en-US" dirty="0"/>
              <a:t>Engages faculty and students in local and state community issues </a:t>
            </a:r>
          </a:p>
          <a:p>
            <a:pPr lvl="0"/>
            <a:r>
              <a:rPr lang="en-US" dirty="0"/>
              <a:t>Better prepares university graduates for today’s world 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275" y="304800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800"/>
                </a:solidFill>
              </a:rPr>
              <a:t>Benefits of Service-Learning</a:t>
            </a:r>
            <a:endParaRPr lang="en-US" sz="4000" dirty="0">
              <a:solidFill>
                <a:srgbClr val="FFC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1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Faculty Support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763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Faculty Consultations </a:t>
            </a:r>
          </a:p>
          <a:p>
            <a:pPr lvl="1"/>
            <a:r>
              <a:rPr lang="en-US" dirty="0"/>
              <a:t>Creating an integrated SL curriculum</a:t>
            </a:r>
          </a:p>
          <a:p>
            <a:pPr lvl="1"/>
            <a:r>
              <a:rPr lang="en-US" dirty="0"/>
              <a:t>Finding community partners</a:t>
            </a:r>
          </a:p>
          <a:p>
            <a:pPr lvl="1"/>
            <a:r>
              <a:rPr lang="en-US" dirty="0"/>
              <a:t>Connecting your teaching to research and scholarship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Community Engagement Scholars 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Service-Learning Faculty Work Group 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Assistance with:</a:t>
            </a:r>
          </a:p>
          <a:p>
            <a:pPr lvl="1"/>
            <a:r>
              <a:rPr lang="en-US" dirty="0"/>
              <a:t>academic clubs and organizations interested in public service</a:t>
            </a:r>
          </a:p>
          <a:p>
            <a:pPr lvl="1"/>
            <a:r>
              <a:rPr lang="en-US" dirty="0"/>
              <a:t>risk management </a:t>
            </a:r>
          </a:p>
          <a:p>
            <a:pPr lvl="1"/>
            <a:r>
              <a:rPr lang="en-US" dirty="0"/>
              <a:t>financial needs</a:t>
            </a:r>
          </a:p>
          <a:p>
            <a:pPr lvl="1"/>
            <a:r>
              <a:rPr lang="en-US" dirty="0"/>
              <a:t>recording service-learning hours</a:t>
            </a:r>
          </a:p>
          <a:p>
            <a:pPr lvl="1"/>
            <a:r>
              <a:rPr lang="en-US" dirty="0"/>
              <a:t>building international or domestic service immersion trips (Alternative Breaks)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8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57784"/>
            <a:ext cx="8229600" cy="1103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www.wcupa.edu/volunteersearch </a:t>
            </a:r>
            <a:br>
              <a:rPr lang="en-US" sz="4800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b="5102"/>
          <a:stretch/>
        </p:blipFill>
        <p:spPr bwMode="auto">
          <a:xfrm>
            <a:off x="381000" y="1676400"/>
            <a:ext cx="5715000" cy="45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1828800"/>
            <a:ext cx="2362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Search for community agency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Interest/Mission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Proximity to WCU (Walkable, Bike-able, Accessible by Public Transit,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2975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1523</TotalTime>
  <Words>550</Words>
  <Application>Microsoft Macintosh PowerPoint</Application>
  <PresentationFormat>On-screen Show (4:3)</PresentationFormat>
  <Paragraphs>139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Corbel</vt:lpstr>
      <vt:lpstr>Wingdings</vt:lpstr>
      <vt:lpstr>Wingdings 2</vt:lpstr>
      <vt:lpstr>Wingdings 3</vt:lpstr>
      <vt:lpstr>Module</vt:lpstr>
      <vt:lpstr>The Office of Service-Learning and Volunteer Programs  New Faculty Orientation  </vt:lpstr>
      <vt:lpstr>National Recognition </vt:lpstr>
      <vt:lpstr>Creating a Culture of  Service-Learning</vt:lpstr>
      <vt:lpstr>   Service-Learning is…     </vt:lpstr>
      <vt:lpstr>Examples of Service-Learning  Courses </vt:lpstr>
      <vt:lpstr>  </vt:lpstr>
      <vt:lpstr>  </vt:lpstr>
      <vt:lpstr>Faculty Support </vt:lpstr>
      <vt:lpstr>www.wcupa.edu/volunteersearch  </vt:lpstr>
      <vt:lpstr>Service Corner</vt:lpstr>
      <vt:lpstr>Volunteer Fair</vt:lpstr>
      <vt:lpstr>Resource Pantry</vt:lpstr>
      <vt:lpstr>Contact Information</vt:lpstr>
    </vt:vector>
  </TitlesOfParts>
  <Company>West Chester 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SerVice-  Learning</dc:title>
  <dc:creator>Tech</dc:creator>
  <cp:lastModifiedBy>Frontino, Pamela</cp:lastModifiedBy>
  <cp:revision>109</cp:revision>
  <cp:lastPrinted>2018-07-06T01:45:45Z</cp:lastPrinted>
  <dcterms:created xsi:type="dcterms:W3CDTF">2013-08-29T15:56:02Z</dcterms:created>
  <dcterms:modified xsi:type="dcterms:W3CDTF">2019-06-27T14:07:40Z</dcterms:modified>
</cp:coreProperties>
</file>