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6" r:id="rId4"/>
    <p:sldId id="260" r:id="rId5"/>
    <p:sldId id="261"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65" d="100"/>
          <a:sy n="65" d="100"/>
        </p:scale>
        <p:origin x="540" y="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3"/>
            <a:ext cx="100584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EC9E374-9FFE-4A19-80D4-2E56E4C61ADE}" type="datetimeFigureOut">
              <a:rPr lang="en-US" smtClean="0"/>
              <a:t>7/25/2019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E080F9-7B33-4FF7-A104-614C2FBF8595}" type="slidenum">
              <a:rPr lang="en-US" smtClean="0"/>
              <a:t>‹#›</a:t>
            </a:fld>
            <a:endParaRPr lang="en-US"/>
          </a:p>
        </p:txBody>
      </p:sp>
    </p:spTree>
    <p:extLst>
      <p:ext uri="{BB962C8B-B14F-4D97-AF65-F5344CB8AC3E}">
        <p14:creationId xmlns:p14="http://schemas.microsoft.com/office/powerpoint/2010/main" val="74624523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9E080F9-7B33-4FF7-A104-614C2FBF8595}" type="slidenum">
              <a:rPr lang="en-US" smtClean="0"/>
              <a:t>‹#›</a:t>
            </a:fld>
            <a:endParaRPr lang="en-US"/>
          </a:p>
        </p:txBody>
      </p:sp>
      <p:sp>
        <p:nvSpPr>
          <p:cNvPr id="5" name="Footer Placeholder 4"/>
          <p:cNvSpPr>
            <a:spLocks noGrp="1"/>
          </p:cNvSpPr>
          <p:nvPr>
            <p:ph type="ftr" sz="quarter" idx="3"/>
          </p:nvPr>
        </p:nvSpPr>
        <p:spPr>
          <a:xfrm rot="16200000">
            <a:off x="10510429"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10474870"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3EC9E374-9FFE-4A19-80D4-2E56E4C61ADE}" type="datetimeFigureOut">
              <a:rPr lang="en-US" smtClean="0"/>
              <a:t>7/25/2019</a:t>
            </a:fld>
            <a:endParaRPr lang="en-US"/>
          </a:p>
        </p:txBody>
      </p:sp>
    </p:spTree>
    <p:extLst>
      <p:ext uri="{BB962C8B-B14F-4D97-AF65-F5344CB8AC3E}">
        <p14:creationId xmlns:p14="http://schemas.microsoft.com/office/powerpoint/2010/main" val="201485584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wcupa.edu/research" TargetMode="External"/><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hyperlink" Target="mailto:research@wcupa.edu"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MJackson2@wcupa.edu" TargetMode="External"/><Relationship Id="rId7" Type="http://schemas.openxmlformats.org/officeDocument/2006/relationships/hyperlink" Target="mailto:research@wcupa.edu" TargetMode="External"/><Relationship Id="rId2" Type="http://schemas.openxmlformats.org/officeDocument/2006/relationships/hyperlink" Target="mailto:nbennett@wcupa.edu" TargetMode="External"/><Relationship Id="rId1" Type="http://schemas.openxmlformats.org/officeDocument/2006/relationships/slideLayout" Target="../slideLayouts/slideLayout1.xml"/><Relationship Id="rId6" Type="http://schemas.openxmlformats.org/officeDocument/2006/relationships/hyperlink" Target="mailto:DP825263@wcupa.edu" TargetMode="External"/><Relationship Id="rId5" Type="http://schemas.openxmlformats.org/officeDocument/2006/relationships/hyperlink" Target="mailto:RY877002@wcupa.edu" TargetMode="External"/><Relationship Id="rId4" Type="http://schemas.openxmlformats.org/officeDocument/2006/relationships/hyperlink" Target="mailto:CSpaur@wcupa.edu"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wcupa.edu/_admin/research/services.asp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mailto:research@wcupa.edu" TargetMode="External"/><Relationship Id="rId2" Type="http://schemas.openxmlformats.org/officeDocument/2006/relationships/hyperlink" Target="https://www.wcupa.edu/_admin/research/contactInfo.aspx" TargetMode="External"/><Relationship Id="rId1" Type="http://schemas.openxmlformats.org/officeDocument/2006/relationships/slideLayout" Target="../slideLayouts/slideLayout1.xml"/><Relationship Id="rId5" Type="http://schemas.openxmlformats.org/officeDocument/2006/relationships/hyperlink" Target="http://www.wcupa.edu/research" TargetMode="External"/><Relationship Id="rId4" Type="http://schemas.openxmlformats.org/officeDocument/2006/relationships/hyperlink" Target="https://www.wcupa.edu/_admin/research/findFunding.asp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56137"/>
            <a:ext cx="10058400" cy="1620264"/>
          </a:xfrm>
        </p:spPr>
        <p:txBody>
          <a:bodyPr anchor="ctr"/>
          <a:lstStyle/>
          <a:p>
            <a:pPr algn="ctr"/>
            <a:r>
              <a:rPr lang="en-US" dirty="0">
                <a:latin typeface="+mn-lt"/>
              </a:rPr>
              <a:t>Welcome</a:t>
            </a:r>
          </a:p>
        </p:txBody>
      </p:sp>
      <p:pic>
        <p:nvPicPr>
          <p:cNvPr id="3" name="Picture 2"/>
          <p:cNvPicPr>
            <a:picLocks noChangeAspect="1"/>
          </p:cNvPicPr>
          <p:nvPr/>
        </p:nvPicPr>
        <p:blipFill>
          <a:blip r:embed="rId2"/>
          <a:stretch>
            <a:fillRect/>
          </a:stretch>
        </p:blipFill>
        <p:spPr>
          <a:xfrm>
            <a:off x="4291714" y="1886044"/>
            <a:ext cx="3151372" cy="1573029"/>
          </a:xfrm>
          <a:prstGeom prst="rect">
            <a:avLst/>
          </a:prstGeom>
        </p:spPr>
      </p:pic>
      <p:sp>
        <p:nvSpPr>
          <p:cNvPr id="5" name="Rectangle 4"/>
          <p:cNvSpPr/>
          <p:nvPr/>
        </p:nvSpPr>
        <p:spPr>
          <a:xfrm>
            <a:off x="228600" y="3668716"/>
            <a:ext cx="11277600" cy="954107"/>
          </a:xfrm>
          <a:prstGeom prst="rect">
            <a:avLst/>
          </a:prstGeom>
        </p:spPr>
        <p:txBody>
          <a:bodyPr wrap="square">
            <a:spAutoFit/>
          </a:bodyPr>
          <a:lstStyle/>
          <a:p>
            <a:pPr algn="ctr"/>
            <a:r>
              <a:rPr lang="en-US" sz="2800" b="1" dirty="0"/>
              <a:t>OFFICE OF RESEARCH AND SPONSORED PROGRAMS</a:t>
            </a:r>
          </a:p>
          <a:p>
            <a:pPr algn="ctr"/>
            <a:r>
              <a:rPr lang="en-US" sz="2800" b="1" dirty="0"/>
              <a:t> (ORSP)</a:t>
            </a:r>
            <a:endParaRPr lang="en-US" sz="2800" dirty="0"/>
          </a:p>
        </p:txBody>
      </p:sp>
      <p:sp>
        <p:nvSpPr>
          <p:cNvPr id="6" name="Rectangle 5"/>
          <p:cNvSpPr/>
          <p:nvPr/>
        </p:nvSpPr>
        <p:spPr>
          <a:xfrm>
            <a:off x="914400" y="4827917"/>
            <a:ext cx="9906000" cy="1200329"/>
          </a:xfrm>
          <a:prstGeom prst="rect">
            <a:avLst/>
          </a:prstGeom>
        </p:spPr>
        <p:txBody>
          <a:bodyPr wrap="square">
            <a:spAutoFit/>
          </a:bodyPr>
          <a:lstStyle/>
          <a:p>
            <a:pPr algn="ctr"/>
            <a:r>
              <a:rPr lang="en-US" b="1" dirty="0"/>
              <a:t>Ehinger Annex 105-114</a:t>
            </a:r>
          </a:p>
          <a:p>
            <a:pPr algn="ctr"/>
            <a:r>
              <a:rPr lang="en-US" b="1" dirty="0">
                <a:solidFill>
                  <a:srgbClr val="000000"/>
                </a:solidFill>
              </a:rPr>
              <a:t>610-436-3557</a:t>
            </a:r>
          </a:p>
          <a:p>
            <a:pPr algn="ctr"/>
            <a:r>
              <a:rPr lang="en-US" b="1" dirty="0">
                <a:solidFill>
                  <a:srgbClr val="0000FF"/>
                </a:solidFill>
                <a:hlinkClick r:id="rId3"/>
              </a:rPr>
              <a:t>http://www.wcupa.edu/research</a:t>
            </a:r>
            <a:endParaRPr lang="en-US" b="1" dirty="0">
              <a:solidFill>
                <a:srgbClr val="0000FF"/>
              </a:solidFill>
            </a:endParaRPr>
          </a:p>
          <a:p>
            <a:pPr algn="ctr"/>
            <a:r>
              <a:rPr lang="en-US" b="1" dirty="0">
                <a:solidFill>
                  <a:srgbClr val="0000FF"/>
                </a:solidFill>
                <a:hlinkClick r:id="rId4"/>
              </a:rPr>
              <a:t>Research@wcupa.edu</a:t>
            </a:r>
            <a:endParaRPr lang="en-US" dirty="0"/>
          </a:p>
        </p:txBody>
      </p:sp>
    </p:spTree>
    <p:extLst>
      <p:ext uri="{BB962C8B-B14F-4D97-AF65-F5344CB8AC3E}">
        <p14:creationId xmlns:p14="http://schemas.microsoft.com/office/powerpoint/2010/main" val="1183861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208" y="466496"/>
            <a:ext cx="11106615" cy="584775"/>
          </a:xfrm>
        </p:spPr>
        <p:txBody>
          <a:bodyPr/>
          <a:lstStyle/>
          <a:p>
            <a:br>
              <a:rPr lang="en-US" dirty="0"/>
            </a:br>
            <a:endParaRPr lang="en-US" dirty="0"/>
          </a:p>
        </p:txBody>
      </p:sp>
      <p:sp>
        <p:nvSpPr>
          <p:cNvPr id="4" name="TextBox 3"/>
          <p:cNvSpPr txBox="1"/>
          <p:nvPr/>
        </p:nvSpPr>
        <p:spPr>
          <a:xfrm>
            <a:off x="0" y="466496"/>
            <a:ext cx="11084311" cy="584775"/>
          </a:xfrm>
          <a:prstGeom prst="rect">
            <a:avLst/>
          </a:prstGeom>
          <a:noFill/>
        </p:spPr>
        <p:txBody>
          <a:bodyPr wrap="square" rtlCol="0">
            <a:spAutoFit/>
          </a:bodyPr>
          <a:lstStyle/>
          <a:p>
            <a:pPr algn="ctr"/>
            <a:r>
              <a:rPr lang="en-US" sz="3200" b="1" dirty="0">
                <a:solidFill>
                  <a:srgbClr val="7030A0"/>
                </a:solidFill>
                <a:ea typeface="Adobe Fangsong Std R" panose="02020400000000000000" pitchFamily="18" charset="-128"/>
              </a:rPr>
              <a:t>WHO ARE WE? </a:t>
            </a:r>
          </a:p>
        </p:txBody>
      </p:sp>
      <p:graphicFrame>
        <p:nvGraphicFramePr>
          <p:cNvPr id="5" name="Table 4"/>
          <p:cNvGraphicFramePr>
            <a:graphicFrameLocks noGrp="1"/>
          </p:cNvGraphicFramePr>
          <p:nvPr>
            <p:extLst>
              <p:ext uri="{D42A27DB-BD31-4B8C-83A1-F6EECF244321}">
                <p14:modId xmlns:p14="http://schemas.microsoft.com/office/powerpoint/2010/main" val="767521745"/>
              </p:ext>
            </p:extLst>
          </p:nvPr>
        </p:nvGraphicFramePr>
        <p:xfrm>
          <a:off x="665019" y="1051271"/>
          <a:ext cx="10160000" cy="5091713"/>
        </p:xfrm>
        <a:graphic>
          <a:graphicData uri="http://schemas.openxmlformats.org/drawingml/2006/table">
            <a:tbl>
              <a:tblPr firstRow="1" firstCol="1" lastRow="1" lastCol="1" bandRow="1" bandCol="1"/>
              <a:tblGrid>
                <a:gridCol w="5080000">
                  <a:extLst>
                    <a:ext uri="{9D8B030D-6E8A-4147-A177-3AD203B41FA5}">
                      <a16:colId xmlns:a16="http://schemas.microsoft.com/office/drawing/2014/main" val="20000"/>
                    </a:ext>
                  </a:extLst>
                </a:gridCol>
                <a:gridCol w="5080000">
                  <a:extLst>
                    <a:ext uri="{9D8B030D-6E8A-4147-A177-3AD203B41FA5}">
                      <a16:colId xmlns:a16="http://schemas.microsoft.com/office/drawing/2014/main" val="20001"/>
                    </a:ext>
                  </a:extLst>
                </a:gridCol>
              </a:tblGrid>
              <a:tr h="1567452">
                <a:tc>
                  <a:txBody>
                    <a:bodyPr/>
                    <a:lstStyle/>
                    <a:p>
                      <a:r>
                        <a:rPr lang="en-US" sz="1800" b="1" dirty="0">
                          <a:effectLst/>
                          <a:latin typeface="Calibri" panose="020F0502020204030204" pitchFamily="34" charset="0"/>
                          <a:ea typeface="Calibri" panose="020F0502020204030204" pitchFamily="34" charset="0"/>
                          <a:cs typeface="Calibri" panose="020F0502020204030204" pitchFamily="34" charset="0"/>
                        </a:rPr>
                        <a:t> Dr. Nicole S. Bennett; </a:t>
                      </a:r>
                      <a:r>
                        <a:rPr lang="en-US" sz="1800" b="1" kern="1200" dirty="0" err="1">
                          <a:solidFill>
                            <a:schemeClr val="tx1"/>
                          </a:solidFill>
                          <a:effectLst/>
                          <a:latin typeface="+mn-lt"/>
                          <a:ea typeface="+mn-ea"/>
                          <a:cs typeface="+mn-cs"/>
                        </a:rPr>
                        <a:t>Ehinger</a:t>
                      </a:r>
                      <a:r>
                        <a:rPr lang="en-US" sz="1800" b="1" kern="1200" dirty="0">
                          <a:solidFill>
                            <a:schemeClr val="tx1"/>
                          </a:solidFill>
                          <a:effectLst/>
                          <a:latin typeface="+mn-lt"/>
                          <a:ea typeface="+mn-ea"/>
                          <a:cs typeface="+mn-cs"/>
                        </a:rPr>
                        <a:t> Annex 113</a:t>
                      </a:r>
                    </a:p>
                    <a:p>
                      <a:pPr marL="64135" marR="0">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Vice Provost for Research and Creative</a:t>
                      </a:r>
                      <a:r>
                        <a:rPr lang="en-US" sz="1800" b="1" baseline="0" dirty="0">
                          <a:effectLst/>
                          <a:latin typeface="Calibri" panose="020F0502020204030204" pitchFamily="34" charset="0"/>
                          <a:ea typeface="Calibri" panose="020F0502020204030204" pitchFamily="34" charset="0"/>
                          <a:cs typeface="Calibri" panose="020F0502020204030204" pitchFamily="34" charset="0"/>
                        </a:rPr>
                        <a:t> Activity</a:t>
                      </a:r>
                      <a:endParaRPr lang="en-US" sz="1800" b="1" dirty="0">
                        <a:effectLst/>
                        <a:latin typeface="Calibri" panose="020F0502020204030204" pitchFamily="34" charset="0"/>
                        <a:ea typeface="Calibri" panose="020F0502020204030204" pitchFamily="34" charset="0"/>
                        <a:cs typeface="Calibri" panose="020F0502020204030204" pitchFamily="34" charset="0"/>
                      </a:endParaRPr>
                    </a:p>
                    <a:p>
                      <a:pPr marL="64135" marR="0">
                        <a:lnSpc>
                          <a:spcPct val="115000"/>
                        </a:lnSpc>
                        <a:spcBef>
                          <a:spcPts val="0"/>
                        </a:spcBef>
                        <a:spcAft>
                          <a:spcPts val="0"/>
                        </a:spcAft>
                      </a:pPr>
                      <a:r>
                        <a:rPr lang="en-US"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a:rPr>
                        <a:t>nbennett@wcupa.edu</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64135"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610-436-3592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800" b="1" dirty="0">
                          <a:effectLst/>
                          <a:latin typeface="Calibri" panose="020F0502020204030204" pitchFamily="34" charset="0"/>
                          <a:ea typeface="Calibri" panose="020F0502020204030204" pitchFamily="34" charset="0"/>
                          <a:cs typeface="Calibri" panose="020F0502020204030204" pitchFamily="34" charset="0"/>
                        </a:rPr>
                        <a:t> Holly Jackson;</a:t>
                      </a:r>
                      <a:r>
                        <a:rPr lang="en-US" sz="1800" b="1" baseline="0" dirty="0">
                          <a:effectLst/>
                          <a:latin typeface="Calibri" panose="020F0502020204030204" pitchFamily="34" charset="0"/>
                          <a:ea typeface="Calibri" panose="020F0502020204030204" pitchFamily="34" charset="0"/>
                          <a:cs typeface="Calibri" panose="020F0502020204030204" pitchFamily="34" charset="0"/>
                        </a:rPr>
                        <a:t> </a:t>
                      </a:r>
                      <a:r>
                        <a:rPr lang="en-US" sz="1800" b="1" kern="1200" dirty="0">
                          <a:solidFill>
                            <a:schemeClr val="tx1"/>
                          </a:solidFill>
                          <a:effectLst/>
                          <a:latin typeface="+mn-lt"/>
                          <a:ea typeface="+mn-ea"/>
                          <a:cs typeface="+mn-cs"/>
                        </a:rPr>
                        <a:t>Ehinger Annex 111</a:t>
                      </a:r>
                    </a:p>
                    <a:p>
                      <a:pPr marL="64135" marR="168275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Administrative</a:t>
                      </a:r>
                      <a:r>
                        <a:rPr lang="en-US" sz="1800" spc="-10" dirty="0">
                          <a:effectLst/>
                          <a:latin typeface="Calibri" panose="020F0502020204030204" pitchFamily="34" charset="0"/>
                          <a:ea typeface="Calibri" panose="020F0502020204030204" pitchFamily="34" charset="0"/>
                          <a:cs typeface="Calibri" panose="020F0502020204030204" pitchFamily="34" charset="0"/>
                        </a:rPr>
                        <a:t> </a:t>
                      </a:r>
                      <a:r>
                        <a:rPr lang="en-US" sz="1800" dirty="0">
                          <a:effectLst/>
                          <a:latin typeface="Calibri" panose="020F0502020204030204" pitchFamily="34" charset="0"/>
                          <a:ea typeface="Calibri" panose="020F0502020204030204" pitchFamily="34" charset="0"/>
                          <a:cs typeface="Calibri" panose="020F0502020204030204" pitchFamily="34" charset="0"/>
                        </a:rPr>
                        <a:t>Assist</a:t>
                      </a:r>
                      <a:r>
                        <a:rPr lang="en-US" sz="1800" spc="5" dirty="0">
                          <a:effectLst/>
                          <a:latin typeface="Calibri" panose="020F0502020204030204" pitchFamily="34" charset="0"/>
                          <a:ea typeface="Calibri" panose="020F0502020204030204" pitchFamily="34" charset="0"/>
                          <a:cs typeface="Calibri" panose="020F0502020204030204" pitchFamily="34" charset="0"/>
                        </a:rPr>
                        <a:t>a</a:t>
                      </a:r>
                      <a:r>
                        <a:rPr lang="en-US" sz="1800" dirty="0">
                          <a:effectLst/>
                          <a:latin typeface="Calibri" panose="020F0502020204030204" pitchFamily="34" charset="0"/>
                          <a:ea typeface="Calibri" panose="020F0502020204030204" pitchFamily="34" charset="0"/>
                          <a:cs typeface="Calibri" panose="020F0502020204030204" pitchFamily="34" charset="0"/>
                        </a:rPr>
                        <a:t>nt</a:t>
                      </a:r>
                      <a:r>
                        <a:rPr lang="en-US" sz="1800" baseline="0" dirty="0">
                          <a:effectLst/>
                          <a:latin typeface="Calibri" panose="020F0502020204030204" pitchFamily="34" charset="0"/>
                          <a:ea typeface="Calibri" panose="020F0502020204030204" pitchFamily="34" charset="0"/>
                          <a:cs typeface="Calibri" panose="020F0502020204030204" pitchFamily="34" charset="0"/>
                        </a:rPr>
                        <a:t>                            </a:t>
                      </a:r>
                      <a:r>
                        <a:rPr lang="en-US" sz="1800" dirty="0">
                          <a:effectLst/>
                          <a:latin typeface="Calibri" panose="020F0502020204030204" pitchFamily="34" charset="0"/>
                          <a:ea typeface="Calibri" panose="020F0502020204030204" pitchFamily="34" charset="0"/>
                          <a:cs typeface="Calibri" panose="020F0502020204030204" pitchFamily="34" charset="0"/>
                        </a:rPr>
                        <a:t> </a:t>
                      </a:r>
                      <a:r>
                        <a:rPr lang="en-US"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MJackson2@w</a:t>
                      </a:r>
                      <a:r>
                        <a:rPr lang="en-US" sz="1800" u="sng" spc="-5"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cu</a:t>
                      </a:r>
                      <a:r>
                        <a:rPr lang="en-US" sz="1800" u="sng" spc="5"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p</a:t>
                      </a:r>
                      <a:r>
                        <a:rPr lang="en-US"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a.edu </a:t>
                      </a:r>
                      <a:endParaRPr lang="en-US"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p>
                      <a:pPr marL="64135" marR="1682750">
                        <a:lnSpc>
                          <a:spcPct val="115000"/>
                        </a:lnSpc>
                        <a:spcBef>
                          <a:spcPts val="0"/>
                        </a:spcBef>
                        <a:spcAft>
                          <a:spcPts val="0"/>
                        </a:spcAft>
                      </a:pPr>
                      <a:r>
                        <a:rPr lang="en-US" sz="1800" spc="-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a:t>
                      </a:r>
                      <a:r>
                        <a:rPr lang="en-US" sz="1800" spc="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r>
                        <a:rPr lang="en-US" sz="1800" spc="-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a:t>
                      </a:r>
                      <a:r>
                        <a:rPr lang="en-US" sz="1800" spc="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a:t>
                      </a:r>
                      <a:r>
                        <a:rPr lang="en-US" sz="1800" spc="-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a:t>
                      </a:r>
                      <a:r>
                        <a:rPr lang="en-US" sz="1800" spc="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a:t>
                      </a:r>
                      <a:r>
                        <a:rPr lang="en-US" sz="1800" spc="-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US" sz="1800" spc="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a:t>
                      </a:r>
                      <a:r>
                        <a:rPr lang="en-US" sz="1800" spc="-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557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984513">
                <a:tc>
                  <a:txBody>
                    <a:bodyPr/>
                    <a:lstStyle/>
                    <a:p>
                      <a:endParaRPr lang="en-US" sz="1800" b="1" dirty="0">
                        <a:effectLst/>
                        <a:latin typeface="Calibri" panose="020F0502020204030204" pitchFamily="34" charset="0"/>
                        <a:ea typeface="Calibri" panose="020F0502020204030204" pitchFamily="34" charset="0"/>
                        <a:cs typeface="Calibri" panose="020F0502020204030204" pitchFamily="34" charset="0"/>
                      </a:endParaRPr>
                    </a:p>
                    <a:p>
                      <a:r>
                        <a:rPr lang="en-US" sz="1800" b="1" dirty="0">
                          <a:effectLst/>
                          <a:latin typeface="Calibri" panose="020F0502020204030204" pitchFamily="34" charset="0"/>
                          <a:ea typeface="Calibri" panose="020F0502020204030204" pitchFamily="34" charset="0"/>
                          <a:cs typeface="Calibri" panose="020F0502020204030204" pitchFamily="34" charset="0"/>
                        </a:rPr>
                        <a:t> Cathe</a:t>
                      </a:r>
                      <a:r>
                        <a:rPr lang="en-US" sz="1800" b="1" spc="-5" dirty="0">
                          <a:effectLst/>
                          <a:latin typeface="Calibri" panose="020F0502020204030204" pitchFamily="34" charset="0"/>
                          <a:ea typeface="Calibri" panose="020F0502020204030204" pitchFamily="34" charset="0"/>
                          <a:cs typeface="Calibri" panose="020F0502020204030204" pitchFamily="34" charset="0"/>
                        </a:rPr>
                        <a:t>r</a:t>
                      </a:r>
                      <a:r>
                        <a:rPr lang="en-US" sz="1800" b="1" dirty="0">
                          <a:effectLst/>
                          <a:latin typeface="Calibri" panose="020F0502020204030204" pitchFamily="34" charset="0"/>
                          <a:ea typeface="Calibri" panose="020F0502020204030204" pitchFamily="34" charset="0"/>
                          <a:cs typeface="Calibri" panose="020F0502020204030204" pitchFamily="34" charset="0"/>
                        </a:rPr>
                        <a:t>ine</a:t>
                      </a:r>
                      <a:r>
                        <a:rPr lang="en-US" sz="1800" b="1" spc="-5" dirty="0">
                          <a:effectLst/>
                          <a:latin typeface="Calibri" panose="020F0502020204030204" pitchFamily="34" charset="0"/>
                          <a:ea typeface="Calibri" panose="020F0502020204030204" pitchFamily="34" charset="0"/>
                          <a:cs typeface="Calibri" panose="020F0502020204030204" pitchFamily="34" charset="0"/>
                        </a:rPr>
                        <a:t> </a:t>
                      </a:r>
                      <a:r>
                        <a:rPr lang="en-US" sz="1800" b="1" spc="5" dirty="0" err="1">
                          <a:effectLst/>
                          <a:latin typeface="Calibri" panose="020F0502020204030204" pitchFamily="34" charset="0"/>
                          <a:ea typeface="Calibri" panose="020F0502020204030204" pitchFamily="34" charset="0"/>
                          <a:cs typeface="Calibri" panose="020F0502020204030204" pitchFamily="34" charset="0"/>
                        </a:rPr>
                        <a:t>Sp</a:t>
                      </a:r>
                      <a:r>
                        <a:rPr lang="en-US" sz="1800" b="1" spc="-5" dirty="0" err="1">
                          <a:effectLst/>
                          <a:latin typeface="Calibri" panose="020F0502020204030204" pitchFamily="34" charset="0"/>
                          <a:ea typeface="Calibri" panose="020F0502020204030204" pitchFamily="34" charset="0"/>
                          <a:cs typeface="Calibri" panose="020F0502020204030204" pitchFamily="34" charset="0"/>
                        </a:rPr>
                        <a:t>a</a:t>
                      </a:r>
                      <a:r>
                        <a:rPr lang="en-US" sz="1800" b="1" dirty="0" err="1">
                          <a:effectLst/>
                          <a:latin typeface="Calibri" panose="020F0502020204030204" pitchFamily="34" charset="0"/>
                          <a:ea typeface="Calibri" panose="020F0502020204030204" pitchFamily="34" charset="0"/>
                          <a:cs typeface="Calibri" panose="020F0502020204030204" pitchFamily="34" charset="0"/>
                        </a:rPr>
                        <a:t>ur</a:t>
                      </a:r>
                      <a:r>
                        <a:rPr lang="en-US" sz="1800" b="1" dirty="0">
                          <a:effectLst/>
                          <a:latin typeface="Calibri" panose="020F0502020204030204" pitchFamily="34" charset="0"/>
                          <a:ea typeface="Calibri" panose="020F0502020204030204" pitchFamily="34" charset="0"/>
                          <a:cs typeface="Calibri" panose="020F0502020204030204" pitchFamily="34" charset="0"/>
                        </a:rPr>
                        <a:t>, </a:t>
                      </a:r>
                      <a:r>
                        <a:rPr lang="en-US" sz="1800" b="1" kern="1200" dirty="0" err="1">
                          <a:solidFill>
                            <a:schemeClr val="tx1"/>
                          </a:solidFill>
                          <a:effectLst/>
                          <a:latin typeface="+mn-lt"/>
                          <a:ea typeface="+mn-ea"/>
                          <a:cs typeface="+mn-cs"/>
                        </a:rPr>
                        <a:t>Ehinger</a:t>
                      </a:r>
                      <a:r>
                        <a:rPr lang="en-US" sz="1800" b="1" kern="1200" dirty="0">
                          <a:solidFill>
                            <a:schemeClr val="tx1"/>
                          </a:solidFill>
                          <a:effectLst/>
                          <a:latin typeface="+mn-lt"/>
                          <a:ea typeface="+mn-ea"/>
                          <a:cs typeface="+mn-cs"/>
                        </a:rPr>
                        <a:t> Annex 112</a:t>
                      </a:r>
                    </a:p>
                    <a:p>
                      <a:pPr marL="64135"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Grants</a:t>
                      </a:r>
                      <a:r>
                        <a:rPr lang="en-US" sz="1800" spc="5" dirty="0">
                          <a:effectLst/>
                          <a:latin typeface="Calibri" panose="020F0502020204030204" pitchFamily="34" charset="0"/>
                          <a:ea typeface="Calibri" panose="020F0502020204030204" pitchFamily="34" charset="0"/>
                          <a:cs typeface="Calibri" panose="020F0502020204030204" pitchFamily="34" charset="0"/>
                        </a:rPr>
                        <a:t> </a:t>
                      </a:r>
                      <a:r>
                        <a:rPr lang="en-US" sz="1800" dirty="0">
                          <a:effectLst/>
                          <a:latin typeface="Calibri" panose="020F0502020204030204" pitchFamily="34" charset="0"/>
                          <a:ea typeface="Calibri" panose="020F0502020204030204" pitchFamily="34" charset="0"/>
                          <a:cs typeface="Calibri" panose="020F0502020204030204" pitchFamily="34" charset="0"/>
                        </a:rPr>
                        <a:t>Devel</a:t>
                      </a:r>
                      <a:r>
                        <a:rPr lang="en-US" sz="1800" spc="-5" dirty="0">
                          <a:effectLst/>
                          <a:latin typeface="Calibri" panose="020F0502020204030204" pitchFamily="34" charset="0"/>
                          <a:ea typeface="Calibri" panose="020F0502020204030204" pitchFamily="34" charset="0"/>
                          <a:cs typeface="Calibri" panose="020F0502020204030204" pitchFamily="34" charset="0"/>
                        </a:rPr>
                        <a:t>opm</a:t>
                      </a:r>
                      <a:r>
                        <a:rPr lang="en-US" sz="1800" dirty="0">
                          <a:effectLst/>
                          <a:latin typeface="Calibri" panose="020F0502020204030204" pitchFamily="34" charset="0"/>
                          <a:ea typeface="Calibri" panose="020F0502020204030204" pitchFamily="34" charset="0"/>
                          <a:cs typeface="Calibri" panose="020F0502020204030204" pitchFamily="34" charset="0"/>
                        </a:rPr>
                        <a:t>ent</a:t>
                      </a:r>
                      <a:r>
                        <a:rPr lang="en-US" sz="1800" spc="-5" dirty="0">
                          <a:effectLst/>
                          <a:latin typeface="Calibri" panose="020F0502020204030204" pitchFamily="34" charset="0"/>
                          <a:ea typeface="Calibri" panose="020F0502020204030204" pitchFamily="34" charset="0"/>
                          <a:cs typeface="Calibri" panose="020F0502020204030204" pitchFamily="34" charset="0"/>
                        </a:rPr>
                        <a:t> </a:t>
                      </a:r>
                      <a:r>
                        <a:rPr lang="en-US" sz="1800" dirty="0">
                          <a:effectLst/>
                          <a:latin typeface="Calibri" panose="020F0502020204030204" pitchFamily="34" charset="0"/>
                          <a:ea typeface="Calibri" panose="020F0502020204030204" pitchFamily="34" charset="0"/>
                          <a:cs typeface="Calibri" panose="020F0502020204030204" pitchFamily="34" charset="0"/>
                        </a:rPr>
                        <a:t>Spec</a:t>
                      </a:r>
                      <a:r>
                        <a:rPr lang="en-US" sz="1800" spc="-10" dirty="0">
                          <a:effectLst/>
                          <a:latin typeface="Calibri" panose="020F0502020204030204" pitchFamily="34" charset="0"/>
                          <a:ea typeface="Calibri" panose="020F0502020204030204" pitchFamily="34" charset="0"/>
                          <a:cs typeface="Calibri" panose="020F0502020204030204" pitchFamily="34" charset="0"/>
                        </a:rPr>
                        <a:t>i</a:t>
                      </a:r>
                      <a:r>
                        <a:rPr lang="en-US" sz="1800" dirty="0">
                          <a:effectLst/>
                          <a:latin typeface="Calibri" panose="020F0502020204030204" pitchFamily="34" charset="0"/>
                          <a:ea typeface="Calibri" panose="020F0502020204030204" pitchFamily="34" charset="0"/>
                          <a:cs typeface="Calibri" panose="020F0502020204030204" pitchFamily="34" charset="0"/>
                        </a:rPr>
                        <a:t>alist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64135" marR="0">
                        <a:lnSpc>
                          <a:spcPct val="115000"/>
                        </a:lnSpc>
                        <a:spcBef>
                          <a:spcPts val="0"/>
                        </a:spcBef>
                        <a:spcAft>
                          <a:spcPts val="0"/>
                        </a:spcAft>
                      </a:pPr>
                      <a:r>
                        <a:rPr lang="en-US" sz="1800" u="sng" spc="5"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rPr>
                        <a:t>CSp</a:t>
                      </a:r>
                      <a:r>
                        <a:rPr lang="en-US"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rPr>
                        <a:t>aur@wc</a:t>
                      </a:r>
                      <a:r>
                        <a:rPr lang="en-US" sz="1800" u="sng" spc="5"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rPr>
                        <a:t>u</a:t>
                      </a:r>
                      <a:r>
                        <a:rPr lang="en-US"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rPr>
                        <a:t>pa.e</a:t>
                      </a:r>
                      <a:r>
                        <a:rPr lang="en-US" sz="1800" u="sng" spc="5"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rPr>
                        <a:t>d</a:t>
                      </a:r>
                      <a:r>
                        <a:rPr lang="en-US"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rPr>
                        <a:t>u</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64135"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r>
                        <a:rPr lang="en-US" sz="1800" spc="-5" dirty="0">
                          <a:effectLst/>
                          <a:latin typeface="Calibri" panose="020F0502020204030204" pitchFamily="34" charset="0"/>
                          <a:ea typeface="Calibri" panose="020F0502020204030204" pitchFamily="34" charset="0"/>
                          <a:cs typeface="Calibri" panose="020F0502020204030204" pitchFamily="34" charset="0"/>
                        </a:rPr>
                        <a:t>6</a:t>
                      </a:r>
                      <a:r>
                        <a:rPr lang="en-US" sz="1800" spc="5" dirty="0">
                          <a:effectLst/>
                          <a:latin typeface="Calibri" panose="020F0502020204030204" pitchFamily="34" charset="0"/>
                          <a:ea typeface="Calibri" panose="020F0502020204030204" pitchFamily="34" charset="0"/>
                          <a:cs typeface="Calibri" panose="020F0502020204030204" pitchFamily="34" charset="0"/>
                        </a:rPr>
                        <a:t>1</a:t>
                      </a:r>
                      <a:r>
                        <a:rPr lang="en-US" sz="1800" spc="-5" dirty="0">
                          <a:effectLst/>
                          <a:latin typeface="Calibri" panose="020F0502020204030204" pitchFamily="34" charset="0"/>
                          <a:ea typeface="Calibri" panose="020F0502020204030204" pitchFamily="34" charset="0"/>
                          <a:cs typeface="Calibri" panose="020F0502020204030204" pitchFamily="34" charset="0"/>
                        </a:rPr>
                        <a:t>0-</a:t>
                      </a:r>
                      <a:r>
                        <a:rPr lang="en-US" sz="1800" spc="5" dirty="0">
                          <a:effectLst/>
                          <a:latin typeface="Calibri" panose="020F0502020204030204" pitchFamily="34" charset="0"/>
                          <a:ea typeface="Calibri" panose="020F0502020204030204" pitchFamily="34" charset="0"/>
                          <a:cs typeface="Calibri" panose="020F0502020204030204" pitchFamily="34" charset="0"/>
                        </a:rPr>
                        <a:t>4</a:t>
                      </a:r>
                      <a:r>
                        <a:rPr lang="en-US" sz="1800" spc="-5" dirty="0">
                          <a:effectLst/>
                          <a:latin typeface="Calibri" panose="020F0502020204030204" pitchFamily="34" charset="0"/>
                          <a:ea typeface="Calibri" panose="020F0502020204030204" pitchFamily="34" charset="0"/>
                          <a:cs typeface="Calibri" panose="020F0502020204030204" pitchFamily="34" charset="0"/>
                        </a:rPr>
                        <a:t>3</a:t>
                      </a:r>
                      <a:r>
                        <a:rPr lang="en-US" sz="1800" spc="5" dirty="0">
                          <a:effectLst/>
                          <a:latin typeface="Calibri" panose="020F0502020204030204" pitchFamily="34" charset="0"/>
                          <a:ea typeface="Calibri" panose="020F0502020204030204" pitchFamily="34" charset="0"/>
                          <a:cs typeface="Calibri" panose="020F0502020204030204" pitchFamily="34" charset="0"/>
                        </a:rPr>
                        <a:t>6</a:t>
                      </a:r>
                      <a:r>
                        <a:rPr lang="en-US" sz="1800" spc="-5" dirty="0">
                          <a:effectLst/>
                          <a:latin typeface="Calibri" panose="020F0502020204030204" pitchFamily="34" charset="0"/>
                          <a:ea typeface="Calibri" panose="020F0502020204030204" pitchFamily="34" charset="0"/>
                          <a:cs typeface="Calibri" panose="020F0502020204030204" pitchFamily="34" charset="0"/>
                        </a:rPr>
                        <a:t>‐</a:t>
                      </a:r>
                      <a:r>
                        <a:rPr lang="en-US" sz="1800" spc="5" dirty="0">
                          <a:effectLst/>
                          <a:latin typeface="Calibri" panose="020F0502020204030204" pitchFamily="34" charset="0"/>
                          <a:ea typeface="Calibri" panose="020F0502020204030204" pitchFamily="34" charset="0"/>
                          <a:cs typeface="Calibri" panose="020F0502020204030204" pitchFamily="34" charset="0"/>
                        </a:rPr>
                        <a:t>3</a:t>
                      </a:r>
                      <a:r>
                        <a:rPr lang="en-US" sz="1800" spc="-5" dirty="0">
                          <a:effectLst/>
                          <a:latin typeface="Calibri" panose="020F0502020204030204" pitchFamily="34" charset="0"/>
                          <a:ea typeface="Calibri" panose="020F0502020204030204" pitchFamily="34" charset="0"/>
                          <a:cs typeface="Calibri" panose="020F0502020204030204" pitchFamily="34" charset="0"/>
                        </a:rPr>
                        <a:t>060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64135" marR="0">
                        <a:lnSpc>
                          <a:spcPct val="115000"/>
                        </a:lnSpc>
                        <a:spcBef>
                          <a:spcPts val="0"/>
                        </a:spcBef>
                        <a:spcAft>
                          <a:spcPts val="0"/>
                        </a:spcAft>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135" marR="0">
                        <a:lnSpc>
                          <a:spcPct val="115000"/>
                        </a:lnSpc>
                        <a:spcBef>
                          <a:spcPts val="0"/>
                        </a:spcBef>
                        <a:spcAft>
                          <a:spcPts val="0"/>
                        </a:spcAft>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3827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1"/>
                          </a:solidFill>
                          <a:effectLst/>
                          <a:latin typeface="+mn-lt"/>
                          <a:ea typeface="+mn-ea"/>
                          <a:cs typeface="+mn-cs"/>
                        </a:rPr>
                        <a:t> </a:t>
                      </a:r>
                      <a:r>
                        <a:rPr lang="en-US" sz="1800" b="1" kern="1200" dirty="0" err="1">
                          <a:solidFill>
                            <a:schemeClr val="tx1"/>
                          </a:solidFill>
                          <a:effectLst/>
                          <a:latin typeface="+mn-lt"/>
                          <a:ea typeface="+mn-ea"/>
                          <a:cs typeface="+mn-cs"/>
                        </a:rPr>
                        <a:t>Reyhaneh</a:t>
                      </a:r>
                      <a:r>
                        <a:rPr lang="en-US" sz="1800" b="1" kern="1200" dirty="0">
                          <a:solidFill>
                            <a:schemeClr val="tx1"/>
                          </a:solidFill>
                          <a:effectLst/>
                          <a:latin typeface="+mn-lt"/>
                          <a:ea typeface="+mn-ea"/>
                          <a:cs typeface="+mn-cs"/>
                        </a:rPr>
                        <a:t> </a:t>
                      </a:r>
                      <a:r>
                        <a:rPr lang="en-US" sz="1800" b="1" kern="1200" dirty="0" err="1">
                          <a:solidFill>
                            <a:schemeClr val="tx1"/>
                          </a:solidFill>
                          <a:effectLst/>
                          <a:latin typeface="+mn-lt"/>
                          <a:ea typeface="+mn-ea"/>
                          <a:cs typeface="+mn-cs"/>
                        </a:rPr>
                        <a:t>A.Yazdi</a:t>
                      </a:r>
                      <a:r>
                        <a:rPr lang="en-US" sz="1800" kern="1200" dirty="0">
                          <a:solidFill>
                            <a:schemeClr val="tx1"/>
                          </a:solidFill>
                          <a:effectLst/>
                          <a:latin typeface="+mn-lt"/>
                          <a:ea typeface="+mn-ea"/>
                          <a:cs typeface="+mn-cs"/>
                        </a:rPr>
                        <a:t>, </a:t>
                      </a:r>
                      <a:r>
                        <a:rPr lang="en-US" sz="1800" b="1" kern="1200" dirty="0" err="1">
                          <a:solidFill>
                            <a:schemeClr val="tx1"/>
                          </a:solidFill>
                          <a:effectLst/>
                          <a:latin typeface="+mn-lt"/>
                          <a:ea typeface="+mn-ea"/>
                          <a:cs typeface="+mn-cs"/>
                        </a:rPr>
                        <a:t>Ehinger</a:t>
                      </a:r>
                      <a:r>
                        <a:rPr lang="en-US" sz="1800" b="1" kern="1200" dirty="0">
                          <a:solidFill>
                            <a:schemeClr val="tx1"/>
                          </a:solidFill>
                          <a:effectLst/>
                          <a:latin typeface="+mn-lt"/>
                          <a:ea typeface="+mn-ea"/>
                          <a:cs typeface="+mn-cs"/>
                        </a:rPr>
                        <a:t> Annex 105</a:t>
                      </a:r>
                    </a:p>
                    <a:p>
                      <a:r>
                        <a:rPr lang="en-US" sz="1800" kern="1200" dirty="0">
                          <a:solidFill>
                            <a:schemeClr val="tx1"/>
                          </a:solidFill>
                          <a:effectLst/>
                          <a:latin typeface="+mn-lt"/>
                          <a:ea typeface="+mn-ea"/>
                          <a:cs typeface="+mn-cs"/>
                        </a:rPr>
                        <a:t> Graduate Research Assistant</a:t>
                      </a:r>
                    </a:p>
                    <a:p>
                      <a:r>
                        <a:rPr lang="en-US" sz="1800" u="sng" kern="1200" dirty="0">
                          <a:solidFill>
                            <a:schemeClr val="tx1"/>
                          </a:solidFill>
                          <a:effectLst/>
                          <a:latin typeface="+mn-lt"/>
                          <a:ea typeface="+mn-ea"/>
                          <a:cs typeface="+mn-cs"/>
                          <a:hlinkClick r:id="rId5"/>
                        </a:rPr>
                        <a:t> RY877002@wcupa.edu</a:t>
                      </a:r>
                      <a:endParaRPr lang="en-US" sz="1800" kern="1200" dirty="0">
                        <a:solidFill>
                          <a:schemeClr val="tx1"/>
                        </a:solidFill>
                        <a:effectLst/>
                        <a:latin typeface="+mn-lt"/>
                        <a:ea typeface="+mn-ea"/>
                        <a:cs typeface="+mn-cs"/>
                      </a:endParaRPr>
                    </a:p>
                    <a:p>
                      <a:pPr marL="64135" marR="0">
                        <a:lnSpc>
                          <a:spcPct val="115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005"/>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Calibri" panose="020F0502020204030204" pitchFamily="34" charset="0"/>
                        </a:rPr>
                        <a:t>  </a:t>
                      </a:r>
                      <a:r>
                        <a:rPr lang="en-US" sz="1800" b="1" kern="1200" dirty="0">
                          <a:solidFill>
                            <a:schemeClr val="tx1"/>
                          </a:solidFill>
                          <a:effectLst/>
                          <a:latin typeface="+mn-lt"/>
                          <a:ea typeface="+mn-ea"/>
                          <a:cs typeface="+mn-cs"/>
                        </a:rPr>
                        <a:t>Daniel F. Purnell,</a:t>
                      </a:r>
                      <a:r>
                        <a:rPr lang="en-US" sz="1800" kern="1200" dirty="0">
                          <a:solidFill>
                            <a:schemeClr val="tx1"/>
                          </a:solidFill>
                          <a:effectLst/>
                          <a:latin typeface="+mn-lt"/>
                          <a:ea typeface="+mn-ea"/>
                          <a:cs typeface="+mn-cs"/>
                        </a:rPr>
                        <a:t> </a:t>
                      </a:r>
                      <a:r>
                        <a:rPr lang="en-US" sz="1800" b="1" kern="1200" dirty="0" err="1">
                          <a:solidFill>
                            <a:schemeClr val="tx1"/>
                          </a:solidFill>
                          <a:effectLst/>
                          <a:latin typeface="+mn-lt"/>
                          <a:ea typeface="+mn-ea"/>
                          <a:cs typeface="+mn-cs"/>
                        </a:rPr>
                        <a:t>Ehinger</a:t>
                      </a:r>
                      <a:r>
                        <a:rPr lang="en-US" sz="1800" b="1" kern="1200" dirty="0">
                          <a:solidFill>
                            <a:schemeClr val="tx1"/>
                          </a:solidFill>
                          <a:effectLst/>
                          <a:latin typeface="+mn-lt"/>
                          <a:ea typeface="+mn-ea"/>
                          <a:cs typeface="+mn-cs"/>
                        </a:rPr>
                        <a:t> Annex 105</a:t>
                      </a:r>
                    </a:p>
                    <a:p>
                      <a:r>
                        <a:rPr lang="en-US" sz="1800" kern="1200" dirty="0">
                          <a:solidFill>
                            <a:schemeClr val="tx1"/>
                          </a:solidFill>
                          <a:effectLst/>
                          <a:latin typeface="+mn-lt"/>
                          <a:ea typeface="+mn-ea"/>
                          <a:cs typeface="+mn-cs"/>
                        </a:rPr>
                        <a:t>  Graduate Research Assistant</a:t>
                      </a:r>
                    </a:p>
                    <a:p>
                      <a:r>
                        <a:rPr lang="en-US" sz="1800" kern="1200" dirty="0">
                          <a:solidFill>
                            <a:schemeClr val="tx1"/>
                          </a:solidFill>
                          <a:effectLst/>
                          <a:latin typeface="+mn-lt"/>
                          <a:ea typeface="+mn-ea"/>
                          <a:cs typeface="+mn-cs"/>
                        </a:rPr>
                        <a:t>  </a:t>
                      </a:r>
                      <a:r>
                        <a:rPr lang="en-US" sz="1800" u="sng" kern="1200" dirty="0">
                          <a:solidFill>
                            <a:schemeClr val="tx1"/>
                          </a:solidFill>
                          <a:effectLst/>
                          <a:latin typeface="+mn-lt"/>
                          <a:ea typeface="+mn-ea"/>
                          <a:cs typeface="+mn-cs"/>
                          <a:hlinkClick r:id="rId6"/>
                        </a:rPr>
                        <a:t>DP825263@wcupa.edu</a:t>
                      </a:r>
                      <a:endParaRPr lang="en-US" sz="1800" kern="1200" dirty="0">
                        <a:solidFill>
                          <a:schemeClr val="tx1"/>
                        </a:solidFill>
                        <a:effectLst/>
                        <a:latin typeface="+mn-lt"/>
                        <a:ea typeface="+mn-ea"/>
                        <a:cs typeface="+mn-cs"/>
                      </a:endParaRPr>
                    </a:p>
                    <a:p>
                      <a:pPr marL="0" marR="0">
                        <a:lnSpc>
                          <a:spcPct val="115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3" name="TextBox 2"/>
          <p:cNvSpPr txBox="1"/>
          <p:nvPr/>
        </p:nvSpPr>
        <p:spPr>
          <a:xfrm>
            <a:off x="3195782" y="6188364"/>
            <a:ext cx="4507196" cy="461665"/>
          </a:xfrm>
          <a:prstGeom prst="rect">
            <a:avLst/>
          </a:prstGeom>
        </p:spPr>
        <p:style>
          <a:lnRef idx="0">
            <a:schemeClr val="accent1"/>
          </a:lnRef>
          <a:fillRef idx="3">
            <a:schemeClr val="accent1"/>
          </a:fillRef>
          <a:effectRef idx="3">
            <a:schemeClr val="accent1"/>
          </a:effectRef>
          <a:fontRef idx="minor">
            <a:schemeClr val="lt1"/>
          </a:fontRef>
        </p:style>
        <p:txBody>
          <a:bodyPr wrap="none" rtlCol="0">
            <a:spAutoFit/>
          </a:bodyPr>
          <a:lstStyle/>
          <a:p>
            <a:r>
              <a:rPr lang="en-US" sz="2400" b="1" dirty="0"/>
              <a:t>E-mail us at </a:t>
            </a:r>
            <a:r>
              <a:rPr lang="en-US" sz="2400" b="1" dirty="0">
                <a:hlinkClick r:id="rId7"/>
              </a:rPr>
              <a:t>research@wcupa.edu</a:t>
            </a:r>
            <a:endParaRPr lang="en-US" sz="2400" b="1" dirty="0"/>
          </a:p>
        </p:txBody>
      </p:sp>
    </p:spTree>
    <p:extLst>
      <p:ext uri="{BB962C8B-B14F-4D97-AF65-F5344CB8AC3E}">
        <p14:creationId xmlns:p14="http://schemas.microsoft.com/office/powerpoint/2010/main" val="3402075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2663" y="519420"/>
            <a:ext cx="10872439" cy="6401881"/>
          </a:xfrm>
          <a:prstGeom prst="rect">
            <a:avLst/>
          </a:prstGeom>
        </p:spPr>
        <p:txBody>
          <a:bodyPr wrap="square">
            <a:spAutoFit/>
          </a:bodyPr>
          <a:lstStyle/>
          <a:p>
            <a:pPr algn="ctr">
              <a:lnSpc>
                <a:spcPct val="115000"/>
              </a:lnSpc>
              <a:spcAft>
                <a:spcPts val="1000"/>
              </a:spcAft>
            </a:pPr>
            <a:r>
              <a:rPr lang="en-US" sz="3200" b="1" dirty="0">
                <a:solidFill>
                  <a:srgbClr val="7030A0"/>
                </a:solidFill>
                <a:ea typeface="Adobe Fangsong Std R" panose="02020400000000000000" pitchFamily="18" charset="-128"/>
                <a:cs typeface="Times New Roman" panose="02020603050405020304" pitchFamily="18" charset="0"/>
              </a:rPr>
              <a:t>WHAT DOES WCU ORSP DO</a:t>
            </a:r>
            <a:r>
              <a:rPr lang="en-US" sz="3200" b="1" dirty="0">
                <a:solidFill>
                  <a:srgbClr val="7030A0"/>
                </a:solidFill>
                <a:latin typeface="Adobe Fangsong Std R" panose="02020400000000000000" pitchFamily="18" charset="-128"/>
                <a:ea typeface="Adobe Fangsong Std R" panose="02020400000000000000" pitchFamily="18" charset="-128"/>
                <a:cs typeface="Times New Roman" panose="02020603050405020304" pitchFamily="18" charset="0"/>
              </a:rPr>
              <a:t>?  </a:t>
            </a:r>
          </a:p>
          <a:p>
            <a:pPr marL="139700" marR="645795">
              <a:lnSpc>
                <a:spcPct val="107000"/>
              </a:lnSpc>
              <a:spcBef>
                <a:spcPts val="255"/>
              </a:spcBef>
              <a:spcAft>
                <a:spcPts val="0"/>
              </a:spcAft>
            </a:pPr>
            <a:r>
              <a:rPr lang="en-US" dirty="0">
                <a:latin typeface="Calibri" panose="020F0502020204030204" pitchFamily="34" charset="0"/>
                <a:ea typeface="Calibri" panose="020F0502020204030204" pitchFamily="34" charset="0"/>
                <a:cs typeface="Calibri" panose="020F0502020204030204" pitchFamily="34" charset="0"/>
              </a:rPr>
              <a:t>The Office of Research and Sponsored Programs (ORSP) facilitates, coordinates</a:t>
            </a:r>
            <a:r>
              <a:rPr lang="en-US" spc="-1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a</a:t>
            </a:r>
            <a:r>
              <a:rPr lang="en-US" spc="-10" dirty="0">
                <a:latin typeface="Calibri" panose="020F0502020204030204" pitchFamily="34" charset="0"/>
                <a:ea typeface="Calibri" panose="020F0502020204030204" pitchFamily="34" charset="0"/>
                <a:cs typeface="Calibri" panose="020F0502020204030204" pitchFamily="34" charset="0"/>
              </a:rPr>
              <a:t>n</a:t>
            </a:r>
            <a:r>
              <a:rPr lang="en-US" dirty="0">
                <a:latin typeface="Calibri" panose="020F0502020204030204" pitchFamily="34" charset="0"/>
                <a:ea typeface="Calibri" panose="020F0502020204030204" pitchFamily="34" charset="0"/>
                <a:cs typeface="Calibri" panose="020F0502020204030204" pitchFamily="34" charset="0"/>
              </a:rPr>
              <a:t>d</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s</a:t>
            </a:r>
            <a:r>
              <a:rPr lang="en-US" spc="-15" dirty="0">
                <a:latin typeface="Calibri" panose="020F0502020204030204" pitchFamily="34" charset="0"/>
                <a:ea typeface="Calibri" panose="020F0502020204030204" pitchFamily="34" charset="0"/>
                <a:cs typeface="Calibri" panose="020F0502020204030204" pitchFamily="34" charset="0"/>
              </a:rPr>
              <a:t>a</a:t>
            </a:r>
            <a:r>
              <a:rPr lang="en-US" dirty="0">
                <a:latin typeface="Calibri" panose="020F0502020204030204" pitchFamily="34" charset="0"/>
                <a:ea typeface="Calibri" panose="020F0502020204030204" pitchFamily="34" charset="0"/>
                <a:cs typeface="Calibri" panose="020F0502020204030204" pitchFamily="34" charset="0"/>
              </a:rPr>
              <a:t>f</a:t>
            </a:r>
            <a:r>
              <a:rPr lang="en-US" spc="-10" dirty="0">
                <a:latin typeface="Calibri" panose="020F0502020204030204" pitchFamily="34" charset="0"/>
                <a:ea typeface="Calibri" panose="020F0502020204030204" pitchFamily="34" charset="0"/>
                <a:cs typeface="Calibri" panose="020F0502020204030204" pitchFamily="34" charset="0"/>
              </a:rPr>
              <a:t>e</a:t>
            </a:r>
            <a:r>
              <a:rPr lang="en-US" dirty="0">
                <a:latin typeface="Calibri" panose="020F0502020204030204" pitchFamily="34" charset="0"/>
                <a:ea typeface="Calibri" panose="020F0502020204030204" pitchFamily="34" charset="0"/>
                <a:cs typeface="Calibri" panose="020F0502020204030204" pitchFamily="34" charset="0"/>
              </a:rPr>
              <a:t>guar</a:t>
            </a:r>
            <a:r>
              <a:rPr lang="en-US" spc="5" dirty="0">
                <a:latin typeface="Calibri" panose="020F0502020204030204" pitchFamily="34" charset="0"/>
                <a:ea typeface="Calibri" panose="020F0502020204030204" pitchFamily="34" charset="0"/>
                <a:cs typeface="Calibri" panose="020F0502020204030204" pitchFamily="34" charset="0"/>
              </a:rPr>
              <a:t>d</a:t>
            </a:r>
            <a:r>
              <a:rPr lang="en-US" dirty="0">
                <a:latin typeface="Calibri" panose="020F0502020204030204" pitchFamily="34" charset="0"/>
                <a:ea typeface="Calibri" panose="020F0502020204030204" pitchFamily="34" charset="0"/>
                <a:cs typeface="Calibri" panose="020F0502020204030204" pitchFamily="34" charset="0"/>
              </a:rPr>
              <a:t>s</a:t>
            </a:r>
            <a:r>
              <a:rPr lang="en-US" spc="-2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t</a:t>
            </a:r>
            <a:r>
              <a:rPr lang="en-US" spc="-10" dirty="0">
                <a:latin typeface="Calibri" panose="020F0502020204030204" pitchFamily="34" charset="0"/>
                <a:ea typeface="Calibri" panose="020F0502020204030204" pitchFamily="34" charset="0"/>
                <a:cs typeface="Calibri" panose="020F0502020204030204" pitchFamily="34" charset="0"/>
              </a:rPr>
              <a:t>h</a:t>
            </a:r>
            <a:r>
              <a:rPr lang="en-US" dirty="0">
                <a:latin typeface="Calibri" panose="020F0502020204030204" pitchFamily="34" charset="0"/>
                <a:ea typeface="Calibri" panose="020F0502020204030204" pitchFamily="34" charset="0"/>
                <a:cs typeface="Calibri" panose="020F0502020204030204" pitchFamily="34" charset="0"/>
              </a:rPr>
              <a:t>e</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res</a:t>
            </a:r>
            <a:r>
              <a:rPr lang="en-US" spc="-15" dirty="0">
                <a:latin typeface="Calibri" panose="020F0502020204030204" pitchFamily="34" charset="0"/>
                <a:ea typeface="Calibri" panose="020F0502020204030204" pitchFamily="34" charset="0"/>
                <a:cs typeface="Calibri" panose="020F0502020204030204" pitchFamily="34" charset="0"/>
              </a:rPr>
              <a:t>e</a:t>
            </a:r>
            <a:r>
              <a:rPr lang="en-US" dirty="0">
                <a:latin typeface="Calibri" panose="020F0502020204030204" pitchFamily="34" charset="0"/>
                <a:ea typeface="Calibri" panose="020F0502020204030204" pitchFamily="34" charset="0"/>
                <a:cs typeface="Calibri" panose="020F0502020204030204" pitchFamily="34" charset="0"/>
              </a:rPr>
              <a:t>arch e</a:t>
            </a:r>
            <a:r>
              <a:rPr lang="en-US" spc="5" dirty="0">
                <a:latin typeface="Calibri" panose="020F0502020204030204" pitchFamily="34" charset="0"/>
                <a:ea typeface="Calibri" panose="020F0502020204030204" pitchFamily="34" charset="0"/>
                <a:cs typeface="Calibri" panose="020F0502020204030204" pitchFamily="34" charset="0"/>
              </a:rPr>
              <a:t>n</a:t>
            </a:r>
            <a:r>
              <a:rPr lang="en-US" dirty="0">
                <a:latin typeface="Calibri" panose="020F0502020204030204" pitchFamily="34" charset="0"/>
                <a:ea typeface="Calibri" panose="020F0502020204030204" pitchFamily="34" charset="0"/>
                <a:cs typeface="Calibri" panose="020F0502020204030204" pitchFamily="34" charset="0"/>
              </a:rPr>
              <a:t>viro</a:t>
            </a:r>
            <a:r>
              <a:rPr lang="en-US" spc="-5" dirty="0">
                <a:latin typeface="Calibri" panose="020F0502020204030204" pitchFamily="34" charset="0"/>
                <a:ea typeface="Calibri" panose="020F0502020204030204" pitchFamily="34" charset="0"/>
                <a:cs typeface="Calibri" panose="020F0502020204030204" pitchFamily="34" charset="0"/>
              </a:rPr>
              <a:t>n</a:t>
            </a:r>
            <a:r>
              <a:rPr lang="en-US" dirty="0">
                <a:latin typeface="Calibri" panose="020F0502020204030204" pitchFamily="34" charset="0"/>
                <a:ea typeface="Calibri" panose="020F0502020204030204" pitchFamily="34" charset="0"/>
                <a:cs typeface="Calibri" panose="020F0502020204030204" pitchFamily="34" charset="0"/>
              </a:rPr>
              <a:t>ment</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spc="-15" dirty="0">
                <a:latin typeface="Calibri" panose="020F0502020204030204" pitchFamily="34" charset="0"/>
                <a:ea typeface="Calibri" panose="020F0502020204030204" pitchFamily="34" charset="0"/>
                <a:cs typeface="Calibri" panose="020F0502020204030204" pitchFamily="34" charset="0"/>
              </a:rPr>
              <a:t>a</a:t>
            </a:r>
            <a:r>
              <a:rPr lang="en-US" dirty="0">
                <a:latin typeface="Calibri" panose="020F0502020204030204" pitchFamily="34" charset="0"/>
                <a:ea typeface="Calibri" panose="020F0502020204030204" pitchFamily="34" charset="0"/>
                <a:cs typeface="Calibri" panose="020F0502020204030204" pitchFamily="34" charset="0"/>
              </a:rPr>
              <a:t>t</a:t>
            </a:r>
            <a:r>
              <a:rPr lang="en-US" spc="-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W</a:t>
            </a:r>
            <a:r>
              <a:rPr lang="en-US" spc="-5" dirty="0">
                <a:latin typeface="Calibri" panose="020F0502020204030204" pitchFamily="34" charset="0"/>
                <a:ea typeface="Calibri" panose="020F0502020204030204" pitchFamily="34" charset="0"/>
                <a:cs typeface="Calibri" panose="020F0502020204030204" pitchFamily="34" charset="0"/>
              </a:rPr>
              <a:t>C</a:t>
            </a:r>
            <a:r>
              <a:rPr lang="en-US" dirty="0">
                <a:latin typeface="Calibri" panose="020F0502020204030204" pitchFamily="34" charset="0"/>
                <a:ea typeface="Calibri" panose="020F0502020204030204" pitchFamily="34" charset="0"/>
                <a:cs typeface="Calibri" panose="020F0502020204030204" pitchFamily="34" charset="0"/>
              </a:rPr>
              <a:t>U.</a:t>
            </a:r>
            <a:r>
              <a:rPr lang="en-US" spc="245" dirty="0">
                <a:latin typeface="Calibri" panose="020F0502020204030204" pitchFamily="34" charset="0"/>
                <a:ea typeface="Calibri" panose="020F0502020204030204" pitchFamily="34" charset="0"/>
                <a:cs typeface="Calibri" panose="020F0502020204030204" pitchFamily="34" charset="0"/>
              </a:rPr>
              <a:t> </a:t>
            </a:r>
            <a:r>
              <a:rPr lang="en-US" spc="-15" dirty="0">
                <a:latin typeface="Calibri" panose="020F0502020204030204" pitchFamily="34" charset="0"/>
                <a:ea typeface="Calibri" panose="020F0502020204030204" pitchFamily="34" charset="0"/>
                <a:cs typeface="Calibri" panose="020F0502020204030204" pitchFamily="34" charset="0"/>
              </a:rPr>
              <a:t>W</a:t>
            </a:r>
            <a:r>
              <a:rPr lang="en-US" dirty="0">
                <a:latin typeface="Calibri" panose="020F0502020204030204" pitchFamily="34" charset="0"/>
                <a:ea typeface="Calibri" panose="020F0502020204030204" pitchFamily="34" charset="0"/>
                <a:cs typeface="Calibri" panose="020F0502020204030204" pitchFamily="34" charset="0"/>
              </a:rPr>
              <a:t>e</a:t>
            </a:r>
            <a:r>
              <a:rPr lang="en-US" spc="-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ac</a:t>
            </a:r>
            <a:r>
              <a:rPr lang="en-US" spc="-10" dirty="0">
                <a:latin typeface="Calibri" panose="020F0502020204030204" pitchFamily="34" charset="0"/>
                <a:ea typeface="Calibri" panose="020F0502020204030204" pitchFamily="34" charset="0"/>
                <a:cs typeface="Calibri" panose="020F0502020204030204" pitchFamily="34" charset="0"/>
              </a:rPr>
              <a:t>c</a:t>
            </a:r>
            <a:r>
              <a:rPr lang="en-US" dirty="0">
                <a:latin typeface="Calibri" panose="020F0502020204030204" pitchFamily="34" charset="0"/>
                <a:ea typeface="Calibri" panose="020F0502020204030204" pitchFamily="34" charset="0"/>
                <a:cs typeface="Calibri" panose="020F0502020204030204" pitchFamily="34" charset="0"/>
              </a:rPr>
              <a:t>omplish</a:t>
            </a:r>
            <a:r>
              <a:rPr lang="en-US" spc="-15" dirty="0">
                <a:latin typeface="Calibri" panose="020F0502020204030204" pitchFamily="34" charset="0"/>
                <a:ea typeface="Calibri" panose="020F0502020204030204" pitchFamily="34" charset="0"/>
                <a:cs typeface="Calibri" panose="020F0502020204030204" pitchFamily="34" charset="0"/>
              </a:rPr>
              <a:t> </a:t>
            </a:r>
            <a:r>
              <a:rPr lang="en-US" spc="-10" dirty="0">
                <a:latin typeface="Calibri" panose="020F0502020204030204" pitchFamily="34" charset="0"/>
                <a:ea typeface="Calibri" panose="020F0502020204030204" pitchFamily="34" charset="0"/>
                <a:cs typeface="Calibri" panose="020F0502020204030204" pitchFamily="34" charset="0"/>
              </a:rPr>
              <a:t>t</a:t>
            </a:r>
            <a:r>
              <a:rPr lang="en-US" dirty="0">
                <a:latin typeface="Calibri" panose="020F0502020204030204" pitchFamily="34" charset="0"/>
                <a:ea typeface="Calibri" panose="020F0502020204030204" pitchFamily="34" charset="0"/>
                <a:cs typeface="Calibri" panose="020F0502020204030204" pitchFamily="34" charset="0"/>
              </a:rPr>
              <a:t>his</a:t>
            </a:r>
            <a:r>
              <a:rPr lang="en-US" spc="-2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by</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su</a:t>
            </a:r>
            <a:r>
              <a:rPr lang="en-US" spc="-10" dirty="0">
                <a:latin typeface="Calibri" panose="020F0502020204030204" pitchFamily="34" charset="0"/>
                <a:ea typeface="Calibri" panose="020F0502020204030204" pitchFamily="34" charset="0"/>
                <a:cs typeface="Calibri" panose="020F0502020204030204" pitchFamily="34" charset="0"/>
              </a:rPr>
              <a:t>p</a:t>
            </a:r>
            <a:r>
              <a:rPr lang="en-US" dirty="0">
                <a:latin typeface="Calibri" panose="020F0502020204030204" pitchFamily="34" charset="0"/>
                <a:ea typeface="Calibri" panose="020F0502020204030204" pitchFamily="34" charset="0"/>
                <a:cs typeface="Calibri" panose="020F0502020204030204" pitchFamily="34" charset="0"/>
              </a:rPr>
              <a:t>port</a:t>
            </a:r>
            <a:r>
              <a:rPr lang="en-US" spc="-15" dirty="0">
                <a:latin typeface="Calibri" panose="020F0502020204030204" pitchFamily="34" charset="0"/>
                <a:ea typeface="Calibri" panose="020F0502020204030204" pitchFamily="34" charset="0"/>
                <a:cs typeface="Calibri" panose="020F0502020204030204" pitchFamily="34" charset="0"/>
              </a:rPr>
              <a:t>i</a:t>
            </a:r>
            <a:r>
              <a:rPr lang="en-US" dirty="0">
                <a:latin typeface="Calibri" panose="020F0502020204030204" pitchFamily="34" charset="0"/>
                <a:ea typeface="Calibri" panose="020F0502020204030204" pitchFamily="34" charset="0"/>
                <a:cs typeface="Calibri" panose="020F0502020204030204" pitchFamily="34" charset="0"/>
              </a:rPr>
              <a:t>ng</a:t>
            </a:r>
            <a:r>
              <a:rPr lang="en-US" spc="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facul</a:t>
            </a:r>
            <a:r>
              <a:rPr lang="en-US" spc="5" dirty="0">
                <a:latin typeface="Calibri" panose="020F0502020204030204" pitchFamily="34" charset="0"/>
                <a:ea typeface="Calibri" panose="020F0502020204030204" pitchFamily="34" charset="0"/>
                <a:cs typeface="Calibri" panose="020F0502020204030204" pitchFamily="34" charset="0"/>
              </a:rPr>
              <a:t>t</a:t>
            </a:r>
            <a:r>
              <a:rPr lang="en-US" dirty="0">
                <a:latin typeface="Calibri" panose="020F0502020204030204" pitchFamily="34" charset="0"/>
                <a:ea typeface="Calibri" panose="020F0502020204030204" pitchFamily="34" charset="0"/>
                <a:cs typeface="Calibri" panose="020F0502020204030204" pitchFamily="34" charset="0"/>
              </a:rPr>
              <a:t>y</a:t>
            </a:r>
            <a:r>
              <a:rPr lang="en-US" spc="-2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a</a:t>
            </a:r>
            <a:r>
              <a:rPr lang="en-US" spc="-10" dirty="0">
                <a:latin typeface="Calibri" panose="020F0502020204030204" pitchFamily="34" charset="0"/>
                <a:ea typeface="Calibri" panose="020F0502020204030204" pitchFamily="34" charset="0"/>
                <a:cs typeface="Calibri" panose="020F0502020204030204" pitchFamily="34" charset="0"/>
              </a:rPr>
              <a:t>n</a:t>
            </a:r>
            <a:r>
              <a:rPr lang="en-US" dirty="0">
                <a:latin typeface="Calibri" panose="020F0502020204030204" pitchFamily="34" charset="0"/>
                <a:ea typeface="Calibri" panose="020F0502020204030204" pitchFamily="34" charset="0"/>
                <a:cs typeface="Calibri" panose="020F0502020204030204" pitchFamily="34" charset="0"/>
              </a:rPr>
              <a:t>d</a:t>
            </a:r>
            <a:r>
              <a:rPr lang="en-US" spc="-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st</a:t>
            </a:r>
            <a:r>
              <a:rPr lang="en-US" spc="-15" dirty="0">
                <a:latin typeface="Calibri" panose="020F0502020204030204" pitchFamily="34" charset="0"/>
                <a:ea typeface="Calibri" panose="020F0502020204030204" pitchFamily="34" charset="0"/>
                <a:cs typeface="Calibri" panose="020F0502020204030204" pitchFamily="34" charset="0"/>
              </a:rPr>
              <a:t>a</a:t>
            </a:r>
            <a:r>
              <a:rPr lang="en-US" dirty="0">
                <a:latin typeface="Calibri" panose="020F0502020204030204" pitchFamily="34" charset="0"/>
                <a:ea typeface="Calibri" panose="020F0502020204030204" pitchFamily="34" charset="0"/>
                <a:cs typeface="Calibri" panose="020F0502020204030204" pitchFamily="34" charset="0"/>
              </a:rPr>
              <a:t>ff</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spc="-15" dirty="0">
                <a:latin typeface="Calibri" panose="020F0502020204030204" pitchFamily="34" charset="0"/>
                <a:ea typeface="Calibri" panose="020F0502020204030204" pitchFamily="34" charset="0"/>
                <a:cs typeface="Calibri" panose="020F0502020204030204" pitchFamily="34" charset="0"/>
              </a:rPr>
              <a:t>i</a:t>
            </a:r>
            <a:r>
              <a:rPr lang="en-US" dirty="0">
                <a:latin typeface="Calibri" panose="020F0502020204030204" pitchFamily="34" charset="0"/>
                <a:ea typeface="Calibri" panose="020F0502020204030204" pitchFamily="34" charset="0"/>
                <a:cs typeface="Calibri" panose="020F0502020204030204" pitchFamily="34" charset="0"/>
              </a:rPr>
              <a:t>n</a:t>
            </a:r>
            <a:r>
              <a:rPr lang="en-US" spc="-10" dirty="0">
                <a:latin typeface="Calibri" panose="020F0502020204030204" pitchFamily="34" charset="0"/>
                <a:ea typeface="Calibri" panose="020F0502020204030204" pitchFamily="34" charset="0"/>
                <a:cs typeface="Calibri" panose="020F0502020204030204" pitchFamily="34" charset="0"/>
              </a:rPr>
              <a:t> t</a:t>
            </a:r>
            <a:r>
              <a:rPr lang="en-US" dirty="0">
                <a:latin typeface="Calibri" panose="020F0502020204030204" pitchFamily="34" charset="0"/>
                <a:ea typeface="Calibri" panose="020F0502020204030204" pitchFamily="34" charset="0"/>
                <a:cs typeface="Calibri" panose="020F0502020204030204" pitchFamily="34" charset="0"/>
              </a:rPr>
              <a:t>he</a:t>
            </a:r>
            <a:r>
              <a:rPr lang="en-US" spc="-1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e</a:t>
            </a:r>
            <a:r>
              <a:rPr lang="en-US" spc="-5" dirty="0">
                <a:latin typeface="Calibri" panose="020F0502020204030204" pitchFamily="34" charset="0"/>
                <a:ea typeface="Calibri" panose="020F0502020204030204" pitchFamily="34" charset="0"/>
                <a:cs typeface="Calibri" panose="020F0502020204030204" pitchFamily="34" charset="0"/>
              </a:rPr>
              <a:t>n</a:t>
            </a:r>
            <a:r>
              <a:rPr lang="en-US" dirty="0">
                <a:latin typeface="Calibri" panose="020F0502020204030204" pitchFamily="34" charset="0"/>
                <a:ea typeface="Calibri" panose="020F0502020204030204" pitchFamily="34" charset="0"/>
                <a:cs typeface="Calibri" panose="020F0502020204030204" pitchFamily="34" charset="0"/>
              </a:rPr>
              <a:t>tire</a:t>
            </a:r>
            <a:r>
              <a:rPr lang="en-US" spc="-5" dirty="0">
                <a:latin typeface="Calibri" panose="020F0502020204030204" pitchFamily="34" charset="0"/>
                <a:ea typeface="Calibri" panose="020F0502020204030204" pitchFamily="34" charset="0"/>
                <a:cs typeface="Calibri" panose="020F0502020204030204" pitchFamily="34" charset="0"/>
              </a:rPr>
              <a:t> </a:t>
            </a:r>
            <a:r>
              <a:rPr lang="en-US" spc="-15" dirty="0">
                <a:latin typeface="Calibri" panose="020F0502020204030204" pitchFamily="34" charset="0"/>
                <a:ea typeface="Calibri" panose="020F0502020204030204" pitchFamily="34" charset="0"/>
                <a:cs typeface="Calibri" panose="020F0502020204030204" pitchFamily="34" charset="0"/>
              </a:rPr>
              <a:t>g</a:t>
            </a:r>
            <a:r>
              <a:rPr lang="en-US" dirty="0">
                <a:latin typeface="Calibri" panose="020F0502020204030204" pitchFamily="34" charset="0"/>
                <a:ea typeface="Calibri" panose="020F0502020204030204" pitchFamily="34" charset="0"/>
                <a:cs typeface="Calibri" panose="020F0502020204030204" pitchFamily="34" charset="0"/>
              </a:rPr>
              <a:t>ra</a:t>
            </a:r>
            <a:r>
              <a:rPr lang="en-US" spc="-5" dirty="0">
                <a:latin typeface="Calibri" panose="020F0502020204030204" pitchFamily="34" charset="0"/>
                <a:ea typeface="Calibri" panose="020F0502020204030204" pitchFamily="34" charset="0"/>
                <a:cs typeface="Calibri" panose="020F0502020204030204" pitchFamily="34" charset="0"/>
              </a:rPr>
              <a:t>n</a:t>
            </a:r>
            <a:r>
              <a:rPr lang="en-US" dirty="0">
                <a:latin typeface="Calibri" panose="020F0502020204030204" pitchFamily="34" charset="0"/>
                <a:ea typeface="Calibri" panose="020F0502020204030204" pitchFamily="34" charset="0"/>
                <a:cs typeface="Calibri" panose="020F0502020204030204" pitchFamily="34" charset="0"/>
              </a:rPr>
              <a:t>t a</a:t>
            </a:r>
            <a:r>
              <a:rPr lang="en-US" spc="5" dirty="0">
                <a:latin typeface="Calibri" panose="020F0502020204030204" pitchFamily="34" charset="0"/>
                <a:ea typeface="Calibri" panose="020F0502020204030204" pitchFamily="34" charset="0"/>
                <a:cs typeface="Calibri" panose="020F0502020204030204" pitchFamily="34" charset="0"/>
              </a:rPr>
              <a:t>p</a:t>
            </a:r>
            <a:r>
              <a:rPr lang="en-US" dirty="0">
                <a:latin typeface="Calibri" panose="020F0502020204030204" pitchFamily="34" charset="0"/>
                <a:ea typeface="Calibri" panose="020F0502020204030204" pitchFamily="34" charset="0"/>
                <a:cs typeface="Calibri" panose="020F0502020204030204" pitchFamily="34" charset="0"/>
              </a:rPr>
              <a:t>pli</a:t>
            </a:r>
            <a:r>
              <a:rPr lang="en-US" spc="-5" dirty="0">
                <a:latin typeface="Calibri" panose="020F0502020204030204" pitchFamily="34" charset="0"/>
                <a:ea typeface="Calibri" panose="020F0502020204030204" pitchFamily="34" charset="0"/>
                <a:cs typeface="Calibri" panose="020F0502020204030204" pitchFamily="34" charset="0"/>
              </a:rPr>
              <a:t>c</a:t>
            </a:r>
            <a:r>
              <a:rPr lang="en-US" dirty="0">
                <a:latin typeface="Calibri" panose="020F0502020204030204" pitchFamily="34" charset="0"/>
                <a:ea typeface="Calibri" panose="020F0502020204030204" pitchFamily="34" charset="0"/>
                <a:cs typeface="Calibri" panose="020F0502020204030204" pitchFamily="34" charset="0"/>
              </a:rPr>
              <a:t>a</a:t>
            </a:r>
            <a:r>
              <a:rPr lang="en-US" spc="5" dirty="0">
                <a:latin typeface="Calibri" panose="020F0502020204030204" pitchFamily="34" charset="0"/>
                <a:ea typeface="Calibri" panose="020F0502020204030204" pitchFamily="34" charset="0"/>
                <a:cs typeface="Calibri" panose="020F0502020204030204" pitchFamily="34" charset="0"/>
              </a:rPr>
              <a:t>t</a:t>
            </a:r>
            <a:r>
              <a:rPr lang="en-US" spc="-15" dirty="0">
                <a:latin typeface="Calibri" panose="020F0502020204030204" pitchFamily="34" charset="0"/>
                <a:ea typeface="Calibri" panose="020F0502020204030204" pitchFamily="34" charset="0"/>
                <a:cs typeface="Calibri" panose="020F0502020204030204" pitchFamily="34" charset="0"/>
              </a:rPr>
              <a:t>i</a:t>
            </a:r>
            <a:r>
              <a:rPr lang="en-US" dirty="0">
                <a:latin typeface="Calibri" panose="020F0502020204030204" pitchFamily="34" charset="0"/>
                <a:ea typeface="Calibri" panose="020F0502020204030204" pitchFamily="34" charset="0"/>
                <a:cs typeface="Calibri" panose="020F0502020204030204" pitchFamily="34" charset="0"/>
              </a:rPr>
              <a:t>on</a:t>
            </a:r>
            <a:r>
              <a:rPr lang="en-US" spc="-20" dirty="0">
                <a:latin typeface="Calibri" panose="020F0502020204030204" pitchFamily="34" charset="0"/>
                <a:ea typeface="Calibri" panose="020F0502020204030204" pitchFamily="34" charset="0"/>
                <a:cs typeface="Calibri" panose="020F0502020204030204" pitchFamily="34" charset="0"/>
              </a:rPr>
              <a:t> </a:t>
            </a:r>
            <a:r>
              <a:rPr lang="en-US" spc="5" dirty="0">
                <a:latin typeface="Calibri" panose="020F0502020204030204" pitchFamily="34" charset="0"/>
                <a:ea typeface="Calibri" panose="020F0502020204030204" pitchFamily="34" charset="0"/>
                <a:cs typeface="Calibri" panose="020F0502020204030204" pitchFamily="34" charset="0"/>
              </a:rPr>
              <a:t>d</a:t>
            </a:r>
            <a:r>
              <a:rPr lang="en-US" dirty="0">
                <a:latin typeface="Calibri" panose="020F0502020204030204" pitchFamily="34" charset="0"/>
                <a:ea typeface="Calibri" panose="020F0502020204030204" pitchFamily="34" charset="0"/>
                <a:cs typeface="Calibri" panose="020F0502020204030204" pitchFamily="34" charset="0"/>
              </a:rPr>
              <a:t>e</a:t>
            </a:r>
            <a:r>
              <a:rPr lang="en-US" spc="5" dirty="0">
                <a:latin typeface="Calibri" panose="020F0502020204030204" pitchFamily="34" charset="0"/>
                <a:ea typeface="Calibri" panose="020F0502020204030204" pitchFamily="34" charset="0"/>
                <a:cs typeface="Calibri" panose="020F0502020204030204" pitchFamily="34" charset="0"/>
              </a:rPr>
              <a:t>v</a:t>
            </a:r>
            <a:r>
              <a:rPr lang="en-US" dirty="0">
                <a:latin typeface="Calibri" panose="020F0502020204030204" pitchFamily="34" charset="0"/>
                <a:ea typeface="Calibri" panose="020F0502020204030204" pitchFamily="34" charset="0"/>
                <a:cs typeface="Calibri" panose="020F0502020204030204" pitchFamily="34" charset="0"/>
              </a:rPr>
              <a:t>e</a:t>
            </a:r>
            <a:r>
              <a:rPr lang="en-US" spc="-10" dirty="0">
                <a:latin typeface="Calibri" panose="020F0502020204030204" pitchFamily="34" charset="0"/>
                <a:ea typeface="Calibri" panose="020F0502020204030204" pitchFamily="34" charset="0"/>
                <a:cs typeface="Calibri" panose="020F0502020204030204" pitchFamily="34" charset="0"/>
              </a:rPr>
              <a:t>l</a:t>
            </a:r>
            <a:r>
              <a:rPr lang="en-US" dirty="0">
                <a:latin typeface="Calibri" panose="020F0502020204030204" pitchFamily="34" charset="0"/>
                <a:ea typeface="Calibri" panose="020F0502020204030204" pitchFamily="34" charset="0"/>
                <a:cs typeface="Calibri" panose="020F0502020204030204" pitchFamily="34" charset="0"/>
              </a:rPr>
              <a:t>o</a:t>
            </a:r>
            <a:r>
              <a:rPr lang="en-US" spc="5" dirty="0">
                <a:latin typeface="Calibri" panose="020F0502020204030204" pitchFamily="34" charset="0"/>
                <a:ea typeface="Calibri" panose="020F0502020204030204" pitchFamily="34" charset="0"/>
                <a:cs typeface="Calibri" panose="020F0502020204030204" pitchFamily="34" charset="0"/>
              </a:rPr>
              <a:t>p</a:t>
            </a:r>
            <a:r>
              <a:rPr lang="en-US" dirty="0">
                <a:latin typeface="Calibri" panose="020F0502020204030204" pitchFamily="34" charset="0"/>
                <a:ea typeface="Calibri" panose="020F0502020204030204" pitchFamily="34" charset="0"/>
                <a:cs typeface="Calibri" panose="020F0502020204030204" pitchFamily="34" charset="0"/>
              </a:rPr>
              <a:t>m</a:t>
            </a:r>
            <a:r>
              <a:rPr lang="en-US" spc="-10" dirty="0">
                <a:latin typeface="Calibri" panose="020F0502020204030204" pitchFamily="34" charset="0"/>
                <a:ea typeface="Calibri" panose="020F0502020204030204" pitchFamily="34" charset="0"/>
                <a:cs typeface="Calibri" panose="020F0502020204030204" pitchFamily="34" charset="0"/>
              </a:rPr>
              <a:t>e</a:t>
            </a:r>
            <a:r>
              <a:rPr lang="en-US" dirty="0">
                <a:latin typeface="Calibri" panose="020F0502020204030204" pitchFamily="34" charset="0"/>
                <a:ea typeface="Calibri" panose="020F0502020204030204" pitchFamily="34" charset="0"/>
                <a:cs typeface="Calibri" panose="020F0502020204030204" pitchFamily="34" charset="0"/>
              </a:rPr>
              <a:t>nt</a:t>
            </a:r>
            <a:r>
              <a:rPr lang="en-US" spc="-1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a</a:t>
            </a:r>
            <a:r>
              <a:rPr lang="en-US" spc="5" dirty="0">
                <a:latin typeface="Calibri" panose="020F0502020204030204" pitchFamily="34" charset="0"/>
                <a:ea typeface="Calibri" panose="020F0502020204030204" pitchFamily="34" charset="0"/>
                <a:cs typeface="Calibri" panose="020F0502020204030204" pitchFamily="34" charset="0"/>
              </a:rPr>
              <a:t>n</a:t>
            </a:r>
            <a:r>
              <a:rPr lang="en-US" dirty="0">
                <a:latin typeface="Calibri" panose="020F0502020204030204" pitchFamily="34" charset="0"/>
                <a:ea typeface="Calibri" panose="020F0502020204030204" pitchFamily="34" charset="0"/>
                <a:cs typeface="Calibri" panose="020F0502020204030204" pitchFamily="34" charset="0"/>
              </a:rPr>
              <a:t>d</a:t>
            </a:r>
            <a:r>
              <a:rPr lang="en-US" spc="-20"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s</a:t>
            </a:r>
            <a:r>
              <a:rPr lang="en-US" spc="-10" dirty="0">
                <a:latin typeface="Calibri" panose="020F0502020204030204" pitchFamily="34" charset="0"/>
                <a:ea typeface="Calibri" panose="020F0502020204030204" pitchFamily="34" charset="0"/>
                <a:cs typeface="Calibri" panose="020F0502020204030204" pitchFamily="34" charset="0"/>
              </a:rPr>
              <a:t>u</a:t>
            </a:r>
            <a:r>
              <a:rPr lang="en-US" dirty="0">
                <a:latin typeface="Calibri" panose="020F0502020204030204" pitchFamily="34" charset="0"/>
                <a:ea typeface="Calibri" panose="020F0502020204030204" pitchFamily="34" charset="0"/>
                <a:cs typeface="Calibri" panose="020F0502020204030204" pitchFamily="34" charset="0"/>
              </a:rPr>
              <a:t>bmission</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p</a:t>
            </a:r>
            <a:r>
              <a:rPr lang="en-US" spc="-15" dirty="0">
                <a:latin typeface="Calibri" panose="020F0502020204030204" pitchFamily="34" charset="0"/>
                <a:ea typeface="Calibri" panose="020F0502020204030204" pitchFamily="34" charset="0"/>
                <a:cs typeface="Calibri" panose="020F0502020204030204" pitchFamily="34" charset="0"/>
              </a:rPr>
              <a:t>r</a:t>
            </a:r>
            <a:r>
              <a:rPr lang="en-US" dirty="0">
                <a:latin typeface="Calibri" panose="020F0502020204030204" pitchFamily="34" charset="0"/>
                <a:ea typeface="Calibri" panose="020F0502020204030204" pitchFamily="34" charset="0"/>
                <a:cs typeface="Calibri" panose="020F0502020204030204" pitchFamily="34" charset="0"/>
              </a:rPr>
              <a:t>ocess.</a:t>
            </a:r>
            <a:r>
              <a:rPr lang="en-US" spc="-20" dirty="0">
                <a:latin typeface="Calibri" panose="020F0502020204030204" pitchFamily="34" charset="0"/>
                <a:ea typeface="Calibri" panose="020F0502020204030204" pitchFamily="34" charset="0"/>
                <a:cs typeface="Calibri" panose="020F0502020204030204" pitchFamily="34" charset="0"/>
              </a:rPr>
              <a:t> </a:t>
            </a:r>
          </a:p>
          <a:p>
            <a:pPr marL="139700" marR="645795">
              <a:lnSpc>
                <a:spcPct val="107000"/>
              </a:lnSpc>
              <a:spcBef>
                <a:spcPts val="255"/>
              </a:spcBef>
              <a:spcAft>
                <a:spcPts val="0"/>
              </a:spcAft>
            </a:pPr>
            <a:endParaRPr lang="en-US" spc="-20" dirty="0">
              <a:latin typeface="Calibri" panose="020F0502020204030204" pitchFamily="34" charset="0"/>
              <a:ea typeface="Calibri" panose="020F0502020204030204" pitchFamily="34" charset="0"/>
              <a:cs typeface="Calibri" panose="020F0502020204030204" pitchFamily="34" charset="0"/>
            </a:endParaRPr>
          </a:p>
          <a:p>
            <a:pPr marL="139700" marR="645795">
              <a:lnSpc>
                <a:spcPct val="107000"/>
              </a:lnSpc>
              <a:spcBef>
                <a:spcPts val="255"/>
              </a:spcBef>
              <a:spcAft>
                <a:spcPts val="0"/>
              </a:spcAft>
            </a:pPr>
            <a:r>
              <a:rPr lang="en-US" spc="15" dirty="0">
                <a:latin typeface="Calibri" panose="020F0502020204030204" pitchFamily="34" charset="0"/>
                <a:ea typeface="Calibri" panose="020F0502020204030204" pitchFamily="34" charset="0"/>
                <a:cs typeface="Calibri" panose="020F0502020204030204" pitchFamily="34" charset="0"/>
              </a:rPr>
              <a:t>F</a:t>
            </a:r>
            <a:r>
              <a:rPr lang="en-US" dirty="0">
                <a:latin typeface="Calibri" panose="020F0502020204030204" pitchFamily="34" charset="0"/>
                <a:ea typeface="Calibri" panose="020F0502020204030204" pitchFamily="34" charset="0"/>
                <a:cs typeface="Calibri" panose="020F0502020204030204" pitchFamily="34" charset="0"/>
              </a:rPr>
              <a:t>rom</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spc="-15" dirty="0">
                <a:latin typeface="Calibri" panose="020F0502020204030204" pitchFamily="34" charset="0"/>
                <a:ea typeface="Calibri" panose="020F0502020204030204" pitchFamily="34" charset="0"/>
                <a:cs typeface="Calibri" panose="020F0502020204030204" pitchFamily="34" charset="0"/>
              </a:rPr>
              <a:t>i</a:t>
            </a:r>
            <a:r>
              <a:rPr lang="en-US" dirty="0">
                <a:latin typeface="Calibri" panose="020F0502020204030204" pitchFamily="34" charset="0"/>
                <a:ea typeface="Calibri" panose="020F0502020204030204" pitchFamily="34" charset="0"/>
                <a:cs typeface="Calibri" panose="020F0502020204030204" pitchFamily="34" charset="0"/>
              </a:rPr>
              <a:t>d</a:t>
            </a:r>
            <a:r>
              <a:rPr lang="en-US" spc="-10" dirty="0">
                <a:latin typeface="Calibri" panose="020F0502020204030204" pitchFamily="34" charset="0"/>
                <a:ea typeface="Calibri" panose="020F0502020204030204" pitchFamily="34" charset="0"/>
                <a:cs typeface="Calibri" panose="020F0502020204030204" pitchFamily="34" charset="0"/>
              </a:rPr>
              <a:t>e</a:t>
            </a:r>
            <a:r>
              <a:rPr lang="en-US" dirty="0">
                <a:latin typeface="Calibri" panose="020F0502020204030204" pitchFamily="34" charset="0"/>
                <a:ea typeface="Calibri" panose="020F0502020204030204" pitchFamily="34" charset="0"/>
                <a:cs typeface="Calibri" panose="020F0502020204030204" pitchFamily="34" charset="0"/>
              </a:rPr>
              <a:t>nt</a:t>
            </a:r>
            <a:r>
              <a:rPr lang="en-US" spc="-15" dirty="0">
                <a:latin typeface="Calibri" panose="020F0502020204030204" pitchFamily="34" charset="0"/>
                <a:ea typeface="Calibri" panose="020F0502020204030204" pitchFamily="34" charset="0"/>
                <a:cs typeface="Calibri" panose="020F0502020204030204" pitchFamily="34" charset="0"/>
              </a:rPr>
              <a:t>i</a:t>
            </a:r>
            <a:r>
              <a:rPr lang="en-US" dirty="0">
                <a:latin typeface="Calibri" panose="020F0502020204030204" pitchFamily="34" charset="0"/>
                <a:ea typeface="Calibri" panose="020F0502020204030204" pitchFamily="34" charset="0"/>
                <a:cs typeface="Calibri" panose="020F0502020204030204" pitchFamily="34" charset="0"/>
              </a:rPr>
              <a:t>fy</a:t>
            </a:r>
            <a:r>
              <a:rPr lang="en-US" spc="-5" dirty="0">
                <a:latin typeface="Calibri" panose="020F0502020204030204" pitchFamily="34" charset="0"/>
                <a:ea typeface="Calibri" panose="020F0502020204030204" pitchFamily="34" charset="0"/>
                <a:cs typeface="Calibri" panose="020F0502020204030204" pitchFamily="34" charset="0"/>
              </a:rPr>
              <a:t>i</a:t>
            </a:r>
            <a:r>
              <a:rPr lang="en-US" dirty="0">
                <a:latin typeface="Calibri" panose="020F0502020204030204" pitchFamily="34" charset="0"/>
                <a:ea typeface="Calibri" panose="020F0502020204030204" pitchFamily="34" charset="0"/>
                <a:cs typeface="Calibri" panose="020F0502020204030204" pitchFamily="34" charset="0"/>
              </a:rPr>
              <a:t>ng</a:t>
            </a:r>
            <a:r>
              <a:rPr lang="en-US" spc="-20"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pote</a:t>
            </a:r>
            <a:r>
              <a:rPr lang="en-US" spc="-10" dirty="0">
                <a:latin typeface="Calibri" panose="020F0502020204030204" pitchFamily="34" charset="0"/>
                <a:ea typeface="Calibri" panose="020F0502020204030204" pitchFamily="34" charset="0"/>
                <a:cs typeface="Calibri" panose="020F0502020204030204" pitchFamily="34" charset="0"/>
              </a:rPr>
              <a:t>n</a:t>
            </a:r>
            <a:r>
              <a:rPr lang="en-US" dirty="0">
                <a:latin typeface="Calibri" panose="020F0502020204030204" pitchFamily="34" charset="0"/>
                <a:ea typeface="Calibri" panose="020F0502020204030204" pitchFamily="34" charset="0"/>
                <a:cs typeface="Calibri" panose="020F0502020204030204" pitchFamily="34" charset="0"/>
              </a:rPr>
              <a:t>t</a:t>
            </a:r>
            <a:r>
              <a:rPr lang="en-US" spc="-15" dirty="0">
                <a:latin typeface="Calibri" panose="020F0502020204030204" pitchFamily="34" charset="0"/>
                <a:ea typeface="Calibri" panose="020F0502020204030204" pitchFamily="34" charset="0"/>
                <a:cs typeface="Calibri" panose="020F0502020204030204" pitchFamily="34" charset="0"/>
              </a:rPr>
              <a:t>i</a:t>
            </a:r>
            <a:r>
              <a:rPr lang="en-US" dirty="0">
                <a:latin typeface="Calibri" panose="020F0502020204030204" pitchFamily="34" charset="0"/>
                <a:ea typeface="Calibri" panose="020F0502020204030204" pitchFamily="34" charset="0"/>
                <a:cs typeface="Calibri" panose="020F0502020204030204" pitchFamily="34" charset="0"/>
              </a:rPr>
              <a:t>al</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f</a:t>
            </a:r>
            <a:r>
              <a:rPr lang="en-US" spc="-10" dirty="0">
                <a:latin typeface="Calibri" panose="020F0502020204030204" pitchFamily="34" charset="0"/>
                <a:ea typeface="Calibri" panose="020F0502020204030204" pitchFamily="34" charset="0"/>
                <a:cs typeface="Calibri" panose="020F0502020204030204" pitchFamily="34" charset="0"/>
              </a:rPr>
              <a:t>u</a:t>
            </a:r>
            <a:r>
              <a:rPr lang="en-US" dirty="0">
                <a:latin typeface="Calibri" panose="020F0502020204030204" pitchFamily="34" charset="0"/>
                <a:ea typeface="Calibri" panose="020F0502020204030204" pitchFamily="34" charset="0"/>
                <a:cs typeface="Calibri" panose="020F0502020204030204" pitchFamily="34" charset="0"/>
              </a:rPr>
              <a:t>nd</a:t>
            </a:r>
            <a:r>
              <a:rPr lang="en-US" spc="-15" dirty="0">
                <a:latin typeface="Calibri" panose="020F0502020204030204" pitchFamily="34" charset="0"/>
                <a:ea typeface="Calibri" panose="020F0502020204030204" pitchFamily="34" charset="0"/>
                <a:cs typeface="Calibri" panose="020F0502020204030204" pitchFamily="34" charset="0"/>
              </a:rPr>
              <a:t>i</a:t>
            </a:r>
            <a:r>
              <a:rPr lang="en-US" dirty="0">
                <a:latin typeface="Calibri" panose="020F0502020204030204" pitchFamily="34" charset="0"/>
                <a:ea typeface="Calibri" panose="020F0502020204030204" pitchFamily="34" charset="0"/>
                <a:cs typeface="Calibri" panose="020F0502020204030204" pitchFamily="34" charset="0"/>
              </a:rPr>
              <a:t>ng</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s</a:t>
            </a:r>
            <a:r>
              <a:rPr lang="en-US" spc="-15" dirty="0">
                <a:latin typeface="Calibri" panose="020F0502020204030204" pitchFamily="34" charset="0"/>
                <a:ea typeface="Calibri" panose="020F0502020204030204" pitchFamily="34" charset="0"/>
                <a:cs typeface="Calibri" panose="020F0502020204030204" pitchFamily="34" charset="0"/>
              </a:rPr>
              <a:t>o</a:t>
            </a:r>
            <a:r>
              <a:rPr lang="en-US" dirty="0">
                <a:latin typeface="Calibri" panose="020F0502020204030204" pitchFamily="34" charset="0"/>
                <a:ea typeface="Calibri" panose="020F0502020204030204" pitchFamily="34" charset="0"/>
                <a:cs typeface="Calibri" panose="020F0502020204030204" pitchFamily="34" charset="0"/>
              </a:rPr>
              <a:t>urces, to</a:t>
            </a:r>
            <a:r>
              <a:rPr lang="en-US" spc="-2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pro</a:t>
            </a:r>
            <a:r>
              <a:rPr lang="en-US" spc="-10" dirty="0">
                <a:latin typeface="Calibri" panose="020F0502020204030204" pitchFamily="34" charset="0"/>
                <a:ea typeface="Calibri" panose="020F0502020204030204" pitchFamily="34" charset="0"/>
                <a:cs typeface="Calibri" panose="020F0502020204030204" pitchFamily="34" charset="0"/>
              </a:rPr>
              <a:t>p</a:t>
            </a:r>
            <a:r>
              <a:rPr lang="en-US" dirty="0">
                <a:latin typeface="Calibri" panose="020F0502020204030204" pitchFamily="34" charset="0"/>
                <a:ea typeface="Calibri" panose="020F0502020204030204" pitchFamily="34" charset="0"/>
                <a:cs typeface="Calibri" panose="020F0502020204030204" pitchFamily="34" charset="0"/>
              </a:rPr>
              <a:t>osal</a:t>
            </a:r>
            <a:r>
              <a:rPr lang="en-US" spc="-30"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devel</a:t>
            </a:r>
            <a:r>
              <a:rPr lang="en-US" spc="-5" dirty="0">
                <a:latin typeface="Calibri" panose="020F0502020204030204" pitchFamily="34" charset="0"/>
                <a:ea typeface="Calibri" panose="020F0502020204030204" pitchFamily="34" charset="0"/>
                <a:cs typeface="Calibri" panose="020F0502020204030204" pitchFamily="34" charset="0"/>
              </a:rPr>
              <a:t>o</a:t>
            </a:r>
            <a:r>
              <a:rPr lang="en-US" dirty="0">
                <a:latin typeface="Calibri" panose="020F0502020204030204" pitchFamily="34" charset="0"/>
                <a:ea typeface="Calibri" panose="020F0502020204030204" pitchFamily="34" charset="0"/>
                <a:cs typeface="Calibri" panose="020F0502020204030204" pitchFamily="34" charset="0"/>
              </a:rPr>
              <a:t>pment,</a:t>
            </a:r>
            <a:r>
              <a:rPr lang="en-US" spc="-15" dirty="0">
                <a:latin typeface="Calibri" panose="020F0502020204030204" pitchFamily="34" charset="0"/>
                <a:ea typeface="Calibri" panose="020F0502020204030204" pitchFamily="34" charset="0"/>
                <a:cs typeface="Calibri" panose="020F0502020204030204" pitchFamily="34" charset="0"/>
              </a:rPr>
              <a:t> </a:t>
            </a:r>
            <a:r>
              <a:rPr lang="en-US" spc="-10" dirty="0">
                <a:latin typeface="Calibri" panose="020F0502020204030204" pitchFamily="34" charset="0"/>
                <a:ea typeface="Calibri" panose="020F0502020204030204" pitchFamily="34" charset="0"/>
                <a:cs typeface="Calibri" panose="020F0502020204030204" pitchFamily="34" charset="0"/>
              </a:rPr>
              <a:t>b</a:t>
            </a:r>
            <a:r>
              <a:rPr lang="en-US" dirty="0">
                <a:latin typeface="Calibri" panose="020F0502020204030204" pitchFamily="34" charset="0"/>
                <a:ea typeface="Calibri" panose="020F0502020204030204" pitchFamily="34" charset="0"/>
                <a:cs typeface="Calibri" panose="020F0502020204030204" pitchFamily="34" charset="0"/>
              </a:rPr>
              <a:t>udg</a:t>
            </a:r>
            <a:r>
              <a:rPr lang="en-US" spc="-10" dirty="0">
                <a:latin typeface="Calibri" panose="020F0502020204030204" pitchFamily="34" charset="0"/>
                <a:ea typeface="Calibri" panose="020F0502020204030204" pitchFamily="34" charset="0"/>
                <a:cs typeface="Calibri" panose="020F0502020204030204" pitchFamily="34" charset="0"/>
              </a:rPr>
              <a:t>e</a:t>
            </a:r>
            <a:r>
              <a:rPr lang="en-US" dirty="0">
                <a:latin typeface="Calibri" panose="020F0502020204030204" pitchFamily="34" charset="0"/>
                <a:ea typeface="Calibri" panose="020F0502020204030204" pitchFamily="34" charset="0"/>
                <a:cs typeface="Calibri" panose="020F0502020204030204" pitchFamily="34" charset="0"/>
              </a:rPr>
              <a:t>t</a:t>
            </a:r>
            <a:r>
              <a:rPr lang="en-US" spc="-20"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form</a:t>
            </a:r>
            <a:r>
              <a:rPr lang="en-US" spc="-10" dirty="0">
                <a:latin typeface="Calibri" panose="020F0502020204030204" pitchFamily="34" charset="0"/>
                <a:ea typeface="Calibri" panose="020F0502020204030204" pitchFamily="34" charset="0"/>
                <a:cs typeface="Calibri" panose="020F0502020204030204" pitchFamily="34" charset="0"/>
              </a:rPr>
              <a:t>a</a:t>
            </a:r>
            <a:r>
              <a:rPr lang="en-US" dirty="0">
                <a:latin typeface="Calibri" panose="020F0502020204030204" pitchFamily="34" charset="0"/>
                <a:ea typeface="Calibri" panose="020F0502020204030204" pitchFamily="34" charset="0"/>
                <a:cs typeface="Calibri" panose="020F0502020204030204" pitchFamily="34" charset="0"/>
              </a:rPr>
              <a:t>ti</a:t>
            </a:r>
            <a:r>
              <a:rPr lang="en-US" spc="-10" dirty="0">
                <a:latin typeface="Calibri" panose="020F0502020204030204" pitchFamily="34" charset="0"/>
                <a:ea typeface="Calibri" panose="020F0502020204030204" pitchFamily="34" charset="0"/>
                <a:cs typeface="Calibri" panose="020F0502020204030204" pitchFamily="34" charset="0"/>
              </a:rPr>
              <a:t>o</a:t>
            </a:r>
            <a:r>
              <a:rPr lang="en-US" dirty="0">
                <a:latin typeface="Calibri" panose="020F0502020204030204" pitchFamily="34" charset="0"/>
                <a:ea typeface="Calibri" panose="020F0502020204030204" pitchFamily="34" charset="0"/>
                <a:cs typeface="Calibri" panose="020F0502020204030204" pitchFamily="34" charset="0"/>
              </a:rPr>
              <a:t>n,</a:t>
            </a:r>
            <a:r>
              <a:rPr lang="en-US" spc="-20" dirty="0">
                <a:latin typeface="Calibri" panose="020F0502020204030204" pitchFamily="34" charset="0"/>
                <a:ea typeface="Calibri" panose="020F0502020204030204" pitchFamily="34" charset="0"/>
                <a:cs typeface="Calibri" panose="020F0502020204030204" pitchFamily="34" charset="0"/>
              </a:rPr>
              <a:t> </a:t>
            </a:r>
            <a:r>
              <a:rPr lang="en-US" spc="10" dirty="0">
                <a:latin typeface="Calibri" panose="020F0502020204030204" pitchFamily="34" charset="0"/>
                <a:ea typeface="Calibri" panose="020F0502020204030204" pitchFamily="34" charset="0"/>
                <a:cs typeface="Calibri" panose="020F0502020204030204" pitchFamily="34" charset="0"/>
              </a:rPr>
              <a:t>r</a:t>
            </a:r>
            <a:r>
              <a:rPr lang="en-US" dirty="0">
                <a:latin typeface="Calibri" panose="020F0502020204030204" pitchFamily="34" charset="0"/>
                <a:ea typeface="Calibri" panose="020F0502020204030204" pitchFamily="34" charset="0"/>
                <a:cs typeface="Calibri" panose="020F0502020204030204" pitchFamily="34" charset="0"/>
              </a:rPr>
              <a:t>eview</a:t>
            </a:r>
            <a:r>
              <a:rPr lang="en-US" spc="-20"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of</a:t>
            </a:r>
            <a:r>
              <a:rPr lang="en-US" spc="-2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pr</a:t>
            </a:r>
            <a:r>
              <a:rPr lang="en-US" spc="-10" dirty="0">
                <a:latin typeface="Calibri" panose="020F0502020204030204" pitchFamily="34" charset="0"/>
                <a:ea typeface="Calibri" panose="020F0502020204030204" pitchFamily="34" charset="0"/>
                <a:cs typeface="Calibri" panose="020F0502020204030204" pitchFamily="34" charset="0"/>
              </a:rPr>
              <a:t>o</a:t>
            </a:r>
            <a:r>
              <a:rPr lang="en-US" dirty="0">
                <a:latin typeface="Calibri" panose="020F0502020204030204" pitchFamily="34" charset="0"/>
                <a:ea typeface="Calibri" panose="020F0502020204030204" pitchFamily="34" charset="0"/>
                <a:cs typeface="Calibri" panose="020F0502020204030204" pitchFamily="34" charset="0"/>
              </a:rPr>
              <a:t>posals,</a:t>
            </a:r>
            <a:r>
              <a:rPr lang="en-US" spc="-20" dirty="0">
                <a:latin typeface="Calibri" panose="020F0502020204030204" pitchFamily="34" charset="0"/>
                <a:ea typeface="Calibri" panose="020F0502020204030204" pitchFamily="34" charset="0"/>
                <a:cs typeface="Calibri" panose="020F0502020204030204" pitchFamily="34" charset="0"/>
              </a:rPr>
              <a:t> </a:t>
            </a:r>
            <a:r>
              <a:rPr lang="en-US" spc="-15" dirty="0">
                <a:latin typeface="Calibri" panose="020F0502020204030204" pitchFamily="34" charset="0"/>
                <a:ea typeface="Calibri" panose="020F0502020204030204" pitchFamily="34" charset="0"/>
                <a:cs typeface="Calibri" panose="020F0502020204030204" pitchFamily="34" charset="0"/>
              </a:rPr>
              <a:t>a</a:t>
            </a:r>
            <a:r>
              <a:rPr lang="en-US" dirty="0">
                <a:latin typeface="Calibri" panose="020F0502020204030204" pitchFamily="34" charset="0"/>
                <a:ea typeface="Calibri" panose="020F0502020204030204" pitchFamily="34" charset="0"/>
                <a:cs typeface="Calibri" panose="020F0502020204030204" pitchFamily="34" charset="0"/>
              </a:rPr>
              <a:t>nd</a:t>
            </a:r>
            <a:r>
              <a:rPr lang="en-US" spc="-20"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f</a:t>
            </a:r>
            <a:r>
              <a:rPr lang="en-US" spc="-15" dirty="0">
                <a:latin typeface="Calibri" panose="020F0502020204030204" pitchFamily="34" charset="0"/>
                <a:ea typeface="Calibri" panose="020F0502020204030204" pitchFamily="34" charset="0"/>
                <a:cs typeface="Calibri" panose="020F0502020204030204" pitchFamily="34" charset="0"/>
              </a:rPr>
              <a:t>i</a:t>
            </a:r>
            <a:r>
              <a:rPr lang="en-US" dirty="0">
                <a:latin typeface="Calibri" panose="020F0502020204030204" pitchFamily="34" charset="0"/>
                <a:ea typeface="Calibri" panose="020F0502020204030204" pitchFamily="34" charset="0"/>
                <a:cs typeface="Calibri" panose="020F0502020204030204" pitchFamily="34" charset="0"/>
              </a:rPr>
              <a:t>n</a:t>
            </a:r>
            <a:r>
              <a:rPr lang="en-US" spc="-15" dirty="0">
                <a:latin typeface="Calibri" panose="020F0502020204030204" pitchFamily="34" charset="0"/>
                <a:ea typeface="Calibri" panose="020F0502020204030204" pitchFamily="34" charset="0"/>
                <a:cs typeface="Calibri" panose="020F0502020204030204" pitchFamily="34" charset="0"/>
              </a:rPr>
              <a:t>a</a:t>
            </a:r>
            <a:r>
              <a:rPr lang="en-US" dirty="0">
                <a:latin typeface="Calibri" panose="020F0502020204030204" pitchFamily="34" charset="0"/>
                <a:ea typeface="Calibri" panose="020F0502020204030204" pitchFamily="34" charset="0"/>
                <a:cs typeface="Calibri" panose="020F0502020204030204" pitchFamily="34" charset="0"/>
              </a:rPr>
              <a:t>lly</a:t>
            </a:r>
            <a:r>
              <a:rPr lang="en-US" spc="-20"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gra</a:t>
            </a:r>
            <a:r>
              <a:rPr lang="en-US" spc="5" dirty="0">
                <a:latin typeface="Calibri" panose="020F0502020204030204" pitchFamily="34" charset="0"/>
                <a:ea typeface="Calibri" panose="020F0502020204030204" pitchFamily="34" charset="0"/>
                <a:cs typeface="Calibri" panose="020F0502020204030204" pitchFamily="34" charset="0"/>
              </a:rPr>
              <a:t>n</a:t>
            </a:r>
            <a:r>
              <a:rPr lang="en-US" dirty="0">
                <a:latin typeface="Calibri" panose="020F0502020204030204" pitchFamily="34" charset="0"/>
                <a:ea typeface="Calibri" panose="020F0502020204030204" pitchFamily="34" charset="0"/>
                <a:cs typeface="Calibri" panose="020F0502020204030204" pitchFamily="34" charset="0"/>
              </a:rPr>
              <a:t>t  submission,</a:t>
            </a:r>
            <a:r>
              <a:rPr lang="en-US" spc="-1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O</a:t>
            </a:r>
            <a:r>
              <a:rPr lang="en-US" spc="-10" dirty="0">
                <a:latin typeface="Calibri" panose="020F0502020204030204" pitchFamily="34" charset="0"/>
                <a:ea typeface="Calibri" panose="020F0502020204030204" pitchFamily="34" charset="0"/>
                <a:cs typeface="Calibri" panose="020F0502020204030204" pitchFamily="34" charset="0"/>
              </a:rPr>
              <a:t>R</a:t>
            </a:r>
            <a:r>
              <a:rPr lang="en-US" dirty="0">
                <a:latin typeface="Calibri" panose="020F0502020204030204" pitchFamily="34" charset="0"/>
                <a:ea typeface="Calibri" panose="020F0502020204030204" pitchFamily="34" charset="0"/>
                <a:cs typeface="Calibri" panose="020F0502020204030204" pitchFamily="34" charset="0"/>
              </a:rPr>
              <a:t>SP</a:t>
            </a:r>
            <a:r>
              <a:rPr lang="en-US" spc="-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is</a:t>
            </a:r>
            <a:r>
              <a:rPr lang="en-US" spc="-20"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he</a:t>
            </a:r>
            <a:r>
              <a:rPr lang="en-US" spc="-10" dirty="0">
                <a:latin typeface="Calibri" panose="020F0502020204030204" pitchFamily="34" charset="0"/>
                <a:ea typeface="Calibri" panose="020F0502020204030204" pitchFamily="34" charset="0"/>
                <a:cs typeface="Calibri" panose="020F0502020204030204" pitchFamily="34" charset="0"/>
              </a:rPr>
              <a:t>r</a:t>
            </a:r>
            <a:r>
              <a:rPr lang="en-US" dirty="0">
                <a:latin typeface="Calibri" panose="020F0502020204030204" pitchFamily="34" charset="0"/>
                <a:ea typeface="Calibri" panose="020F0502020204030204" pitchFamily="34" charset="0"/>
                <a:cs typeface="Calibri" panose="020F0502020204030204" pitchFamily="34" charset="0"/>
              </a:rPr>
              <a:t>e</a:t>
            </a:r>
            <a:r>
              <a:rPr lang="en-US" spc="-20"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to</a:t>
            </a:r>
            <a:r>
              <a:rPr lang="en-US" spc="-20"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su</a:t>
            </a:r>
            <a:r>
              <a:rPr lang="en-US" spc="-10" dirty="0">
                <a:latin typeface="Calibri" panose="020F0502020204030204" pitchFamily="34" charset="0"/>
                <a:ea typeface="Calibri" panose="020F0502020204030204" pitchFamily="34" charset="0"/>
                <a:cs typeface="Calibri" panose="020F0502020204030204" pitchFamily="34" charset="0"/>
              </a:rPr>
              <a:t>p</a:t>
            </a:r>
            <a:r>
              <a:rPr lang="en-US" dirty="0">
                <a:latin typeface="Calibri" panose="020F0502020204030204" pitchFamily="34" charset="0"/>
                <a:ea typeface="Calibri" panose="020F0502020204030204" pitchFamily="34" charset="0"/>
                <a:cs typeface="Calibri" panose="020F0502020204030204" pitchFamily="34" charset="0"/>
              </a:rPr>
              <a:t>po</a:t>
            </a:r>
            <a:r>
              <a:rPr lang="en-US" spc="-10" dirty="0">
                <a:latin typeface="Calibri" panose="020F0502020204030204" pitchFamily="34" charset="0"/>
                <a:ea typeface="Calibri" panose="020F0502020204030204" pitchFamily="34" charset="0"/>
                <a:cs typeface="Calibri" panose="020F0502020204030204" pitchFamily="34" charset="0"/>
              </a:rPr>
              <a:t>r</a:t>
            </a:r>
            <a:r>
              <a:rPr lang="en-US" dirty="0">
                <a:latin typeface="Calibri" panose="020F0502020204030204" pitchFamily="34" charset="0"/>
                <a:ea typeface="Calibri" panose="020F0502020204030204" pitchFamily="34" charset="0"/>
                <a:cs typeface="Calibri" panose="020F0502020204030204" pitchFamily="34" charset="0"/>
              </a:rPr>
              <a:t>t</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y</a:t>
            </a:r>
            <a:r>
              <a:rPr lang="en-US" spc="-15" dirty="0">
                <a:latin typeface="Calibri" panose="020F0502020204030204" pitchFamily="34" charset="0"/>
                <a:ea typeface="Calibri" panose="020F0502020204030204" pitchFamily="34" charset="0"/>
                <a:cs typeface="Calibri" panose="020F0502020204030204" pitchFamily="34" charset="0"/>
              </a:rPr>
              <a:t>o</a:t>
            </a:r>
            <a:r>
              <a:rPr lang="en-US" dirty="0">
                <a:latin typeface="Calibri" panose="020F0502020204030204" pitchFamily="34" charset="0"/>
                <a:ea typeface="Calibri" panose="020F0502020204030204" pitchFamily="34" charset="0"/>
                <a:cs typeface="Calibri" panose="020F0502020204030204" pitchFamily="34" charset="0"/>
              </a:rPr>
              <a:t>ur</a:t>
            </a:r>
            <a:r>
              <a:rPr lang="en-US" spc="-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gr</a:t>
            </a:r>
            <a:r>
              <a:rPr lang="en-US" spc="-10" dirty="0">
                <a:latin typeface="Calibri" panose="020F0502020204030204" pitchFamily="34" charset="0"/>
                <a:ea typeface="Calibri" panose="020F0502020204030204" pitchFamily="34" charset="0"/>
                <a:cs typeface="Calibri" panose="020F0502020204030204" pitchFamily="34" charset="0"/>
              </a:rPr>
              <a:t>a</a:t>
            </a:r>
            <a:r>
              <a:rPr lang="en-US" dirty="0">
                <a:latin typeface="Calibri" panose="020F0502020204030204" pitchFamily="34" charset="0"/>
                <a:ea typeface="Calibri" panose="020F0502020204030204" pitchFamily="34" charset="0"/>
                <a:cs typeface="Calibri" panose="020F0502020204030204" pitchFamily="34" charset="0"/>
              </a:rPr>
              <a:t>nt</a:t>
            </a:r>
            <a:r>
              <a:rPr lang="en-US" spc="-1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p</a:t>
            </a:r>
            <a:r>
              <a:rPr lang="en-US" spc="-15" dirty="0">
                <a:latin typeface="Calibri" panose="020F0502020204030204" pitchFamily="34" charset="0"/>
                <a:ea typeface="Calibri" panose="020F0502020204030204" pitchFamily="34" charset="0"/>
                <a:cs typeface="Calibri" panose="020F0502020204030204" pitchFamily="34" charset="0"/>
              </a:rPr>
              <a:t>r</a:t>
            </a:r>
            <a:r>
              <a:rPr lang="en-US" dirty="0">
                <a:latin typeface="Calibri" panose="020F0502020204030204" pitchFamily="34" charset="0"/>
                <a:ea typeface="Calibri" panose="020F0502020204030204" pitchFamily="34" charset="0"/>
                <a:cs typeface="Calibri" panose="020F0502020204030204" pitchFamily="34" charset="0"/>
              </a:rPr>
              <a:t>o</a:t>
            </a:r>
            <a:r>
              <a:rPr lang="en-US" spc="5" dirty="0">
                <a:latin typeface="Calibri" panose="020F0502020204030204" pitchFamily="34" charset="0"/>
                <a:ea typeface="Calibri" panose="020F0502020204030204" pitchFamily="34" charset="0"/>
                <a:cs typeface="Calibri" panose="020F0502020204030204" pitchFamily="34" charset="0"/>
              </a:rPr>
              <a:t>p</a:t>
            </a:r>
            <a:r>
              <a:rPr lang="en-US" dirty="0">
                <a:latin typeface="Calibri" panose="020F0502020204030204" pitchFamily="34" charset="0"/>
                <a:ea typeface="Calibri" panose="020F0502020204030204" pitchFamily="34" charset="0"/>
                <a:cs typeface="Calibri" panose="020F0502020204030204" pitchFamily="34" charset="0"/>
              </a:rPr>
              <a:t>osal</a:t>
            </a:r>
            <a:r>
              <a:rPr lang="en-US" spc="25" dirty="0">
                <a:latin typeface="Calibri" panose="020F0502020204030204" pitchFamily="34" charset="0"/>
                <a:ea typeface="Calibri" panose="020F0502020204030204" pitchFamily="34" charset="0"/>
                <a:cs typeface="Calibri" panose="020F0502020204030204" pitchFamily="34" charset="0"/>
              </a:rPr>
              <a:t>s</a:t>
            </a:r>
            <a:r>
              <a:rPr lang="en-US" dirty="0">
                <a:latin typeface="Calibri" panose="020F0502020204030204" pitchFamily="34" charset="0"/>
                <a:ea typeface="Calibri" panose="020F0502020204030204" pitchFamily="34" charset="0"/>
                <a:cs typeface="Calibri" panose="020F0502020204030204" pitchFamily="34" charset="0"/>
              </a:rPr>
              <a:t>.</a:t>
            </a:r>
            <a:r>
              <a:rPr lang="en-US" spc="240" dirty="0">
                <a:latin typeface="Calibri" panose="020F0502020204030204" pitchFamily="34" charset="0"/>
                <a:ea typeface="Calibri" panose="020F0502020204030204" pitchFamily="34" charset="0"/>
                <a:cs typeface="Calibri" panose="020F0502020204030204" pitchFamily="34" charset="0"/>
              </a:rPr>
              <a:t> </a:t>
            </a:r>
          </a:p>
          <a:p>
            <a:pPr marL="139700" marR="645795">
              <a:lnSpc>
                <a:spcPct val="107000"/>
              </a:lnSpc>
              <a:spcBef>
                <a:spcPts val="255"/>
              </a:spcBef>
              <a:spcAft>
                <a:spcPts val="0"/>
              </a:spcAft>
            </a:pPr>
            <a:endParaRPr lang="en-US" spc="240" dirty="0">
              <a:latin typeface="Calibri" panose="020F0502020204030204" pitchFamily="34" charset="0"/>
              <a:ea typeface="Calibri" panose="020F0502020204030204" pitchFamily="34" charset="0"/>
              <a:cs typeface="Calibri" panose="020F0502020204030204" pitchFamily="34" charset="0"/>
            </a:endParaRPr>
          </a:p>
          <a:p>
            <a:pPr marL="139700" marR="645795">
              <a:lnSpc>
                <a:spcPct val="107000"/>
              </a:lnSpc>
              <a:spcBef>
                <a:spcPts val="255"/>
              </a:spcBef>
              <a:spcAft>
                <a:spcPts val="0"/>
              </a:spcAft>
            </a:pPr>
            <a:r>
              <a:rPr lang="en-US" dirty="0">
                <a:latin typeface="Calibri" panose="020F0502020204030204" pitchFamily="34" charset="0"/>
                <a:ea typeface="Calibri" panose="020F0502020204030204" pitchFamily="34" charset="0"/>
                <a:cs typeface="Calibri" panose="020F0502020204030204" pitchFamily="34" charset="0"/>
              </a:rPr>
              <a:t>All</a:t>
            </a:r>
            <a:r>
              <a:rPr lang="en-US" spc="-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gr</a:t>
            </a:r>
            <a:r>
              <a:rPr lang="en-US" spc="-10" dirty="0">
                <a:latin typeface="Calibri" panose="020F0502020204030204" pitchFamily="34" charset="0"/>
                <a:ea typeface="Calibri" panose="020F0502020204030204" pitchFamily="34" charset="0"/>
                <a:cs typeface="Calibri" panose="020F0502020204030204" pitchFamily="34" charset="0"/>
              </a:rPr>
              <a:t>a</a:t>
            </a:r>
            <a:r>
              <a:rPr lang="en-US" dirty="0">
                <a:latin typeface="Calibri" panose="020F0502020204030204" pitchFamily="34" charset="0"/>
                <a:ea typeface="Calibri" panose="020F0502020204030204" pitchFamily="34" charset="0"/>
                <a:cs typeface="Calibri" panose="020F0502020204030204" pitchFamily="34" charset="0"/>
              </a:rPr>
              <a:t>nts</a:t>
            </a:r>
            <a:r>
              <a:rPr lang="en-US" spc="-20"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or</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spc="-5" dirty="0">
                <a:latin typeface="Calibri" panose="020F0502020204030204" pitchFamily="34" charset="0"/>
                <a:ea typeface="Calibri" panose="020F0502020204030204" pitchFamily="34" charset="0"/>
                <a:cs typeface="Calibri" panose="020F0502020204030204" pitchFamily="34" charset="0"/>
              </a:rPr>
              <a:t>c</a:t>
            </a:r>
            <a:r>
              <a:rPr lang="en-US" spc="-10" dirty="0">
                <a:latin typeface="Calibri" panose="020F0502020204030204" pitchFamily="34" charset="0"/>
                <a:ea typeface="Calibri" panose="020F0502020204030204" pitchFamily="34" charset="0"/>
                <a:cs typeface="Calibri" panose="020F0502020204030204" pitchFamily="34" charset="0"/>
              </a:rPr>
              <a:t>o</a:t>
            </a:r>
            <a:r>
              <a:rPr lang="en-US" dirty="0">
                <a:latin typeface="Calibri" panose="020F0502020204030204" pitchFamily="34" charset="0"/>
                <a:ea typeface="Calibri" panose="020F0502020204030204" pitchFamily="34" charset="0"/>
                <a:cs typeface="Calibri" panose="020F0502020204030204" pitchFamily="34" charset="0"/>
              </a:rPr>
              <a:t>ntracts</a:t>
            </a:r>
            <a:r>
              <a:rPr lang="en-US" spc="-20" dirty="0">
                <a:latin typeface="Calibri" panose="020F0502020204030204" pitchFamily="34" charset="0"/>
                <a:ea typeface="Calibri" panose="020F0502020204030204" pitchFamily="34" charset="0"/>
                <a:cs typeface="Calibri" panose="020F0502020204030204" pitchFamily="34" charset="0"/>
              </a:rPr>
              <a:t> </a:t>
            </a:r>
            <a:r>
              <a:rPr lang="en-US" spc="-10" dirty="0">
                <a:latin typeface="Calibri" panose="020F0502020204030204" pitchFamily="34" charset="0"/>
                <a:ea typeface="Calibri" panose="020F0502020204030204" pitchFamily="34" charset="0"/>
                <a:cs typeface="Calibri" panose="020F0502020204030204" pitchFamily="34" charset="0"/>
              </a:rPr>
              <a:t>t</a:t>
            </a:r>
            <a:r>
              <a:rPr lang="en-US" dirty="0">
                <a:latin typeface="Calibri" panose="020F0502020204030204" pitchFamily="34" charset="0"/>
                <a:ea typeface="Calibri" panose="020F0502020204030204" pitchFamily="34" charset="0"/>
                <a:cs typeface="Calibri" panose="020F0502020204030204" pitchFamily="34" charset="0"/>
              </a:rPr>
              <a:t>hat</a:t>
            </a:r>
            <a:r>
              <a:rPr lang="en-US" spc="-1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su</a:t>
            </a:r>
            <a:r>
              <a:rPr lang="en-US" spc="-10" dirty="0">
                <a:latin typeface="Calibri" panose="020F0502020204030204" pitchFamily="34" charset="0"/>
                <a:ea typeface="Calibri" panose="020F0502020204030204" pitchFamily="34" charset="0"/>
                <a:cs typeface="Calibri" panose="020F0502020204030204" pitchFamily="34" charset="0"/>
              </a:rPr>
              <a:t>p</a:t>
            </a:r>
            <a:r>
              <a:rPr lang="en-US" dirty="0">
                <a:latin typeface="Calibri" panose="020F0502020204030204" pitchFamily="34" charset="0"/>
                <a:ea typeface="Calibri" panose="020F0502020204030204" pitchFamily="34" charset="0"/>
                <a:cs typeface="Calibri" panose="020F0502020204030204" pitchFamily="34" charset="0"/>
              </a:rPr>
              <a:t>po</a:t>
            </a:r>
            <a:r>
              <a:rPr lang="en-US" spc="-10" dirty="0">
                <a:latin typeface="Calibri" panose="020F0502020204030204" pitchFamily="34" charset="0"/>
                <a:ea typeface="Calibri" panose="020F0502020204030204" pitchFamily="34" charset="0"/>
                <a:cs typeface="Calibri" panose="020F0502020204030204" pitchFamily="34" charset="0"/>
              </a:rPr>
              <a:t>r</a:t>
            </a:r>
            <a:r>
              <a:rPr lang="en-US" dirty="0">
                <a:latin typeface="Calibri" panose="020F0502020204030204" pitchFamily="34" charset="0"/>
                <a:ea typeface="Calibri" panose="020F0502020204030204" pitchFamily="34" charset="0"/>
                <a:cs typeface="Calibri" panose="020F0502020204030204" pitchFamily="34" charset="0"/>
              </a:rPr>
              <a:t>t your</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res</a:t>
            </a:r>
            <a:r>
              <a:rPr lang="en-US" spc="-15" dirty="0">
                <a:latin typeface="Calibri" panose="020F0502020204030204" pitchFamily="34" charset="0"/>
                <a:ea typeface="Calibri" panose="020F0502020204030204" pitchFamily="34" charset="0"/>
                <a:cs typeface="Calibri" panose="020F0502020204030204" pitchFamily="34" charset="0"/>
              </a:rPr>
              <a:t>e</a:t>
            </a:r>
            <a:r>
              <a:rPr lang="en-US" dirty="0">
                <a:latin typeface="Calibri" panose="020F0502020204030204" pitchFamily="34" charset="0"/>
                <a:ea typeface="Calibri" panose="020F0502020204030204" pitchFamily="34" charset="0"/>
                <a:cs typeface="Calibri" panose="020F0502020204030204" pitchFamily="34" charset="0"/>
              </a:rPr>
              <a:t>arch</a:t>
            </a:r>
            <a:r>
              <a:rPr lang="en-US" spc="-5" dirty="0">
                <a:latin typeface="Calibri" panose="020F0502020204030204" pitchFamily="34" charset="0"/>
                <a:ea typeface="Calibri" panose="020F0502020204030204" pitchFamily="34" charset="0"/>
                <a:cs typeface="Calibri" panose="020F0502020204030204" pitchFamily="34" charset="0"/>
              </a:rPr>
              <a:t> </a:t>
            </a:r>
            <a:r>
              <a:rPr lang="en-US" spc="-15" dirty="0">
                <a:latin typeface="Calibri" panose="020F0502020204030204" pitchFamily="34" charset="0"/>
                <a:ea typeface="Calibri" panose="020F0502020204030204" pitchFamily="34" charset="0"/>
                <a:cs typeface="Calibri" panose="020F0502020204030204" pitchFamily="34" charset="0"/>
              </a:rPr>
              <a:t>m</a:t>
            </a:r>
            <a:r>
              <a:rPr lang="en-US" dirty="0">
                <a:latin typeface="Calibri" panose="020F0502020204030204" pitchFamily="34" charset="0"/>
                <a:ea typeface="Calibri" panose="020F0502020204030204" pitchFamily="34" charset="0"/>
                <a:cs typeface="Calibri" panose="020F0502020204030204" pitchFamily="34" charset="0"/>
              </a:rPr>
              <a:t>ust</a:t>
            </a:r>
            <a:r>
              <a:rPr lang="en-US" spc="-1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be</a:t>
            </a:r>
            <a:r>
              <a:rPr lang="en-US" spc="-20" dirty="0">
                <a:latin typeface="Calibri" panose="020F0502020204030204" pitchFamily="34" charset="0"/>
                <a:ea typeface="Calibri" panose="020F0502020204030204" pitchFamily="34" charset="0"/>
                <a:cs typeface="Calibri" panose="020F0502020204030204" pitchFamily="34" charset="0"/>
              </a:rPr>
              <a:t> </a:t>
            </a:r>
            <a:r>
              <a:rPr lang="en-US" spc="-5" dirty="0">
                <a:latin typeface="Calibri" panose="020F0502020204030204" pitchFamily="34" charset="0"/>
                <a:ea typeface="Calibri" panose="020F0502020204030204" pitchFamily="34" charset="0"/>
                <a:cs typeface="Calibri" panose="020F0502020204030204" pitchFamily="34" charset="0"/>
              </a:rPr>
              <a:t>c</a:t>
            </a:r>
            <a:r>
              <a:rPr lang="en-US" dirty="0">
                <a:latin typeface="Calibri" panose="020F0502020204030204" pitchFamily="34" charset="0"/>
                <a:ea typeface="Calibri" panose="020F0502020204030204" pitchFamily="34" charset="0"/>
                <a:cs typeface="Calibri" panose="020F0502020204030204" pitchFamily="34" charset="0"/>
              </a:rPr>
              <a:t>o</a:t>
            </a:r>
            <a:r>
              <a:rPr lang="en-US" spc="5" dirty="0">
                <a:latin typeface="Calibri" panose="020F0502020204030204" pitchFamily="34" charset="0"/>
                <a:ea typeface="Calibri" panose="020F0502020204030204" pitchFamily="34" charset="0"/>
                <a:cs typeface="Calibri" panose="020F0502020204030204" pitchFamily="34" charset="0"/>
              </a:rPr>
              <a:t>o</a:t>
            </a:r>
            <a:r>
              <a:rPr lang="en-US" dirty="0">
                <a:latin typeface="Calibri" panose="020F0502020204030204" pitchFamily="34" charset="0"/>
                <a:ea typeface="Calibri" panose="020F0502020204030204" pitchFamily="34" charset="0"/>
                <a:cs typeface="Calibri" panose="020F0502020204030204" pitchFamily="34" charset="0"/>
              </a:rPr>
              <a:t>r</a:t>
            </a:r>
            <a:r>
              <a:rPr lang="en-US" spc="5" dirty="0">
                <a:latin typeface="Calibri" panose="020F0502020204030204" pitchFamily="34" charset="0"/>
                <a:ea typeface="Calibri" panose="020F0502020204030204" pitchFamily="34" charset="0"/>
                <a:cs typeface="Calibri" panose="020F0502020204030204" pitchFamily="34" charset="0"/>
              </a:rPr>
              <a:t>d</a:t>
            </a:r>
            <a:r>
              <a:rPr lang="en-US" spc="-15" dirty="0">
                <a:latin typeface="Calibri" panose="020F0502020204030204" pitchFamily="34" charset="0"/>
                <a:ea typeface="Calibri" panose="020F0502020204030204" pitchFamily="34" charset="0"/>
                <a:cs typeface="Calibri" panose="020F0502020204030204" pitchFamily="34" charset="0"/>
              </a:rPr>
              <a:t>i</a:t>
            </a:r>
            <a:r>
              <a:rPr lang="en-US" dirty="0">
                <a:latin typeface="Calibri" panose="020F0502020204030204" pitchFamily="34" charset="0"/>
                <a:ea typeface="Calibri" panose="020F0502020204030204" pitchFamily="34" charset="0"/>
                <a:cs typeface="Calibri" panose="020F0502020204030204" pitchFamily="34" charset="0"/>
              </a:rPr>
              <a:t>na</a:t>
            </a:r>
            <a:r>
              <a:rPr lang="en-US" spc="5" dirty="0">
                <a:latin typeface="Calibri" panose="020F0502020204030204" pitchFamily="34" charset="0"/>
                <a:ea typeface="Calibri" panose="020F0502020204030204" pitchFamily="34" charset="0"/>
                <a:cs typeface="Calibri" panose="020F0502020204030204" pitchFamily="34" charset="0"/>
              </a:rPr>
              <a:t>t</a:t>
            </a:r>
            <a:r>
              <a:rPr lang="en-US" spc="-10" dirty="0">
                <a:latin typeface="Calibri" panose="020F0502020204030204" pitchFamily="34" charset="0"/>
                <a:ea typeface="Calibri" panose="020F0502020204030204" pitchFamily="34" charset="0"/>
                <a:cs typeface="Calibri" panose="020F0502020204030204" pitchFamily="34" charset="0"/>
              </a:rPr>
              <a:t>e</a:t>
            </a:r>
            <a:r>
              <a:rPr lang="en-US" dirty="0">
                <a:latin typeface="Calibri" panose="020F0502020204030204" pitchFamily="34" charset="0"/>
                <a:ea typeface="Calibri" panose="020F0502020204030204" pitchFamily="34" charset="0"/>
                <a:cs typeface="Calibri" panose="020F0502020204030204" pitchFamily="34" charset="0"/>
              </a:rPr>
              <a:t>d</a:t>
            </a:r>
            <a:r>
              <a:rPr lang="en-US" spc="-10" dirty="0">
                <a:latin typeface="Calibri" panose="020F0502020204030204" pitchFamily="34" charset="0"/>
                <a:ea typeface="Calibri" panose="020F0502020204030204" pitchFamily="34" charset="0"/>
                <a:cs typeface="Calibri" panose="020F0502020204030204" pitchFamily="34" charset="0"/>
              </a:rPr>
              <a:t> w</a:t>
            </a:r>
            <a:r>
              <a:rPr lang="en-US" dirty="0">
                <a:latin typeface="Calibri" panose="020F0502020204030204" pitchFamily="34" charset="0"/>
                <a:ea typeface="Calibri" panose="020F0502020204030204" pitchFamily="34" charset="0"/>
                <a:cs typeface="Calibri" panose="020F0502020204030204" pitchFamily="34" charset="0"/>
              </a:rPr>
              <a:t>i</a:t>
            </a:r>
            <a:r>
              <a:rPr lang="en-US" spc="-10" dirty="0">
                <a:latin typeface="Calibri" panose="020F0502020204030204" pitchFamily="34" charset="0"/>
                <a:ea typeface="Calibri" panose="020F0502020204030204" pitchFamily="34" charset="0"/>
                <a:cs typeface="Calibri" panose="020F0502020204030204" pitchFamily="34" charset="0"/>
              </a:rPr>
              <a:t>t</a:t>
            </a:r>
            <a:r>
              <a:rPr lang="en-US" dirty="0">
                <a:latin typeface="Calibri" panose="020F0502020204030204" pitchFamily="34" charset="0"/>
                <a:ea typeface="Calibri" panose="020F0502020204030204" pitchFamily="34" charset="0"/>
                <a:cs typeface="Calibri" panose="020F0502020204030204" pitchFamily="34" charset="0"/>
              </a:rPr>
              <a:t>h</a:t>
            </a:r>
            <a:r>
              <a:rPr lang="en-US" spc="-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O</a:t>
            </a:r>
            <a:r>
              <a:rPr lang="en-US" spc="-10" dirty="0">
                <a:latin typeface="Calibri" panose="020F0502020204030204" pitchFamily="34" charset="0"/>
                <a:ea typeface="Calibri" panose="020F0502020204030204" pitchFamily="34" charset="0"/>
                <a:cs typeface="Calibri" panose="020F0502020204030204" pitchFamily="34" charset="0"/>
              </a:rPr>
              <a:t>R</a:t>
            </a:r>
            <a:r>
              <a:rPr lang="en-US" dirty="0">
                <a:latin typeface="Calibri" panose="020F0502020204030204" pitchFamily="34" charset="0"/>
                <a:ea typeface="Calibri" panose="020F0502020204030204" pitchFamily="34" charset="0"/>
                <a:cs typeface="Calibri" panose="020F0502020204030204" pitchFamily="34" charset="0"/>
              </a:rPr>
              <a:t>SP.</a:t>
            </a:r>
            <a:r>
              <a:rPr lang="en-US" spc="270" dirty="0">
                <a:latin typeface="Calibri" panose="020F0502020204030204" pitchFamily="34" charset="0"/>
                <a:ea typeface="Calibri" panose="020F0502020204030204" pitchFamily="34" charset="0"/>
                <a:cs typeface="Calibri" panose="020F0502020204030204" pitchFamily="34" charset="0"/>
              </a:rPr>
              <a:t> </a:t>
            </a:r>
          </a:p>
          <a:p>
            <a:pPr marL="139700" marR="645795">
              <a:lnSpc>
                <a:spcPct val="107000"/>
              </a:lnSpc>
              <a:spcBef>
                <a:spcPts val="255"/>
              </a:spcBef>
              <a:spcAft>
                <a:spcPts val="0"/>
              </a:spcAft>
            </a:pPr>
            <a:endParaRPr lang="en-US" i="1" spc="27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139700" marR="645795">
              <a:lnSpc>
                <a:spcPct val="107000"/>
              </a:lnSpc>
              <a:spcBef>
                <a:spcPts val="255"/>
              </a:spcBef>
              <a:spcAft>
                <a:spcPts val="0"/>
              </a:spcAft>
            </a:pPr>
            <a:r>
              <a:rPr lang="en-US" dirty="0">
                <a:latin typeface="Calibri" panose="020F0502020204030204" pitchFamily="34" charset="0"/>
                <a:ea typeface="Calibri" panose="020F0502020204030204" pitchFamily="34" charset="0"/>
                <a:cs typeface="Calibri" panose="020F0502020204030204" pitchFamily="34" charset="0"/>
              </a:rPr>
              <a:t>We are here to support you as you attempt to secure external or internal funding to support your research and creative activity!</a:t>
            </a:r>
          </a:p>
          <a:p>
            <a:pPr marL="76200" marR="574675">
              <a:lnSpc>
                <a:spcPct val="107000"/>
              </a:lnSpc>
              <a:spcBef>
                <a:spcPts val="95"/>
              </a:spcBef>
              <a:spcAft>
                <a:spcPts val="0"/>
              </a:spcAft>
            </a:pPr>
            <a:endParaRPr lang="en-US" dirty="0">
              <a:latin typeface="Calibri" panose="020F0502020204030204" pitchFamily="34" charset="0"/>
              <a:ea typeface="Calibri" panose="020F0502020204030204" pitchFamily="34" charset="0"/>
              <a:cs typeface="Calibri" panose="020F0502020204030204" pitchFamily="34" charset="0"/>
            </a:endParaRPr>
          </a:p>
          <a:p>
            <a:pPr marL="76200" marR="574675">
              <a:lnSpc>
                <a:spcPct val="107000"/>
              </a:lnSpc>
              <a:spcBef>
                <a:spcPts val="95"/>
              </a:spcBef>
              <a:spcAft>
                <a:spcPts val="0"/>
              </a:spcAft>
            </a:pPr>
            <a:endParaRPr lang="en-US" dirty="0">
              <a:latin typeface="Calibri" panose="020F0502020204030204" pitchFamily="34" charset="0"/>
              <a:ea typeface="Calibri" panose="020F0502020204030204" pitchFamily="34" charset="0"/>
              <a:cs typeface="Calibri" panose="020F0502020204030204" pitchFamily="34" charset="0"/>
            </a:endParaRPr>
          </a:p>
          <a:p>
            <a:pPr marL="76200" marR="574675">
              <a:lnSpc>
                <a:spcPct val="107000"/>
              </a:lnSpc>
              <a:spcBef>
                <a:spcPts val="95"/>
              </a:spcBef>
              <a:spcAft>
                <a:spcPts val="0"/>
              </a:spcAft>
            </a:pPr>
            <a:endParaRPr lang="en-US" dirty="0">
              <a:latin typeface="Calibri" panose="020F0502020204030204" pitchFamily="34" charset="0"/>
              <a:ea typeface="Calibri" panose="020F0502020204030204" pitchFamily="34" charset="0"/>
              <a:cs typeface="Calibri" panose="020F0502020204030204" pitchFamily="34" charset="0"/>
            </a:endParaRPr>
          </a:p>
          <a:p>
            <a:pPr marL="76200" marR="574675" algn="ctr">
              <a:lnSpc>
                <a:spcPct val="107000"/>
              </a:lnSpc>
              <a:spcBef>
                <a:spcPts val="95"/>
              </a:spcBef>
              <a:spcAft>
                <a:spcPts val="0"/>
              </a:spcAft>
            </a:pPr>
            <a:r>
              <a:rPr lang="en-US" dirty="0">
                <a:latin typeface="Calibri" panose="020F0502020204030204" pitchFamily="34" charset="0"/>
                <a:ea typeface="Calibri" panose="020F0502020204030204" pitchFamily="34" charset="0"/>
                <a:cs typeface="Calibri" panose="020F0502020204030204" pitchFamily="34" charset="0"/>
              </a:rPr>
              <a:t>To learn more about the specific services that our office provides, please visit:   </a:t>
            </a:r>
            <a:r>
              <a:rPr lang="en-US"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rPr>
              <a:t>https://www.wcupa.edu/_admin/research/services.aspx</a:t>
            </a:r>
            <a:r>
              <a:rPr lang="en-US" dirty="0">
                <a:latin typeface="Calibri" panose="020F0502020204030204" pitchFamily="34" charset="0"/>
                <a:ea typeface="Calibri" panose="020F0502020204030204" pitchFamily="34" charset="0"/>
                <a:cs typeface="Calibri" panose="020F0502020204030204" pitchFamily="34" charset="0"/>
              </a:rPr>
              <a:t> </a:t>
            </a:r>
          </a:p>
          <a:p>
            <a:pPr marL="76200" marR="574675">
              <a:lnSpc>
                <a:spcPct val="107000"/>
              </a:lnSpc>
              <a:spcBef>
                <a:spcPts val="95"/>
              </a:spcBef>
              <a:spcAft>
                <a:spcPts val="0"/>
              </a:spcAft>
            </a:pP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L="76200" marR="574675">
              <a:lnSpc>
                <a:spcPct val="107000"/>
              </a:lnSpc>
              <a:spcBef>
                <a:spcPts val="95"/>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0212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67629" y="955079"/>
            <a:ext cx="10666534" cy="20852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67629" y="200644"/>
            <a:ext cx="10805532" cy="6053452"/>
          </a:xfrm>
          <a:prstGeom prst="rect">
            <a:avLst/>
          </a:prstGeom>
        </p:spPr>
        <p:txBody>
          <a:bodyPr wrap="square">
            <a:spAutoFit/>
          </a:bodyPr>
          <a:lstStyle/>
          <a:p>
            <a:pPr algn="ctr">
              <a:lnSpc>
                <a:spcPct val="115000"/>
              </a:lnSpc>
              <a:spcAft>
                <a:spcPts val="1000"/>
              </a:spcAft>
            </a:pPr>
            <a:r>
              <a:rPr lang="en-US" sz="2400" b="1" dirty="0">
                <a:solidFill>
                  <a:srgbClr val="7030A0"/>
                </a:solidFill>
                <a:ea typeface="Adobe Fangsong Std R" panose="02020400000000000000" pitchFamily="18" charset="-128"/>
                <a:cs typeface="Times New Roman" panose="02020603050405020304" pitchFamily="18" charset="0"/>
              </a:rPr>
              <a:t>WHAT SHOULD MY FIRST STEPS BE IF I NEED FUNDING TO SUPPORT MY RESEARCH?  </a:t>
            </a:r>
          </a:p>
          <a:p>
            <a:pPr marL="342900" lvl="0" indent="-342900">
              <a:lnSpc>
                <a:spcPct val="115000"/>
              </a:lnSpc>
              <a:spcAft>
                <a:spcPts val="1000"/>
              </a:spcAft>
              <a:buFont typeface="Arial" panose="020B0604020202020204" pitchFamily="34" charset="0"/>
              <a:buChar char="•"/>
            </a:pPr>
            <a:endParaRPr lang="en-US" sz="2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ndParaRPr>
          </a:p>
          <a:p>
            <a:pPr marL="342900" lvl="0" indent="-342900">
              <a:lnSpc>
                <a:spcPct val="115000"/>
              </a:lnSpc>
              <a:spcAft>
                <a:spcPts val="1000"/>
              </a:spcAft>
              <a:buFont typeface="Arial" panose="020B0604020202020204" pitchFamily="34" charset="0"/>
              <a:buChar char="•"/>
            </a:pPr>
            <a:r>
              <a:rPr lang="en-US" dirty="0"/>
              <a:t>E-mail </a:t>
            </a:r>
            <a:r>
              <a:rPr lang="en-US" dirty="0">
                <a:hlinkClick r:id="rId3"/>
              </a:rPr>
              <a:t>research@wcupa.edu</a:t>
            </a:r>
            <a:r>
              <a:rPr lang="en-US" dirty="0"/>
              <a:t> in order </a:t>
            </a:r>
            <a:r>
              <a:rPr lang="en-US" sz="2000" dirty="0">
                <a:latin typeface="Calibri" panose="020F0502020204030204" pitchFamily="34" charset="0"/>
                <a:ea typeface="Calibri" panose="020F0502020204030204" pitchFamily="34" charset="0"/>
                <a:cs typeface="Calibri" panose="020F0502020204030204" pitchFamily="34" charset="0"/>
              </a:rPr>
              <a:t>to set up a one-on-one meeting with your grants specialist.  At this meeting you and your grant specialist will discuss your current research interests as well as your future research agenda in order to come up with a long term plan to secure internal and/or external funding to support your research.  If you add your name to the sheet on the table, your ORSP representative will reach out to you.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R="574675" lvl="0">
              <a:lnSpc>
                <a:spcPct val="107000"/>
              </a:lnSpc>
              <a:spcBef>
                <a:spcPts val="95"/>
              </a:spcBef>
              <a:spcAft>
                <a:spcPts val="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marR="574675" lvl="0" indent="-285750">
              <a:lnSpc>
                <a:spcPct val="107000"/>
              </a:lnSpc>
              <a:spcBef>
                <a:spcPts val="95"/>
              </a:spcBef>
              <a:spcAft>
                <a:spcPts val="0"/>
              </a:spcAft>
              <a:buFont typeface="Arial" panose="020B0604020202020204" pitchFamily="34" charset="0"/>
              <a:buChar char="•"/>
            </a:pPr>
            <a:r>
              <a:rPr lang="en-US" sz="2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rPr>
              <a:t>Create an account with PIVOT</a:t>
            </a:r>
            <a:r>
              <a:rPr lang="en-US" sz="2000" dirty="0">
                <a:latin typeface="Calibri" panose="020F0502020204030204" pitchFamily="34" charset="0"/>
                <a:ea typeface="Calibri" panose="020F0502020204030204" pitchFamily="34" charset="0"/>
                <a:cs typeface="Calibri" panose="020F0502020204030204" pitchFamily="34" charset="0"/>
              </a:rPr>
              <a:t>.  PIVOT is a subscription database that contains funding opportunities from over 11,500 sponsors and provides the ability for WCU faculty, student and staff to identify and connect to the most comprehensive source of Federal, State and private sector funding opportunities. </a:t>
            </a:r>
          </a:p>
          <a:p>
            <a:pPr marR="574675" lvl="0">
              <a:lnSpc>
                <a:spcPct val="107000"/>
              </a:lnSpc>
              <a:spcBef>
                <a:spcPts val="95"/>
              </a:spcBef>
              <a:spcAft>
                <a:spcPts val="0"/>
              </a:spcAft>
            </a:pPr>
            <a:endParaRPr lang="en-US" sz="2000" dirty="0">
              <a:latin typeface="Calibri" panose="020F0502020204030204" pitchFamily="34" charset="0"/>
              <a:ea typeface="Calibri" panose="020F0502020204030204" pitchFamily="34" charset="0"/>
              <a:cs typeface="Calibri" panose="020F0502020204030204" pitchFamily="34" charset="0"/>
            </a:endParaRPr>
          </a:p>
          <a:p>
            <a:pPr marL="342900" marR="574675" indent="-342900">
              <a:lnSpc>
                <a:spcPct val="107000"/>
              </a:lnSpc>
              <a:spcBef>
                <a:spcPts val="95"/>
              </a:spcBef>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Visit </a:t>
            </a:r>
            <a:r>
              <a:rPr lang="en-US" sz="2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5"/>
              </a:rPr>
              <a:t>www.wcupa.edu/research</a:t>
            </a:r>
            <a:r>
              <a:rPr lang="en-US" sz="2000" dirty="0">
                <a:latin typeface="Calibri" panose="020F0502020204030204" pitchFamily="34" charset="0"/>
                <a:ea typeface="Calibri" panose="020F0502020204030204" pitchFamily="34" charset="0"/>
                <a:cs typeface="Calibri" panose="020F0502020204030204" pitchFamily="34" charset="0"/>
              </a:rPr>
              <a:t> to learn about the entire proposal submission and award process.</a:t>
            </a:r>
          </a:p>
          <a:p>
            <a:pPr marR="574675" lvl="0">
              <a:lnSpc>
                <a:spcPct val="107000"/>
              </a:lnSpc>
              <a:spcBef>
                <a:spcPts val="95"/>
              </a:spcBef>
              <a:spcAft>
                <a:spcPts val="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08913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4965" y="308981"/>
            <a:ext cx="11017405" cy="6194773"/>
          </a:xfrm>
          <a:prstGeom prst="rect">
            <a:avLst/>
          </a:prstGeom>
        </p:spPr>
        <p:txBody>
          <a:bodyPr wrap="square">
            <a:spAutoFit/>
          </a:bodyPr>
          <a:lstStyle/>
          <a:p>
            <a:pPr marR="0" lvl="0" algn="ctr">
              <a:lnSpc>
                <a:spcPct val="107000"/>
              </a:lnSpc>
              <a:spcBef>
                <a:spcPts val="0"/>
              </a:spcBef>
              <a:spcAft>
                <a:spcPts val="800"/>
              </a:spcAft>
            </a:pPr>
            <a:r>
              <a:rPr lang="en-US" sz="28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INTERNAL FUNDING OPPORTUNITY OPEN TO ALL FACULTY</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Provost Research Grants (PRG) FY 2020</a:t>
            </a: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a:t>The purpose of the PRG grant is to support faculty research, scholarship, and the production of</a:t>
            </a:r>
          </a:p>
          <a:p>
            <a:r>
              <a:rPr lang="en-US" dirty="0"/>
              <a:t>scholarly/creative outputs; all of which must demonstrate student impact.</a:t>
            </a:r>
          </a:p>
          <a:p>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a:latin typeface="Calibri" panose="020F0502020204030204" pitchFamily="34" charset="0"/>
                <a:ea typeface="Calibri" panose="020F0502020204030204" pitchFamily="34" charset="0"/>
                <a:cs typeface="Times New Roman" panose="02020603050405020304" pitchFamily="18" charset="0"/>
              </a:rPr>
              <a:t>Call for proposals will be announced September 30, 2019. All projects will start July 1, 2020.</a:t>
            </a:r>
          </a:p>
          <a:p>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latin typeface="Calibri" panose="020F0502020204030204" pitchFamily="34" charset="0"/>
              <a:ea typeface="Calibri" panose="020F0502020204030204" pitchFamily="34" charset="0"/>
              <a:cs typeface="Times New Roman" panose="02020603050405020304" pitchFamily="18" charset="0"/>
            </a:endParaRPr>
          </a:p>
          <a:p>
            <a:pPr lvl="0" algn="ctr"/>
            <a:r>
              <a:rPr lang="en-US" sz="28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STATE SYSTEM FUNDING OPPORTUNITY OPEN TO ALL FACULTY</a:t>
            </a:r>
          </a:p>
          <a:p>
            <a:pPr lvl="0"/>
            <a:r>
              <a:rPr lang="en-US" b="1" dirty="0">
                <a:latin typeface="Calibri" panose="020F0502020204030204" pitchFamily="34" charset="0"/>
                <a:ea typeface="Calibri" panose="020F0502020204030204" pitchFamily="34" charset="0"/>
                <a:cs typeface="Times New Roman" panose="02020603050405020304" pitchFamily="18" charset="0"/>
              </a:rPr>
              <a:t>Pennsylvania State System of Higher Education Faculty Professional Development Council Annual Grant Program</a:t>
            </a:r>
          </a:p>
          <a:p>
            <a:pPr lvl="0"/>
            <a:endParaRPr lang="en-US" dirty="0">
              <a:latin typeface="Calibri" panose="020F0502020204030204" pitchFamily="34" charset="0"/>
              <a:ea typeface="Calibri" panose="020F0502020204030204" pitchFamily="34" charset="0"/>
              <a:cs typeface="Times New Roman" panose="02020603050405020304" pitchFamily="18" charset="0"/>
            </a:endParaRPr>
          </a:p>
          <a:p>
            <a:pPr lvl="0"/>
            <a:r>
              <a:rPr lang="en-US" dirty="0">
                <a:latin typeface="Calibri" panose="020F0502020204030204" pitchFamily="34" charset="0"/>
                <a:ea typeface="Calibri" panose="020F0502020204030204" pitchFamily="34" charset="0"/>
                <a:cs typeface="Times New Roman" panose="02020603050405020304" pitchFamily="18" charset="0"/>
              </a:rPr>
              <a:t>The Annual Grant Program provides professional growth opportunities for individual faculty and teams of faculty. The applicant will have to address how their professional development will contribute to or impact student success.    </a:t>
            </a:r>
            <a:r>
              <a:rPr lang="en-US" dirty="0">
                <a:latin typeface="Calibri" panose="020F0502020204030204" pitchFamily="34" charset="0"/>
                <a:cs typeface="Times New Roman" panose="02020603050405020304" pitchFamily="18" charset="0"/>
              </a:rPr>
              <a:t>Call for Proposals will be released in </a:t>
            </a:r>
            <a:r>
              <a:rPr lang="en-US" dirty="0">
                <a:highlight>
                  <a:srgbClr val="FFFF00"/>
                </a:highlight>
                <a:latin typeface="Calibri" panose="020F0502020204030204" pitchFamily="34" charset="0"/>
                <a:cs typeface="Times New Roman" panose="02020603050405020304" pitchFamily="18" charset="0"/>
              </a:rPr>
              <a:t>November 2019.</a:t>
            </a:r>
          </a:p>
          <a:p>
            <a:pPr lvl="0"/>
            <a:endParaRPr lang="en-US" dirty="0">
              <a:latin typeface="Calibri" panose="020F0502020204030204" pitchFamily="34" charset="0"/>
              <a:cs typeface="Times New Roman" panose="02020603050405020304" pitchFamily="18" charset="0"/>
            </a:endParaRPr>
          </a:p>
          <a:p>
            <a:pPr lvl="0"/>
            <a:r>
              <a:rPr lang="en-US" dirty="0">
                <a:latin typeface="Calibri" panose="020F0502020204030204" pitchFamily="34" charset="0"/>
                <a:cs typeface="Times New Roman" panose="02020603050405020304" pitchFamily="18" charset="0"/>
              </a:rPr>
              <a:t>For each program funds can be requested for (list is not exhaustive):</a:t>
            </a:r>
          </a:p>
          <a:p>
            <a:pPr marL="285750" lvl="0" indent="-285750">
              <a:buFont typeface="Arial" panose="020B0604020202020204" pitchFamily="34" charset="0"/>
              <a:buChar char="•"/>
            </a:pPr>
            <a:r>
              <a:rPr lang="en-US" dirty="0">
                <a:latin typeface="Calibri" panose="020F0502020204030204" pitchFamily="34" charset="0"/>
                <a:cs typeface="Times New Roman" panose="02020603050405020304" pitchFamily="18" charset="0"/>
              </a:rPr>
              <a:t>Faculty Salary				</a:t>
            </a:r>
            <a:r>
              <a:rPr lang="en-US" sz="800" dirty="0">
                <a:latin typeface="Calibri" panose="020F0502020204030204" pitchFamily="34" charset="0"/>
                <a:cs typeface="Times New Roman" panose="02020603050405020304" pitchFamily="18" charset="0"/>
                <a:sym typeface="Wingdings" panose="05000000000000000000" pitchFamily="2" charset="2"/>
              </a:rPr>
              <a:t></a:t>
            </a:r>
            <a:r>
              <a:rPr lang="en-US" dirty="0">
                <a:latin typeface="Calibri" panose="020F0502020204030204" pitchFamily="34" charset="0"/>
                <a:cs typeface="Times New Roman" panose="02020603050405020304" pitchFamily="18" charset="0"/>
                <a:sym typeface="Wingdings" panose="05000000000000000000" pitchFamily="2" charset="2"/>
              </a:rPr>
              <a:t> </a:t>
            </a:r>
            <a:r>
              <a:rPr lang="en-US" dirty="0">
                <a:latin typeface="Calibri" panose="020F0502020204030204" pitchFamily="34" charset="0"/>
                <a:cs typeface="Times New Roman" panose="02020603050405020304" pitchFamily="18" charset="0"/>
              </a:rPr>
              <a:t>Participant incentive payments</a:t>
            </a:r>
          </a:p>
          <a:p>
            <a:pPr marL="285750" lvl="0" indent="-285750">
              <a:buFont typeface="Arial" panose="020B0604020202020204" pitchFamily="34" charset="0"/>
              <a:buChar char="•"/>
            </a:pPr>
            <a:r>
              <a:rPr lang="en-US" dirty="0">
                <a:latin typeface="Calibri" panose="020F0502020204030204" pitchFamily="34" charset="0"/>
                <a:cs typeface="Times New Roman" panose="02020603050405020304" pitchFamily="18" charset="0"/>
              </a:rPr>
              <a:t>Student Wages				</a:t>
            </a:r>
            <a:r>
              <a:rPr lang="en-US" sz="800" dirty="0">
                <a:latin typeface="Calibri" panose="020F0502020204030204" pitchFamily="34" charset="0"/>
                <a:cs typeface="Times New Roman" panose="02020603050405020304" pitchFamily="18" charset="0"/>
                <a:sym typeface="Wingdings" panose="05000000000000000000" pitchFamily="2" charset="2"/>
              </a:rPr>
              <a:t>  </a:t>
            </a:r>
            <a:r>
              <a:rPr lang="en-US" dirty="0">
                <a:latin typeface="Calibri" panose="020F0502020204030204" pitchFamily="34" charset="0"/>
                <a:cs typeface="Times New Roman" panose="02020603050405020304" pitchFamily="18" charset="0"/>
              </a:rPr>
              <a:t>Supplies</a:t>
            </a:r>
          </a:p>
          <a:p>
            <a:pPr marL="285750" lvl="0" indent="-285750">
              <a:buFont typeface="Arial" panose="020B0604020202020204" pitchFamily="34" charset="0"/>
              <a:buChar char="•"/>
            </a:pPr>
            <a:r>
              <a:rPr lang="en-US" dirty="0">
                <a:latin typeface="Calibri" panose="020F0502020204030204" pitchFamily="34" charset="0"/>
                <a:cs typeface="Times New Roman" panose="02020603050405020304" pitchFamily="18" charset="0"/>
              </a:rPr>
              <a:t>Consultants				</a:t>
            </a:r>
            <a:r>
              <a:rPr lang="en-US" sz="800" dirty="0">
                <a:latin typeface="Calibri" panose="020F0502020204030204" pitchFamily="34" charset="0"/>
                <a:cs typeface="Times New Roman" panose="02020603050405020304" pitchFamily="18" charset="0"/>
                <a:sym typeface="Wingdings" panose="05000000000000000000" pitchFamily="2" charset="2"/>
              </a:rPr>
              <a:t>  </a:t>
            </a:r>
            <a:r>
              <a:rPr lang="en-US" dirty="0">
                <a:latin typeface="Calibri" panose="020F0502020204030204" pitchFamily="34" charset="0"/>
                <a:cs typeface="Times New Roman" panose="02020603050405020304" pitchFamily="18" charset="0"/>
                <a:sym typeface="Wingdings" panose="05000000000000000000" pitchFamily="2" charset="2"/>
              </a:rPr>
              <a:t>C</a:t>
            </a:r>
            <a:r>
              <a:rPr lang="en-US" dirty="0">
                <a:latin typeface="Calibri" panose="020F0502020204030204" pitchFamily="34" charset="0"/>
                <a:cs typeface="Times New Roman" panose="02020603050405020304" pitchFamily="18" charset="0"/>
              </a:rPr>
              <a:t>ontractual work (transcription, data analysis…)</a:t>
            </a:r>
          </a:p>
          <a:p>
            <a:pPr marL="285750" lvl="0" indent="-285750">
              <a:buFont typeface="Arial" panose="020B0604020202020204" pitchFamily="34" charset="0"/>
              <a:buChar char="•"/>
            </a:pPr>
            <a:r>
              <a:rPr lang="en-US" dirty="0">
                <a:latin typeface="Calibri" panose="020F0502020204030204" pitchFamily="34" charset="0"/>
                <a:cs typeface="Times New Roman" panose="02020603050405020304" pitchFamily="18" charset="0"/>
              </a:rPr>
              <a:t>Travel (for research purposes only)</a:t>
            </a:r>
            <a:endParaRPr lang="en-US" dirty="0"/>
          </a:p>
        </p:txBody>
      </p:sp>
    </p:spTree>
    <p:extLst>
      <p:ext uri="{BB962C8B-B14F-4D97-AF65-F5344CB8AC3E}">
        <p14:creationId xmlns:p14="http://schemas.microsoft.com/office/powerpoint/2010/main" val="1938268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4965" y="308981"/>
            <a:ext cx="11017405" cy="520463"/>
          </a:xfrm>
          <a:prstGeom prst="rect">
            <a:avLst/>
          </a:prstGeom>
        </p:spPr>
        <p:txBody>
          <a:bodyPr wrap="square">
            <a:spAutoFit/>
          </a:bodyPr>
          <a:lstStyle/>
          <a:p>
            <a:pPr marR="0" lvl="0" algn="ctr">
              <a:lnSpc>
                <a:spcPct val="107000"/>
              </a:lnSpc>
              <a:spcBef>
                <a:spcPts val="0"/>
              </a:spcBef>
              <a:spcAft>
                <a:spcPts val="800"/>
              </a:spcAft>
            </a:pPr>
            <a:r>
              <a:rPr lang="en-US" sz="26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JOIN US FOR FALL RESEARCH AND CREATIVE ACTIVITY DAY- OCTOBER 31, 2019</a:t>
            </a:r>
            <a:endParaRPr lang="en-US" sz="2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3934692" y="1200727"/>
            <a:ext cx="6188364" cy="4247317"/>
          </a:xfrm>
          <a:prstGeom prst="rect">
            <a:avLst/>
          </a:prstGeom>
          <a:noFill/>
        </p:spPr>
        <p:txBody>
          <a:bodyPr wrap="square" rtlCol="0">
            <a:spAutoFit/>
          </a:bodyPr>
          <a:lstStyle/>
          <a:p>
            <a:endParaRPr lang="en-US" dirty="0"/>
          </a:p>
          <a:p>
            <a:pPr fontAlgn="base"/>
            <a:r>
              <a:rPr lang="en-US" dirty="0"/>
              <a:t>West Chester University Research Day provides a venue for all our students, faculty and administrators to present, discuss, and highlight their research and scholarship outcomes.  </a:t>
            </a:r>
          </a:p>
          <a:p>
            <a:pPr fontAlgn="base"/>
            <a:endParaRPr lang="en-US" dirty="0"/>
          </a:p>
          <a:p>
            <a:pPr fontAlgn="base"/>
            <a:r>
              <a:rPr lang="en-US" dirty="0"/>
              <a:t>There is the opportunity to present research in a poster and/or oral session.  It also serves as a valuable forum for students to practice their presentations prior to upcoming regional and national conferences.  </a:t>
            </a:r>
          </a:p>
          <a:p>
            <a:pPr fontAlgn="base"/>
            <a:endParaRPr lang="en-US" dirty="0"/>
          </a:p>
          <a:p>
            <a:pPr fontAlgn="base"/>
            <a:r>
              <a:rPr lang="en-US" dirty="0"/>
              <a:t>All events take place in Sykes Student Union.</a:t>
            </a:r>
          </a:p>
          <a:p>
            <a:pPr fontAlgn="base"/>
            <a:endParaRPr lang="en-US" dirty="0"/>
          </a:p>
          <a:p>
            <a:pPr fontAlgn="base"/>
            <a:r>
              <a:rPr lang="en-US" dirty="0"/>
              <a:t>Call for Abstracts will be released in </a:t>
            </a:r>
            <a:r>
              <a:rPr lang="en-US" dirty="0">
                <a:highlight>
                  <a:srgbClr val="FFFF00"/>
                </a:highlight>
              </a:rPr>
              <a:t>September 2019</a:t>
            </a:r>
            <a:r>
              <a:rPr lang="en-US" dirty="0"/>
              <a:t>.</a:t>
            </a:r>
          </a:p>
          <a:p>
            <a:endParaRPr lang="en-US" dirty="0"/>
          </a:p>
          <a:p>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0146" y="1100832"/>
            <a:ext cx="3524477" cy="2353568"/>
          </a:xfrm>
          <a:prstGeom prst="rect">
            <a:avLst/>
          </a:prstGeom>
          <a:ln w="38100">
            <a:solidFill>
              <a:schemeClr val="accent1"/>
            </a:solidFill>
          </a:ln>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0146" y="4072302"/>
            <a:ext cx="3611418" cy="2411625"/>
          </a:xfrm>
          <a:prstGeom prst="rect">
            <a:avLst/>
          </a:prstGeom>
          <a:ln w="38100">
            <a:solidFill>
              <a:schemeClr val="accent1"/>
            </a:solidFill>
          </a:ln>
        </p:spPr>
      </p:pic>
    </p:spTree>
    <p:extLst>
      <p:ext uri="{BB962C8B-B14F-4D97-AF65-F5344CB8AC3E}">
        <p14:creationId xmlns:p14="http://schemas.microsoft.com/office/powerpoint/2010/main" val="41068945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WCU theme">
      <a:dk1>
        <a:sysClr val="windowText" lastClr="000000"/>
      </a:dk1>
      <a:lt1>
        <a:sysClr val="window" lastClr="FFFFFF"/>
      </a:lt1>
      <a:dk2>
        <a:srgbClr val="512D6D"/>
      </a:dk2>
      <a:lt2>
        <a:srgbClr val="DEDEDE"/>
      </a:lt2>
      <a:accent1>
        <a:srgbClr val="FFC72C"/>
      </a:accent1>
      <a:accent2>
        <a:srgbClr val="8B5D3D"/>
      </a:accent2>
      <a:accent3>
        <a:srgbClr val="C4652D"/>
      </a:accent3>
      <a:accent4>
        <a:srgbClr val="C4652D"/>
      </a:accent4>
      <a:accent5>
        <a:srgbClr val="8B5D3D"/>
      </a:accent5>
      <a:accent6>
        <a:srgbClr val="5C92B5"/>
      </a:accent6>
      <a:hlink>
        <a:srgbClr val="0070C0"/>
      </a:hlink>
      <a:folHlink>
        <a:srgbClr val="C2A874"/>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ppt8AB7.tmp</Template>
  <TotalTime>1205</TotalTime>
  <Words>685</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Adobe Fangsong Std R</vt:lpstr>
      <vt:lpstr>Arial</vt:lpstr>
      <vt:lpstr>Calibri</vt:lpstr>
      <vt:lpstr>Cambria</vt:lpstr>
      <vt:lpstr>Times New Roman</vt:lpstr>
      <vt:lpstr>Wingdings</vt:lpstr>
      <vt:lpstr>Adjacency</vt:lpstr>
      <vt:lpstr>Welcome</vt:lpstr>
      <vt:lpstr> </vt:lpstr>
      <vt:lpstr>PowerPoint Presentation</vt:lpstr>
      <vt:lpstr>PowerPoint Presentation</vt:lpstr>
      <vt:lpstr>PowerPoint Presentation</vt:lpstr>
      <vt:lpstr>PowerPoint Presentation</vt:lpstr>
    </vt:vector>
  </TitlesOfParts>
  <Company>West Chester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Vassallo, Laura</dc:creator>
  <cp:lastModifiedBy>Spaur, Catherine</cp:lastModifiedBy>
  <cp:revision>50</cp:revision>
  <dcterms:created xsi:type="dcterms:W3CDTF">2016-08-15T18:08:23Z</dcterms:created>
  <dcterms:modified xsi:type="dcterms:W3CDTF">2019-07-25T17:22:14Z</dcterms:modified>
</cp:coreProperties>
</file>