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91" r:id="rId3"/>
    <p:sldId id="264" r:id="rId4"/>
    <p:sldId id="261" r:id="rId5"/>
    <p:sldId id="290" r:id="rId6"/>
    <p:sldId id="257" r:id="rId7"/>
    <p:sldId id="262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6" r:id="rId16"/>
    <p:sldId id="277" r:id="rId17"/>
    <p:sldId id="278" r:id="rId18"/>
    <p:sldId id="279" r:id="rId19"/>
    <p:sldId id="285" r:id="rId20"/>
    <p:sldId id="286" r:id="rId21"/>
    <p:sldId id="260" r:id="rId22"/>
    <p:sldId id="263" r:id="rId23"/>
    <p:sldId id="26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789" autoAdjust="0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85261-4377-FE41-914D-D4FBB97975D4}" type="datetimeFigureOut">
              <a:rPr lang="en-US" smtClean="0"/>
              <a:t>8/8/19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33677-65C8-B14F-9B64-0EB9B6C6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5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9 2018 hearing at Temple University</a:t>
            </a:r>
            <a:r>
              <a:rPr lang="en-US" baseline="0" dirty="0"/>
              <a:t> with House Democratic Planning Committee, incl. Reps. S. Kinsey, </a:t>
            </a:r>
            <a:r>
              <a:rPr lang="en-US" baseline="0" dirty="0" err="1"/>
              <a:t>Sturla</a:t>
            </a:r>
            <a:r>
              <a:rPr lang="en-US" baseline="0" dirty="0"/>
              <a:t>, J. </a:t>
            </a:r>
            <a:r>
              <a:rPr lang="en-US" baseline="0" dirty="0" err="1"/>
              <a:t>Rosebuck</a:t>
            </a:r>
            <a:r>
              <a:rPr lang="en-US" baseline="0" dirty="0"/>
              <a:t>, S. McCarter, et. 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3677-65C8-B14F-9B64-0EB9B6C63E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6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3677-65C8-B14F-9B64-0EB9B6C63E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8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3677-65C8-B14F-9B64-0EB9B6C63E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mayer@wcupa.ed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tischio@wcupa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New Faculty Orientation 2019, Pt 1:  YOUR UNION and CBA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670" y="605691"/>
            <a:ext cx="5206023" cy="1621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A16114-834A-FA45-A907-80D04E4DA1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133" b="19642"/>
          <a:stretch/>
        </p:blipFill>
        <p:spPr>
          <a:xfrm>
            <a:off x="581194" y="3199732"/>
            <a:ext cx="3786187" cy="3011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17B23F-F3CE-F24A-89D4-A9DECBFC2B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85" t="-775" r="-3341" b="775"/>
          <a:stretch/>
        </p:blipFill>
        <p:spPr>
          <a:xfrm>
            <a:off x="4367380" y="3171156"/>
            <a:ext cx="3633619" cy="3041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BB6993-80AA-1B4D-80D9-2E46499E0E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071"/>
          <a:stretch/>
        </p:blipFill>
        <p:spPr>
          <a:xfrm>
            <a:off x="7862888" y="3199733"/>
            <a:ext cx="3711852" cy="30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44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What ifs? (Handout)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Q:  I am asked to </a:t>
            </a:r>
            <a:r>
              <a:rPr lang="en-US" sz="3600" b="1" dirty="0"/>
              <a:t>add another service credit</a:t>
            </a:r>
            <a:r>
              <a:rPr lang="en-US" sz="3600" dirty="0"/>
              <a:t> or extra responsibility when I feel I am </a:t>
            </a:r>
            <a:r>
              <a:rPr lang="en-US" sz="3600" b="1" dirty="0"/>
              <a:t>doing more than my fair share.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507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What ifs? (handout)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Q:  A more experienced colleague told me that I should/could hold </a:t>
            </a:r>
            <a:r>
              <a:rPr lang="en-US" sz="3600" b="1" dirty="0"/>
              <a:t>online office hours </a:t>
            </a:r>
            <a:r>
              <a:rPr lang="en-US" sz="3600" dirty="0"/>
              <a:t>or office hours by appointment.  Is this correct?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7255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WHAT IFS?  (Handout)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Q:  </a:t>
            </a:r>
            <a:r>
              <a:rPr lang="en-US" sz="3600" b="1" dirty="0"/>
              <a:t>I disagree</a:t>
            </a:r>
            <a:r>
              <a:rPr lang="en-US" sz="3600" dirty="0"/>
              <a:t> with the findings of an evaluator.  What are my rights?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643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What ifs? (handout)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Q:  My </a:t>
            </a:r>
            <a:r>
              <a:rPr lang="en-US" sz="3600" b="1" dirty="0"/>
              <a:t>Dean</a:t>
            </a:r>
            <a:r>
              <a:rPr lang="en-US" sz="3600" dirty="0"/>
              <a:t> or another manager (not faculty) has </a:t>
            </a:r>
            <a:r>
              <a:rPr lang="en-US" sz="3600" b="1" dirty="0"/>
              <a:t>asked me to do something I am uncomfortable with, takes advantage of my time</a:t>
            </a:r>
            <a:r>
              <a:rPr lang="en-US" sz="3600" dirty="0"/>
              <a:t>, etc.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225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What ifs? (handout)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Q:  I have been told about a </a:t>
            </a:r>
            <a:r>
              <a:rPr lang="en-US" sz="3600" b="1" dirty="0"/>
              <a:t>student complaint</a:t>
            </a:r>
            <a:r>
              <a:rPr lang="en-US" sz="3600" dirty="0"/>
              <a:t> against me.  What happens next?  What are my rights?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092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What ifs? (handout)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Q:  A colleague is acting in </a:t>
            </a:r>
            <a:r>
              <a:rPr lang="en-US" sz="3600" b="1" dirty="0"/>
              <a:t>bad faith in my evaluation process.</a:t>
            </a:r>
            <a:r>
              <a:rPr lang="en-US" sz="3600" dirty="0"/>
              <a:t>  What can I do?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3775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What ifs? (handout)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Q:  Someone in my evaluation process forgot to do their job</a:t>
            </a:r>
            <a:r>
              <a:rPr lang="en-US" sz="3600" dirty="0"/>
              <a:t> and evaluate my classes or order SRIS for a course(s).  Am I sunk?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2702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What ifs? (handout)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Q:  I receive a letter informing me I am being </a:t>
            </a:r>
            <a:r>
              <a:rPr lang="en-US" sz="3600" b="1" dirty="0"/>
              <a:t>investigated </a:t>
            </a:r>
            <a:r>
              <a:rPr lang="en-US" sz="3600" dirty="0"/>
              <a:t>for wrongdoing.  How can APSCUF help?</a:t>
            </a:r>
          </a:p>
        </p:txBody>
      </p:sp>
    </p:spTree>
    <p:extLst>
      <p:ext uri="{BB962C8B-B14F-4D97-AF65-F5344CB8AC3E}">
        <p14:creationId xmlns:p14="http://schemas.microsoft.com/office/powerpoint/2010/main" val="1447731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What ifs? (Handout)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Q:  My Dean or another administrator </a:t>
            </a:r>
            <a:r>
              <a:rPr lang="en-US" sz="3600" dirty="0"/>
              <a:t>(or in some cases, Department Chair)</a:t>
            </a:r>
            <a:r>
              <a:rPr lang="en-US" sz="3600" b="1" dirty="0"/>
              <a:t> is calling me into a meeting </a:t>
            </a:r>
            <a:r>
              <a:rPr lang="en-US" sz="3600" dirty="0"/>
              <a:t>and I am concerned.  What are my rights?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693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What ifs? (handout)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Q:  I feel I have been </a:t>
            </a:r>
            <a:r>
              <a:rPr lang="en-US" sz="3600" b="1" dirty="0"/>
              <a:t>denied one or more of my contractual rights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326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What is the APSCUF mission?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APSCUF works on behalf of student and faculty interests to provide the highest quality education at the most reasonable cost by ensuring a diversity of programs are available, taught by first-class professors who strive for the pursuit of educational excellence. </a:t>
            </a:r>
          </a:p>
        </p:txBody>
      </p:sp>
    </p:spTree>
    <p:extLst>
      <p:ext uri="{BB962C8B-B14F-4D97-AF65-F5344CB8AC3E}">
        <p14:creationId xmlns:p14="http://schemas.microsoft.com/office/powerpoint/2010/main" val="1199176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What ifs? (handout)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Q:  A colleague or administrator has treated me inappropriately</a:t>
            </a:r>
            <a:r>
              <a:rPr lang="en-US" sz="3600" dirty="0"/>
              <a:t> (e.g., insulted me, demeaned me in front of others, harassed me sexually or otherwise, etc.).  What should I do?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4972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What are the highlights of our Benefits?</a:t>
            </a:r>
            <a:br>
              <a:rPr lang="en-US" dirty="0"/>
            </a:br>
            <a:r>
              <a:rPr lang="en-US" dirty="0"/>
              <a:t>How do we obtain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3678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APSCUF Office Manager:</a:t>
            </a:r>
          </a:p>
          <a:p>
            <a:pPr marL="0" indent="0" algn="ctr">
              <a:buNone/>
            </a:pPr>
            <a:r>
              <a:rPr lang="en-US" sz="2800" dirty="0"/>
              <a:t>Monika Mayer </a:t>
            </a:r>
            <a:r>
              <a:rPr lang="en-US" sz="2800" dirty="0">
                <a:hlinkClick r:id="rId2"/>
              </a:rPr>
              <a:t>mmayer@wcupa.edu</a:t>
            </a:r>
            <a:r>
              <a:rPr lang="en-US" sz="2800" dirty="0"/>
              <a:t> 811 Roslyn Ave</a:t>
            </a:r>
          </a:p>
          <a:p>
            <a:pPr marL="0" indent="0" algn="ctr">
              <a:buNone/>
            </a:pPr>
            <a:r>
              <a:rPr lang="en-US" sz="2800" dirty="0"/>
              <a:t>(Monika is joining Wednesday at 3:30 pm)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098" y="5110198"/>
            <a:ext cx="3896945" cy="12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15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How can I support APSCUF?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46374"/>
            <a:ext cx="11029615" cy="439264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Become an member</a:t>
            </a:r>
            <a:r>
              <a:rPr lang="en-US" sz="2400" dirty="0"/>
              <a:t> and </a:t>
            </a:r>
            <a:r>
              <a:rPr lang="en-US" sz="2400" b="1" dirty="0"/>
              <a:t>recruit a member</a:t>
            </a:r>
          </a:p>
          <a:p>
            <a:pPr algn="ctr"/>
            <a:r>
              <a:rPr lang="en-US" sz="2400" dirty="0"/>
              <a:t>Contribute to CAP (campaign for action in politics)</a:t>
            </a:r>
          </a:p>
          <a:p>
            <a:pPr algn="ctr"/>
            <a:r>
              <a:rPr lang="en-US" sz="2400" b="1" u="sng" dirty="0"/>
              <a:t>Attend all-member meetings</a:t>
            </a:r>
            <a:r>
              <a:rPr lang="en-US" sz="2400" dirty="0"/>
              <a:t>, rallies, events!!!</a:t>
            </a:r>
          </a:p>
          <a:p>
            <a:pPr algn="ctr"/>
            <a:r>
              <a:rPr lang="en-US" sz="2400" b="1" dirty="0"/>
              <a:t>Read</a:t>
            </a:r>
            <a:r>
              <a:rPr lang="en-US" sz="2400" dirty="0"/>
              <a:t> the local and state </a:t>
            </a:r>
            <a:r>
              <a:rPr lang="en-US" sz="2400" b="1" dirty="0"/>
              <a:t>newsletters</a:t>
            </a:r>
            <a:r>
              <a:rPr lang="en-US" sz="2400" dirty="0"/>
              <a:t> &amp; </a:t>
            </a:r>
            <a:r>
              <a:rPr lang="en-US" sz="2400" b="1" dirty="0"/>
              <a:t>emails</a:t>
            </a:r>
            <a:r>
              <a:rPr lang="en-US" sz="2400" dirty="0"/>
              <a:t> &amp; discuss with colleagues</a:t>
            </a:r>
          </a:p>
          <a:p>
            <a:pPr algn="ctr"/>
            <a:r>
              <a:rPr lang="en-US" sz="2400" dirty="0"/>
              <a:t>Wear your APSCUF bling, use door hangers, flyers, etc.</a:t>
            </a:r>
          </a:p>
          <a:p>
            <a:pPr algn="ctr"/>
            <a:r>
              <a:rPr lang="en-US" sz="2400" dirty="0"/>
              <a:t>Become a department representative</a:t>
            </a:r>
          </a:p>
          <a:p>
            <a:pPr algn="ctr"/>
            <a:r>
              <a:rPr lang="en-US" sz="2400" dirty="0"/>
              <a:t>Run for local executive council (eventually)</a:t>
            </a:r>
          </a:p>
          <a:p>
            <a:pPr algn="ctr"/>
            <a:r>
              <a:rPr lang="en-US" sz="2400" dirty="0"/>
              <a:t>Run for state delegate or alternate state delegate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25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Who is the union?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 algn="ctr">
              <a:buNone/>
            </a:pPr>
            <a:r>
              <a:rPr lang="en-US" sz="7200" u="sng" dirty="0"/>
              <a:t>WE</a:t>
            </a:r>
            <a:r>
              <a:rPr lang="en-US" sz="7200" dirty="0"/>
              <a:t> ARE THE UNION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098" y="2929758"/>
            <a:ext cx="3896945" cy="12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6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The movement:  UNION STRONG!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3247244"/>
          </a:xfrm>
        </p:spPr>
        <p:txBody>
          <a:bodyPr>
            <a:normAutofit/>
          </a:bodyPr>
          <a:lstStyle/>
          <a:p>
            <a:r>
              <a:rPr lang="en-US" sz="2400" dirty="0"/>
              <a:t>APSCUF is the largest of several campus unions (AFSCME, SCUPA, etc.)</a:t>
            </a:r>
          </a:p>
          <a:p>
            <a:r>
              <a:rPr lang="en-US" sz="2400" dirty="0"/>
              <a:t>After JANUS decision,  our chapter increased membership.</a:t>
            </a:r>
          </a:p>
          <a:p>
            <a:r>
              <a:rPr lang="en-US" sz="2400" dirty="0"/>
              <a:t>Successful strike APSCUF in 2016 (our first!).</a:t>
            </a:r>
          </a:p>
          <a:p>
            <a:r>
              <a:rPr lang="en-US" sz="2400" dirty="0"/>
              <a:t>Membership chair:  Dr. Victoria </a:t>
            </a:r>
            <a:r>
              <a:rPr lang="en-US" sz="2400" dirty="0" err="1"/>
              <a:t>Tischio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vtischio@wcupa.edu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823" y="5427740"/>
            <a:ext cx="3896945" cy="12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1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APSCUF Advocacy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331329" cy="4456134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400" b="1" dirty="0"/>
              <a:t>Local:</a:t>
            </a:r>
          </a:p>
          <a:p>
            <a:pPr lvl="1"/>
            <a:r>
              <a:rPr lang="en-US" sz="2400" dirty="0"/>
              <a:t>Articles 42, 3, and #</a:t>
            </a:r>
            <a:r>
              <a:rPr lang="en-US" sz="2400" dirty="0" err="1"/>
              <a:t>metoo</a:t>
            </a:r>
            <a:endParaRPr lang="en-US" sz="2400" dirty="0"/>
          </a:p>
          <a:p>
            <a:pPr lvl="1"/>
            <a:r>
              <a:rPr lang="en-US" sz="2400" dirty="0"/>
              <a:t>Safe working conditions</a:t>
            </a:r>
          </a:p>
          <a:p>
            <a:pPr lvl="1"/>
            <a:r>
              <a:rPr lang="en-US" sz="2400" dirty="0"/>
              <a:t>Shared governance and agreements</a:t>
            </a:r>
          </a:p>
          <a:p>
            <a:pPr lvl="1"/>
            <a:r>
              <a:rPr lang="en-US" sz="2400" dirty="0"/>
              <a:t>Representation on managerial searches</a:t>
            </a:r>
          </a:p>
          <a:p>
            <a:pPr lvl="1"/>
            <a:r>
              <a:rPr lang="en-US" sz="2400" dirty="0"/>
              <a:t>Polices for specific initiatives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b="1" dirty="0"/>
              <a:t>Statewide</a:t>
            </a:r>
          </a:p>
          <a:p>
            <a:pPr lvl="2"/>
            <a:r>
              <a:rPr lang="en-US" sz="2600" dirty="0"/>
              <a:t>Appropriations</a:t>
            </a:r>
          </a:p>
          <a:p>
            <a:pPr lvl="2"/>
            <a:r>
              <a:rPr lang="en-US" sz="2600" dirty="0"/>
              <a:t>Tuition (Frozen this year)</a:t>
            </a:r>
          </a:p>
          <a:p>
            <a:pPr lvl="2"/>
            <a:r>
              <a:rPr lang="en-US" sz="2600" dirty="0" err="1"/>
              <a:t>PAPromise</a:t>
            </a:r>
            <a:r>
              <a:rPr lang="en-US" sz="2600" dirty="0"/>
              <a:t> legislation</a:t>
            </a:r>
          </a:p>
          <a:p>
            <a:pPr lvl="2"/>
            <a:r>
              <a:rPr lang="en-US" sz="2400" dirty="0"/>
              <a:t>PASSHE redesign involvement</a:t>
            </a:r>
          </a:p>
          <a:p>
            <a:pPr lvl="2"/>
            <a:r>
              <a:rPr lang="en-US" sz="2400" dirty="0"/>
              <a:t>Side letter committees</a:t>
            </a:r>
          </a:p>
          <a:p>
            <a:pPr marL="3240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360" y="5427740"/>
            <a:ext cx="3896945" cy="12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7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Contract Negotiations (ongoing)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47C439-9935-FA4B-97C3-2EAA6F60D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Contract covers 14 campuses (CBA)</a:t>
            </a:r>
          </a:p>
          <a:p>
            <a:pPr algn="ctr"/>
            <a:r>
              <a:rPr lang="en-US" sz="3200" dirty="0"/>
              <a:t>Interest-Based Bargaining (IBB)</a:t>
            </a:r>
          </a:p>
          <a:p>
            <a:pPr algn="ctr"/>
            <a:r>
              <a:rPr lang="en-US" sz="3200" dirty="0"/>
              <a:t>Member-driven process</a:t>
            </a:r>
          </a:p>
          <a:p>
            <a:pPr algn="ctr"/>
            <a:r>
              <a:rPr lang="en-US" sz="3200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34383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What does </a:t>
            </a:r>
            <a:r>
              <a:rPr lang="en-US" dirty="0" err="1"/>
              <a:t>apscuf</a:t>
            </a:r>
            <a:r>
              <a:rPr lang="en-US" dirty="0"/>
              <a:t> do for me (CBA)?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700581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2600" dirty="0"/>
              <a:t>Salary and benefits, retirement </a:t>
            </a:r>
          </a:p>
          <a:p>
            <a:r>
              <a:rPr lang="en-US" sz="2600" dirty="0"/>
              <a:t>Grievance</a:t>
            </a:r>
          </a:p>
          <a:p>
            <a:r>
              <a:rPr lang="en-US" sz="2600" dirty="0"/>
              <a:t>Rights for disciplinary procedures</a:t>
            </a:r>
          </a:p>
          <a:p>
            <a:r>
              <a:rPr lang="en-US" sz="2600" dirty="0"/>
              <a:t>Evaluation procedures</a:t>
            </a:r>
          </a:p>
          <a:p>
            <a:r>
              <a:rPr lang="en-US" sz="2600" dirty="0"/>
              <a:t>Tenure and promotion guidelines and policies</a:t>
            </a:r>
          </a:p>
          <a:p>
            <a:r>
              <a:rPr lang="en-US" sz="2600" dirty="0"/>
              <a:t>Sabbatical leave policy</a:t>
            </a:r>
          </a:p>
          <a:p>
            <a:r>
              <a:rPr lang="en-US" sz="2600" dirty="0"/>
              <a:t>Personal days, sick leave, leaves of </a:t>
            </a:r>
          </a:p>
          <a:p>
            <a:r>
              <a:rPr lang="en-US" sz="2600" dirty="0"/>
              <a:t>Absence, family sick leave</a:t>
            </a:r>
          </a:p>
          <a:p>
            <a:r>
              <a:rPr lang="en-US" sz="2600" dirty="0"/>
              <a:t>Curriculum committee </a:t>
            </a:r>
          </a:p>
          <a:p>
            <a:r>
              <a:rPr lang="en-US" sz="2600" dirty="0"/>
              <a:t>Lobbying state lawmakers</a:t>
            </a:r>
          </a:p>
          <a:p>
            <a:r>
              <a:rPr lang="en-US" sz="2600" dirty="0"/>
              <a:t>Support pols that Support Public Higher Ed</a:t>
            </a:r>
          </a:p>
          <a:p>
            <a:r>
              <a:rPr lang="en-US" sz="2600" dirty="0"/>
              <a:t>Overload Summer teaching/Winter pay</a:t>
            </a:r>
          </a:p>
          <a:p>
            <a:r>
              <a:rPr lang="en-US" sz="2600" dirty="0"/>
              <a:t>Faculty Health and Welfare</a:t>
            </a:r>
          </a:p>
        </p:txBody>
      </p:sp>
    </p:spTree>
    <p:extLst>
      <p:ext uri="{BB962C8B-B14F-4D97-AF65-F5344CB8AC3E}">
        <p14:creationId xmlns:p14="http://schemas.microsoft.com/office/powerpoint/2010/main" val="322549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Other CBA protection and Fringe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400" dirty="0"/>
              <a:t>Suitable office space</a:t>
            </a:r>
          </a:p>
          <a:p>
            <a:r>
              <a:rPr lang="en-US" sz="2400" dirty="0"/>
              <a:t>Academic freedom</a:t>
            </a:r>
          </a:p>
          <a:p>
            <a:r>
              <a:rPr lang="en-US" sz="2400" dirty="0"/>
              <a:t>Breadth of scholarly activity</a:t>
            </a:r>
          </a:p>
          <a:p>
            <a:r>
              <a:rPr lang="en-US" sz="2400" dirty="0"/>
              <a:t>Sick leave bank</a:t>
            </a:r>
          </a:p>
          <a:p>
            <a:r>
              <a:rPr lang="en-US" sz="2400" dirty="0"/>
              <a:t>APSCUF faculty development grants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Tuition benefits</a:t>
            </a:r>
          </a:p>
          <a:p>
            <a:r>
              <a:rPr lang="en-US" sz="2400" dirty="0"/>
              <a:t>Intellectual property rights</a:t>
            </a:r>
          </a:p>
          <a:p>
            <a:r>
              <a:rPr lang="en-US" sz="2400" dirty="0"/>
              <a:t>Adjunct-specific rights (11-G, I)</a:t>
            </a:r>
          </a:p>
          <a:p>
            <a:r>
              <a:rPr lang="en-US" sz="2400" dirty="0"/>
              <a:t>Faculty hiring, other CBA votes</a:t>
            </a:r>
          </a:p>
          <a:p>
            <a:r>
              <a:rPr lang="en-US" sz="2400" dirty="0"/>
              <a:t>Retrenchment rights, transfers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823" y="5251898"/>
            <a:ext cx="3896945" cy="12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9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What ifs?  (handout)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Q:  I have been told </a:t>
            </a:r>
            <a:r>
              <a:rPr lang="en-US" sz="3600" b="1" dirty="0"/>
              <a:t>conflicting things</a:t>
            </a:r>
            <a:r>
              <a:rPr lang="en-US" sz="3600" dirty="0"/>
              <a:t> about an official process and believe it is related to the contract.  Where do I find correct information?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2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What ifs? (Handout)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Q:  My chair or another evaluator asks for something</a:t>
            </a:r>
            <a:r>
              <a:rPr lang="en-US" sz="3600" b="1" dirty="0"/>
              <a:t> ahead of the published deadline</a:t>
            </a:r>
            <a:r>
              <a:rPr lang="en-US" sz="3600" dirty="0"/>
              <a:t> or in a </a:t>
            </a:r>
            <a:r>
              <a:rPr lang="en-US" sz="3600" b="1" dirty="0"/>
              <a:t>form not required</a:t>
            </a:r>
            <a:r>
              <a:rPr lang="en-US" sz="3600" dirty="0"/>
              <a:t>.  What do I do?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5866186"/>
      </p:ext>
    </p:extLst>
  </p:cSld>
  <p:clrMapOvr>
    <a:masterClrMapping/>
  </p:clrMapOvr>
</p:sld>
</file>

<file path=ppt/theme/theme1.xml><?xml version="1.0" encoding="utf-8"?>
<a:theme xmlns:a="http://schemas.openxmlformats.org/drawingml/2006/main" name="APSCUF them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APSCUF theme.thmx</Template>
  <TotalTime>7716</TotalTime>
  <Words>843</Words>
  <Application>Microsoft Macintosh PowerPoint</Application>
  <PresentationFormat>Widescreen</PresentationFormat>
  <Paragraphs>102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Gill Sans MT</vt:lpstr>
      <vt:lpstr>Wingdings 2</vt:lpstr>
      <vt:lpstr>APSCUF theme</vt:lpstr>
      <vt:lpstr>PowerPoint Presentation</vt:lpstr>
      <vt:lpstr>What is the APSCUF mission?</vt:lpstr>
      <vt:lpstr>The movement:  UNION STRONG!</vt:lpstr>
      <vt:lpstr>APSCUF Advocacy </vt:lpstr>
      <vt:lpstr>Contract Negotiations (ongoing)</vt:lpstr>
      <vt:lpstr>What does apscuf do for me (CBA)?</vt:lpstr>
      <vt:lpstr>Other CBA protection and Fringe Benefits</vt:lpstr>
      <vt:lpstr>What ifs?  (handout)</vt:lpstr>
      <vt:lpstr>What ifs? (Handout)</vt:lpstr>
      <vt:lpstr>What ifs? (Handout)</vt:lpstr>
      <vt:lpstr>What ifs? (handout)</vt:lpstr>
      <vt:lpstr>WHAT IFS?  (Handout)</vt:lpstr>
      <vt:lpstr>What ifs? (handout)</vt:lpstr>
      <vt:lpstr>What ifs? (handout)</vt:lpstr>
      <vt:lpstr>What ifs? (handout)</vt:lpstr>
      <vt:lpstr>What ifs? (handout)</vt:lpstr>
      <vt:lpstr>What ifs? (handout)</vt:lpstr>
      <vt:lpstr>What ifs? (Handout)</vt:lpstr>
      <vt:lpstr>What ifs? (handout)</vt:lpstr>
      <vt:lpstr>What ifs? (handout)</vt:lpstr>
      <vt:lpstr>What are the highlights of our Benefits? How do we obtain them?</vt:lpstr>
      <vt:lpstr>How can I support APSCUF?</vt:lpstr>
      <vt:lpstr>Who is the union?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APSCUF</dc:title>
  <dc:creator>Mark Rimple</dc:creator>
  <cp:lastModifiedBy>Rimple, Mark</cp:lastModifiedBy>
  <cp:revision>65</cp:revision>
  <dcterms:created xsi:type="dcterms:W3CDTF">2018-07-06T19:12:07Z</dcterms:created>
  <dcterms:modified xsi:type="dcterms:W3CDTF">2019-08-08T19:11:38Z</dcterms:modified>
</cp:coreProperties>
</file>