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F11CD-15CA-4D05-B1C6-3BEE85FF647B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6191D-BD73-4919-B8F8-F947C9C28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8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76ECAB-6E51-4382-959C-24B916C66CE9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6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B08F33-526D-452E-934E-F9F3CE48AB16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05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B9546E-DA63-4F9E-8498-633FE3764120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92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212EBC-DE2E-4636-BB9D-FC2C668196F1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8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8A1C3D-E0F6-4067-8A94-DA614EFE7AAF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6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FE0E69-4919-415A-9BE2-90FC3F6D184D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14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125795-3E95-4CDD-B5A0-3B34449E19E9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91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F2ACF2-FF1A-4EBE-AC63-DB041D171DCB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54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2C1560-2C59-472B-ABFF-1B9F55D52111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2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1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1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0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5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4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0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7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2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9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82F5874-E3F2-427D-A4A5-FF73B97EC8D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4FE80B9-266F-4018-BC5D-0FEF6C35ED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52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kwMsAZ8AQ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714" y="216243"/>
            <a:ext cx="8382000" cy="2819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Learning Assistance                                  and Resource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5334001"/>
            <a:ext cx="3657600" cy="13303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224 Lawrence Center</a:t>
            </a:r>
          </a:p>
          <a:p>
            <a:pPr>
              <a:defRPr/>
            </a:pPr>
            <a:r>
              <a:rPr lang="en-US" dirty="0"/>
              <a:t>610-436-2535</a:t>
            </a:r>
          </a:p>
          <a:p>
            <a:pPr>
              <a:defRPr/>
            </a:pPr>
            <a:r>
              <a:rPr lang="en-US" dirty="0"/>
              <a:t>larc@wcupa.edu</a:t>
            </a:r>
          </a:p>
        </p:txBody>
      </p:sp>
    </p:spTree>
    <p:extLst>
      <p:ext uri="{BB962C8B-B14F-4D97-AF65-F5344CB8AC3E}">
        <p14:creationId xmlns:p14="http://schemas.microsoft.com/office/powerpoint/2010/main" val="14896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Learning Assistance and Resource Center </a:t>
            </a:r>
            <a:r>
              <a:rPr lang="en-US" sz="4000" dirty="0">
                <a:hlinkClick r:id="rId3"/>
              </a:rPr>
              <a:t>(LARC) </a:t>
            </a:r>
            <a:r>
              <a:rPr lang="en-US" sz="4000" dirty="0"/>
              <a:t>Services	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Supplemental Instruction (SI) 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General Tutoring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Academic Development Program (ADP)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Academic Success Workshops (ASW)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Pre-Service Academic Performance Assessment (PAPA) Workshop Series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Smarthinking 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Early Alert Program (EAP)</a:t>
            </a:r>
          </a:p>
          <a:p>
            <a:pPr lvl="1">
              <a:spcBef>
                <a:spcPct val="0"/>
              </a:spcBef>
              <a:spcAft>
                <a:spcPts val="1800"/>
              </a:spcAft>
            </a:pPr>
            <a:r>
              <a:rPr lang="en-US" altLang="en-US"/>
              <a:t>Continued Probation and Readmit Students</a:t>
            </a:r>
          </a:p>
        </p:txBody>
      </p:sp>
    </p:spTree>
    <p:extLst>
      <p:ext uri="{BB962C8B-B14F-4D97-AF65-F5344CB8AC3E}">
        <p14:creationId xmlns:p14="http://schemas.microsoft.com/office/powerpoint/2010/main" val="18445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Quick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537254"/>
            <a:ext cx="7848600" cy="432074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Hire 90-100 tutors a semester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Register over 1,800 students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Students receive tutoring once a week for 50 minutes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Strict attendance policy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Tutors are trained for 10 hours through the CRLA Certification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Tutors meet every other week in their subjects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Tutors are assigned on a first-come, first-served basis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/>
              <a:t>Our tutors received an A or A- in the course they are tutoring and have above a 3.0 CGPA</a:t>
            </a:r>
          </a:p>
          <a:p>
            <a:pPr marL="114300" indent="0">
              <a:spcBef>
                <a:spcPts val="1200"/>
              </a:spcBef>
              <a:buNone/>
              <a:defRPr/>
            </a:pPr>
            <a:endParaRPr lang="en-US" sz="2400" dirty="0"/>
          </a:p>
          <a:p>
            <a:pPr>
              <a:spcBef>
                <a:spcPts val="1200"/>
              </a:spcBef>
              <a:buFont typeface="Arial" charset="0"/>
              <a:buChar char="•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9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Supplemental Instruction (SI)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7620000" cy="5334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/>
              <a:t>Courses with a 30% or higher DFW rate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Biology – 100, 110, 230, 259, 269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Chemistry – 103, 104, 107, 230, 231, 232</a:t>
            </a:r>
          </a:p>
          <a:p>
            <a:pPr>
              <a:spcBef>
                <a:spcPts val="1800"/>
              </a:spcBef>
            </a:pPr>
            <a:r>
              <a:rPr lang="en-US" altLang="en-US" dirty="0"/>
              <a:t>Tutor attends every class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Tutor acts as a model student in the class</a:t>
            </a:r>
          </a:p>
          <a:p>
            <a:pPr>
              <a:spcBef>
                <a:spcPts val="1800"/>
              </a:spcBef>
            </a:pPr>
            <a:r>
              <a:rPr lang="en-US" altLang="en-US" dirty="0"/>
              <a:t>Students get tutored once a week for 50 minutes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Registration begins on the </a:t>
            </a:r>
            <a:r>
              <a:rPr lang="en-US" altLang="en-US" b="1" u="sng" dirty="0">
                <a:solidFill>
                  <a:srgbClr val="FF0000"/>
                </a:solidFill>
              </a:rPr>
              <a:t>WEDNESDAY, AUGUST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28TH</a:t>
            </a:r>
            <a:r>
              <a:rPr lang="en-US" altLang="en-US" dirty="0"/>
              <a:t>– tutoring spots fill up within the first few hours of registration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Registration is in the LARC, not online</a:t>
            </a:r>
          </a:p>
        </p:txBody>
      </p:sp>
    </p:spTree>
    <p:extLst>
      <p:ext uri="{BB962C8B-B14F-4D97-AF65-F5344CB8AC3E}">
        <p14:creationId xmlns:p14="http://schemas.microsoft.com/office/powerpoint/2010/main" val="378589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General Tutoring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981200" y="972279"/>
            <a:ext cx="7620000" cy="5029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600" dirty="0"/>
              <a:t>For most 100- and 200-level courses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600" dirty="0"/>
              <a:t>Tutor registration starts on </a:t>
            </a:r>
            <a:r>
              <a:rPr lang="en-US" altLang="en-US" dirty="0"/>
              <a:t>the </a:t>
            </a:r>
            <a:r>
              <a:rPr lang="en-US" altLang="en-US" b="1" u="sng" dirty="0">
                <a:solidFill>
                  <a:srgbClr val="FF0000"/>
                </a:solidFill>
              </a:rPr>
              <a:t>THURSDAY, AUGUST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29TH</a:t>
            </a:r>
            <a:endParaRPr lang="en-US" altLang="en-US" sz="2600" dirty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600" dirty="0"/>
              <a:t>Students may register throughout the semester- we highly encourage students to sign up during the first week of the semester</a:t>
            </a:r>
          </a:p>
        </p:txBody>
      </p:sp>
      <p:pic>
        <p:nvPicPr>
          <p:cNvPr id="6148" name="Picture 4" descr="C:\Users\75clloyd\AppData\Local\Microsoft\Windows\Temporary Internet Files\Content.IE5\8JY1ZSE2\MC90033845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5257801"/>
            <a:ext cx="1812925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5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Academic Success Workshop (ASW)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022389" y="1715955"/>
            <a:ext cx="7620000" cy="433061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ASW-a program designed to teach students general study skills, class participation, and time management methods </a:t>
            </a:r>
            <a:endParaRPr lang="en-US" altLang="en-US" sz="2400" dirty="0" smtClean="0"/>
          </a:p>
          <a:p>
            <a:pPr lvl="1"/>
            <a:r>
              <a:rPr lang="en-US" altLang="en-US" dirty="0"/>
              <a:t>It consists of four one-hour workshops</a:t>
            </a:r>
          </a:p>
          <a:p>
            <a:pPr lvl="2"/>
            <a:r>
              <a:rPr lang="en-US" altLang="en-US" dirty="0"/>
              <a:t>Students may sign up for one or all workshop sessions</a:t>
            </a:r>
          </a:p>
          <a:p>
            <a:pPr lvl="1"/>
            <a:r>
              <a:rPr lang="en-US" altLang="en-US" dirty="0"/>
              <a:t>The ASW is offered twice per semester</a:t>
            </a:r>
          </a:p>
          <a:p>
            <a:pPr lvl="1"/>
            <a:r>
              <a:rPr lang="en-US" altLang="en-US" dirty="0"/>
              <a:t>Students can register online for workshops or contact the GA for individual </a:t>
            </a:r>
            <a:r>
              <a:rPr lang="en-US" altLang="en-US" dirty="0" smtClean="0"/>
              <a:t>sessions</a:t>
            </a:r>
            <a:endParaRPr lang="en-US" altLang="en-US" sz="2200" dirty="0" smtClean="0"/>
          </a:p>
          <a:p>
            <a:pPr eaLnBrk="1" hangingPunct="1"/>
            <a:r>
              <a:rPr lang="en-US" altLang="en-US" sz="2400" dirty="0" smtClean="0"/>
              <a:t>Fall Dates TBD </a:t>
            </a:r>
            <a:endParaRPr lang="en-US" altLang="en-US" sz="2400" dirty="0"/>
          </a:p>
        </p:txBody>
      </p:sp>
      <p:pic>
        <p:nvPicPr>
          <p:cNvPr id="8196" name="Picture 4" descr="C:\Users\75clloyd\AppData\Local\Microsoft\Windows\Temporary Internet Files\Content.IE5\J0WDOJUW\MC9004394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9" y="4644767"/>
            <a:ext cx="15240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123" y="4289167"/>
            <a:ext cx="13049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6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Smarthinking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2"/>
          </p:nvPr>
        </p:nvSpPr>
        <p:spPr>
          <a:xfrm>
            <a:off x="1940011" y="1917357"/>
            <a:ext cx="3657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Online tutoring:</a:t>
            </a:r>
          </a:p>
          <a:p>
            <a:pPr lvl="1" eaLnBrk="1" hangingPunct="1"/>
            <a:r>
              <a:rPr lang="en-US" altLang="en-US" dirty="0" smtClean="0"/>
              <a:t>General Math</a:t>
            </a:r>
          </a:p>
          <a:p>
            <a:pPr lvl="1" eaLnBrk="1" hangingPunct="1"/>
            <a:r>
              <a:rPr lang="en-US" altLang="en-US" dirty="0" smtClean="0"/>
              <a:t>Algebra</a:t>
            </a:r>
          </a:p>
          <a:p>
            <a:pPr lvl="1" eaLnBrk="1" hangingPunct="1"/>
            <a:r>
              <a:rPr lang="en-US" altLang="en-US" dirty="0" smtClean="0"/>
              <a:t>Calculus</a:t>
            </a:r>
          </a:p>
          <a:p>
            <a:pPr lvl="1" eaLnBrk="1" hangingPunct="1"/>
            <a:r>
              <a:rPr lang="en-US" altLang="en-US" dirty="0" smtClean="0"/>
              <a:t>Geometry &amp; Trigonometry</a:t>
            </a:r>
          </a:p>
          <a:p>
            <a:pPr lvl="1" eaLnBrk="1" hangingPunct="1"/>
            <a:r>
              <a:rPr lang="en-US" altLang="en-US" dirty="0" smtClean="0"/>
              <a:t>Chemistry</a:t>
            </a:r>
          </a:p>
          <a:p>
            <a:pPr lvl="1" eaLnBrk="1" hangingPunct="1"/>
            <a:r>
              <a:rPr lang="en-US" altLang="en-US" dirty="0" smtClean="0"/>
              <a:t>Biology</a:t>
            </a:r>
          </a:p>
          <a:p>
            <a:pPr lvl="1" eaLnBrk="1" hangingPunct="1"/>
            <a:r>
              <a:rPr lang="en-US" altLang="en-US" dirty="0" smtClean="0"/>
              <a:t>Anatomy &amp; Physiology</a:t>
            </a:r>
          </a:p>
          <a:p>
            <a:pPr lvl="1" eaLnBrk="1" hangingPunct="1"/>
            <a:r>
              <a:rPr lang="en-US" altLang="en-US" dirty="0" smtClean="0"/>
              <a:t>Physics</a:t>
            </a:r>
          </a:p>
          <a:p>
            <a:pPr lvl="1" eaLnBrk="1" hangingPunct="1"/>
            <a:r>
              <a:rPr lang="en-US" altLang="en-US" dirty="0" smtClean="0"/>
              <a:t>Statistics</a:t>
            </a:r>
          </a:p>
          <a:p>
            <a:pPr lvl="1" eaLnBrk="1" hangingPunct="1"/>
            <a:r>
              <a:rPr lang="en-US" altLang="en-US" dirty="0" smtClean="0"/>
              <a:t>Economics and Finance</a:t>
            </a:r>
          </a:p>
          <a:p>
            <a:pPr eaLnBrk="1" hangingPunct="1"/>
            <a:r>
              <a:rPr lang="en-US" altLang="en-US" dirty="0"/>
              <a:t>A</a:t>
            </a:r>
            <a:r>
              <a:rPr lang="en-US" altLang="en-US" dirty="0" smtClean="0"/>
              <a:t>vailable 24/7!</a:t>
            </a:r>
          </a:p>
        </p:txBody>
      </p:sp>
      <p:sp>
        <p:nvSpPr>
          <p:cNvPr id="10244" name="Content Placeholder 5"/>
          <p:cNvSpPr>
            <a:spLocks noGrp="1"/>
          </p:cNvSpPr>
          <p:nvPr>
            <p:ph sz="quarter" idx="4"/>
          </p:nvPr>
        </p:nvSpPr>
        <p:spPr>
          <a:xfrm>
            <a:off x="5952440" y="1917357"/>
            <a:ext cx="3978275" cy="5257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Ideal for…</a:t>
            </a:r>
          </a:p>
          <a:p>
            <a:pPr lvl="1" eaLnBrk="1" hangingPunct="1"/>
            <a:r>
              <a:rPr lang="en-US" altLang="en-US" dirty="0"/>
              <a:t>commuters</a:t>
            </a:r>
          </a:p>
          <a:p>
            <a:pPr lvl="1" eaLnBrk="1" hangingPunct="1"/>
            <a:r>
              <a:rPr lang="en-US" altLang="en-US" dirty="0"/>
              <a:t>schedule conflicts with face-to-face tutoring</a:t>
            </a:r>
          </a:p>
          <a:p>
            <a:pPr lvl="1" eaLnBrk="1" hangingPunct="1"/>
            <a:r>
              <a:rPr lang="en-US" altLang="en-US" dirty="0"/>
              <a:t>athletes </a:t>
            </a:r>
          </a:p>
          <a:p>
            <a:pPr lvl="1" eaLnBrk="1" hangingPunct="1"/>
            <a:r>
              <a:rPr lang="en-US" altLang="en-US" dirty="0"/>
              <a:t>working students</a:t>
            </a:r>
          </a:p>
          <a:p>
            <a:pPr lvl="1" eaLnBrk="1" hangingPunct="1"/>
            <a:r>
              <a:rPr lang="en-US" altLang="en-US" dirty="0"/>
              <a:t>non-traditional student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47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Early Alert Program (EAP)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The EAP is a proactive system of communication and collaboration of professors, program staff, academic advisors, and University students. </a:t>
            </a:r>
          </a:p>
          <a:p>
            <a:pPr eaLnBrk="1" hangingPunct="1"/>
            <a:r>
              <a:rPr lang="en-US" altLang="en-US" dirty="0" smtClean="0"/>
              <a:t>The goal of this program is to promote academic success for students by:</a:t>
            </a:r>
          </a:p>
          <a:p>
            <a:pPr lvl="1" eaLnBrk="1" hangingPunct="1"/>
            <a:r>
              <a:rPr lang="en-US" altLang="en-US" dirty="0" smtClean="0"/>
              <a:t>Identifying students having trouble with targeted course material.</a:t>
            </a:r>
          </a:p>
          <a:p>
            <a:pPr lvl="1" eaLnBrk="1" hangingPunct="1"/>
            <a:r>
              <a:rPr lang="en-US" altLang="en-US" dirty="0" smtClean="0"/>
              <a:t>Connecting students with an academic mentor to provide one-on-one support </a:t>
            </a:r>
          </a:p>
          <a:p>
            <a:pPr lvl="1" eaLnBrk="1" hangingPunct="1"/>
            <a:r>
              <a:rPr lang="en-US" altLang="en-US" dirty="0" smtClean="0"/>
              <a:t>Encouraging students to utilize campus resources and to also, communicate with professors, advisors and department chairperson</a:t>
            </a:r>
          </a:p>
          <a:p>
            <a:pPr lvl="1" eaLnBrk="1" hangingPunct="1"/>
            <a:r>
              <a:rPr lang="en-US" altLang="en-US" dirty="0" smtClean="0"/>
              <a:t>Helping students learn useful self advocacy skills 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84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"/>
            <a:ext cx="8153400" cy="67095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sz="7200" dirty="0">
              <a:latin typeface="Arial" charset="0"/>
              <a:cs typeface="Arial" charset="0"/>
            </a:endParaRPr>
          </a:p>
          <a:p>
            <a:pPr algn="ctr">
              <a:defRPr/>
            </a:pPr>
            <a:endParaRPr lang="en-US" sz="7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sz="72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Questions?</a:t>
            </a:r>
            <a:endParaRPr lang="en-US" sz="2600" dirty="0">
              <a:latin typeface="Arial" charset="0"/>
              <a:cs typeface="Arial" charset="0"/>
            </a:endParaRPr>
          </a:p>
          <a:p>
            <a:pPr algn="r">
              <a:defRPr/>
            </a:pPr>
            <a:endParaRPr lang="en-US" sz="2600" dirty="0">
              <a:latin typeface="Arial" charset="0"/>
              <a:cs typeface="Arial" charset="0"/>
            </a:endParaRPr>
          </a:p>
          <a:p>
            <a:pPr algn="r">
              <a:defRPr/>
            </a:pPr>
            <a:endParaRPr lang="en-US" sz="2600" dirty="0">
              <a:latin typeface="Arial" charset="0"/>
              <a:cs typeface="Arial" charset="0"/>
            </a:endParaRPr>
          </a:p>
          <a:p>
            <a:pPr algn="r">
              <a:defRPr/>
            </a:pPr>
            <a:endParaRPr lang="en-US" sz="2600" dirty="0">
              <a:latin typeface="Arial" charset="0"/>
              <a:cs typeface="Arial" charset="0"/>
            </a:endParaRPr>
          </a:p>
          <a:p>
            <a:pPr algn="ctr">
              <a:defRPr/>
            </a:pPr>
            <a:endParaRPr lang="en-US" sz="26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200" dirty="0" smtClean="0">
                <a:latin typeface="Arial" charset="0"/>
                <a:cs typeface="Arial" charset="0"/>
              </a:rPr>
              <a:t>Kaitlyn Crouse</a:t>
            </a:r>
            <a:endParaRPr lang="en-US" sz="22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200" dirty="0">
                <a:latin typeface="Arial" charset="0"/>
                <a:cs typeface="Arial" charset="0"/>
              </a:rPr>
              <a:t>Assistant Director</a:t>
            </a:r>
          </a:p>
          <a:p>
            <a:pPr algn="ctr">
              <a:defRPr/>
            </a:pPr>
            <a:r>
              <a:rPr lang="en-US" sz="2200" dirty="0">
                <a:latin typeface="Arial" charset="0"/>
                <a:cs typeface="Arial" charset="0"/>
              </a:rPr>
              <a:t>224 Lawrence Center</a:t>
            </a:r>
          </a:p>
          <a:p>
            <a:pPr algn="ctr">
              <a:defRPr/>
            </a:pPr>
            <a:r>
              <a:rPr lang="en-US" sz="2200" dirty="0" smtClean="0">
                <a:latin typeface="Arial" charset="0"/>
                <a:cs typeface="Arial" charset="0"/>
              </a:rPr>
              <a:t>kcrouse2@wcupa.edu</a:t>
            </a:r>
            <a:endParaRPr lang="en-US" sz="22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200" dirty="0">
                <a:latin typeface="Arial" charset="0"/>
                <a:cs typeface="Arial" charset="0"/>
              </a:rPr>
              <a:t>610-436-2402</a:t>
            </a:r>
          </a:p>
        </p:txBody>
      </p:sp>
    </p:spTree>
    <p:extLst>
      <p:ext uri="{BB962C8B-B14F-4D97-AF65-F5344CB8AC3E}">
        <p14:creationId xmlns:p14="http://schemas.microsoft.com/office/powerpoint/2010/main" val="39161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460</Words>
  <Application>Microsoft Office PowerPoint</Application>
  <PresentationFormat>Widescreen</PresentationFormat>
  <Paragraphs>89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 2</vt:lpstr>
      <vt:lpstr>Dividend</vt:lpstr>
      <vt:lpstr>Learning Assistance                                  and Resource Center</vt:lpstr>
      <vt:lpstr>Learning Assistance and Resource Center (LARC) Services </vt:lpstr>
      <vt:lpstr>Quick Facts</vt:lpstr>
      <vt:lpstr>Supplemental Instruction (SI)</vt:lpstr>
      <vt:lpstr>General Tutoring</vt:lpstr>
      <vt:lpstr>Academic Success Workshop (ASW)</vt:lpstr>
      <vt:lpstr>Smarthinking</vt:lpstr>
      <vt:lpstr>Early Alert Program (EAP)</vt:lpstr>
      <vt:lpstr>PowerPoint Presentation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Assistance                                  and Resource Center</dc:title>
  <dc:creator>Kaitlyn Crouse</dc:creator>
  <cp:lastModifiedBy>Crouse, Kaitlyn M</cp:lastModifiedBy>
  <cp:revision>3</cp:revision>
  <dcterms:created xsi:type="dcterms:W3CDTF">2018-06-01T12:06:11Z</dcterms:created>
  <dcterms:modified xsi:type="dcterms:W3CDTF">2019-07-30T15:07:25Z</dcterms:modified>
</cp:coreProperties>
</file>