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2" r:id="rId5"/>
    <p:sldId id="256"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3"/>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C9E374-9FFE-4A19-80D4-2E56E4C61ADE}"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080F9-7B33-4FF7-A104-614C2FBF8595}" type="slidenum">
              <a:rPr lang="en-US" smtClean="0"/>
              <a:t>‹#›</a:t>
            </a:fld>
            <a:endParaRPr lang="en-US"/>
          </a:p>
        </p:txBody>
      </p:sp>
    </p:spTree>
    <p:extLst>
      <p:ext uri="{BB962C8B-B14F-4D97-AF65-F5344CB8AC3E}">
        <p14:creationId xmlns:p14="http://schemas.microsoft.com/office/powerpoint/2010/main" val="7462452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9E080F9-7B33-4FF7-A104-614C2FBF8595}" type="slidenum">
              <a:rPr lang="en-US" smtClean="0"/>
              <a:t>‹#›</a:t>
            </a:fld>
            <a:endParaRPr lang="en-US"/>
          </a:p>
        </p:txBody>
      </p:sp>
      <p:sp>
        <p:nvSpPr>
          <p:cNvPr id="5" name="Footer Placeholder 4"/>
          <p:cNvSpPr>
            <a:spLocks noGrp="1"/>
          </p:cNvSpPr>
          <p:nvPr>
            <p:ph type="ftr" sz="quarter" idx="3"/>
          </p:nvPr>
        </p:nvSpPr>
        <p:spPr>
          <a:xfrm rot="16200000">
            <a:off x="10510429"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70"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3EC9E374-9FFE-4A19-80D4-2E56E4C61ADE}" type="datetimeFigureOut">
              <a:rPr lang="en-US" smtClean="0"/>
              <a:t>8/10/2018</a:t>
            </a:fld>
            <a:endParaRPr lang="en-US"/>
          </a:p>
        </p:txBody>
      </p:sp>
    </p:spTree>
    <p:extLst>
      <p:ext uri="{BB962C8B-B14F-4D97-AF65-F5344CB8AC3E}">
        <p14:creationId xmlns:p14="http://schemas.microsoft.com/office/powerpoint/2010/main" val="201485584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cupa.edu/research" TargetMode="External"/><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hyperlink" Target="mailto:research@wcupa.edu"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research@wcupa.edu" TargetMode="External"/><Relationship Id="rId3" Type="http://schemas.openxmlformats.org/officeDocument/2006/relationships/hyperlink" Target="mailto:MJackson2@wcupa.edu" TargetMode="External"/><Relationship Id="rId7" Type="http://schemas.openxmlformats.org/officeDocument/2006/relationships/hyperlink" Target="mailto:CM877119@wcupa.edu" TargetMode="External"/><Relationship Id="rId2" Type="http://schemas.openxmlformats.org/officeDocument/2006/relationships/hyperlink" Target="mailto:nbennett@wcupa.edu" TargetMode="External"/><Relationship Id="rId1" Type="http://schemas.openxmlformats.org/officeDocument/2006/relationships/slideLayout" Target="../slideLayouts/slideLayout1.xml"/><Relationship Id="rId6" Type="http://schemas.openxmlformats.org/officeDocument/2006/relationships/hyperlink" Target="mailto:KB896589@wcupa.edu" TargetMode="External"/><Relationship Id="rId5" Type="http://schemas.openxmlformats.org/officeDocument/2006/relationships/hyperlink" Target="mailto:CSpaur@wcupa.edu" TargetMode="External"/><Relationship Id="rId4" Type="http://schemas.openxmlformats.org/officeDocument/2006/relationships/hyperlink" Target="mailto:LVassallo@wcup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cupa.edu/research"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wcupa.edu/_admin/research/services.asp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research@wcupa.edu" TargetMode="External"/><Relationship Id="rId2" Type="http://schemas.openxmlformats.org/officeDocument/2006/relationships/hyperlink" Target="https://www.wcupa.edu/_admin/research/contactInfo.aspx" TargetMode="External"/><Relationship Id="rId1" Type="http://schemas.openxmlformats.org/officeDocument/2006/relationships/slideLayout" Target="../slideLayouts/slideLayout1.xml"/><Relationship Id="rId5" Type="http://schemas.openxmlformats.org/officeDocument/2006/relationships/hyperlink" Target="http://www.wcupa.edu/research" TargetMode="External"/><Relationship Id="rId4" Type="http://schemas.openxmlformats.org/officeDocument/2006/relationships/hyperlink" Target="https://www.wcupa.edu/_admin/research/findFunding.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6137"/>
            <a:ext cx="10058400" cy="1620264"/>
          </a:xfrm>
        </p:spPr>
        <p:txBody>
          <a:bodyPr anchor="ctr"/>
          <a:lstStyle/>
          <a:p>
            <a:pPr algn="ctr"/>
            <a:r>
              <a:rPr lang="en-US" dirty="0" smtClean="0">
                <a:latin typeface="+mn-lt"/>
              </a:rPr>
              <a:t>Welcome</a:t>
            </a:r>
            <a:endParaRPr lang="en-US" dirty="0">
              <a:latin typeface="+mn-lt"/>
            </a:endParaRPr>
          </a:p>
        </p:txBody>
      </p:sp>
      <p:pic>
        <p:nvPicPr>
          <p:cNvPr id="3" name="Picture 2"/>
          <p:cNvPicPr>
            <a:picLocks noChangeAspect="1"/>
          </p:cNvPicPr>
          <p:nvPr/>
        </p:nvPicPr>
        <p:blipFill>
          <a:blip r:embed="rId2"/>
          <a:stretch>
            <a:fillRect/>
          </a:stretch>
        </p:blipFill>
        <p:spPr>
          <a:xfrm>
            <a:off x="4291714" y="1886044"/>
            <a:ext cx="3151372" cy="1573029"/>
          </a:xfrm>
          <a:prstGeom prst="rect">
            <a:avLst/>
          </a:prstGeom>
        </p:spPr>
      </p:pic>
      <p:sp>
        <p:nvSpPr>
          <p:cNvPr id="5" name="Rectangle 4"/>
          <p:cNvSpPr/>
          <p:nvPr/>
        </p:nvSpPr>
        <p:spPr>
          <a:xfrm>
            <a:off x="228600" y="3668716"/>
            <a:ext cx="11277600" cy="523220"/>
          </a:xfrm>
          <a:prstGeom prst="rect">
            <a:avLst/>
          </a:prstGeom>
        </p:spPr>
        <p:txBody>
          <a:bodyPr wrap="square">
            <a:spAutoFit/>
          </a:bodyPr>
          <a:lstStyle/>
          <a:p>
            <a:pPr algn="ctr"/>
            <a:r>
              <a:rPr lang="en-US" sz="2800" b="1" dirty="0"/>
              <a:t>OFFICE OF RESEARCH AND SPONSORED PROGRAMS (ORSP)</a:t>
            </a:r>
            <a:endParaRPr lang="en-US" sz="2800" dirty="0"/>
          </a:p>
        </p:txBody>
      </p:sp>
      <p:sp>
        <p:nvSpPr>
          <p:cNvPr id="6" name="Rectangle 5"/>
          <p:cNvSpPr/>
          <p:nvPr/>
        </p:nvSpPr>
        <p:spPr>
          <a:xfrm>
            <a:off x="914400" y="4827917"/>
            <a:ext cx="9906000" cy="1200329"/>
          </a:xfrm>
          <a:prstGeom prst="rect">
            <a:avLst/>
          </a:prstGeom>
        </p:spPr>
        <p:txBody>
          <a:bodyPr wrap="square">
            <a:spAutoFit/>
          </a:bodyPr>
          <a:lstStyle/>
          <a:p>
            <a:pPr algn="ctr"/>
            <a:r>
              <a:rPr lang="en-US" b="1" dirty="0" smtClean="0">
                <a:solidFill>
                  <a:srgbClr val="000000"/>
                </a:solidFill>
              </a:rPr>
              <a:t>6</a:t>
            </a:r>
            <a:r>
              <a:rPr lang="en-US" b="1" baseline="30000" dirty="0" smtClean="0">
                <a:solidFill>
                  <a:srgbClr val="000000"/>
                </a:solidFill>
              </a:rPr>
              <a:t>th</a:t>
            </a:r>
            <a:r>
              <a:rPr lang="en-US" b="1" dirty="0" smtClean="0">
                <a:solidFill>
                  <a:srgbClr val="000000"/>
                </a:solidFill>
              </a:rPr>
              <a:t> floor Wayne Hall</a:t>
            </a:r>
            <a:endParaRPr lang="en-US" b="1" dirty="0">
              <a:solidFill>
                <a:srgbClr val="000000"/>
              </a:solidFill>
            </a:endParaRPr>
          </a:p>
          <a:p>
            <a:pPr algn="ctr"/>
            <a:r>
              <a:rPr lang="en-US" b="1" dirty="0">
                <a:solidFill>
                  <a:srgbClr val="000000"/>
                </a:solidFill>
              </a:rPr>
              <a:t>(610) 436-3557</a:t>
            </a:r>
          </a:p>
          <a:p>
            <a:pPr algn="ctr"/>
            <a:r>
              <a:rPr lang="en-US" b="1" dirty="0">
                <a:solidFill>
                  <a:srgbClr val="0000FF"/>
                </a:solidFill>
                <a:hlinkClick r:id="rId3"/>
              </a:rPr>
              <a:t>http://</a:t>
            </a:r>
            <a:r>
              <a:rPr lang="en-US" b="1" dirty="0" smtClean="0">
                <a:solidFill>
                  <a:srgbClr val="0000FF"/>
                </a:solidFill>
                <a:hlinkClick r:id="rId3"/>
              </a:rPr>
              <a:t>www.wcupa.edu/research</a:t>
            </a:r>
            <a:endParaRPr lang="en-US" b="1" dirty="0" smtClean="0">
              <a:solidFill>
                <a:srgbClr val="0000FF"/>
              </a:solidFill>
            </a:endParaRPr>
          </a:p>
          <a:p>
            <a:pPr algn="ctr"/>
            <a:r>
              <a:rPr lang="en-US" b="1" dirty="0" smtClean="0">
                <a:solidFill>
                  <a:srgbClr val="0000FF"/>
                </a:solidFill>
                <a:hlinkClick r:id="rId4"/>
              </a:rPr>
              <a:t>Research@wcupa.edu</a:t>
            </a:r>
            <a:endParaRPr lang="en-US" dirty="0"/>
          </a:p>
        </p:txBody>
      </p:sp>
    </p:spTree>
    <p:extLst>
      <p:ext uri="{BB962C8B-B14F-4D97-AF65-F5344CB8AC3E}">
        <p14:creationId xmlns:p14="http://schemas.microsoft.com/office/powerpoint/2010/main" val="1183861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r>
              <a:rPr lang="en-US" dirty="0" smtClean="0"/>
              <a:t/>
            </a:r>
            <a:br>
              <a:rPr lang="en-US" dirty="0" smtClean="0"/>
            </a:br>
            <a:endParaRPr lang="en-US" dirty="0"/>
          </a:p>
        </p:txBody>
      </p:sp>
      <p:sp>
        <p:nvSpPr>
          <p:cNvPr id="4" name="TextBox 3"/>
          <p:cNvSpPr txBox="1"/>
          <p:nvPr/>
        </p:nvSpPr>
        <p:spPr>
          <a:xfrm>
            <a:off x="0" y="466496"/>
            <a:ext cx="11084311" cy="584775"/>
          </a:xfrm>
          <a:prstGeom prst="rect">
            <a:avLst/>
          </a:prstGeom>
          <a:noFill/>
        </p:spPr>
        <p:txBody>
          <a:bodyPr wrap="square" rtlCol="0">
            <a:spAutoFit/>
          </a:bodyPr>
          <a:lstStyle/>
          <a:p>
            <a:pPr algn="ctr"/>
            <a:r>
              <a:rPr lang="en-US" sz="3200" b="1" dirty="0" smtClean="0">
                <a:solidFill>
                  <a:srgbClr val="7030A0"/>
                </a:solidFill>
                <a:ea typeface="Adobe Fangsong Std R" panose="02020400000000000000" pitchFamily="18" charset="-128"/>
              </a:rPr>
              <a:t>Who are we?</a:t>
            </a:r>
            <a:endParaRPr lang="en-US" sz="3200" b="1" dirty="0">
              <a:solidFill>
                <a:srgbClr val="7030A0"/>
              </a:solidFill>
              <a:ea typeface="Adobe Fangsong Std R" panose="02020400000000000000" pitchFamily="18"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1460798624"/>
              </p:ext>
            </p:extLst>
          </p:nvPr>
        </p:nvGraphicFramePr>
        <p:xfrm>
          <a:off x="665019" y="1051271"/>
          <a:ext cx="10160000" cy="4934752"/>
        </p:xfrm>
        <a:graphic>
          <a:graphicData uri="http://schemas.openxmlformats.org/drawingml/2006/table">
            <a:tbl>
              <a:tblPr firstRow="1" firstCol="1" lastRow="1" lastCol="1" bandRow="1" bandCol="1"/>
              <a:tblGrid>
                <a:gridCol w="5080000"/>
                <a:gridCol w="5080000"/>
              </a:tblGrid>
              <a:tr h="1567452">
                <a:tc>
                  <a:txBody>
                    <a:bodyPr/>
                    <a:lstStyle/>
                    <a:p>
                      <a:pPr marL="64135" marR="1647190">
                        <a:lnSpc>
                          <a:spcPct val="115000"/>
                        </a:lnSpc>
                        <a:spcBef>
                          <a:spcPts val="0"/>
                        </a:spcBef>
                        <a:spcAft>
                          <a:spcPts val="0"/>
                        </a:spcAft>
                      </a:pPr>
                      <a:r>
                        <a:rPr lang="en-US" sz="1800" b="1" dirty="0" smtClean="0">
                          <a:effectLst/>
                          <a:latin typeface="Calibri" panose="020F0502020204030204" pitchFamily="34" charset="0"/>
                          <a:ea typeface="Calibri" panose="020F0502020204030204" pitchFamily="34" charset="0"/>
                          <a:cs typeface="Calibri" panose="020F0502020204030204" pitchFamily="34" charset="0"/>
                        </a:rPr>
                        <a:t>Dr. Nicole S. Bennett; Wayne</a:t>
                      </a:r>
                      <a:r>
                        <a:rPr lang="en-US" sz="1800" b="1" baseline="0" dirty="0" smtClean="0">
                          <a:effectLst/>
                          <a:latin typeface="Calibri" panose="020F0502020204030204" pitchFamily="34" charset="0"/>
                          <a:ea typeface="Calibri" panose="020F0502020204030204" pitchFamily="34" charset="0"/>
                          <a:cs typeface="Calibri" panose="020F0502020204030204" pitchFamily="34" charset="0"/>
                        </a:rPr>
                        <a:t> 616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4135" marR="0">
                        <a:lnSpc>
                          <a:spcPct val="115000"/>
                        </a:lnSpc>
                        <a:spcBef>
                          <a:spcPts val="0"/>
                        </a:spcBef>
                        <a:spcAft>
                          <a:spcPts val="0"/>
                        </a:spcAft>
                      </a:pPr>
                      <a:r>
                        <a:rPr lang="en-US" sz="1800" b="1" dirty="0" smtClean="0">
                          <a:effectLst/>
                          <a:latin typeface="Calibri" panose="020F0502020204030204" pitchFamily="34" charset="0"/>
                          <a:ea typeface="Calibri" panose="020F0502020204030204" pitchFamily="34" charset="0"/>
                          <a:cs typeface="Calibri" panose="020F0502020204030204" pitchFamily="34" charset="0"/>
                        </a:rPr>
                        <a:t>Vice Provost for Research and Creative</a:t>
                      </a:r>
                      <a:r>
                        <a:rPr lang="en-US" sz="1800" b="1" baseline="0" dirty="0" smtClean="0">
                          <a:effectLst/>
                          <a:latin typeface="Calibri" panose="020F0502020204030204" pitchFamily="34" charset="0"/>
                          <a:ea typeface="Calibri" panose="020F0502020204030204" pitchFamily="34" charset="0"/>
                          <a:cs typeface="Calibri" panose="020F0502020204030204" pitchFamily="34" charset="0"/>
                        </a:rPr>
                        <a:t> Activity</a:t>
                      </a:r>
                      <a:endParaRPr lang="en-US" sz="1800" b="1" dirty="0" smtClean="0">
                        <a:effectLst/>
                        <a:latin typeface="Calibri" panose="020F0502020204030204" pitchFamily="34" charset="0"/>
                        <a:ea typeface="Calibri" panose="020F0502020204030204" pitchFamily="34" charset="0"/>
                        <a:cs typeface="Calibri" panose="020F0502020204030204" pitchFamily="34" charset="0"/>
                      </a:endParaRPr>
                    </a:p>
                    <a:p>
                      <a:pPr marL="64135" marR="0">
                        <a:lnSpc>
                          <a:spcPct val="115000"/>
                        </a:lnSpc>
                        <a:spcBef>
                          <a:spcPts val="0"/>
                        </a:spcBef>
                        <a:spcAft>
                          <a:spcPts val="0"/>
                        </a:spcAft>
                      </a:pPr>
                      <a:r>
                        <a:rPr lang="en-US" sz="1800" u="sng"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nbennett@wcupa.edu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4135" marR="0">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Calibri" panose="020F0502020204030204" pitchFamily="34" charset="0"/>
                        </a:rPr>
                        <a:t>610-436-3592</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68275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M. Holly </a:t>
                      </a:r>
                      <a:r>
                        <a:rPr lang="en-US" sz="1800" dirty="0" smtClean="0">
                          <a:effectLst/>
                          <a:latin typeface="Calibri" panose="020F0502020204030204" pitchFamily="34" charset="0"/>
                          <a:ea typeface="Calibri" panose="020F0502020204030204" pitchFamily="34" charset="0"/>
                          <a:cs typeface="Calibri" panose="020F0502020204030204" pitchFamily="34" charset="0"/>
                        </a:rPr>
                        <a:t>Jackson;</a:t>
                      </a:r>
                      <a:r>
                        <a:rPr lang="en-US" sz="1800" baseline="0" dirty="0" smtClean="0">
                          <a:effectLst/>
                          <a:latin typeface="Calibri" panose="020F0502020204030204" pitchFamily="34" charset="0"/>
                          <a:ea typeface="Calibri" panose="020F0502020204030204" pitchFamily="34" charset="0"/>
                          <a:cs typeface="Calibri" panose="020F0502020204030204" pitchFamily="34" charset="0"/>
                        </a:rPr>
                        <a:t> Wayne 611</a:t>
                      </a:r>
                      <a:endParaRPr lang="en-US" sz="1800" dirty="0" smtClean="0">
                        <a:effectLst/>
                        <a:latin typeface="Calibri" panose="020F0502020204030204" pitchFamily="34" charset="0"/>
                        <a:ea typeface="Calibri" panose="020F0502020204030204" pitchFamily="34" charset="0"/>
                        <a:cs typeface="Calibri" panose="020F0502020204030204" pitchFamily="34" charset="0"/>
                      </a:endParaRPr>
                    </a:p>
                    <a:p>
                      <a:pPr marL="64135" marR="1682750">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Calibri" panose="020F0502020204030204" pitchFamily="34" charset="0"/>
                        </a:rPr>
                        <a:t>Administrative</a:t>
                      </a:r>
                      <a:r>
                        <a:rPr lang="en-US" sz="1800" spc="-10" dirty="0" smtClean="0">
                          <a:effectLst/>
                          <a:latin typeface="Calibri" panose="020F0502020204030204" pitchFamily="34" charset="0"/>
                          <a:ea typeface="Calibri" panose="020F0502020204030204" pitchFamily="34" charset="0"/>
                          <a:cs typeface="Calibri" panose="020F0502020204030204" pitchFamily="34" charset="0"/>
                        </a:rPr>
                        <a:t> </a:t>
                      </a:r>
                      <a:r>
                        <a:rPr lang="en-US" sz="1800" dirty="0" smtClean="0">
                          <a:effectLst/>
                          <a:latin typeface="Calibri" panose="020F0502020204030204" pitchFamily="34" charset="0"/>
                          <a:ea typeface="Calibri" panose="020F0502020204030204" pitchFamily="34" charset="0"/>
                          <a:cs typeface="Calibri" panose="020F0502020204030204" pitchFamily="34" charset="0"/>
                        </a:rPr>
                        <a:t>Assist</a:t>
                      </a:r>
                      <a:r>
                        <a:rPr lang="en-US" sz="1800" spc="5" dirty="0" smtClean="0">
                          <a:effectLst/>
                          <a:latin typeface="Calibri" panose="020F0502020204030204" pitchFamily="34" charset="0"/>
                          <a:ea typeface="Calibri" panose="020F0502020204030204" pitchFamily="34" charset="0"/>
                          <a:cs typeface="Calibri" panose="020F0502020204030204" pitchFamily="34" charset="0"/>
                        </a:rPr>
                        <a:t>a</a:t>
                      </a:r>
                      <a:r>
                        <a:rPr lang="en-US" sz="1800" dirty="0" smtClean="0">
                          <a:effectLst/>
                          <a:latin typeface="Calibri" panose="020F0502020204030204" pitchFamily="34" charset="0"/>
                          <a:ea typeface="Calibri" panose="020F0502020204030204" pitchFamily="34" charset="0"/>
                          <a:cs typeface="Calibri" panose="020F0502020204030204" pitchFamily="34" charset="0"/>
                        </a:rPr>
                        <a:t>nt</a:t>
                      </a:r>
                      <a:r>
                        <a:rPr lang="en-US" sz="18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800" dirty="0" smtClean="0">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MJackson2@w</a:t>
                      </a:r>
                      <a:r>
                        <a:rPr lang="en-US" sz="1800" u="sng" spc="-5"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cu</a:t>
                      </a:r>
                      <a:r>
                        <a:rPr lang="en-US" sz="1800" u="sng" spc="5"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p</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a.edu </a:t>
                      </a:r>
                      <a:endParaRPr lang="en-US" sz="1800" u="sng"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64135" marR="1682750">
                        <a:lnSpc>
                          <a:spcPct val="115000"/>
                        </a:lnSpc>
                        <a:spcBef>
                          <a:spcPts val="0"/>
                        </a:spcBef>
                        <a:spcAft>
                          <a:spcPts val="0"/>
                        </a:spcAft>
                      </a:pPr>
                      <a:r>
                        <a:rPr lang="en-US" sz="1800" spc="5"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r>
                        <a:rPr lang="en-US" sz="18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18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r>
                        <a:rPr lang="en-US" sz="18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US" sz="18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r>
                        <a:rPr lang="en-US" sz="18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US" sz="18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4513">
                <a:tc>
                  <a:txBody>
                    <a:bodyPr/>
                    <a:lstStyle/>
                    <a:p>
                      <a:pPr marL="64135"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Laura</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smtClean="0">
                          <a:effectLst/>
                          <a:latin typeface="Calibri" panose="020F0502020204030204" pitchFamily="34" charset="0"/>
                          <a:ea typeface="Calibri" panose="020F0502020204030204" pitchFamily="34" charset="0"/>
                          <a:cs typeface="Calibri" panose="020F0502020204030204" pitchFamily="34" charset="0"/>
                        </a:rPr>
                        <a:t>Vassallo, Wayne 614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4135"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Grants</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Devel</a:t>
                      </a:r>
                      <a:r>
                        <a:rPr lang="en-US" sz="1800" spc="-5" dirty="0">
                          <a:effectLst/>
                          <a:latin typeface="Calibri" panose="020F0502020204030204" pitchFamily="34" charset="0"/>
                          <a:ea typeface="Calibri" panose="020F0502020204030204" pitchFamily="34" charset="0"/>
                          <a:cs typeface="Calibri" panose="020F0502020204030204" pitchFamily="34" charset="0"/>
                        </a:rPr>
                        <a:t>opm</a:t>
                      </a:r>
                      <a:r>
                        <a:rPr lang="en-US" sz="1800" dirty="0">
                          <a:effectLst/>
                          <a:latin typeface="Calibri" panose="020F0502020204030204" pitchFamily="34" charset="0"/>
                          <a:ea typeface="Calibri" panose="020F0502020204030204" pitchFamily="34" charset="0"/>
                          <a:cs typeface="Calibri" panose="020F0502020204030204" pitchFamily="34" charset="0"/>
                        </a:rPr>
                        <a:t>ent</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smtClean="0">
                          <a:effectLst/>
                          <a:latin typeface="Calibri" panose="020F0502020204030204" pitchFamily="34" charset="0"/>
                          <a:ea typeface="Calibri" panose="020F0502020204030204" pitchFamily="34" charset="0"/>
                          <a:cs typeface="Calibri" panose="020F0502020204030204" pitchFamily="34" charset="0"/>
                        </a:rPr>
                        <a:t>Spec</a:t>
                      </a:r>
                      <a:r>
                        <a:rPr lang="en-US" sz="1800" spc="-10" dirty="0" smtClean="0">
                          <a:effectLst/>
                          <a:latin typeface="Calibri" panose="020F0502020204030204" pitchFamily="34" charset="0"/>
                          <a:ea typeface="Calibri" panose="020F0502020204030204" pitchFamily="34" charset="0"/>
                          <a:cs typeface="Calibri" panose="020F0502020204030204" pitchFamily="34" charset="0"/>
                        </a:rPr>
                        <a:t>i</a:t>
                      </a:r>
                      <a:r>
                        <a:rPr lang="en-US" sz="1800" dirty="0" smtClean="0">
                          <a:effectLst/>
                          <a:latin typeface="Calibri" panose="020F0502020204030204" pitchFamily="34" charset="0"/>
                          <a:ea typeface="Calibri" panose="020F0502020204030204" pitchFamily="34" charset="0"/>
                          <a:cs typeface="Calibri" panose="020F0502020204030204" pitchFamily="34" charset="0"/>
                        </a:rPr>
                        <a:t>alist</a:t>
                      </a:r>
                    </a:p>
                    <a:p>
                      <a:pPr marL="64135" marR="0">
                        <a:lnSpc>
                          <a:spcPct val="115000"/>
                        </a:lnSpc>
                        <a:spcBef>
                          <a:spcPts val="0"/>
                        </a:spcBef>
                        <a:spcAft>
                          <a:spcPts val="0"/>
                        </a:spcAft>
                      </a:pPr>
                      <a:r>
                        <a:rPr lang="en-US" sz="1800" u="sng"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LVassallo@wcupa.edu</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smtClean="0">
                        <a:effectLst/>
                        <a:latin typeface="Calibri" panose="020F0502020204030204" pitchFamily="34" charset="0"/>
                        <a:ea typeface="Calibri" panose="020F0502020204030204" pitchFamily="34" charset="0"/>
                        <a:cs typeface="Calibri" panose="020F0502020204030204" pitchFamily="34" charset="0"/>
                      </a:endParaRPr>
                    </a:p>
                    <a:p>
                      <a:pPr marL="64135" marR="0">
                        <a:lnSpc>
                          <a:spcPct val="115000"/>
                        </a:lnSpc>
                        <a:spcBef>
                          <a:spcPts val="0"/>
                        </a:spcBef>
                        <a:spcAft>
                          <a:spcPts val="0"/>
                        </a:spcAft>
                      </a:pPr>
                      <a:r>
                        <a:rPr lang="en-US" sz="1800" spc="5" dirty="0" smtClean="0">
                          <a:effectLst/>
                          <a:latin typeface="Calibri" panose="020F0502020204030204" pitchFamily="34" charset="0"/>
                          <a:ea typeface="Calibri" panose="020F0502020204030204" pitchFamily="34" charset="0"/>
                          <a:cs typeface="Calibri" panose="020F0502020204030204" pitchFamily="34" charset="0"/>
                        </a:rPr>
                        <a:t>(</a:t>
                      </a:r>
                      <a:r>
                        <a:rPr lang="en-US" sz="1800" spc="-5" dirty="0">
                          <a:effectLst/>
                          <a:latin typeface="Calibri" panose="020F0502020204030204" pitchFamily="34" charset="0"/>
                          <a:ea typeface="Calibri" panose="020F0502020204030204" pitchFamily="34" charset="0"/>
                          <a:cs typeface="Calibri" panose="020F0502020204030204" pitchFamily="34" charset="0"/>
                        </a:rPr>
                        <a:t>6</a:t>
                      </a:r>
                      <a:r>
                        <a:rPr lang="en-US" sz="1800" spc="5" dirty="0">
                          <a:effectLst/>
                          <a:latin typeface="Calibri" panose="020F0502020204030204" pitchFamily="34" charset="0"/>
                          <a:ea typeface="Calibri" panose="020F0502020204030204" pitchFamily="34" charset="0"/>
                          <a:cs typeface="Calibri" panose="020F0502020204030204" pitchFamily="34" charset="0"/>
                        </a:rPr>
                        <a:t>1</a:t>
                      </a:r>
                      <a:r>
                        <a:rPr lang="en-US" sz="1800" spc="-5" dirty="0">
                          <a:effectLst/>
                          <a:latin typeface="Calibri" panose="020F0502020204030204" pitchFamily="34" charset="0"/>
                          <a:ea typeface="Calibri" panose="020F0502020204030204" pitchFamily="34" charset="0"/>
                          <a:cs typeface="Calibri" panose="020F0502020204030204" pitchFamily="34" charset="0"/>
                        </a:rPr>
                        <a:t>0</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4</a:t>
                      </a:r>
                      <a:r>
                        <a:rPr lang="en-US" sz="1800" spc="-5" dirty="0">
                          <a:effectLst/>
                          <a:latin typeface="Calibri" panose="020F0502020204030204" pitchFamily="34" charset="0"/>
                          <a:ea typeface="Calibri" panose="020F0502020204030204" pitchFamily="34" charset="0"/>
                          <a:cs typeface="Calibri" panose="020F0502020204030204" pitchFamily="34" charset="0"/>
                        </a:rPr>
                        <a:t>3</a:t>
                      </a:r>
                      <a:r>
                        <a:rPr lang="en-US" sz="1800" spc="5" dirty="0">
                          <a:effectLst/>
                          <a:latin typeface="Calibri" panose="020F0502020204030204" pitchFamily="34" charset="0"/>
                          <a:ea typeface="Calibri" panose="020F0502020204030204" pitchFamily="34" charset="0"/>
                          <a:cs typeface="Calibri" panose="020F0502020204030204" pitchFamily="34" charset="0"/>
                        </a:rPr>
                        <a:t>0</a:t>
                      </a:r>
                      <a:r>
                        <a:rPr lang="en-US" sz="1800" spc="-5" dirty="0">
                          <a:effectLst/>
                          <a:latin typeface="Calibri" panose="020F0502020204030204" pitchFamily="34" charset="0"/>
                          <a:ea typeface="Calibri" panose="020F0502020204030204" pitchFamily="34" charset="0"/>
                          <a:cs typeface="Calibri" panose="020F0502020204030204" pitchFamily="34" charset="0"/>
                        </a:rPr>
                        <a:t>‐</a:t>
                      </a:r>
                      <a:r>
                        <a:rPr lang="en-US" sz="1800" spc="5" dirty="0">
                          <a:effectLst/>
                          <a:latin typeface="Calibri" panose="020F0502020204030204" pitchFamily="34" charset="0"/>
                          <a:ea typeface="Calibri" panose="020F0502020204030204" pitchFamily="34" charset="0"/>
                          <a:cs typeface="Calibri" panose="020F0502020204030204" pitchFamily="34" charset="0"/>
                        </a:rPr>
                        <a:t>5</a:t>
                      </a:r>
                      <a:r>
                        <a:rPr lang="en-US" sz="1800" spc="-5" dirty="0">
                          <a:effectLst/>
                          <a:latin typeface="Calibri" panose="020F0502020204030204" pitchFamily="34" charset="0"/>
                          <a:ea typeface="Calibri" panose="020F0502020204030204" pitchFamily="34" charset="0"/>
                          <a:cs typeface="Calibri" panose="020F0502020204030204" pitchFamily="34" charset="0"/>
                        </a:rPr>
                        <a:t>606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4135"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Su</a:t>
                      </a:r>
                      <a:r>
                        <a:rPr lang="en-US" sz="1800" b="1" spc="-5" dirty="0">
                          <a:effectLst/>
                          <a:latin typeface="Calibri" panose="020F0502020204030204" pitchFamily="34" charset="0"/>
                          <a:ea typeface="Calibri" panose="020F0502020204030204" pitchFamily="34" charset="0"/>
                          <a:cs typeface="Calibri" panose="020F0502020204030204" pitchFamily="34" charset="0"/>
                        </a:rPr>
                        <a:t>p</a:t>
                      </a:r>
                      <a:r>
                        <a:rPr lang="en-US" sz="1800" b="1" dirty="0">
                          <a:effectLst/>
                          <a:latin typeface="Calibri" panose="020F0502020204030204" pitchFamily="34" charset="0"/>
                          <a:ea typeface="Calibri" panose="020F0502020204030204" pitchFamily="34" charset="0"/>
                          <a:cs typeface="Calibri" panose="020F0502020204030204" pitchFamily="34" charset="0"/>
                        </a:rPr>
                        <a:t>ports Colleges of the Sciences &amp; Mathematics and Health Sciences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Cathe</a:t>
                      </a:r>
                      <a:r>
                        <a:rPr lang="en-US" sz="1800" spc="-5" dirty="0">
                          <a:effectLst/>
                          <a:latin typeface="Calibri" panose="020F0502020204030204" pitchFamily="34" charset="0"/>
                          <a:ea typeface="Calibri" panose="020F0502020204030204" pitchFamily="34" charset="0"/>
                          <a:cs typeface="Calibri" panose="020F0502020204030204" pitchFamily="34" charset="0"/>
                        </a:rPr>
                        <a:t>r</a:t>
                      </a:r>
                      <a:r>
                        <a:rPr lang="en-US" sz="1800" dirty="0">
                          <a:effectLst/>
                          <a:latin typeface="Calibri" panose="020F0502020204030204" pitchFamily="34" charset="0"/>
                          <a:ea typeface="Calibri" panose="020F0502020204030204" pitchFamily="34" charset="0"/>
                          <a:cs typeface="Calibri" panose="020F0502020204030204" pitchFamily="34" charset="0"/>
                        </a:rPr>
                        <a:t>ine</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smtClean="0">
                          <a:effectLst/>
                          <a:latin typeface="Calibri" panose="020F0502020204030204" pitchFamily="34" charset="0"/>
                          <a:ea typeface="Calibri" panose="020F0502020204030204" pitchFamily="34" charset="0"/>
                          <a:cs typeface="Calibri" panose="020F0502020204030204" pitchFamily="34" charset="0"/>
                        </a:rPr>
                        <a:t>Sp</a:t>
                      </a:r>
                      <a:r>
                        <a:rPr lang="en-US" sz="1800" spc="-5" dirty="0" smtClean="0">
                          <a:effectLst/>
                          <a:latin typeface="Calibri" panose="020F0502020204030204" pitchFamily="34" charset="0"/>
                          <a:ea typeface="Calibri" panose="020F0502020204030204" pitchFamily="34" charset="0"/>
                          <a:cs typeface="Calibri" panose="020F0502020204030204" pitchFamily="34" charset="0"/>
                        </a:rPr>
                        <a:t>a</a:t>
                      </a:r>
                      <a:r>
                        <a:rPr lang="en-US" sz="1800" dirty="0" smtClean="0">
                          <a:effectLst/>
                          <a:latin typeface="Calibri" panose="020F0502020204030204" pitchFamily="34" charset="0"/>
                          <a:ea typeface="Calibri" panose="020F0502020204030204" pitchFamily="34" charset="0"/>
                          <a:cs typeface="Calibri" panose="020F0502020204030204" pitchFamily="34" charset="0"/>
                        </a:rPr>
                        <a:t>ur, Wayne</a:t>
                      </a:r>
                      <a:r>
                        <a:rPr lang="en-US" sz="1800" baseline="0" dirty="0" smtClean="0">
                          <a:effectLst/>
                          <a:latin typeface="Calibri" panose="020F0502020204030204" pitchFamily="34" charset="0"/>
                          <a:ea typeface="Calibri" panose="020F0502020204030204" pitchFamily="34" charset="0"/>
                          <a:cs typeface="Calibri" panose="020F0502020204030204" pitchFamily="34" charset="0"/>
                        </a:rPr>
                        <a:t> 612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4135"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Grants</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Devel</a:t>
                      </a:r>
                      <a:r>
                        <a:rPr lang="en-US" sz="1800" spc="-5" dirty="0">
                          <a:effectLst/>
                          <a:latin typeface="Calibri" panose="020F0502020204030204" pitchFamily="34" charset="0"/>
                          <a:ea typeface="Calibri" panose="020F0502020204030204" pitchFamily="34" charset="0"/>
                          <a:cs typeface="Calibri" panose="020F0502020204030204" pitchFamily="34" charset="0"/>
                        </a:rPr>
                        <a:t>opm</a:t>
                      </a:r>
                      <a:r>
                        <a:rPr lang="en-US" sz="1800" dirty="0">
                          <a:effectLst/>
                          <a:latin typeface="Calibri" panose="020F0502020204030204" pitchFamily="34" charset="0"/>
                          <a:ea typeface="Calibri" panose="020F0502020204030204" pitchFamily="34" charset="0"/>
                          <a:cs typeface="Calibri" panose="020F0502020204030204" pitchFamily="34" charset="0"/>
                        </a:rPr>
                        <a:t>ent</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smtClean="0">
                          <a:effectLst/>
                          <a:latin typeface="Calibri" panose="020F0502020204030204" pitchFamily="34" charset="0"/>
                          <a:ea typeface="Calibri" panose="020F0502020204030204" pitchFamily="34" charset="0"/>
                          <a:cs typeface="Calibri" panose="020F0502020204030204" pitchFamily="34" charset="0"/>
                        </a:rPr>
                        <a:t>Spec</a:t>
                      </a:r>
                      <a:r>
                        <a:rPr lang="en-US" sz="1800" spc="-10" dirty="0" smtClean="0">
                          <a:effectLst/>
                          <a:latin typeface="Calibri" panose="020F0502020204030204" pitchFamily="34" charset="0"/>
                          <a:ea typeface="Calibri" panose="020F0502020204030204" pitchFamily="34" charset="0"/>
                          <a:cs typeface="Calibri" panose="020F0502020204030204" pitchFamily="34" charset="0"/>
                        </a:rPr>
                        <a:t>i</a:t>
                      </a:r>
                      <a:r>
                        <a:rPr lang="en-US" sz="1800" dirty="0" smtClean="0">
                          <a:effectLst/>
                          <a:latin typeface="Calibri" panose="020F0502020204030204" pitchFamily="34" charset="0"/>
                          <a:ea typeface="Calibri" panose="020F0502020204030204" pitchFamily="34" charset="0"/>
                          <a:cs typeface="Calibri" panose="020F0502020204030204" pitchFamily="34" charset="0"/>
                        </a:rPr>
                        <a:t>alist;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4135" marR="0">
                        <a:lnSpc>
                          <a:spcPct val="115000"/>
                        </a:lnSpc>
                        <a:spcBef>
                          <a:spcPts val="0"/>
                        </a:spcBef>
                        <a:spcAft>
                          <a:spcPts val="0"/>
                        </a:spcAft>
                      </a:pPr>
                      <a:r>
                        <a:rPr lang="en-US" sz="1800" u="sng" spc="5"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CSp</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aur@wc</a:t>
                      </a:r>
                      <a:r>
                        <a:rPr lang="en-US" sz="1800" u="sng" spc="5"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u</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pa.e</a:t>
                      </a:r>
                      <a:r>
                        <a:rPr lang="en-US" sz="1800" u="sng" spc="5"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d</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u</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a:t>
                      </a:r>
                      <a:r>
                        <a:rPr lang="en-US" sz="1800" spc="-5" dirty="0">
                          <a:effectLst/>
                          <a:latin typeface="Calibri" panose="020F0502020204030204" pitchFamily="34" charset="0"/>
                          <a:ea typeface="Calibri" panose="020F0502020204030204" pitchFamily="34" charset="0"/>
                          <a:cs typeface="Calibri" panose="020F0502020204030204" pitchFamily="34" charset="0"/>
                        </a:rPr>
                        <a:t>6</a:t>
                      </a:r>
                      <a:r>
                        <a:rPr lang="en-US" sz="1800" spc="5" dirty="0">
                          <a:effectLst/>
                          <a:latin typeface="Calibri" panose="020F0502020204030204" pitchFamily="34" charset="0"/>
                          <a:ea typeface="Calibri" panose="020F0502020204030204" pitchFamily="34" charset="0"/>
                          <a:cs typeface="Calibri" panose="020F0502020204030204" pitchFamily="34" charset="0"/>
                        </a:rPr>
                        <a:t>1</a:t>
                      </a:r>
                      <a:r>
                        <a:rPr lang="en-US" sz="1800" spc="-5" dirty="0">
                          <a:effectLst/>
                          <a:latin typeface="Calibri" panose="020F0502020204030204" pitchFamily="34" charset="0"/>
                          <a:ea typeface="Calibri" panose="020F0502020204030204" pitchFamily="34" charset="0"/>
                          <a:cs typeface="Calibri" panose="020F0502020204030204" pitchFamily="34" charset="0"/>
                        </a:rPr>
                        <a:t>0</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4</a:t>
                      </a:r>
                      <a:r>
                        <a:rPr lang="en-US" sz="1800" spc="-5" dirty="0">
                          <a:effectLst/>
                          <a:latin typeface="Calibri" panose="020F0502020204030204" pitchFamily="34" charset="0"/>
                          <a:ea typeface="Calibri" panose="020F0502020204030204" pitchFamily="34" charset="0"/>
                          <a:cs typeface="Calibri" panose="020F0502020204030204" pitchFamily="34" charset="0"/>
                        </a:rPr>
                        <a:t>3</a:t>
                      </a:r>
                      <a:r>
                        <a:rPr lang="en-US" sz="1800" spc="5" dirty="0">
                          <a:effectLst/>
                          <a:latin typeface="Calibri" panose="020F0502020204030204" pitchFamily="34" charset="0"/>
                          <a:ea typeface="Calibri" panose="020F0502020204030204" pitchFamily="34" charset="0"/>
                          <a:cs typeface="Calibri" panose="020F0502020204030204" pitchFamily="34" charset="0"/>
                        </a:rPr>
                        <a:t>6</a:t>
                      </a:r>
                      <a:r>
                        <a:rPr lang="en-US" sz="1800" spc="-5" dirty="0">
                          <a:effectLst/>
                          <a:latin typeface="Calibri" panose="020F0502020204030204" pitchFamily="34" charset="0"/>
                          <a:ea typeface="Calibri" panose="020F0502020204030204" pitchFamily="34" charset="0"/>
                          <a:cs typeface="Calibri" panose="020F0502020204030204" pitchFamily="34" charset="0"/>
                        </a:rPr>
                        <a:t>‐</a:t>
                      </a:r>
                      <a:r>
                        <a:rPr lang="en-US" sz="1800" spc="5" dirty="0">
                          <a:effectLst/>
                          <a:latin typeface="Calibri" panose="020F0502020204030204" pitchFamily="34" charset="0"/>
                          <a:ea typeface="Calibri" panose="020F0502020204030204" pitchFamily="34" charset="0"/>
                          <a:cs typeface="Calibri" panose="020F0502020204030204" pitchFamily="34" charset="0"/>
                        </a:rPr>
                        <a:t>3</a:t>
                      </a:r>
                      <a:r>
                        <a:rPr lang="en-US" sz="1800" spc="-5" dirty="0">
                          <a:effectLst/>
                          <a:latin typeface="Calibri" panose="020F0502020204030204" pitchFamily="34" charset="0"/>
                          <a:ea typeface="Calibri" panose="020F0502020204030204" pitchFamily="34" charset="0"/>
                          <a:cs typeface="Calibri" panose="020F0502020204030204" pitchFamily="34" charset="0"/>
                        </a:rPr>
                        <a:t>060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4135"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Su</a:t>
                      </a:r>
                      <a:r>
                        <a:rPr lang="en-US" sz="1800" b="1" spc="-5" dirty="0">
                          <a:effectLst/>
                          <a:latin typeface="Calibri" panose="020F0502020204030204" pitchFamily="34" charset="0"/>
                          <a:ea typeface="Calibri" panose="020F0502020204030204" pitchFamily="34" charset="0"/>
                          <a:cs typeface="Calibri" panose="020F0502020204030204" pitchFamily="34" charset="0"/>
                        </a:rPr>
                        <a:t>p</a:t>
                      </a:r>
                      <a:r>
                        <a:rPr lang="en-US" sz="1800" b="1" dirty="0">
                          <a:effectLst/>
                          <a:latin typeface="Calibri" panose="020F0502020204030204" pitchFamily="34" charset="0"/>
                          <a:ea typeface="Calibri" panose="020F0502020204030204" pitchFamily="34" charset="0"/>
                          <a:cs typeface="Calibri" panose="020F0502020204030204" pitchFamily="34" charset="0"/>
                        </a:rPr>
                        <a:t>ports Colleges of Arts &amp;Humanities, Business &amp; Public Management, and Education &amp; Social Work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2787">
                <a:tc>
                  <a:txBody>
                    <a:bodyPr/>
                    <a:lstStyle/>
                    <a:p>
                      <a:pPr marL="64135"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Kristel </a:t>
                      </a:r>
                      <a:r>
                        <a:rPr lang="en-US" sz="1800" dirty="0" smtClean="0">
                          <a:effectLst/>
                          <a:latin typeface="Calibri" panose="020F0502020204030204" pitchFamily="34" charset="0"/>
                          <a:ea typeface="Calibri" panose="020F0502020204030204" pitchFamily="34" charset="0"/>
                          <a:cs typeface="Calibri" panose="020F0502020204030204" pitchFamily="34" charset="0"/>
                        </a:rPr>
                        <a:t>Buschan; Wayne 627- </a:t>
                      </a:r>
                      <a:r>
                        <a:rPr lang="en-US" sz="1800" b="1" dirty="0" smtClean="0">
                          <a:effectLst/>
                          <a:latin typeface="Calibri" panose="020F0502020204030204" pitchFamily="34" charset="0"/>
                          <a:ea typeface="Calibri" panose="020F0502020204030204" pitchFamily="34" charset="0"/>
                          <a:cs typeface="Calibri" panose="020F0502020204030204" pitchFamily="34" charset="0"/>
                        </a:rPr>
                        <a:t>Student Ambassador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64135"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Graduate</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Res</a:t>
                      </a:r>
                      <a:r>
                        <a:rPr lang="en-US" sz="1800" spc="-5" dirty="0">
                          <a:effectLst/>
                          <a:latin typeface="Calibri" panose="020F0502020204030204" pitchFamily="34" charset="0"/>
                          <a:ea typeface="Calibri" panose="020F0502020204030204" pitchFamily="34" charset="0"/>
                          <a:cs typeface="Calibri" panose="020F0502020204030204" pitchFamily="34" charset="0"/>
                        </a:rPr>
                        <a:t>e</a:t>
                      </a:r>
                      <a:r>
                        <a:rPr lang="en-US" sz="1800" dirty="0">
                          <a:effectLst/>
                          <a:latin typeface="Calibri" panose="020F0502020204030204" pitchFamily="34" charset="0"/>
                          <a:ea typeface="Calibri" panose="020F0502020204030204" pitchFamily="34" charset="0"/>
                          <a:cs typeface="Calibri" panose="020F0502020204030204" pitchFamily="34" charset="0"/>
                        </a:rPr>
                        <a:t>arch</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Assistant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4135" marR="0">
                        <a:lnSpc>
                          <a:spcPct val="115000"/>
                        </a:lnSpc>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KB896589@wcupa.edu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005"/>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Colin </a:t>
                      </a:r>
                      <a:r>
                        <a:rPr lang="en-US" sz="1800" dirty="0" smtClean="0">
                          <a:effectLst/>
                          <a:latin typeface="Calibri" panose="020F0502020204030204" pitchFamily="34" charset="0"/>
                          <a:ea typeface="Calibri" panose="020F0502020204030204" pitchFamily="34" charset="0"/>
                          <a:cs typeface="Calibri" panose="020F0502020204030204" pitchFamily="34" charset="0"/>
                        </a:rPr>
                        <a:t>Mancini; Wayne 627- </a:t>
                      </a:r>
                      <a:r>
                        <a:rPr lang="en-US" sz="1800" b="1" dirty="0" smtClean="0">
                          <a:effectLst/>
                          <a:latin typeface="Calibri" panose="020F0502020204030204" pitchFamily="34" charset="0"/>
                          <a:ea typeface="Calibri" panose="020F0502020204030204" pitchFamily="34" charset="0"/>
                          <a:cs typeface="Calibri" panose="020F0502020204030204" pitchFamily="34" charset="0"/>
                        </a:rPr>
                        <a:t>Student Ambassador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Graduate Research Assistant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CM877119@wcupa.edu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3195782" y="6188364"/>
            <a:ext cx="4507196"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b="1" dirty="0" smtClean="0"/>
              <a:t>E-mail us at </a:t>
            </a:r>
            <a:r>
              <a:rPr lang="en-US" sz="2400" b="1" dirty="0" smtClean="0">
                <a:hlinkClick r:id="rId8"/>
              </a:rPr>
              <a:t>research@wcupa.edu</a:t>
            </a:r>
            <a:endParaRPr lang="en-US" sz="2400" b="1" dirty="0"/>
          </a:p>
        </p:txBody>
      </p:sp>
    </p:spTree>
    <p:extLst>
      <p:ext uri="{BB962C8B-B14F-4D97-AF65-F5344CB8AC3E}">
        <p14:creationId xmlns:p14="http://schemas.microsoft.com/office/powerpoint/2010/main" val="3402075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814" y="290788"/>
            <a:ext cx="10861287" cy="1045094"/>
          </a:xfrm>
          <a:prstGeom prst="rect">
            <a:avLst/>
          </a:prstGeom>
        </p:spPr>
        <p:txBody>
          <a:bodyPr wrap="square">
            <a:spAutoFit/>
          </a:bodyPr>
          <a:lstStyle/>
          <a:p>
            <a:pPr algn="ctr">
              <a:lnSpc>
                <a:spcPct val="115000"/>
              </a:lnSpc>
              <a:spcAft>
                <a:spcPts val="1000"/>
              </a:spcAft>
            </a:pPr>
            <a:r>
              <a:rPr lang="en-US" sz="2400" b="1" dirty="0" smtClean="0">
                <a:solidFill>
                  <a:srgbClr val="7030A0"/>
                </a:solidFill>
                <a:latin typeface="Adobe Fangsong Std R" panose="02020400000000000000" pitchFamily="18" charset="-128"/>
                <a:ea typeface="Adobe Fangsong Std R" panose="02020400000000000000" pitchFamily="18" charset="-128"/>
                <a:cs typeface="Times New Roman" panose="02020603050405020304" pitchFamily="18" charset="0"/>
              </a:rPr>
              <a:t>How Do I Find </a:t>
            </a:r>
            <a:r>
              <a:rPr lang="en-US" sz="2400" b="1" dirty="0" smtClean="0">
                <a:solidFill>
                  <a:srgbClr val="7030A0"/>
                </a:solidFill>
                <a:latin typeface="Adobe Fangsong Std R" panose="02020400000000000000" pitchFamily="18" charset="-128"/>
                <a:ea typeface="Adobe Fangsong Std R" panose="02020400000000000000" pitchFamily="18" charset="-128"/>
                <a:cs typeface="Times New Roman" panose="02020603050405020304" pitchFamily="18" charset="0"/>
              </a:rPr>
              <a:t>ORSP:    </a:t>
            </a:r>
            <a:r>
              <a:rPr lang="en-US" sz="2400" b="1" dirty="0" smtClean="0">
                <a:latin typeface="Adobe Fangsong Std R" panose="02020400000000000000" pitchFamily="18" charset="-128"/>
                <a:ea typeface="Adobe Fangsong Std R" panose="02020400000000000000" pitchFamily="18" charset="-128"/>
                <a:cs typeface="Times New Roman" panose="02020603050405020304" pitchFamily="18" charset="0"/>
                <a:hlinkClick r:id="rId2"/>
              </a:rPr>
              <a:t>www.wcupa.edu/research</a:t>
            </a:r>
            <a:r>
              <a:rPr lang="en-US" sz="2400" b="1" dirty="0" smtClean="0">
                <a:latin typeface="Adobe Fangsong Std R" panose="02020400000000000000" pitchFamily="18" charset="-128"/>
                <a:ea typeface="Adobe Fangsong Std R" panose="02020400000000000000" pitchFamily="18" charset="-128"/>
                <a:cs typeface="Times New Roman" panose="02020603050405020304" pitchFamily="18" charset="0"/>
              </a:rPr>
              <a:t> </a:t>
            </a:r>
            <a:endParaRPr lang="en-US" sz="2400" b="1" dirty="0" smtClean="0">
              <a:latin typeface="Adobe Fangsong Std R" panose="02020400000000000000" pitchFamily="18" charset="-128"/>
              <a:ea typeface="Adobe Fangsong Std R" panose="02020400000000000000" pitchFamily="18" charset="-128"/>
              <a:cs typeface="Times New Roman" panose="02020603050405020304" pitchFamily="18" charset="0"/>
            </a:endParaRPr>
          </a:p>
          <a:p>
            <a:pPr algn="ctr">
              <a:lnSpc>
                <a:spcPct val="115000"/>
              </a:lnSpc>
              <a:spcAft>
                <a:spcPts val="10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Snagit_PPT72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61" y="5009758"/>
            <a:ext cx="9538352" cy="1703277"/>
          </a:xfrm>
          <a:prstGeom prst="rect">
            <a:avLst/>
          </a:prstGeom>
        </p:spPr>
      </p:pic>
      <p:sp>
        <p:nvSpPr>
          <p:cNvPr id="7" name="TextBox 6"/>
          <p:cNvSpPr txBox="1"/>
          <p:nvPr/>
        </p:nvSpPr>
        <p:spPr>
          <a:xfrm>
            <a:off x="-23590" y="4626062"/>
            <a:ext cx="11006254" cy="369332"/>
          </a:xfrm>
          <a:prstGeom prst="rect">
            <a:avLst/>
          </a:prstGeom>
          <a:noFill/>
        </p:spPr>
        <p:txBody>
          <a:bodyPr wrap="square" rtlCol="0">
            <a:spAutoFit/>
          </a:bodyPr>
          <a:lstStyle/>
          <a:p>
            <a:pPr algn="ctr"/>
            <a:r>
              <a:rPr lang="en-US" b="1" dirty="0" smtClean="0"/>
              <a:t>Or</a:t>
            </a:r>
            <a:endParaRPr lang="en-US" b="1" dirty="0"/>
          </a:p>
        </p:txBody>
      </p:sp>
      <p:pic>
        <p:nvPicPr>
          <p:cNvPr id="2" name="Picture 1"/>
          <p:cNvPicPr>
            <a:picLocks noChangeAspect="1"/>
          </p:cNvPicPr>
          <p:nvPr/>
        </p:nvPicPr>
        <p:blipFill>
          <a:blip r:embed="rId4"/>
          <a:stretch>
            <a:fillRect/>
          </a:stretch>
        </p:blipFill>
        <p:spPr>
          <a:xfrm>
            <a:off x="1710611" y="877667"/>
            <a:ext cx="7392395" cy="3734032"/>
          </a:xfrm>
          <a:prstGeom prst="rect">
            <a:avLst/>
          </a:prstGeom>
        </p:spPr>
      </p:pic>
    </p:spTree>
    <p:extLst>
      <p:ext uri="{BB962C8B-B14F-4D97-AF65-F5344CB8AC3E}">
        <p14:creationId xmlns:p14="http://schemas.microsoft.com/office/powerpoint/2010/main" val="269619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1992"/>
            <a:ext cx="11028218" cy="707886"/>
          </a:xfrm>
          <a:prstGeom prst="rect">
            <a:avLst/>
          </a:prstGeom>
          <a:noFill/>
        </p:spPr>
        <p:txBody>
          <a:bodyPr wrap="square" rtlCol="0">
            <a:spAutoFit/>
          </a:bodyPr>
          <a:lstStyle/>
          <a:p>
            <a:pPr algn="ctr"/>
            <a:r>
              <a:rPr lang="en-US" sz="4000" b="1" dirty="0" smtClean="0">
                <a:solidFill>
                  <a:srgbClr val="7030A0"/>
                </a:solidFill>
                <a:ea typeface="Adobe Fangsong Std R" panose="02020400000000000000" pitchFamily="18" charset="-128"/>
                <a:cs typeface="Times New Roman" panose="02020603050405020304" pitchFamily="18" charset="0"/>
              </a:rPr>
              <a:t>We are located on the 6</a:t>
            </a:r>
            <a:r>
              <a:rPr lang="en-US" sz="4000" b="1" baseline="30000" dirty="0" smtClean="0">
                <a:solidFill>
                  <a:srgbClr val="7030A0"/>
                </a:solidFill>
                <a:ea typeface="Adobe Fangsong Std R" panose="02020400000000000000" pitchFamily="18" charset="-128"/>
                <a:cs typeface="Times New Roman" panose="02020603050405020304" pitchFamily="18" charset="0"/>
              </a:rPr>
              <a:t>th</a:t>
            </a:r>
            <a:r>
              <a:rPr lang="en-US" sz="4000" b="1" dirty="0" smtClean="0">
                <a:solidFill>
                  <a:srgbClr val="7030A0"/>
                </a:solidFill>
                <a:ea typeface="Adobe Fangsong Std R" panose="02020400000000000000" pitchFamily="18" charset="-128"/>
                <a:cs typeface="Times New Roman" panose="02020603050405020304" pitchFamily="18" charset="0"/>
              </a:rPr>
              <a:t> Floor of Wayne Hall</a:t>
            </a:r>
            <a:endParaRPr lang="en-US" dirty="0"/>
          </a:p>
        </p:txBody>
      </p:sp>
      <p:pic>
        <p:nvPicPr>
          <p:cNvPr id="2" name="Picture 1"/>
          <p:cNvPicPr>
            <a:picLocks noChangeAspect="1"/>
          </p:cNvPicPr>
          <p:nvPr/>
        </p:nvPicPr>
        <p:blipFill>
          <a:blip r:embed="rId2"/>
          <a:stretch>
            <a:fillRect/>
          </a:stretch>
        </p:blipFill>
        <p:spPr>
          <a:xfrm>
            <a:off x="2541010" y="1187787"/>
            <a:ext cx="6880081" cy="5162647"/>
          </a:xfrm>
          <a:prstGeom prst="rect">
            <a:avLst/>
          </a:prstGeom>
        </p:spPr>
      </p:pic>
    </p:spTree>
    <p:extLst>
      <p:ext uri="{BB962C8B-B14F-4D97-AF65-F5344CB8AC3E}">
        <p14:creationId xmlns:p14="http://schemas.microsoft.com/office/powerpoint/2010/main" val="73491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63" y="519420"/>
            <a:ext cx="10872439" cy="6698309"/>
          </a:xfrm>
          <a:prstGeom prst="rect">
            <a:avLst/>
          </a:prstGeom>
        </p:spPr>
        <p:txBody>
          <a:bodyPr wrap="square">
            <a:spAutoFit/>
          </a:bodyPr>
          <a:lstStyle/>
          <a:p>
            <a:pPr algn="ctr">
              <a:lnSpc>
                <a:spcPct val="115000"/>
              </a:lnSpc>
              <a:spcAft>
                <a:spcPts val="1000"/>
              </a:spcAft>
            </a:pPr>
            <a:r>
              <a:rPr lang="en-US" sz="3200" b="1" dirty="0">
                <a:solidFill>
                  <a:srgbClr val="7030A0"/>
                </a:solidFill>
                <a:ea typeface="Adobe Fangsong Std R" panose="02020400000000000000" pitchFamily="18" charset="-128"/>
                <a:cs typeface="Times New Roman" panose="02020603050405020304" pitchFamily="18" charset="0"/>
              </a:rPr>
              <a:t>What </a:t>
            </a:r>
            <a:r>
              <a:rPr lang="en-US" sz="3200" b="1" dirty="0" smtClean="0">
                <a:solidFill>
                  <a:srgbClr val="7030A0"/>
                </a:solidFill>
                <a:ea typeface="Adobe Fangsong Std R" panose="02020400000000000000" pitchFamily="18" charset="-128"/>
                <a:cs typeface="Times New Roman" panose="02020603050405020304" pitchFamily="18" charset="0"/>
              </a:rPr>
              <a:t>does WCU ORSP </a:t>
            </a:r>
            <a:r>
              <a:rPr lang="en-US" sz="3200" b="1" dirty="0">
                <a:solidFill>
                  <a:srgbClr val="7030A0"/>
                </a:solidFill>
                <a:ea typeface="Adobe Fangsong Std R" panose="02020400000000000000" pitchFamily="18" charset="-128"/>
                <a:cs typeface="Times New Roman" panose="02020603050405020304" pitchFamily="18" charset="0"/>
              </a:rPr>
              <a:t>do</a:t>
            </a:r>
            <a:r>
              <a:rPr lang="en-US" sz="3200" b="1" dirty="0">
                <a:solidFill>
                  <a:srgbClr val="7030A0"/>
                </a:solidFill>
                <a:latin typeface="Adobe Fangsong Std R" panose="02020400000000000000" pitchFamily="18" charset="-128"/>
                <a:ea typeface="Adobe Fangsong Std R" panose="02020400000000000000" pitchFamily="18" charset="-128"/>
                <a:cs typeface="Times New Roman" panose="02020603050405020304" pitchFamily="18" charset="0"/>
              </a:rPr>
              <a:t>?  </a:t>
            </a:r>
          </a:p>
          <a:p>
            <a:pPr marL="139700" marR="645795">
              <a:lnSpc>
                <a:spcPct val="107000"/>
              </a:lnSpc>
              <a:spcBef>
                <a:spcPts val="255"/>
              </a:spcBef>
              <a:spcAft>
                <a:spcPts val="0"/>
              </a:spcAft>
            </a:pPr>
            <a:r>
              <a:rPr lang="en-US" b="1" dirty="0">
                <a:latin typeface="Calibri" panose="020F0502020204030204" pitchFamily="34" charset="0"/>
                <a:ea typeface="Calibri" panose="020F0502020204030204" pitchFamily="34" charset="0"/>
                <a:cs typeface="Calibri" panose="020F0502020204030204" pitchFamily="34" charset="0"/>
              </a:rPr>
              <a:t>The Office of Research and Sponsored Programs (ORSP) </a:t>
            </a:r>
            <a:r>
              <a:rPr lang="en-US" dirty="0">
                <a:latin typeface="Calibri" panose="020F0502020204030204" pitchFamily="34" charset="0"/>
                <a:ea typeface="Calibri" panose="020F0502020204030204" pitchFamily="34" charset="0"/>
                <a:cs typeface="Calibri" panose="020F0502020204030204" pitchFamily="34" charset="0"/>
              </a:rPr>
              <a:t>Facilitates, coordinates</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d</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a:t>
            </a:r>
            <a:r>
              <a:rPr lang="en-US" spc="-15"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f</a:t>
            </a:r>
            <a:r>
              <a:rPr lang="en-US" spc="-10"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guar</a:t>
            </a:r>
            <a:r>
              <a:rPr lang="en-US" spc="5" dirty="0">
                <a:latin typeface="Calibri" panose="020F0502020204030204" pitchFamily="34" charset="0"/>
                <a:ea typeface="Calibri" panose="020F0502020204030204" pitchFamily="34" charset="0"/>
                <a:cs typeface="Calibri" panose="020F0502020204030204" pitchFamily="34" charset="0"/>
              </a:rPr>
              <a:t>d</a:t>
            </a:r>
            <a:r>
              <a:rPr lang="en-US" dirty="0">
                <a:latin typeface="Calibri" panose="020F0502020204030204" pitchFamily="34" charset="0"/>
                <a:ea typeface="Calibri" panose="020F0502020204030204" pitchFamily="34" charset="0"/>
                <a:cs typeface="Calibri" panose="020F0502020204030204" pitchFamily="34" charset="0"/>
              </a:rPr>
              <a:t>s</a:t>
            </a:r>
            <a:r>
              <a:rPr lang="en-US" spc="-2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a:t>
            </a:r>
            <a:r>
              <a:rPr lang="en-US" spc="-10" dirty="0">
                <a:latin typeface="Calibri" panose="020F0502020204030204" pitchFamily="34" charset="0"/>
                <a:ea typeface="Calibri" panose="020F0502020204030204" pitchFamily="34" charset="0"/>
                <a:cs typeface="Calibri" panose="020F0502020204030204" pitchFamily="34" charset="0"/>
              </a:rPr>
              <a:t>h</a:t>
            </a:r>
            <a:r>
              <a:rPr lang="en-US" dirty="0">
                <a:latin typeface="Calibri" panose="020F0502020204030204" pitchFamily="34" charset="0"/>
                <a:ea typeface="Calibri" panose="020F0502020204030204" pitchFamily="34" charset="0"/>
                <a:cs typeface="Calibri" panose="020F0502020204030204" pitchFamily="34" charset="0"/>
              </a:rPr>
              <a:t>e</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res</a:t>
            </a:r>
            <a:r>
              <a:rPr lang="en-US" spc="-15"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arch e</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viro</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ment</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spc="-15"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t</a:t>
            </a:r>
            <a:r>
              <a:rPr lang="en-US" spc="-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W</a:t>
            </a:r>
            <a:r>
              <a:rPr lang="en-US" spc="-5" dirty="0">
                <a:latin typeface="Calibri" panose="020F0502020204030204" pitchFamily="34" charset="0"/>
                <a:ea typeface="Calibri" panose="020F0502020204030204" pitchFamily="34" charset="0"/>
                <a:cs typeface="Calibri" panose="020F0502020204030204" pitchFamily="34" charset="0"/>
              </a:rPr>
              <a:t>C</a:t>
            </a:r>
            <a:r>
              <a:rPr lang="en-US" dirty="0">
                <a:latin typeface="Calibri" panose="020F0502020204030204" pitchFamily="34" charset="0"/>
                <a:ea typeface="Calibri" panose="020F0502020204030204" pitchFamily="34" charset="0"/>
                <a:cs typeface="Calibri" panose="020F0502020204030204" pitchFamily="34" charset="0"/>
              </a:rPr>
              <a:t>U.</a:t>
            </a:r>
            <a:r>
              <a:rPr lang="en-US" spc="245" dirty="0">
                <a:latin typeface="Calibri" panose="020F0502020204030204" pitchFamily="34" charset="0"/>
                <a:ea typeface="Calibri" panose="020F0502020204030204" pitchFamily="34" charset="0"/>
                <a:cs typeface="Calibri" panose="020F0502020204030204" pitchFamily="34" charset="0"/>
              </a:rPr>
              <a:t> </a:t>
            </a:r>
            <a:r>
              <a:rPr lang="en-US" spc="-15" dirty="0">
                <a:latin typeface="Calibri" panose="020F0502020204030204" pitchFamily="34" charset="0"/>
                <a:ea typeface="Calibri" panose="020F0502020204030204" pitchFamily="34" charset="0"/>
                <a:cs typeface="Calibri" panose="020F0502020204030204" pitchFamily="34" charset="0"/>
              </a:rPr>
              <a:t>W</a:t>
            </a:r>
            <a:r>
              <a:rPr lang="en-US" dirty="0">
                <a:latin typeface="Calibri" panose="020F0502020204030204" pitchFamily="34" charset="0"/>
                <a:ea typeface="Calibri" panose="020F0502020204030204" pitchFamily="34" charset="0"/>
                <a:cs typeface="Calibri" panose="020F0502020204030204" pitchFamily="34" charset="0"/>
              </a:rPr>
              <a:t>e</a:t>
            </a:r>
            <a:r>
              <a:rPr lang="en-US" spc="-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ac</a:t>
            </a:r>
            <a:r>
              <a:rPr lang="en-US" spc="-10" dirty="0">
                <a:latin typeface="Calibri" panose="020F0502020204030204" pitchFamily="34" charset="0"/>
                <a:ea typeface="Calibri" panose="020F0502020204030204" pitchFamily="34" charset="0"/>
                <a:cs typeface="Calibri" panose="020F0502020204030204" pitchFamily="34" charset="0"/>
              </a:rPr>
              <a:t>c</a:t>
            </a:r>
            <a:r>
              <a:rPr lang="en-US" dirty="0">
                <a:latin typeface="Calibri" panose="020F0502020204030204" pitchFamily="34" charset="0"/>
                <a:ea typeface="Calibri" panose="020F0502020204030204" pitchFamily="34" charset="0"/>
                <a:cs typeface="Calibri" panose="020F0502020204030204" pitchFamily="34" charset="0"/>
              </a:rPr>
              <a:t>omplish</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spc="-10"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his</a:t>
            </a:r>
            <a:r>
              <a:rPr lang="en-US" spc="-2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by</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su</a:t>
            </a:r>
            <a:r>
              <a:rPr lang="en-US" spc="-10" dirty="0">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port</a:t>
            </a:r>
            <a:r>
              <a:rPr lang="en-US" spc="-1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ng</a:t>
            </a:r>
            <a:r>
              <a:rPr lang="en-US" spc="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facul</a:t>
            </a:r>
            <a:r>
              <a:rPr lang="en-US" spc="5"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y</a:t>
            </a:r>
            <a:r>
              <a:rPr lang="en-US" spc="-2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d</a:t>
            </a:r>
            <a:r>
              <a:rPr lang="en-US" spc="-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st</a:t>
            </a:r>
            <a:r>
              <a:rPr lang="en-US" spc="-15"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ff</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spc="-1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n</a:t>
            </a:r>
            <a:r>
              <a:rPr lang="en-US" spc="-10" dirty="0">
                <a:latin typeface="Calibri" panose="020F0502020204030204" pitchFamily="34" charset="0"/>
                <a:ea typeface="Calibri" panose="020F0502020204030204" pitchFamily="34" charset="0"/>
                <a:cs typeface="Calibri" panose="020F0502020204030204" pitchFamily="34" charset="0"/>
              </a:rPr>
              <a:t> t</a:t>
            </a:r>
            <a:r>
              <a:rPr lang="en-US" dirty="0">
                <a:latin typeface="Calibri" panose="020F0502020204030204" pitchFamily="34" charset="0"/>
                <a:ea typeface="Calibri" panose="020F0502020204030204" pitchFamily="34" charset="0"/>
                <a:cs typeface="Calibri" panose="020F0502020204030204" pitchFamily="34" charset="0"/>
              </a:rPr>
              <a:t>he</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e</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tire</a:t>
            </a:r>
            <a:r>
              <a:rPr lang="en-US" spc="-5" dirty="0">
                <a:latin typeface="Calibri" panose="020F0502020204030204" pitchFamily="34" charset="0"/>
                <a:ea typeface="Calibri" panose="020F0502020204030204" pitchFamily="34" charset="0"/>
                <a:cs typeface="Calibri" panose="020F0502020204030204" pitchFamily="34" charset="0"/>
              </a:rPr>
              <a:t> </a:t>
            </a:r>
            <a:r>
              <a:rPr lang="en-US" spc="-15" dirty="0">
                <a:latin typeface="Calibri" panose="020F0502020204030204" pitchFamily="34" charset="0"/>
                <a:ea typeface="Calibri" panose="020F0502020204030204" pitchFamily="34" charset="0"/>
                <a:cs typeface="Calibri" panose="020F0502020204030204" pitchFamily="34" charset="0"/>
              </a:rPr>
              <a:t>g</a:t>
            </a:r>
            <a:r>
              <a:rPr lang="en-US" dirty="0">
                <a:latin typeface="Calibri" panose="020F0502020204030204" pitchFamily="34" charset="0"/>
                <a:ea typeface="Calibri" panose="020F0502020204030204" pitchFamily="34" charset="0"/>
                <a:cs typeface="Calibri" panose="020F0502020204030204" pitchFamily="34" charset="0"/>
              </a:rPr>
              <a:t>ra</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t a</a:t>
            </a:r>
            <a:r>
              <a:rPr lang="en-US" spc="5" dirty="0">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pli</a:t>
            </a:r>
            <a:r>
              <a:rPr lang="en-US" spc="-5" dirty="0">
                <a:latin typeface="Calibri" panose="020F0502020204030204" pitchFamily="34" charset="0"/>
                <a:ea typeface="Calibri" panose="020F0502020204030204" pitchFamily="34" charset="0"/>
                <a:cs typeface="Calibri" panose="020F0502020204030204" pitchFamily="34" charset="0"/>
              </a:rPr>
              <a:t>c</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t</a:t>
            </a:r>
            <a:r>
              <a:rPr lang="en-US" spc="-1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on</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d</a:t>
            </a:r>
            <a:r>
              <a:rPr lang="en-US" dirty="0">
                <a:latin typeface="Calibri" panose="020F0502020204030204" pitchFamily="34" charset="0"/>
                <a:ea typeface="Calibri" panose="020F0502020204030204" pitchFamily="34" charset="0"/>
                <a:cs typeface="Calibri" panose="020F0502020204030204" pitchFamily="34" charset="0"/>
              </a:rPr>
              <a:t>e</a:t>
            </a:r>
            <a:r>
              <a:rPr lang="en-US" spc="5" dirty="0">
                <a:latin typeface="Calibri" panose="020F0502020204030204" pitchFamily="34" charset="0"/>
                <a:ea typeface="Calibri" panose="020F0502020204030204" pitchFamily="34" charset="0"/>
                <a:cs typeface="Calibri" panose="020F0502020204030204" pitchFamily="34" charset="0"/>
              </a:rPr>
              <a:t>v</a:t>
            </a:r>
            <a:r>
              <a:rPr lang="en-US" dirty="0">
                <a:latin typeface="Calibri" panose="020F0502020204030204" pitchFamily="34" charset="0"/>
                <a:ea typeface="Calibri" panose="020F0502020204030204" pitchFamily="34" charset="0"/>
                <a:cs typeface="Calibri" panose="020F0502020204030204" pitchFamily="34" charset="0"/>
              </a:rPr>
              <a:t>e</a:t>
            </a:r>
            <a:r>
              <a:rPr lang="en-US" spc="-10" dirty="0">
                <a:latin typeface="Calibri" panose="020F0502020204030204" pitchFamily="34" charset="0"/>
                <a:ea typeface="Calibri" panose="020F0502020204030204" pitchFamily="34" charset="0"/>
                <a:cs typeface="Calibri" panose="020F0502020204030204" pitchFamily="34" charset="0"/>
              </a:rPr>
              <a:t>l</a:t>
            </a:r>
            <a:r>
              <a:rPr lang="en-US" dirty="0">
                <a:latin typeface="Calibri" panose="020F0502020204030204" pitchFamily="34" charset="0"/>
                <a:ea typeface="Calibri" panose="020F0502020204030204" pitchFamily="34" charset="0"/>
                <a:cs typeface="Calibri" panose="020F0502020204030204" pitchFamily="34" charset="0"/>
              </a:rPr>
              <a:t>o</a:t>
            </a:r>
            <a:r>
              <a:rPr lang="en-US" spc="5" dirty="0">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m</a:t>
            </a:r>
            <a:r>
              <a:rPr lang="en-US" spc="-10"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nt</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d</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a:t>
            </a:r>
            <a:r>
              <a:rPr lang="en-US" spc="-10" dirty="0">
                <a:latin typeface="Calibri" panose="020F0502020204030204" pitchFamily="34" charset="0"/>
                <a:ea typeface="Calibri" panose="020F0502020204030204" pitchFamily="34" charset="0"/>
                <a:cs typeface="Calibri" panose="020F0502020204030204" pitchFamily="34" charset="0"/>
              </a:rPr>
              <a:t>u</a:t>
            </a:r>
            <a:r>
              <a:rPr lang="en-US" dirty="0">
                <a:latin typeface="Calibri" panose="020F0502020204030204" pitchFamily="34" charset="0"/>
                <a:ea typeface="Calibri" panose="020F0502020204030204" pitchFamily="34" charset="0"/>
                <a:cs typeface="Calibri" panose="020F0502020204030204" pitchFamily="34" charset="0"/>
              </a:rPr>
              <a:t>bmission</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a:t>
            </a:r>
            <a:r>
              <a:rPr lang="en-US" spc="-15"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ocess.</a:t>
            </a:r>
            <a:r>
              <a:rPr lang="en-US" spc="-20" dirty="0">
                <a:latin typeface="Calibri" panose="020F0502020204030204" pitchFamily="34" charset="0"/>
                <a:ea typeface="Calibri" panose="020F0502020204030204" pitchFamily="34" charset="0"/>
                <a:cs typeface="Calibri" panose="020F0502020204030204" pitchFamily="34" charset="0"/>
              </a:rPr>
              <a:t> </a:t>
            </a:r>
            <a:endParaRPr lang="en-US" spc="-20" dirty="0" smtClean="0">
              <a:latin typeface="Calibri" panose="020F0502020204030204" pitchFamily="34" charset="0"/>
              <a:ea typeface="Calibri" panose="020F0502020204030204" pitchFamily="34" charset="0"/>
              <a:cs typeface="Calibri" panose="020F0502020204030204" pitchFamily="34" charset="0"/>
            </a:endParaRPr>
          </a:p>
          <a:p>
            <a:pPr marL="139700" marR="645795">
              <a:lnSpc>
                <a:spcPct val="107000"/>
              </a:lnSpc>
              <a:spcBef>
                <a:spcPts val="255"/>
              </a:spcBef>
              <a:spcAft>
                <a:spcPts val="0"/>
              </a:spcAft>
            </a:pPr>
            <a:endParaRPr lang="en-US" spc="-20" dirty="0">
              <a:latin typeface="Calibri" panose="020F0502020204030204" pitchFamily="34" charset="0"/>
              <a:ea typeface="Calibri" panose="020F0502020204030204" pitchFamily="34" charset="0"/>
              <a:cs typeface="Calibri" panose="020F0502020204030204" pitchFamily="34" charset="0"/>
            </a:endParaRPr>
          </a:p>
          <a:p>
            <a:pPr marL="139700" marR="645795">
              <a:lnSpc>
                <a:spcPct val="107000"/>
              </a:lnSpc>
              <a:spcBef>
                <a:spcPts val="255"/>
              </a:spcBef>
              <a:spcAft>
                <a:spcPts val="0"/>
              </a:spcAft>
            </a:pPr>
            <a:r>
              <a:rPr lang="en-US" spc="15" dirty="0" smtClean="0">
                <a:latin typeface="Calibri" panose="020F0502020204030204" pitchFamily="34" charset="0"/>
                <a:ea typeface="Calibri" panose="020F0502020204030204" pitchFamily="34" charset="0"/>
                <a:cs typeface="Calibri" panose="020F0502020204030204" pitchFamily="34" charset="0"/>
              </a:rPr>
              <a:t>F</a:t>
            </a:r>
            <a:r>
              <a:rPr lang="en-US" dirty="0" smtClean="0">
                <a:latin typeface="Calibri" panose="020F0502020204030204" pitchFamily="34" charset="0"/>
                <a:ea typeface="Calibri" panose="020F0502020204030204" pitchFamily="34" charset="0"/>
                <a:cs typeface="Calibri" panose="020F0502020204030204" pitchFamily="34" charset="0"/>
              </a:rPr>
              <a:t>rom</a:t>
            </a:r>
            <a:r>
              <a:rPr lang="en-US" spc="-10" dirty="0" smtClean="0">
                <a:latin typeface="Calibri" panose="020F0502020204030204" pitchFamily="34" charset="0"/>
                <a:ea typeface="Calibri" panose="020F0502020204030204" pitchFamily="34" charset="0"/>
                <a:cs typeface="Calibri" panose="020F0502020204030204" pitchFamily="34" charset="0"/>
              </a:rPr>
              <a:t> </a:t>
            </a:r>
            <a:r>
              <a:rPr lang="en-US" spc="-1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d</a:t>
            </a:r>
            <a:r>
              <a:rPr lang="en-US" spc="-10"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nt</a:t>
            </a:r>
            <a:r>
              <a:rPr lang="en-US" spc="-1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fy</a:t>
            </a:r>
            <a:r>
              <a:rPr lang="en-US" spc="-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ng</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pote</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t</a:t>
            </a:r>
            <a:r>
              <a:rPr lang="en-US" spc="-1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al</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f</a:t>
            </a:r>
            <a:r>
              <a:rPr lang="en-US" spc="-10" dirty="0">
                <a:latin typeface="Calibri" panose="020F0502020204030204" pitchFamily="34" charset="0"/>
                <a:ea typeface="Calibri" panose="020F0502020204030204" pitchFamily="34" charset="0"/>
                <a:cs typeface="Calibri" panose="020F0502020204030204" pitchFamily="34" charset="0"/>
              </a:rPr>
              <a:t>u</a:t>
            </a:r>
            <a:r>
              <a:rPr lang="en-US" dirty="0">
                <a:latin typeface="Calibri" panose="020F0502020204030204" pitchFamily="34" charset="0"/>
                <a:ea typeface="Calibri" panose="020F0502020204030204" pitchFamily="34" charset="0"/>
                <a:cs typeface="Calibri" panose="020F0502020204030204" pitchFamily="34" charset="0"/>
              </a:rPr>
              <a:t>nd</a:t>
            </a:r>
            <a:r>
              <a:rPr lang="en-US" spc="-1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ng</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a:t>
            </a:r>
            <a:r>
              <a:rPr lang="en-US" spc="-1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urces, to</a:t>
            </a:r>
            <a:r>
              <a:rPr lang="en-US" spc="-2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pro</a:t>
            </a:r>
            <a:r>
              <a:rPr lang="en-US" spc="-10" dirty="0">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osal</a:t>
            </a:r>
            <a:r>
              <a:rPr lang="en-US" spc="-3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devel</a:t>
            </a:r>
            <a:r>
              <a:rPr lang="en-US" spc="-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pment,</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spc="-10" dirty="0">
                <a:latin typeface="Calibri" panose="020F0502020204030204" pitchFamily="34" charset="0"/>
                <a:ea typeface="Calibri" panose="020F0502020204030204" pitchFamily="34" charset="0"/>
                <a:cs typeface="Calibri" panose="020F0502020204030204" pitchFamily="34" charset="0"/>
              </a:rPr>
              <a:t>b</a:t>
            </a:r>
            <a:r>
              <a:rPr lang="en-US" dirty="0">
                <a:latin typeface="Calibri" panose="020F0502020204030204" pitchFamily="34" charset="0"/>
                <a:ea typeface="Calibri" panose="020F0502020204030204" pitchFamily="34" charset="0"/>
                <a:cs typeface="Calibri" panose="020F0502020204030204" pitchFamily="34" charset="0"/>
              </a:rPr>
              <a:t>udg</a:t>
            </a:r>
            <a:r>
              <a:rPr lang="en-US" spc="-10"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t</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form</a:t>
            </a:r>
            <a:r>
              <a:rPr lang="en-US" spc="-10"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ti</a:t>
            </a:r>
            <a:r>
              <a:rPr lang="en-US" spc="-10"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n,</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spc="1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eview</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of</a:t>
            </a:r>
            <a:r>
              <a:rPr lang="en-US" spc="-2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pr</a:t>
            </a:r>
            <a:r>
              <a:rPr lang="en-US" spc="-10"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posals,</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spc="-15"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nd</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f</a:t>
            </a:r>
            <a:r>
              <a:rPr lang="en-US" spc="-1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n</a:t>
            </a:r>
            <a:r>
              <a:rPr lang="en-US" spc="-15"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lly</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gra</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t  submission,</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O</a:t>
            </a:r>
            <a:r>
              <a:rPr lang="en-US" spc="-1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SP</a:t>
            </a:r>
            <a:r>
              <a:rPr lang="en-US" spc="-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is</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he</a:t>
            </a:r>
            <a:r>
              <a:rPr lang="en-US" spc="-1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e</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to</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su</a:t>
            </a:r>
            <a:r>
              <a:rPr lang="en-US" spc="-10" dirty="0">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po</a:t>
            </a:r>
            <a:r>
              <a:rPr lang="en-US" spc="-1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t</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y</a:t>
            </a:r>
            <a:r>
              <a:rPr lang="en-US" spc="-1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ur</a:t>
            </a:r>
            <a:r>
              <a:rPr lang="en-US" spc="-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gr</a:t>
            </a:r>
            <a:r>
              <a:rPr lang="en-US" spc="-10"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nt</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a:t>
            </a:r>
            <a:r>
              <a:rPr lang="en-US" spc="-15"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o</a:t>
            </a:r>
            <a:r>
              <a:rPr lang="en-US" spc="5" dirty="0">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osal</a:t>
            </a:r>
            <a:r>
              <a:rPr lang="en-US" spc="25" dirty="0">
                <a:latin typeface="Calibri" panose="020F0502020204030204" pitchFamily="34" charset="0"/>
                <a:ea typeface="Calibri" panose="020F0502020204030204" pitchFamily="34" charset="0"/>
                <a:cs typeface="Calibri" panose="020F0502020204030204" pitchFamily="34" charset="0"/>
              </a:rPr>
              <a:t>s</a:t>
            </a:r>
            <a:r>
              <a:rPr lang="en-US" dirty="0">
                <a:latin typeface="Calibri" panose="020F0502020204030204" pitchFamily="34" charset="0"/>
                <a:ea typeface="Calibri" panose="020F0502020204030204" pitchFamily="34" charset="0"/>
                <a:cs typeface="Calibri" panose="020F0502020204030204" pitchFamily="34" charset="0"/>
              </a:rPr>
              <a:t>.</a:t>
            </a:r>
            <a:r>
              <a:rPr lang="en-US" spc="240" dirty="0">
                <a:latin typeface="Calibri" panose="020F0502020204030204" pitchFamily="34" charset="0"/>
                <a:ea typeface="Calibri" panose="020F0502020204030204" pitchFamily="34" charset="0"/>
                <a:cs typeface="Calibri" panose="020F0502020204030204" pitchFamily="34" charset="0"/>
              </a:rPr>
              <a:t> </a:t>
            </a:r>
            <a:endParaRPr lang="en-US" spc="240" dirty="0" smtClean="0">
              <a:latin typeface="Calibri" panose="020F0502020204030204" pitchFamily="34" charset="0"/>
              <a:ea typeface="Calibri" panose="020F0502020204030204" pitchFamily="34" charset="0"/>
              <a:cs typeface="Calibri" panose="020F0502020204030204" pitchFamily="34" charset="0"/>
            </a:endParaRPr>
          </a:p>
          <a:p>
            <a:pPr marL="139700" marR="645795">
              <a:lnSpc>
                <a:spcPct val="107000"/>
              </a:lnSpc>
              <a:spcBef>
                <a:spcPts val="255"/>
              </a:spcBef>
              <a:spcAft>
                <a:spcPts val="0"/>
              </a:spcAft>
            </a:pPr>
            <a:endParaRPr lang="en-US" spc="240" dirty="0">
              <a:latin typeface="Calibri" panose="020F0502020204030204" pitchFamily="34" charset="0"/>
              <a:ea typeface="Calibri" panose="020F0502020204030204" pitchFamily="34" charset="0"/>
              <a:cs typeface="Calibri" panose="020F0502020204030204" pitchFamily="34" charset="0"/>
            </a:endParaRPr>
          </a:p>
          <a:p>
            <a:pPr marL="139700" marR="645795">
              <a:lnSpc>
                <a:spcPct val="107000"/>
              </a:lnSpc>
              <a:spcBef>
                <a:spcPts val="255"/>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All</a:t>
            </a:r>
            <a:r>
              <a:rPr lang="en-US" spc="-5" dirty="0" smtClean="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gr</a:t>
            </a:r>
            <a:r>
              <a:rPr lang="en-US" spc="-10"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nts</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or</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c</a:t>
            </a:r>
            <a:r>
              <a:rPr lang="en-US" spc="-10"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ntracts</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spc="-10"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hat</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su</a:t>
            </a:r>
            <a:r>
              <a:rPr lang="en-US" spc="-10" dirty="0">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po</a:t>
            </a:r>
            <a:r>
              <a:rPr lang="en-US" spc="-1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t your</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res</a:t>
            </a:r>
            <a:r>
              <a:rPr lang="en-US" spc="-15"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arch</a:t>
            </a:r>
            <a:r>
              <a:rPr lang="en-US" spc="-5" dirty="0">
                <a:latin typeface="Calibri" panose="020F0502020204030204" pitchFamily="34" charset="0"/>
                <a:ea typeface="Calibri" panose="020F0502020204030204" pitchFamily="34" charset="0"/>
                <a:cs typeface="Calibri" panose="020F0502020204030204" pitchFamily="34" charset="0"/>
              </a:rPr>
              <a:t> </a:t>
            </a:r>
            <a:r>
              <a:rPr lang="en-US" spc="-15" dirty="0">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ust</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be</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c</a:t>
            </a:r>
            <a:r>
              <a:rPr lang="en-US" dirty="0">
                <a:latin typeface="Calibri" panose="020F0502020204030204" pitchFamily="34" charset="0"/>
                <a:ea typeface="Calibri" panose="020F0502020204030204" pitchFamily="34" charset="0"/>
                <a:cs typeface="Calibri" panose="020F0502020204030204" pitchFamily="34" charset="0"/>
              </a:rPr>
              <a:t>o</a:t>
            </a:r>
            <a:r>
              <a:rPr lang="en-US" spc="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r</a:t>
            </a:r>
            <a:r>
              <a:rPr lang="en-US" spc="5" dirty="0">
                <a:latin typeface="Calibri" panose="020F0502020204030204" pitchFamily="34" charset="0"/>
                <a:ea typeface="Calibri" panose="020F0502020204030204" pitchFamily="34" charset="0"/>
                <a:cs typeface="Calibri" panose="020F0502020204030204" pitchFamily="34" charset="0"/>
              </a:rPr>
              <a:t>d</a:t>
            </a:r>
            <a:r>
              <a:rPr lang="en-US" spc="-1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na</a:t>
            </a:r>
            <a:r>
              <a:rPr lang="en-US" spc="5" dirty="0">
                <a:latin typeface="Calibri" panose="020F0502020204030204" pitchFamily="34" charset="0"/>
                <a:ea typeface="Calibri" panose="020F0502020204030204" pitchFamily="34" charset="0"/>
                <a:cs typeface="Calibri" panose="020F0502020204030204" pitchFamily="34" charset="0"/>
              </a:rPr>
              <a:t>t</a:t>
            </a:r>
            <a:r>
              <a:rPr lang="en-US" spc="-10"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d</a:t>
            </a:r>
            <a:r>
              <a:rPr lang="en-US" spc="-10" dirty="0">
                <a:latin typeface="Calibri" panose="020F0502020204030204" pitchFamily="34" charset="0"/>
                <a:ea typeface="Calibri" panose="020F0502020204030204" pitchFamily="34" charset="0"/>
                <a:cs typeface="Calibri" panose="020F0502020204030204" pitchFamily="34" charset="0"/>
              </a:rPr>
              <a:t> w</a:t>
            </a:r>
            <a:r>
              <a:rPr lang="en-US" dirty="0">
                <a:latin typeface="Calibri" panose="020F0502020204030204" pitchFamily="34" charset="0"/>
                <a:ea typeface="Calibri" panose="020F0502020204030204" pitchFamily="34" charset="0"/>
                <a:cs typeface="Calibri" panose="020F0502020204030204" pitchFamily="34" charset="0"/>
              </a:rPr>
              <a:t>i</a:t>
            </a:r>
            <a:r>
              <a:rPr lang="en-US" spc="-10"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h</a:t>
            </a:r>
            <a:r>
              <a:rPr lang="en-US" spc="-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O</a:t>
            </a:r>
            <a:r>
              <a:rPr lang="en-US" spc="-1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SP.</a:t>
            </a:r>
            <a:r>
              <a:rPr lang="en-US" spc="270" dirty="0">
                <a:latin typeface="Calibri" panose="020F0502020204030204" pitchFamily="34" charset="0"/>
                <a:ea typeface="Calibri" panose="020F0502020204030204" pitchFamily="34" charset="0"/>
                <a:cs typeface="Calibri" panose="020F0502020204030204" pitchFamily="34" charset="0"/>
              </a:rPr>
              <a:t> </a:t>
            </a:r>
            <a:endParaRPr lang="en-US" spc="270" dirty="0" smtClean="0">
              <a:latin typeface="Calibri" panose="020F0502020204030204" pitchFamily="34" charset="0"/>
              <a:ea typeface="Calibri" panose="020F0502020204030204" pitchFamily="34" charset="0"/>
              <a:cs typeface="Calibri" panose="020F0502020204030204" pitchFamily="34" charset="0"/>
            </a:endParaRPr>
          </a:p>
          <a:p>
            <a:pPr marL="139700" marR="645795">
              <a:lnSpc>
                <a:spcPct val="107000"/>
              </a:lnSpc>
              <a:spcBef>
                <a:spcPts val="255"/>
              </a:spcBef>
              <a:spcAft>
                <a:spcPts val="0"/>
              </a:spcAft>
            </a:pPr>
            <a:endParaRPr lang="en-US" sz="2400" i="1" spc="27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39700" marR="645795">
              <a:lnSpc>
                <a:spcPct val="107000"/>
              </a:lnSpc>
              <a:spcBef>
                <a:spcPts val="255"/>
              </a:spcBef>
              <a:spcAft>
                <a:spcPts val="0"/>
              </a:spcAft>
            </a:pPr>
            <a:r>
              <a:rPr lang="en-US" sz="2400" i="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We are here to support you as you attempt to secure external or internal funding to support your </a:t>
            </a:r>
            <a:r>
              <a:rPr lang="en-US" sz="2400" i="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research and creative activity!</a:t>
            </a:r>
            <a:endParaRPr lang="en-US" sz="2400" i="1"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76200" marR="574675">
              <a:lnSpc>
                <a:spcPct val="107000"/>
              </a:lnSpc>
              <a:spcBef>
                <a:spcPts val="95"/>
              </a:spcBef>
              <a:spcAft>
                <a:spcPts val="0"/>
              </a:spcAft>
            </a:pPr>
            <a:endParaRPr lang="en-US" dirty="0">
              <a:latin typeface="Calibri" panose="020F0502020204030204" pitchFamily="34" charset="0"/>
              <a:ea typeface="Calibri" panose="020F0502020204030204" pitchFamily="34" charset="0"/>
              <a:cs typeface="Calibri" panose="020F0502020204030204" pitchFamily="34" charset="0"/>
            </a:endParaRPr>
          </a:p>
          <a:p>
            <a:pPr marL="76200" marR="574675">
              <a:lnSpc>
                <a:spcPct val="107000"/>
              </a:lnSpc>
              <a:spcBef>
                <a:spcPts val="95"/>
              </a:spcBef>
              <a:spcAft>
                <a:spcPts val="0"/>
              </a:spcAft>
            </a:pPr>
            <a:endParaRPr lang="en-US" dirty="0" smtClean="0">
              <a:latin typeface="Calibri" panose="020F0502020204030204" pitchFamily="34" charset="0"/>
              <a:ea typeface="Calibri" panose="020F0502020204030204" pitchFamily="34" charset="0"/>
              <a:cs typeface="Calibri" panose="020F0502020204030204" pitchFamily="34" charset="0"/>
            </a:endParaRPr>
          </a:p>
          <a:p>
            <a:pPr marL="76200" marR="574675">
              <a:lnSpc>
                <a:spcPct val="107000"/>
              </a:lnSpc>
              <a:spcBef>
                <a:spcPts val="95"/>
              </a:spcBef>
              <a:spcAft>
                <a:spcPts val="0"/>
              </a:spcAft>
            </a:pPr>
            <a:endParaRPr lang="en-US" dirty="0">
              <a:latin typeface="Calibri" panose="020F0502020204030204" pitchFamily="34" charset="0"/>
              <a:ea typeface="Calibri" panose="020F0502020204030204" pitchFamily="34" charset="0"/>
              <a:cs typeface="Calibri" panose="020F0502020204030204" pitchFamily="34" charset="0"/>
            </a:endParaRPr>
          </a:p>
          <a:p>
            <a:pPr marL="76200" marR="574675">
              <a:lnSpc>
                <a:spcPct val="107000"/>
              </a:lnSpc>
              <a:spcBef>
                <a:spcPts val="95"/>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To </a:t>
            </a:r>
            <a:r>
              <a:rPr lang="en-US" dirty="0">
                <a:latin typeface="Calibri" panose="020F0502020204030204" pitchFamily="34" charset="0"/>
                <a:ea typeface="Calibri" panose="020F0502020204030204" pitchFamily="34" charset="0"/>
                <a:cs typeface="Calibri" panose="020F0502020204030204" pitchFamily="34" charset="0"/>
              </a:rPr>
              <a:t>learn more about the specific services that our office provides, please visit: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https://www.wcupa.edu/_admin/research/services.aspx</a:t>
            </a: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smtClean="0">
              <a:latin typeface="Calibri" panose="020F0502020204030204" pitchFamily="34" charset="0"/>
              <a:ea typeface="Calibri" panose="020F0502020204030204" pitchFamily="34" charset="0"/>
              <a:cs typeface="Calibri" panose="020F0502020204030204" pitchFamily="34" charset="0"/>
            </a:endParaRPr>
          </a:p>
          <a:p>
            <a:pPr marL="76200" marR="574675">
              <a:lnSpc>
                <a:spcPct val="107000"/>
              </a:lnSpc>
              <a:spcBef>
                <a:spcPts val="95"/>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76200" marR="574675">
              <a:lnSpc>
                <a:spcPct val="107000"/>
              </a:lnSpc>
              <a:spcBef>
                <a:spcPts val="95"/>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212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67629" y="955079"/>
            <a:ext cx="10666534" cy="20852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7629" y="200644"/>
            <a:ext cx="10805532" cy="6053452"/>
          </a:xfrm>
          <a:prstGeom prst="rect">
            <a:avLst/>
          </a:prstGeom>
        </p:spPr>
        <p:txBody>
          <a:bodyPr wrap="square">
            <a:spAutoFit/>
          </a:bodyPr>
          <a:lstStyle/>
          <a:p>
            <a:pPr algn="ctr">
              <a:lnSpc>
                <a:spcPct val="115000"/>
              </a:lnSpc>
              <a:spcAft>
                <a:spcPts val="1000"/>
              </a:spcAft>
            </a:pPr>
            <a:r>
              <a:rPr lang="en-US" sz="2400" b="1" dirty="0">
                <a:solidFill>
                  <a:srgbClr val="7030A0"/>
                </a:solidFill>
                <a:ea typeface="Adobe Fangsong Std R" panose="02020400000000000000" pitchFamily="18" charset="-128"/>
                <a:cs typeface="Times New Roman" panose="02020603050405020304" pitchFamily="18" charset="0"/>
              </a:rPr>
              <a:t>What should my first steps be if I need funding to support my research? </a:t>
            </a:r>
            <a:endParaRPr lang="en-US" sz="2400" b="1" dirty="0" smtClean="0">
              <a:solidFill>
                <a:srgbClr val="7030A0"/>
              </a:solidFill>
              <a:ea typeface="Adobe Fangsong Std R" panose="02020400000000000000" pitchFamily="18" charset="-128"/>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endParaRPr lang="en-US" sz="2000" u="sng" dirty="0" smtClean="0">
              <a:solidFill>
                <a:srgbClr val="0000FF"/>
              </a:solidFill>
              <a:latin typeface="Calibri" panose="020F0502020204030204" pitchFamily="34" charset="0"/>
              <a:ea typeface="Calibri" panose="020F0502020204030204" pitchFamily="34" charset="0"/>
              <a:cs typeface="Calibri" panose="020F0502020204030204" pitchFamily="34" charset="0"/>
              <a:hlinkClick r:id="rId2"/>
            </a:endParaRPr>
          </a:p>
          <a:p>
            <a:pPr marL="342900" lvl="0" indent="-342900">
              <a:lnSpc>
                <a:spcPct val="115000"/>
              </a:lnSpc>
              <a:spcAft>
                <a:spcPts val="1000"/>
              </a:spcAft>
              <a:buFont typeface="Arial" panose="020B0604020202020204" pitchFamily="34" charset="0"/>
              <a:buChar char="•"/>
            </a:pPr>
            <a:r>
              <a:rPr lang="en-US" dirty="0"/>
              <a:t>E-mail </a:t>
            </a:r>
            <a:r>
              <a:rPr lang="en-US" dirty="0">
                <a:hlinkClick r:id="rId3"/>
              </a:rPr>
              <a:t>research@wcupa.edu</a:t>
            </a:r>
            <a:r>
              <a:rPr lang="en-US" dirty="0"/>
              <a:t> in order </a:t>
            </a:r>
            <a:r>
              <a:rPr lang="en-US" sz="2000" dirty="0" smtClean="0">
                <a:latin typeface="Calibri" panose="020F0502020204030204" pitchFamily="34" charset="0"/>
                <a:ea typeface="Calibri" panose="020F0502020204030204" pitchFamily="34" charset="0"/>
                <a:cs typeface="Calibri" panose="020F0502020204030204" pitchFamily="34" charset="0"/>
              </a:rPr>
              <a:t>to </a:t>
            </a:r>
            <a:r>
              <a:rPr lang="en-US" sz="2000" dirty="0">
                <a:latin typeface="Calibri" panose="020F0502020204030204" pitchFamily="34" charset="0"/>
                <a:ea typeface="Calibri" panose="020F0502020204030204" pitchFamily="34" charset="0"/>
                <a:cs typeface="Calibri" panose="020F0502020204030204" pitchFamily="34" charset="0"/>
              </a:rPr>
              <a:t>set up a one-on-one </a:t>
            </a:r>
            <a:r>
              <a:rPr lang="en-US" sz="2000" dirty="0" smtClean="0">
                <a:latin typeface="Calibri" panose="020F0502020204030204" pitchFamily="34" charset="0"/>
                <a:ea typeface="Calibri" panose="020F0502020204030204" pitchFamily="34" charset="0"/>
                <a:cs typeface="Calibri" panose="020F0502020204030204" pitchFamily="34" charset="0"/>
              </a:rPr>
              <a:t>meeting with your grants specialist.  </a:t>
            </a:r>
            <a:r>
              <a:rPr lang="en-US" sz="2000" dirty="0">
                <a:latin typeface="Calibri" panose="020F0502020204030204" pitchFamily="34" charset="0"/>
                <a:ea typeface="Calibri" panose="020F0502020204030204" pitchFamily="34" charset="0"/>
                <a:cs typeface="Calibri" panose="020F0502020204030204" pitchFamily="34" charset="0"/>
              </a:rPr>
              <a:t>At this meeting you and your </a:t>
            </a:r>
            <a:r>
              <a:rPr lang="en-US" sz="2000" dirty="0" smtClean="0">
                <a:latin typeface="Calibri" panose="020F0502020204030204" pitchFamily="34" charset="0"/>
                <a:ea typeface="Calibri" panose="020F0502020204030204" pitchFamily="34" charset="0"/>
                <a:cs typeface="Calibri" panose="020F0502020204030204" pitchFamily="34" charset="0"/>
              </a:rPr>
              <a:t>grant </a:t>
            </a:r>
            <a:r>
              <a:rPr lang="en-US" sz="2000" dirty="0">
                <a:latin typeface="Calibri" panose="020F0502020204030204" pitchFamily="34" charset="0"/>
                <a:ea typeface="Calibri" panose="020F0502020204030204" pitchFamily="34" charset="0"/>
                <a:cs typeface="Calibri" panose="020F0502020204030204" pitchFamily="34" charset="0"/>
              </a:rPr>
              <a:t>specialist will discuss your current research interests as well as your future research agenda in order to come up with a long term plan to secure internal and/or external funding to support your research.  </a:t>
            </a:r>
            <a:r>
              <a:rPr lang="en-US" sz="2000" dirty="0" smtClean="0">
                <a:latin typeface="Calibri" panose="020F0502020204030204" pitchFamily="34" charset="0"/>
                <a:ea typeface="Calibri" panose="020F0502020204030204" pitchFamily="34" charset="0"/>
                <a:cs typeface="Calibri" panose="020F0502020204030204" pitchFamily="34" charset="0"/>
              </a:rPr>
              <a:t>If you add your name to the sheet on the table, your ORSP representative will reach out to you.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574675" lvl="0">
              <a:lnSpc>
                <a:spcPct val="107000"/>
              </a:lnSpc>
              <a:spcBef>
                <a:spcPts val="95"/>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574675" lvl="0" indent="-285750">
              <a:lnSpc>
                <a:spcPct val="107000"/>
              </a:lnSpc>
              <a:spcBef>
                <a:spcPts val="95"/>
              </a:spcBef>
              <a:spcAft>
                <a:spcPts val="0"/>
              </a:spcAft>
              <a:buFont typeface="Arial" panose="020B0604020202020204" pitchFamily="34" charset="0"/>
              <a:buChar char="•"/>
            </a:pPr>
            <a:r>
              <a:rPr lang="en-US" sz="2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Create an account with PIVOT</a:t>
            </a:r>
            <a:r>
              <a:rPr lang="en-US" sz="2000" dirty="0">
                <a:latin typeface="Calibri" panose="020F0502020204030204" pitchFamily="34" charset="0"/>
                <a:ea typeface="Calibri" panose="020F0502020204030204" pitchFamily="34" charset="0"/>
                <a:cs typeface="Calibri" panose="020F0502020204030204" pitchFamily="34" charset="0"/>
              </a:rPr>
              <a:t>.  PIVOT is a subscription database that contains funding opportunities from over 11,500 sponsors and provides the ability for WCU faculty, student and staff to identify and connect to the most comprehensive source of Federal, State and private sector funding opportunities. </a:t>
            </a:r>
            <a:endParaRPr lang="en-US" sz="2000" dirty="0" smtClean="0">
              <a:latin typeface="Calibri" panose="020F0502020204030204" pitchFamily="34" charset="0"/>
              <a:ea typeface="Calibri" panose="020F0502020204030204" pitchFamily="34" charset="0"/>
              <a:cs typeface="Calibri" panose="020F0502020204030204" pitchFamily="34" charset="0"/>
            </a:endParaRPr>
          </a:p>
          <a:p>
            <a:pPr marR="574675" lvl="0">
              <a:lnSpc>
                <a:spcPct val="107000"/>
              </a:lnSpc>
              <a:spcBef>
                <a:spcPts val="95"/>
              </a:spcBef>
              <a:spcAft>
                <a:spcPts val="0"/>
              </a:spcAft>
            </a:pPr>
            <a:endParaRPr lang="en-US" sz="2000" dirty="0" smtClean="0">
              <a:latin typeface="Calibri" panose="020F0502020204030204" pitchFamily="34" charset="0"/>
              <a:ea typeface="Calibri" panose="020F0502020204030204" pitchFamily="34" charset="0"/>
              <a:cs typeface="Calibri" panose="020F0502020204030204" pitchFamily="34" charset="0"/>
            </a:endParaRPr>
          </a:p>
          <a:p>
            <a:pPr marL="342900" marR="574675" indent="-342900">
              <a:lnSpc>
                <a:spcPct val="107000"/>
              </a:lnSpc>
              <a:spcBef>
                <a:spcPts val="95"/>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Visit </a:t>
            </a:r>
            <a:r>
              <a:rPr lang="en-US" sz="2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5"/>
              </a:rPr>
              <a:t>www.wcupa.edu/research</a:t>
            </a:r>
            <a:r>
              <a:rPr lang="en-US" sz="2000" dirty="0">
                <a:latin typeface="Calibri" panose="020F0502020204030204" pitchFamily="34" charset="0"/>
                <a:ea typeface="Calibri" panose="020F0502020204030204" pitchFamily="34" charset="0"/>
                <a:cs typeface="Calibri" panose="020F0502020204030204" pitchFamily="34" charset="0"/>
              </a:rPr>
              <a:t> to </a:t>
            </a:r>
            <a:r>
              <a:rPr lang="en-US" sz="2000" dirty="0" smtClean="0">
                <a:latin typeface="Calibri" panose="020F0502020204030204" pitchFamily="34" charset="0"/>
                <a:ea typeface="Calibri" panose="020F0502020204030204" pitchFamily="34" charset="0"/>
                <a:cs typeface="Calibri" panose="020F0502020204030204" pitchFamily="34" charset="0"/>
              </a:rPr>
              <a:t>learn about the entire proposal submission and award process.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R="574675" lvl="0">
              <a:lnSpc>
                <a:spcPct val="107000"/>
              </a:lnSpc>
              <a:spcBef>
                <a:spcPts val="95"/>
              </a:spcBef>
              <a:spcAft>
                <a:spcPts val="0"/>
              </a:spcAft>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91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965" y="308981"/>
            <a:ext cx="11017405" cy="6471772"/>
          </a:xfrm>
          <a:prstGeom prst="rect">
            <a:avLst/>
          </a:prstGeom>
        </p:spPr>
        <p:txBody>
          <a:bodyPr wrap="square">
            <a:spAutoFit/>
          </a:bodyPr>
          <a:lstStyle/>
          <a:p>
            <a:pPr marR="0" lvl="0" algn="ctr">
              <a:lnSpc>
                <a:spcPct val="107000"/>
              </a:lnSpc>
              <a:spcBef>
                <a:spcPts val="0"/>
              </a:spcBef>
              <a:spcAft>
                <a:spcPts val="800"/>
              </a:spcAft>
            </a:pPr>
            <a:r>
              <a:rPr lang="en-US" sz="28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INTERNAL FUNDING OPPORTUNITY </a:t>
            </a:r>
            <a:r>
              <a:rPr lang="en-US" sz="28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OPEN TO ALL FACULTY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i="1" dirty="0" smtClean="0">
                <a:latin typeface="Calibri" panose="020F0502020204030204" pitchFamily="34" charset="0"/>
                <a:ea typeface="Calibri" panose="020F0502020204030204" pitchFamily="34" charset="0"/>
                <a:cs typeface="Times New Roman" panose="02020603050405020304" pitchFamily="18" charset="0"/>
              </a:rPr>
              <a:t>Provost Research Grants (PRG) FY 2020</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t>The </a:t>
            </a:r>
            <a:r>
              <a:rPr lang="en-US" dirty="0"/>
              <a:t>purpose of the PRG grant is to support faculty research, scholarship, and the production of</a:t>
            </a:r>
          </a:p>
          <a:p>
            <a:r>
              <a:rPr lang="en-US" dirty="0"/>
              <a:t>scholarly/creative outputs; all of which must demonstrate student impact</a:t>
            </a:r>
            <a:r>
              <a:rPr lang="en-US" dirty="0" smtClean="0"/>
              <a:t>.</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Call for proposals will be announced late summer or early </a:t>
            </a:r>
            <a:r>
              <a:rPr lang="en-US" dirty="0">
                <a:latin typeface="Calibri" panose="020F0502020204030204" pitchFamily="34" charset="0"/>
                <a:ea typeface="Calibri" panose="020F0502020204030204" pitchFamily="34" charset="0"/>
                <a:cs typeface="Times New Roman" panose="02020603050405020304" pitchFamily="18" charset="0"/>
              </a:rPr>
              <a:t>f</a:t>
            </a:r>
            <a:r>
              <a:rPr lang="en-US" dirty="0" smtClean="0">
                <a:latin typeface="Calibri" panose="020F0502020204030204" pitchFamily="34" charset="0"/>
                <a:ea typeface="Calibri" panose="020F0502020204030204" pitchFamily="34" charset="0"/>
                <a:cs typeface="Times New Roman" panose="02020603050405020304" pitchFamily="18" charset="0"/>
              </a:rPr>
              <a:t>all 2018. All projects will start July 1, 2019.</a:t>
            </a: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b="1" i="1" u="sng" dirty="0" smtClean="0">
                <a:latin typeface="Calibri" panose="020F0502020204030204" pitchFamily="34" charset="0"/>
                <a:ea typeface="Calibri" panose="020F0502020204030204" pitchFamily="34" charset="0"/>
                <a:cs typeface="Times New Roman" panose="02020603050405020304" pitchFamily="18" charset="0"/>
              </a:rPr>
              <a:t>A PRG Proposal Development Workshop will be held on October 23</a:t>
            </a:r>
            <a:r>
              <a:rPr lang="en-US" b="1" i="1" u="sng" baseline="30000" dirty="0" smtClean="0">
                <a:latin typeface="Calibri" panose="020F0502020204030204" pitchFamily="34" charset="0"/>
                <a:ea typeface="Calibri" panose="020F0502020204030204" pitchFamily="34" charset="0"/>
                <a:cs typeface="Times New Roman" panose="02020603050405020304" pitchFamily="18" charset="0"/>
              </a:rPr>
              <a:t>rd</a:t>
            </a:r>
            <a:r>
              <a:rPr lang="en-US" b="1" i="1" u="sng" dirty="0" smtClean="0">
                <a:latin typeface="Calibri" panose="020F0502020204030204" pitchFamily="34" charset="0"/>
                <a:ea typeface="Calibri" panose="020F0502020204030204" pitchFamily="34" charset="0"/>
                <a:cs typeface="Times New Roman" panose="02020603050405020304" pitchFamily="18" charset="0"/>
              </a:rPr>
              <a:t> and 24</a:t>
            </a:r>
            <a:r>
              <a:rPr lang="en-US" b="1" i="1" u="sng"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b="1" i="1" u="sng" dirty="0" smtClean="0">
                <a:latin typeface="Calibri" panose="020F0502020204030204" pitchFamily="34" charset="0"/>
                <a:ea typeface="Calibri" panose="020F0502020204030204" pitchFamily="34" charset="0"/>
                <a:cs typeface="Times New Roman" panose="02020603050405020304" pitchFamily="18" charset="0"/>
              </a:rPr>
              <a:t>, at 12PM in Sykes 210</a:t>
            </a:r>
            <a:endParaRPr lang="en-US" b="1" i="1" u="sng" dirty="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0" algn="ctr"/>
            <a:r>
              <a:rPr lang="en-US" sz="28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STATE SYSTEM </a:t>
            </a:r>
            <a:r>
              <a:rPr lang="en-US" sz="28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FUNDING OPPORTUNITY OPEN TO ALL </a:t>
            </a:r>
            <a:r>
              <a:rPr lang="en-US" sz="28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FACULTY</a:t>
            </a:r>
          </a:p>
          <a:p>
            <a:pPr lvl="0"/>
            <a:r>
              <a:rPr lang="en-US" b="1" dirty="0" smtClean="0">
                <a:latin typeface="Calibri" panose="020F0502020204030204" pitchFamily="34" charset="0"/>
                <a:ea typeface="Calibri" panose="020F0502020204030204" pitchFamily="34" charset="0"/>
                <a:cs typeface="Times New Roman" panose="02020603050405020304" pitchFamily="18" charset="0"/>
              </a:rPr>
              <a:t>Pennsylvania State System of Higher Education Faculty Professional Development Council Annual Grant Program</a:t>
            </a:r>
          </a:p>
          <a:p>
            <a:pPr lvl="0"/>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0"/>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Annual Grant Program </a:t>
            </a:r>
            <a:r>
              <a:rPr lang="en-US" dirty="0" smtClean="0">
                <a:latin typeface="Calibri" panose="020F0502020204030204" pitchFamily="34" charset="0"/>
                <a:ea typeface="Calibri" panose="020F0502020204030204" pitchFamily="34" charset="0"/>
                <a:cs typeface="Times New Roman" panose="02020603050405020304" pitchFamily="18" charset="0"/>
              </a:rPr>
              <a:t>provides </a:t>
            </a:r>
            <a:r>
              <a:rPr lang="en-US" dirty="0">
                <a:latin typeface="Calibri" panose="020F0502020204030204" pitchFamily="34" charset="0"/>
                <a:ea typeface="Calibri" panose="020F0502020204030204" pitchFamily="34" charset="0"/>
                <a:cs typeface="Times New Roman" panose="02020603050405020304" pitchFamily="18" charset="0"/>
              </a:rPr>
              <a:t>professional growth opportunities for individual </a:t>
            </a:r>
            <a:r>
              <a:rPr lang="en-US" dirty="0" smtClean="0">
                <a:latin typeface="Calibri" panose="020F0502020204030204" pitchFamily="34" charset="0"/>
                <a:ea typeface="Calibri" panose="020F0502020204030204" pitchFamily="34" charset="0"/>
                <a:cs typeface="Times New Roman" panose="02020603050405020304" pitchFamily="18" charset="0"/>
              </a:rPr>
              <a:t>faculty and teams of </a:t>
            </a:r>
            <a:r>
              <a:rPr lang="en-US" dirty="0">
                <a:latin typeface="Calibri" panose="020F0502020204030204" pitchFamily="34" charset="0"/>
                <a:ea typeface="Calibri" panose="020F0502020204030204" pitchFamily="34" charset="0"/>
                <a:cs typeface="Times New Roman" panose="02020603050405020304" pitchFamily="18" charset="0"/>
              </a:rPr>
              <a:t>faculty. </a:t>
            </a: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applicant will have to address how their professional development will contribute to or impact </a:t>
            </a:r>
            <a:r>
              <a:rPr lang="en-US" dirty="0" smtClean="0">
                <a:latin typeface="Calibri" panose="020F0502020204030204" pitchFamily="34" charset="0"/>
                <a:ea typeface="Calibri" panose="020F0502020204030204" pitchFamily="34" charset="0"/>
                <a:cs typeface="Times New Roman" panose="02020603050405020304" pitchFamily="18" charset="0"/>
              </a:rPr>
              <a:t>student success.    </a:t>
            </a:r>
            <a:r>
              <a:rPr lang="en-US" dirty="0" smtClean="0">
                <a:latin typeface="Calibri" panose="020F0502020204030204" pitchFamily="34" charset="0"/>
                <a:cs typeface="Times New Roman" panose="02020603050405020304" pitchFamily="18" charset="0"/>
              </a:rPr>
              <a:t>Call for Proposals will be released in November 2018</a:t>
            </a:r>
          </a:p>
          <a:p>
            <a:pPr lvl="0"/>
            <a:endParaRPr lang="en-US" dirty="0">
              <a:latin typeface="Calibri" panose="020F0502020204030204" pitchFamily="34" charset="0"/>
              <a:cs typeface="Times New Roman" panose="02020603050405020304" pitchFamily="18" charset="0"/>
            </a:endParaRPr>
          </a:p>
          <a:p>
            <a:pPr lvl="0"/>
            <a:r>
              <a:rPr lang="en-US" dirty="0" smtClean="0">
                <a:latin typeface="Calibri" panose="020F0502020204030204" pitchFamily="34" charset="0"/>
                <a:cs typeface="Times New Roman" panose="02020603050405020304" pitchFamily="18" charset="0"/>
              </a:rPr>
              <a:t>For each program funds can be requested for (list is not exhaustive):</a:t>
            </a:r>
          </a:p>
          <a:p>
            <a:pPr marL="285750" lvl="0" indent="-285750">
              <a:buFont typeface="Arial" panose="020B0604020202020204" pitchFamily="34" charset="0"/>
              <a:buChar char="•"/>
            </a:pPr>
            <a:r>
              <a:rPr lang="en-US" dirty="0" smtClean="0">
                <a:latin typeface="Calibri" panose="020F0502020204030204" pitchFamily="34" charset="0"/>
                <a:cs typeface="Times New Roman" panose="02020603050405020304" pitchFamily="18" charset="0"/>
              </a:rPr>
              <a:t>Faculty Salary				</a:t>
            </a:r>
            <a:r>
              <a:rPr lang="en-US" sz="800" dirty="0" smtClean="0">
                <a:latin typeface="Calibri" panose="020F0502020204030204" pitchFamily="34" charset="0"/>
                <a:cs typeface="Times New Roman" panose="02020603050405020304" pitchFamily="18" charset="0"/>
                <a:sym typeface="Wingdings" panose="05000000000000000000" pitchFamily="2" charset="2"/>
              </a:rPr>
              <a:t></a:t>
            </a:r>
            <a:r>
              <a:rPr lang="en-US" dirty="0" smtClean="0">
                <a:latin typeface="Calibri" panose="020F0502020204030204" pitchFamily="34" charset="0"/>
                <a:cs typeface="Times New Roman" panose="02020603050405020304" pitchFamily="18" charset="0"/>
                <a:sym typeface="Wingdings" panose="05000000000000000000" pitchFamily="2" charset="2"/>
              </a:rPr>
              <a:t> </a:t>
            </a:r>
            <a:r>
              <a:rPr lang="en-US" dirty="0" smtClean="0">
                <a:latin typeface="Calibri" panose="020F0502020204030204" pitchFamily="34" charset="0"/>
                <a:cs typeface="Times New Roman" panose="02020603050405020304" pitchFamily="18" charset="0"/>
              </a:rPr>
              <a:t>Participant incentive payments</a:t>
            </a:r>
          </a:p>
          <a:p>
            <a:pPr marL="285750" lvl="0" indent="-285750">
              <a:buFont typeface="Arial" panose="020B0604020202020204" pitchFamily="34" charset="0"/>
              <a:buChar char="•"/>
            </a:pPr>
            <a:r>
              <a:rPr lang="en-US" dirty="0" smtClean="0">
                <a:latin typeface="Calibri" panose="020F0502020204030204" pitchFamily="34" charset="0"/>
                <a:cs typeface="Times New Roman" panose="02020603050405020304" pitchFamily="18" charset="0"/>
              </a:rPr>
              <a:t>Student Wages				</a:t>
            </a:r>
            <a:r>
              <a:rPr lang="en-US" sz="800" dirty="0" smtClean="0">
                <a:latin typeface="Calibri" panose="020F0502020204030204" pitchFamily="34" charset="0"/>
                <a:cs typeface="Times New Roman" panose="02020603050405020304" pitchFamily="18" charset="0"/>
                <a:sym typeface="Wingdings" panose="05000000000000000000" pitchFamily="2" charset="2"/>
              </a:rPr>
              <a:t>  </a:t>
            </a:r>
            <a:r>
              <a:rPr lang="en-US" dirty="0" smtClean="0">
                <a:latin typeface="Calibri" panose="020F0502020204030204" pitchFamily="34" charset="0"/>
                <a:cs typeface="Times New Roman" panose="02020603050405020304" pitchFamily="18" charset="0"/>
              </a:rPr>
              <a:t>Supplies</a:t>
            </a:r>
          </a:p>
          <a:p>
            <a:pPr marL="285750" lvl="0" indent="-285750">
              <a:buFont typeface="Arial" panose="020B0604020202020204" pitchFamily="34" charset="0"/>
              <a:buChar char="•"/>
            </a:pPr>
            <a:r>
              <a:rPr lang="en-US" dirty="0" smtClean="0">
                <a:latin typeface="Calibri" panose="020F0502020204030204" pitchFamily="34" charset="0"/>
                <a:cs typeface="Times New Roman" panose="02020603050405020304" pitchFamily="18" charset="0"/>
              </a:rPr>
              <a:t>Consultants				</a:t>
            </a:r>
            <a:r>
              <a:rPr lang="en-US" sz="800" dirty="0" smtClean="0">
                <a:latin typeface="Calibri" panose="020F0502020204030204" pitchFamily="34" charset="0"/>
                <a:cs typeface="Times New Roman" panose="02020603050405020304" pitchFamily="18" charset="0"/>
                <a:sym typeface="Wingdings" panose="05000000000000000000" pitchFamily="2" charset="2"/>
              </a:rPr>
              <a:t>  </a:t>
            </a:r>
            <a:r>
              <a:rPr lang="en-US" dirty="0">
                <a:latin typeface="Calibri" panose="020F0502020204030204" pitchFamily="34" charset="0"/>
                <a:cs typeface="Times New Roman" panose="02020603050405020304" pitchFamily="18" charset="0"/>
                <a:sym typeface="Wingdings" panose="05000000000000000000" pitchFamily="2" charset="2"/>
              </a:rPr>
              <a:t>C</a:t>
            </a:r>
            <a:r>
              <a:rPr lang="en-US" dirty="0" smtClean="0">
                <a:latin typeface="Calibri" panose="020F0502020204030204" pitchFamily="34" charset="0"/>
                <a:cs typeface="Times New Roman" panose="02020603050405020304" pitchFamily="18" charset="0"/>
              </a:rPr>
              <a:t>ontractual work (transcription, data analysis…)</a:t>
            </a:r>
          </a:p>
          <a:p>
            <a:pPr marL="285750" lvl="0" indent="-285750">
              <a:buFont typeface="Arial" panose="020B0604020202020204" pitchFamily="34" charset="0"/>
              <a:buChar char="•"/>
            </a:pPr>
            <a:r>
              <a:rPr lang="en-US" dirty="0" smtClean="0">
                <a:latin typeface="Calibri" panose="020F0502020204030204" pitchFamily="34" charset="0"/>
                <a:cs typeface="Times New Roman" panose="02020603050405020304" pitchFamily="18" charset="0"/>
              </a:rPr>
              <a:t>Travel (for research purposes only)</a:t>
            </a:r>
            <a:endParaRPr lang="en-US" dirty="0"/>
          </a:p>
        </p:txBody>
      </p:sp>
    </p:spTree>
    <p:extLst>
      <p:ext uri="{BB962C8B-B14F-4D97-AF65-F5344CB8AC3E}">
        <p14:creationId xmlns:p14="http://schemas.microsoft.com/office/powerpoint/2010/main" val="193826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965" y="308981"/>
            <a:ext cx="11017405" cy="532903"/>
          </a:xfrm>
          <a:prstGeom prst="rect">
            <a:avLst/>
          </a:prstGeom>
        </p:spPr>
        <p:txBody>
          <a:bodyPr wrap="square">
            <a:spAutoFit/>
          </a:bodyPr>
          <a:lstStyle/>
          <a:p>
            <a:pPr marR="0" lvl="0" algn="ctr">
              <a:lnSpc>
                <a:spcPct val="107000"/>
              </a:lnSpc>
              <a:spcBef>
                <a:spcPts val="0"/>
              </a:spcBef>
              <a:spcAft>
                <a:spcPts val="800"/>
              </a:spcAft>
            </a:pPr>
            <a:r>
              <a:rPr lang="en-US" sz="28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JOIN US FOR FALL RESEARCH DAY- NOVEMBER 8</a:t>
            </a:r>
            <a:r>
              <a:rPr lang="en-US" sz="2800" b="1" i="1" baseline="30000"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TH</a:t>
            </a:r>
            <a:r>
              <a:rPr lang="en-US" sz="28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 2018</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934692" y="1200727"/>
            <a:ext cx="6188364" cy="4247317"/>
          </a:xfrm>
          <a:prstGeom prst="rect">
            <a:avLst/>
          </a:prstGeom>
          <a:noFill/>
        </p:spPr>
        <p:txBody>
          <a:bodyPr wrap="square" rtlCol="0">
            <a:spAutoFit/>
          </a:bodyPr>
          <a:lstStyle/>
          <a:p>
            <a:endParaRPr lang="en-US" dirty="0" smtClean="0"/>
          </a:p>
          <a:p>
            <a:pPr fontAlgn="base"/>
            <a:r>
              <a:rPr lang="en-US" dirty="0"/>
              <a:t>West Chester University Research </a:t>
            </a:r>
            <a:r>
              <a:rPr lang="en-US" dirty="0" smtClean="0"/>
              <a:t>Day </a:t>
            </a:r>
            <a:r>
              <a:rPr lang="en-US" dirty="0"/>
              <a:t>provides a venue for all our students, faculty and administrators to present, discuss, and </a:t>
            </a:r>
            <a:r>
              <a:rPr lang="en-US" dirty="0" smtClean="0"/>
              <a:t>highlight </a:t>
            </a:r>
            <a:r>
              <a:rPr lang="en-US" dirty="0"/>
              <a:t>their research and scholarship outcomes</a:t>
            </a:r>
            <a:r>
              <a:rPr lang="en-US" dirty="0" smtClean="0"/>
              <a:t>.  </a:t>
            </a:r>
          </a:p>
          <a:p>
            <a:pPr fontAlgn="base"/>
            <a:endParaRPr lang="en-US" dirty="0"/>
          </a:p>
          <a:p>
            <a:pPr fontAlgn="base"/>
            <a:r>
              <a:rPr lang="en-US" dirty="0" smtClean="0"/>
              <a:t>There is the opportunity to present research in a poster and/or oral session.  </a:t>
            </a:r>
            <a:r>
              <a:rPr lang="en-US" dirty="0"/>
              <a:t>It also serves as a valuable forum for students to practice their presentations prior to upcoming regional and national conferences</a:t>
            </a:r>
            <a:r>
              <a:rPr lang="en-US" dirty="0" smtClean="0"/>
              <a:t>.  </a:t>
            </a:r>
          </a:p>
          <a:p>
            <a:pPr fontAlgn="base"/>
            <a:endParaRPr lang="en-US" dirty="0"/>
          </a:p>
          <a:p>
            <a:pPr fontAlgn="base"/>
            <a:r>
              <a:rPr lang="en-US" dirty="0" smtClean="0"/>
              <a:t>All events take place in Sykes Student Union</a:t>
            </a:r>
          </a:p>
          <a:p>
            <a:pPr fontAlgn="base"/>
            <a:endParaRPr lang="en-US" dirty="0"/>
          </a:p>
          <a:p>
            <a:pPr fontAlgn="base"/>
            <a:r>
              <a:rPr lang="en-US" dirty="0"/>
              <a:t>Call for Abstracts will be released in September 2018 </a:t>
            </a:r>
          </a:p>
          <a:p>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1100832"/>
            <a:ext cx="3524477" cy="2353568"/>
          </a:xfrm>
          <a:prstGeom prst="rect">
            <a:avLst/>
          </a:prstGeom>
          <a:ln w="38100">
            <a:solidFill>
              <a:schemeClr val="accent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4072302"/>
            <a:ext cx="3611418" cy="2411625"/>
          </a:xfrm>
          <a:prstGeom prst="rect">
            <a:avLst/>
          </a:prstGeom>
          <a:ln w="38100">
            <a:solidFill>
              <a:schemeClr val="accent1"/>
            </a:solidFill>
          </a:ln>
        </p:spPr>
      </p:pic>
    </p:spTree>
    <p:extLst>
      <p:ext uri="{BB962C8B-B14F-4D97-AF65-F5344CB8AC3E}">
        <p14:creationId xmlns:p14="http://schemas.microsoft.com/office/powerpoint/2010/main" val="4106894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CU theme">
      <a:dk1>
        <a:sysClr val="windowText" lastClr="000000"/>
      </a:dk1>
      <a:lt1>
        <a:sysClr val="window" lastClr="FFFFFF"/>
      </a:lt1>
      <a:dk2>
        <a:srgbClr val="512D6D"/>
      </a:dk2>
      <a:lt2>
        <a:srgbClr val="DEDEDE"/>
      </a:lt2>
      <a:accent1>
        <a:srgbClr val="FFC72C"/>
      </a:accent1>
      <a:accent2>
        <a:srgbClr val="8B5D3D"/>
      </a:accent2>
      <a:accent3>
        <a:srgbClr val="C4652D"/>
      </a:accent3>
      <a:accent4>
        <a:srgbClr val="C4652D"/>
      </a:accent4>
      <a:accent5>
        <a:srgbClr val="8B5D3D"/>
      </a:accent5>
      <a:accent6>
        <a:srgbClr val="5C92B5"/>
      </a:accent6>
      <a:hlink>
        <a:srgbClr val="0070C0"/>
      </a:hlink>
      <a:folHlink>
        <a:srgbClr val="C2A874"/>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ppt8AB7.tmp</Template>
  <TotalTime>1148</TotalTime>
  <Words>705</Words>
  <Application>Microsoft Office PowerPoint</Application>
  <PresentationFormat>Widescreen</PresentationFormat>
  <Paragraphs>82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Adobe Fangsong Std R</vt:lpstr>
      <vt:lpstr>Arial</vt:lpstr>
      <vt:lpstr>Calibri</vt:lpstr>
      <vt:lpstr>Cambria</vt:lpstr>
      <vt:lpstr>Times New Roman</vt:lpstr>
      <vt:lpstr>Wingdings</vt:lpstr>
      <vt:lpstr>Adjacency</vt:lpstr>
      <vt:lpstr>Welcome</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West Chester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Vassallo, Laura</dc:creator>
  <cp:lastModifiedBy>Vassallo, Laura</cp:lastModifiedBy>
  <cp:revision>40</cp:revision>
  <dcterms:created xsi:type="dcterms:W3CDTF">2016-08-15T18:08:23Z</dcterms:created>
  <dcterms:modified xsi:type="dcterms:W3CDTF">2018-08-10T17:18:38Z</dcterms:modified>
</cp:coreProperties>
</file>