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2"/>
  </p:notesMasterIdLst>
  <p:sldIdLst>
    <p:sldId id="256" r:id="rId5"/>
    <p:sldId id="257" r:id="rId6"/>
    <p:sldId id="258" r:id="rId7"/>
    <p:sldId id="259" r:id="rId8"/>
    <p:sldId id="260" r:id="rId9"/>
    <p:sldId id="261"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00"/>
    <a:srgbClr val="FDC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3623"/>
  </p:normalViewPr>
  <p:slideViewPr>
    <p:cSldViewPr snapToGrid="0" snapToObjects="1">
      <p:cViewPr varScale="1">
        <p:scale>
          <a:sx n="86" d="100"/>
          <a:sy n="86" d="100"/>
        </p:scale>
        <p:origin x="15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C1314-9D61-5941-BBB0-D8BEC7C28964}" type="datetimeFigureOut">
              <a:rPr lang="en-US" smtClean="0"/>
              <a:t>10/22/2021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3AE128-667A-DF40-A337-776094060B95}" type="slidenum">
              <a:rPr lang="en-US" smtClean="0"/>
              <a:t>‹#›</a:t>
            </a:fld>
            <a:endParaRPr lang="en-US"/>
          </a:p>
        </p:txBody>
      </p:sp>
    </p:spTree>
    <p:extLst>
      <p:ext uri="{BB962C8B-B14F-4D97-AF65-F5344CB8AC3E}">
        <p14:creationId xmlns:p14="http://schemas.microsoft.com/office/powerpoint/2010/main" val="1978780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3AE128-667A-DF40-A337-776094060B95}" type="slidenum">
              <a:rPr lang="en-US" smtClean="0"/>
              <a:t>1</a:t>
            </a:fld>
            <a:endParaRPr lang="en-US"/>
          </a:p>
        </p:txBody>
      </p:sp>
    </p:spTree>
    <p:extLst>
      <p:ext uri="{BB962C8B-B14F-4D97-AF65-F5344CB8AC3E}">
        <p14:creationId xmlns:p14="http://schemas.microsoft.com/office/powerpoint/2010/main" val="224366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start, It’s good to take some time to yourself to try and determine what you have struggled with when returning to in-person classes. Upon seeing my list of challenges, you may see that we have some things in common. So, take a minute or two, pause the video and reflect on what you have struggled with so far. </a:t>
            </a:r>
            <a:br>
              <a:rPr lang="en-US" dirty="0"/>
            </a:br>
            <a:br>
              <a:rPr lang="en-US" dirty="0"/>
            </a:br>
            <a:r>
              <a:rPr lang="en-US" dirty="0"/>
              <a:t>OK, let’s continue. </a:t>
            </a:r>
          </a:p>
        </p:txBody>
      </p:sp>
      <p:sp>
        <p:nvSpPr>
          <p:cNvPr id="4" name="Slide Number Placeholder 3"/>
          <p:cNvSpPr>
            <a:spLocks noGrp="1"/>
          </p:cNvSpPr>
          <p:nvPr>
            <p:ph type="sldNum" sz="quarter" idx="5"/>
          </p:nvPr>
        </p:nvSpPr>
        <p:spPr/>
        <p:txBody>
          <a:bodyPr/>
          <a:lstStyle/>
          <a:p>
            <a:fld id="{DE3AE128-667A-DF40-A337-776094060B95}" type="slidenum">
              <a:rPr lang="en-US" smtClean="0"/>
              <a:t>2</a:t>
            </a:fld>
            <a:endParaRPr lang="en-US"/>
          </a:p>
        </p:txBody>
      </p:sp>
    </p:spTree>
    <p:extLst>
      <p:ext uri="{BB962C8B-B14F-4D97-AF65-F5344CB8AC3E}">
        <p14:creationId xmlns:p14="http://schemas.microsoft.com/office/powerpoint/2010/main" val="69137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main areas I have been challenged upon my return to in-person classes. </a:t>
            </a:r>
            <a:br>
              <a:rPr lang="en-US" dirty="0"/>
            </a:br>
            <a:br>
              <a:rPr lang="en-US" dirty="0"/>
            </a:br>
            <a:r>
              <a:rPr lang="en-US" dirty="0"/>
              <a:t>First of all, I find myself struggling to just get out of bed. I mean it was like this before we went online, but now it’s at a whole new level. I was so used to just sleeping until 5 minutes before my class started. Now, I have to get up, get ready, and get there on time. It’s about a 1 hour process, minimum. </a:t>
            </a:r>
          </a:p>
          <a:p>
            <a:endParaRPr lang="en-US" dirty="0"/>
          </a:p>
          <a:p>
            <a:r>
              <a:rPr lang="en-US" dirty="0"/>
              <a:t>Second, lets talk about friends and socializing. It’s great to get to spend time with my friends again, but often it eats into the time I need for productivity. So, I’m sure I’ll need to find a way to address that. </a:t>
            </a:r>
          </a:p>
          <a:p>
            <a:endParaRPr lang="en-US" dirty="0"/>
          </a:p>
          <a:p>
            <a:r>
              <a:rPr lang="en-US" dirty="0"/>
              <a:t>Both of these items may seem like they are just part of time management, that’s because in many ways they are. That doesn’t mean we can’t come up with unique ways to handle each of these items and then incorporate them into our time management strategy. </a:t>
            </a:r>
          </a:p>
        </p:txBody>
      </p:sp>
      <p:sp>
        <p:nvSpPr>
          <p:cNvPr id="4" name="Slide Number Placeholder 3"/>
          <p:cNvSpPr>
            <a:spLocks noGrp="1"/>
          </p:cNvSpPr>
          <p:nvPr>
            <p:ph type="sldNum" sz="quarter" idx="5"/>
          </p:nvPr>
        </p:nvSpPr>
        <p:spPr/>
        <p:txBody>
          <a:bodyPr/>
          <a:lstStyle/>
          <a:p>
            <a:fld id="{DE3AE128-667A-DF40-A337-776094060B95}" type="slidenum">
              <a:rPr lang="en-US" smtClean="0"/>
              <a:t>3</a:t>
            </a:fld>
            <a:endParaRPr lang="en-US"/>
          </a:p>
        </p:txBody>
      </p:sp>
    </p:spTree>
    <p:extLst>
      <p:ext uri="{BB962C8B-B14F-4D97-AF65-F5344CB8AC3E}">
        <p14:creationId xmlns:p14="http://schemas.microsoft.com/office/powerpoint/2010/main" val="1457553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best things to do is reward yourself. Some people, foolishly, think this only works for kids. Everyone’s brain works on a system of rewards, you just need to know what yours are. For example, I love eating. So, I use delicious treats to reward myself. </a:t>
            </a:r>
            <a:br>
              <a:rPr lang="en-US" dirty="0"/>
            </a:br>
            <a:br>
              <a:rPr lang="en-US" dirty="0"/>
            </a:br>
            <a:r>
              <a:rPr lang="en-US" dirty="0"/>
              <a:t>I always need a reason to get up, so I just focus on getting up for an instant reward. Honestly, I was the author of the quote. I really do get up to drink a coffee. You may not like coffee, I used to dislike it as well. Back then, I got up so that I could eat my favorite breakfast </a:t>
            </a:r>
            <a:r>
              <a:rPr lang="en-US" dirty="0" err="1"/>
              <a:t>sandwhich</a:t>
            </a:r>
            <a:r>
              <a:rPr lang="en-US" dirty="0"/>
              <a:t>. You just need one good thing to get yourself out of bed in the morning. </a:t>
            </a:r>
            <a:br>
              <a:rPr lang="en-US" dirty="0"/>
            </a:br>
            <a:br>
              <a:rPr lang="en-US" dirty="0"/>
            </a:br>
            <a:r>
              <a:rPr lang="en-US" dirty="0"/>
              <a:t>It should be noted, that it’s a lot harder to get out of bed when you didn’t get enough sleep. Getting to sleep can be a way bigger challenge than getting up. There always seems like there are so many things to do at night. The only way to justify your sleep is to establish your ideals. For example, I need my 8 hours of sleep. So… If I’m due in class by 8am, I need to be up by 7am. That means I need to be asleep by 11pm – at the latest. So, how do I make sure that happens?… We’ll get to that when we talk about time management.  One key thing to avoid, if you want to get your beauty rest like me, is late night social engagements. I think we all recognize that if you start chatting before you want to sleep, you could easily talk for hours. There’s nothing necessarily wrong with that, unless you have to wake up early in the morning. </a:t>
            </a:r>
          </a:p>
        </p:txBody>
      </p:sp>
      <p:sp>
        <p:nvSpPr>
          <p:cNvPr id="4" name="Slide Number Placeholder 3"/>
          <p:cNvSpPr>
            <a:spLocks noGrp="1"/>
          </p:cNvSpPr>
          <p:nvPr>
            <p:ph type="sldNum" sz="quarter" idx="5"/>
          </p:nvPr>
        </p:nvSpPr>
        <p:spPr/>
        <p:txBody>
          <a:bodyPr/>
          <a:lstStyle/>
          <a:p>
            <a:fld id="{DE3AE128-667A-DF40-A337-776094060B95}" type="slidenum">
              <a:rPr lang="en-US" smtClean="0"/>
              <a:t>4</a:t>
            </a:fld>
            <a:endParaRPr lang="en-US"/>
          </a:p>
        </p:txBody>
      </p:sp>
    </p:spTree>
    <p:extLst>
      <p:ext uri="{BB962C8B-B14F-4D97-AF65-F5344CB8AC3E}">
        <p14:creationId xmlns:p14="http://schemas.microsoft.com/office/powerpoint/2010/main" val="570504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obviously important to have friends. They are usually a big part of our lives and can help us in a lot of ways. For one, I love being in a class with my friend and doing better than them. I became really proficient in chemistry because my friend was in my class. He kept getting 98s, so I had to start getting 100s. But, that’s probably one of the worst ways to benefit from a friendship.</a:t>
            </a:r>
            <a:br>
              <a:rPr lang="en-US" dirty="0"/>
            </a:br>
            <a:br>
              <a:rPr lang="en-US" dirty="0"/>
            </a:br>
            <a:r>
              <a:rPr lang="en-US" dirty="0"/>
              <a:t>It’s important to try and have at least one friend or acquaintance in each class. It’s really useful when you forgot to write down the prof’s assignment, then you can text your buddy ”hey cool friend, what was that assignment I forgot about which you potentially wrote down?” Also, if that is a class that requires discussion, you really need someone that can talk over the material. For example, I took a philosophy class and my little brother was also in the class. We argued constantly about the material and both got good grades. </a:t>
            </a:r>
          </a:p>
          <a:p>
            <a:r>
              <a:rPr lang="en-US" dirty="0"/>
              <a:t>Friends can also be start of study groups. These can be really helpful for difficult classes. Just having someone with different strengths in your group can help much more than you anticipate. For example, there was a stat class where I needed to know how to use excel. I once struggled for hours trying to apply something, only to have my friend know the exact way to plug-in the data and achieve instance results. I never wasted time on that again. Speaking about wasting time, weren’t we going to discuss other ways to avoid that?</a:t>
            </a:r>
          </a:p>
        </p:txBody>
      </p:sp>
      <p:sp>
        <p:nvSpPr>
          <p:cNvPr id="4" name="Slide Number Placeholder 3"/>
          <p:cNvSpPr>
            <a:spLocks noGrp="1"/>
          </p:cNvSpPr>
          <p:nvPr>
            <p:ph type="sldNum" sz="quarter" idx="5"/>
          </p:nvPr>
        </p:nvSpPr>
        <p:spPr/>
        <p:txBody>
          <a:bodyPr/>
          <a:lstStyle/>
          <a:p>
            <a:fld id="{DE3AE128-667A-DF40-A337-776094060B95}" type="slidenum">
              <a:rPr lang="en-US" smtClean="0"/>
              <a:t>5</a:t>
            </a:fld>
            <a:endParaRPr lang="en-US"/>
          </a:p>
        </p:txBody>
      </p:sp>
    </p:spTree>
    <p:extLst>
      <p:ext uri="{BB962C8B-B14F-4D97-AF65-F5344CB8AC3E}">
        <p14:creationId xmlns:p14="http://schemas.microsoft.com/office/powerpoint/2010/main" val="307097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we were, and here it is. The penultimate topic. Time management is a skill, just like riding a bicycle or knowing how to use Microsoft excel. Also, you should know, it’s something that is unique to each person. The way I manage my time, may not work for you. So, I’ll just share some tools and tips that seem to be pretty universally applicable. </a:t>
            </a:r>
          </a:p>
          <a:p>
            <a:endParaRPr lang="en-US" dirty="0"/>
          </a:p>
          <a:p>
            <a:pPr marL="171450" indent="-171450">
              <a:buFont typeface="Arial" panose="020B0604020202020204" pitchFamily="34" charset="0"/>
              <a:buChar char="•"/>
            </a:pPr>
            <a:r>
              <a:rPr lang="en-US" dirty="0"/>
              <a:t>Use a physical and digital schedule!</a:t>
            </a:r>
          </a:p>
          <a:p>
            <a:pPr marL="628650" lvl="1" indent="-171450">
              <a:buFont typeface="Arial" panose="020B0604020202020204" pitchFamily="34" charset="0"/>
              <a:buChar char="•"/>
            </a:pPr>
            <a:r>
              <a:rPr lang="en-US" dirty="0"/>
              <a:t>If one works, that’s fine. I use both for different things</a:t>
            </a:r>
          </a:p>
          <a:p>
            <a:pPr marL="171450" indent="-171450">
              <a:buFont typeface="Arial" panose="020B0604020202020204" pitchFamily="34" charset="0"/>
              <a:buChar char="•"/>
            </a:pPr>
            <a:r>
              <a:rPr lang="en-US" dirty="0"/>
              <a:t>I use the digital calendar to setup a general schedule and incorporate specific due dates for important items</a:t>
            </a:r>
          </a:p>
          <a:p>
            <a:pPr marL="171450" indent="-171450">
              <a:buFont typeface="Arial" panose="020B0604020202020204" pitchFamily="34" charset="0"/>
              <a:buChar char="•"/>
            </a:pPr>
            <a:r>
              <a:rPr lang="en-US" dirty="0"/>
              <a:t>Setup reminders using your digital schedule for when to get started and when to finish your activities</a:t>
            </a:r>
          </a:p>
          <a:p>
            <a:pPr marL="171450" indent="-171450">
              <a:buFont typeface="Arial" panose="020B0604020202020204" pitchFamily="34" charset="0"/>
              <a:buChar char="•"/>
            </a:pPr>
            <a:r>
              <a:rPr lang="en-US" dirty="0"/>
              <a:t>Use the physical schedule to help you day-to-day, make to do lists for immediate tasks</a:t>
            </a:r>
          </a:p>
          <a:p>
            <a:pPr marL="171450" indent="-171450">
              <a:buFont typeface="Arial" panose="020B0604020202020204" pitchFamily="34" charset="0"/>
              <a:buChar char="•"/>
            </a:pPr>
            <a:r>
              <a:rPr lang="en-US" dirty="0"/>
              <a:t>Find techniques to help use your allotted time correctly. For example, I take a break every 40 minutes to play 5 minutes of arcade games on my phone.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still need some guidance, go to the ASW homepage. I have whole presentation about how to manage your time. We also have plenty other resources available to ensure your success here at WCU…</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E3AE128-667A-DF40-A337-776094060B95}" type="slidenum">
              <a:rPr lang="en-US" smtClean="0"/>
              <a:t>6</a:t>
            </a:fld>
            <a:endParaRPr lang="en-US"/>
          </a:p>
        </p:txBody>
      </p:sp>
    </p:spTree>
    <p:extLst>
      <p:ext uri="{BB962C8B-B14F-4D97-AF65-F5344CB8AC3E}">
        <p14:creationId xmlns:p14="http://schemas.microsoft.com/office/powerpoint/2010/main" val="136214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that may be relevant to this specific topic, but it’s really only the tip of the iceberg. Obviously, you should never forget your student success coaches.</a:t>
            </a:r>
          </a:p>
          <a:p>
            <a:endParaRPr lang="en-US" dirty="0"/>
          </a:p>
          <a:p>
            <a:r>
              <a:rPr lang="en-US" dirty="0"/>
              <a:t>Tutoring: https://</a:t>
            </a:r>
            <a:r>
              <a:rPr lang="en-US" dirty="0" err="1"/>
              <a:t>www.wcupa.edu</a:t>
            </a:r>
            <a:r>
              <a:rPr lang="en-US" dirty="0"/>
              <a:t>/</a:t>
            </a:r>
            <a:r>
              <a:rPr lang="en-US" dirty="0" err="1"/>
              <a:t>universityCollege</a:t>
            </a:r>
            <a:r>
              <a:rPr lang="en-US" dirty="0"/>
              <a:t>/</a:t>
            </a:r>
            <a:r>
              <a:rPr lang="en-US" dirty="0" err="1"/>
              <a:t>larc</a:t>
            </a:r>
            <a:r>
              <a:rPr lang="en-US" dirty="0"/>
              <a:t>/</a:t>
            </a:r>
            <a:r>
              <a:rPr lang="en-US" dirty="0" err="1"/>
              <a:t>students.aspx</a:t>
            </a:r>
            <a:r>
              <a:rPr lang="en-US" dirty="0"/>
              <a:t> </a:t>
            </a:r>
          </a:p>
          <a:p>
            <a:r>
              <a:rPr lang="en-US" dirty="0"/>
              <a:t>Counseling: https://</a:t>
            </a:r>
            <a:r>
              <a:rPr lang="en-US" dirty="0" err="1"/>
              <a:t>www.wcupa.edu</a:t>
            </a:r>
            <a:r>
              <a:rPr lang="en-US" dirty="0"/>
              <a:t>/_services/Stu/</a:t>
            </a:r>
            <a:r>
              <a:rPr lang="en-US" dirty="0" err="1"/>
              <a:t>ramsEyeView</a:t>
            </a:r>
            <a:r>
              <a:rPr lang="en-US" dirty="0"/>
              <a:t>/</a:t>
            </a:r>
            <a:r>
              <a:rPr lang="en-US" dirty="0" err="1"/>
              <a:t>counseling.aspx?gclid</a:t>
            </a:r>
            <a:r>
              <a:rPr lang="en-US" dirty="0"/>
              <a:t>=Cj0KCQjw18WKBhCUARIsAFiW7JyhQGpC9Hyz9_xoeLKqOdYupI7Nxot10CInNrdu7wsNZpTdCv_Vl84aArdZEALw_wcB </a:t>
            </a:r>
          </a:p>
        </p:txBody>
      </p:sp>
      <p:sp>
        <p:nvSpPr>
          <p:cNvPr id="4" name="Slide Number Placeholder 3"/>
          <p:cNvSpPr>
            <a:spLocks noGrp="1"/>
          </p:cNvSpPr>
          <p:nvPr>
            <p:ph type="sldNum" sz="quarter" idx="5"/>
          </p:nvPr>
        </p:nvSpPr>
        <p:spPr/>
        <p:txBody>
          <a:bodyPr/>
          <a:lstStyle/>
          <a:p>
            <a:fld id="{DE3AE128-667A-DF40-A337-776094060B95}" type="slidenum">
              <a:rPr lang="en-US" smtClean="0"/>
              <a:t>7</a:t>
            </a:fld>
            <a:endParaRPr lang="en-US"/>
          </a:p>
        </p:txBody>
      </p:sp>
    </p:spTree>
    <p:extLst>
      <p:ext uri="{BB962C8B-B14F-4D97-AF65-F5344CB8AC3E}">
        <p14:creationId xmlns:p14="http://schemas.microsoft.com/office/powerpoint/2010/main" val="46500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10/22/2021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10/22/2021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10/22/2021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10/22/2021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10/22/2021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10/22/2021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10/22/2021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10/22/2021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10/22/2021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6.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wcupa.edu/universityCollege/achieve/default.aspx" TargetMode="External"/><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8408B-1796-4343-85AF-5EB6FB78E6EA}"/>
              </a:ext>
            </a:extLst>
          </p:cNvPr>
          <p:cNvSpPr>
            <a:spLocks noGrp="1"/>
          </p:cNvSpPr>
          <p:nvPr>
            <p:ph type="ctrTitle"/>
          </p:nvPr>
        </p:nvSpPr>
        <p:spPr/>
        <p:txBody>
          <a:bodyPr/>
          <a:lstStyle/>
          <a:p>
            <a:r>
              <a:rPr lang="en-US" dirty="0"/>
              <a:t>Going Back To class</a:t>
            </a:r>
          </a:p>
        </p:txBody>
      </p:sp>
      <p:sp>
        <p:nvSpPr>
          <p:cNvPr id="3" name="Subtitle 2">
            <a:extLst>
              <a:ext uri="{FF2B5EF4-FFF2-40B4-BE49-F238E27FC236}">
                <a16:creationId xmlns:a16="http://schemas.microsoft.com/office/drawing/2014/main" id="{728AE566-4017-8F48-8AE9-411C9FBD198D}"/>
              </a:ext>
            </a:extLst>
          </p:cNvPr>
          <p:cNvSpPr>
            <a:spLocks noGrp="1"/>
          </p:cNvSpPr>
          <p:nvPr>
            <p:ph type="subTitle" idx="1"/>
          </p:nvPr>
        </p:nvSpPr>
        <p:spPr/>
        <p:txBody>
          <a:bodyPr/>
          <a:lstStyle/>
          <a:p>
            <a:r>
              <a:rPr lang="en-US" dirty="0"/>
              <a:t>From online to in real life</a:t>
            </a:r>
          </a:p>
        </p:txBody>
      </p:sp>
      <p:pic>
        <p:nvPicPr>
          <p:cNvPr id="4" name="Audio 3">
            <a:hlinkClick r:id="" action="ppaction://media"/>
            <a:extLst>
              <a:ext uri="{FF2B5EF4-FFF2-40B4-BE49-F238E27FC236}">
                <a16:creationId xmlns:a16="http://schemas.microsoft.com/office/drawing/2014/main" id="{0F7BCEFC-AAED-8448-9296-79BFACFCA84C}"/>
              </a:ext>
            </a:extLst>
          </p:cNvPr>
          <p:cNvPicPr>
            <a:picLocks noChangeAspect="1"/>
          </p:cNvPicPr>
          <p:nvPr>
            <a:audioFile r:link="rId1"/>
            <p:extLst>
              <p:ext uri="{DAA4B4D4-6D71-4841-9C94-3DE7FCFB9230}">
                <p14:media xmlns:p14="http://schemas.microsoft.com/office/powerpoint/2010/main" r:embed="rId2">
                  <p14:trim end="4801.2225"/>
                </p14:media>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59034834"/>
      </p:ext>
    </p:extLst>
  </p:cSld>
  <p:clrMapOvr>
    <a:masterClrMapping/>
  </p:clrMapOvr>
  <mc:AlternateContent xmlns:mc="http://schemas.openxmlformats.org/markup-compatibility/2006" xmlns:p14="http://schemas.microsoft.com/office/powerpoint/2010/main">
    <mc:Choice Requires="p14">
      <p:transition spd="slow" p14:dur="2000" advTm="15613"/>
    </mc:Choice>
    <mc:Fallback xmlns="">
      <p:transition spd="slow" advTm="1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7083D4-4339-2C48-845D-DEFE057EE955}"/>
              </a:ext>
            </a:extLst>
          </p:cNvPr>
          <p:cNvPicPr>
            <a:picLocks noChangeAspect="1"/>
          </p:cNvPicPr>
          <p:nvPr/>
        </p:nvPicPr>
        <p:blipFill>
          <a:blip r:embed="rId5"/>
          <a:stretch>
            <a:fillRect/>
          </a:stretch>
        </p:blipFill>
        <p:spPr>
          <a:xfrm>
            <a:off x="6224588" y="978408"/>
            <a:ext cx="5453072" cy="4129733"/>
          </a:xfrm>
          <a:prstGeom prst="rect">
            <a:avLst/>
          </a:prstGeom>
        </p:spPr>
      </p:pic>
      <p:sp>
        <p:nvSpPr>
          <p:cNvPr id="2" name="Title 1">
            <a:extLst>
              <a:ext uri="{FF2B5EF4-FFF2-40B4-BE49-F238E27FC236}">
                <a16:creationId xmlns:a16="http://schemas.microsoft.com/office/drawing/2014/main" id="{0634B88F-8B45-9E4D-A732-FB4D87100AE0}"/>
              </a:ext>
            </a:extLst>
          </p:cNvPr>
          <p:cNvSpPr>
            <a:spLocks noGrp="1"/>
          </p:cNvSpPr>
          <p:nvPr>
            <p:ph type="title"/>
          </p:nvPr>
        </p:nvSpPr>
        <p:spPr/>
        <p:txBody>
          <a:bodyPr/>
          <a:lstStyle/>
          <a:p>
            <a:r>
              <a:rPr lang="en-US" dirty="0"/>
              <a:t>Before we start</a:t>
            </a:r>
          </a:p>
        </p:txBody>
      </p:sp>
      <p:sp>
        <p:nvSpPr>
          <p:cNvPr id="3" name="Content Placeholder 2">
            <a:extLst>
              <a:ext uri="{FF2B5EF4-FFF2-40B4-BE49-F238E27FC236}">
                <a16:creationId xmlns:a16="http://schemas.microsoft.com/office/drawing/2014/main" id="{3976A8AD-9AB9-5745-8A6E-71279AEDFEAB}"/>
              </a:ext>
            </a:extLst>
          </p:cNvPr>
          <p:cNvSpPr>
            <a:spLocks noGrp="1"/>
          </p:cNvSpPr>
          <p:nvPr>
            <p:ph idx="1"/>
          </p:nvPr>
        </p:nvSpPr>
        <p:spPr/>
        <p:txBody>
          <a:bodyPr/>
          <a:lstStyle/>
          <a:p>
            <a:r>
              <a:rPr lang="en-US" sz="2400" dirty="0">
                <a:solidFill>
                  <a:schemeClr val="tx1"/>
                </a:solidFill>
              </a:rPr>
              <a:t>Take a moment to think about this…</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pPr lvl="1"/>
            <a:r>
              <a:rPr lang="en-US" sz="2400" dirty="0">
                <a:solidFill>
                  <a:schemeClr val="tx1"/>
                </a:solidFill>
              </a:rPr>
              <a:t>What is the biggest challenge of going back to in-person classes?</a:t>
            </a:r>
          </a:p>
          <a:p>
            <a:endParaRPr lang="en-US" dirty="0">
              <a:solidFill>
                <a:schemeClr val="tx1"/>
              </a:solidFill>
            </a:endParaRPr>
          </a:p>
        </p:txBody>
      </p:sp>
      <p:pic>
        <p:nvPicPr>
          <p:cNvPr id="4" name="Audio 3">
            <a:hlinkClick r:id="" action="ppaction://media"/>
            <a:extLst>
              <a:ext uri="{FF2B5EF4-FFF2-40B4-BE49-F238E27FC236}">
                <a16:creationId xmlns:a16="http://schemas.microsoft.com/office/drawing/2014/main" id="{67A09959-0AC3-E143-8B98-479C6F43D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1124115"/>
      </p:ext>
    </p:extLst>
  </p:cSld>
  <p:clrMapOvr>
    <a:masterClrMapping/>
  </p:clrMapOvr>
  <mc:AlternateContent xmlns:mc="http://schemas.openxmlformats.org/markup-compatibility/2006" xmlns:p14="http://schemas.microsoft.com/office/powerpoint/2010/main">
    <mc:Choice Requires="p14">
      <p:transition spd="slow" p14:dur="2000" advTm="36224"/>
    </mc:Choice>
    <mc:Fallback xmlns="">
      <p:transition spd="slow" advTm="3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E801-70AF-B741-AFE6-9682BD08F026}"/>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A8652186-02C9-2B41-AD2D-783138425B49}"/>
              </a:ext>
            </a:extLst>
          </p:cNvPr>
          <p:cNvSpPr>
            <a:spLocks noGrp="1"/>
          </p:cNvSpPr>
          <p:nvPr>
            <p:ph idx="1"/>
          </p:nvPr>
        </p:nvSpPr>
        <p:spPr/>
        <p:txBody>
          <a:bodyPr/>
          <a:lstStyle/>
          <a:p>
            <a:r>
              <a:rPr lang="en-US" sz="2400" dirty="0"/>
              <a:t>Getting back into a routine… </a:t>
            </a:r>
            <a:r>
              <a:rPr lang="en-US" sz="2400" dirty="0" err="1"/>
              <a:t>ie</a:t>
            </a:r>
            <a:r>
              <a:rPr lang="en-US" sz="2400" dirty="0"/>
              <a:t> getting out of bed in the morning</a:t>
            </a:r>
          </a:p>
          <a:p>
            <a:endParaRPr lang="en-US" sz="2400" dirty="0"/>
          </a:p>
          <a:p>
            <a:r>
              <a:rPr lang="en-US" sz="2400" dirty="0"/>
              <a:t>Friends… they can go either way</a:t>
            </a:r>
          </a:p>
          <a:p>
            <a:endParaRPr lang="en-US" sz="2400" dirty="0"/>
          </a:p>
          <a:p>
            <a:r>
              <a:rPr lang="en-US" sz="2400" dirty="0"/>
              <a:t>Time management… </a:t>
            </a:r>
          </a:p>
          <a:p>
            <a:endParaRPr lang="en-US" dirty="0"/>
          </a:p>
        </p:txBody>
      </p:sp>
      <p:pic>
        <p:nvPicPr>
          <p:cNvPr id="6" name="Picture 5">
            <a:extLst>
              <a:ext uri="{FF2B5EF4-FFF2-40B4-BE49-F238E27FC236}">
                <a16:creationId xmlns:a16="http://schemas.microsoft.com/office/drawing/2014/main" id="{0EB0EFDA-84FF-DD40-AB47-E6392B5348F1}"/>
              </a:ext>
            </a:extLst>
          </p:cNvPr>
          <p:cNvPicPr>
            <a:picLocks noChangeAspect="1"/>
          </p:cNvPicPr>
          <p:nvPr/>
        </p:nvPicPr>
        <p:blipFill>
          <a:blip r:embed="rId5"/>
          <a:stretch>
            <a:fillRect/>
          </a:stretch>
        </p:blipFill>
        <p:spPr>
          <a:xfrm>
            <a:off x="9784191" y="1874517"/>
            <a:ext cx="2041956" cy="3251200"/>
          </a:xfrm>
          <a:prstGeom prst="rect">
            <a:avLst/>
          </a:prstGeom>
        </p:spPr>
      </p:pic>
      <p:pic>
        <p:nvPicPr>
          <p:cNvPr id="8" name="Picture 7">
            <a:extLst>
              <a:ext uri="{FF2B5EF4-FFF2-40B4-BE49-F238E27FC236}">
                <a16:creationId xmlns:a16="http://schemas.microsoft.com/office/drawing/2014/main" id="{147B86F3-9A9F-4140-9E47-80954FC36C24}"/>
              </a:ext>
            </a:extLst>
          </p:cNvPr>
          <p:cNvPicPr>
            <a:picLocks noChangeAspect="1"/>
          </p:cNvPicPr>
          <p:nvPr/>
        </p:nvPicPr>
        <p:blipFill>
          <a:blip r:embed="rId6"/>
          <a:stretch>
            <a:fillRect/>
          </a:stretch>
        </p:blipFill>
        <p:spPr>
          <a:xfrm>
            <a:off x="5029490" y="4369678"/>
            <a:ext cx="3322781" cy="1932190"/>
          </a:xfrm>
          <a:prstGeom prst="rect">
            <a:avLst/>
          </a:prstGeom>
        </p:spPr>
      </p:pic>
      <p:pic>
        <p:nvPicPr>
          <p:cNvPr id="10" name="Audio 9">
            <a:hlinkClick r:id="" action="ppaction://media"/>
            <a:extLst>
              <a:ext uri="{FF2B5EF4-FFF2-40B4-BE49-F238E27FC236}">
                <a16:creationId xmlns:a16="http://schemas.microsoft.com/office/drawing/2014/main" id="{8C3270BB-981B-1543-BAE5-98E8B4C92A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19837798"/>
      </p:ext>
    </p:extLst>
  </p:cSld>
  <p:clrMapOvr>
    <a:masterClrMapping/>
  </p:clrMapOvr>
  <mc:AlternateContent xmlns:mc="http://schemas.openxmlformats.org/markup-compatibility/2006" xmlns:p14="http://schemas.microsoft.com/office/powerpoint/2010/main">
    <mc:Choice Requires="p14">
      <p:transition spd="slow" p14:dur="2000" advTm="67931"/>
    </mc:Choice>
    <mc:Fallback xmlns="">
      <p:transition spd="slow" advTm="67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9958A-ED51-B740-99D6-6C0CFA150847}"/>
              </a:ext>
            </a:extLst>
          </p:cNvPr>
          <p:cNvPicPr>
            <a:picLocks noChangeAspect="1"/>
          </p:cNvPicPr>
          <p:nvPr/>
        </p:nvPicPr>
        <p:blipFill>
          <a:blip r:embed="rId5"/>
          <a:stretch>
            <a:fillRect/>
          </a:stretch>
        </p:blipFill>
        <p:spPr>
          <a:xfrm flipH="1">
            <a:off x="5786437" y="1445896"/>
            <a:ext cx="5643563" cy="5029719"/>
          </a:xfrm>
          <a:prstGeom prst="rect">
            <a:avLst/>
          </a:prstGeom>
        </p:spPr>
      </p:pic>
      <p:sp>
        <p:nvSpPr>
          <p:cNvPr id="2" name="Title 1">
            <a:extLst>
              <a:ext uri="{FF2B5EF4-FFF2-40B4-BE49-F238E27FC236}">
                <a16:creationId xmlns:a16="http://schemas.microsoft.com/office/drawing/2014/main" id="{2B42E491-82A8-6843-B5BC-18E7441139B6}"/>
              </a:ext>
            </a:extLst>
          </p:cNvPr>
          <p:cNvSpPr>
            <a:spLocks noGrp="1"/>
          </p:cNvSpPr>
          <p:nvPr>
            <p:ph type="title"/>
          </p:nvPr>
        </p:nvSpPr>
        <p:spPr/>
        <p:txBody>
          <a:bodyPr/>
          <a:lstStyle/>
          <a:p>
            <a:r>
              <a:rPr lang="en-US" dirty="0"/>
              <a:t>Getting back into a routine</a:t>
            </a:r>
          </a:p>
        </p:txBody>
      </p:sp>
      <p:sp>
        <p:nvSpPr>
          <p:cNvPr id="3" name="Content Placeholder 2">
            <a:extLst>
              <a:ext uri="{FF2B5EF4-FFF2-40B4-BE49-F238E27FC236}">
                <a16:creationId xmlns:a16="http://schemas.microsoft.com/office/drawing/2014/main" id="{22B9D6AF-77BB-FF43-BF13-BE9949C7265E}"/>
              </a:ext>
            </a:extLst>
          </p:cNvPr>
          <p:cNvSpPr>
            <a:spLocks noGrp="1"/>
          </p:cNvSpPr>
          <p:nvPr>
            <p:ph idx="1"/>
          </p:nvPr>
        </p:nvSpPr>
        <p:spPr/>
        <p:txBody>
          <a:bodyPr>
            <a:normAutofit/>
          </a:bodyPr>
          <a:lstStyle/>
          <a:p>
            <a:r>
              <a:rPr lang="en-US" dirty="0"/>
              <a:t>Start your day with something you enjoy. </a:t>
            </a:r>
          </a:p>
          <a:p>
            <a:pPr lvl="1"/>
            <a:r>
              <a:rPr lang="en-US" dirty="0">
                <a:solidFill>
                  <a:schemeClr val="tx1"/>
                </a:solidFill>
              </a:rPr>
              <a:t>“I always get up to drink my coffee. The rest of the day just seems to tag along.” – Unknown genius</a:t>
            </a:r>
          </a:p>
          <a:p>
            <a:endParaRPr lang="en-US" dirty="0"/>
          </a:p>
          <a:p>
            <a:endParaRPr lang="en-US" dirty="0"/>
          </a:p>
          <a:p>
            <a:endParaRPr lang="en-US" dirty="0"/>
          </a:p>
          <a:p>
            <a:r>
              <a:rPr lang="en-US" dirty="0"/>
              <a:t>Establish your ideal times for each activity</a:t>
            </a:r>
          </a:p>
          <a:p>
            <a:pPr lvl="1"/>
            <a:r>
              <a:rPr lang="en-US" dirty="0"/>
              <a:t>Then stick to them… </a:t>
            </a:r>
          </a:p>
        </p:txBody>
      </p:sp>
      <p:pic>
        <p:nvPicPr>
          <p:cNvPr id="6" name="Audio 5">
            <a:hlinkClick r:id="" action="ppaction://media"/>
            <a:extLst>
              <a:ext uri="{FF2B5EF4-FFF2-40B4-BE49-F238E27FC236}">
                <a16:creationId xmlns:a16="http://schemas.microsoft.com/office/drawing/2014/main" id="{2E6CE8E0-E9BC-F84A-9640-DAC7DFCB85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20014290"/>
      </p:ext>
    </p:extLst>
  </p:cSld>
  <p:clrMapOvr>
    <a:masterClrMapping/>
  </p:clrMapOvr>
  <mc:AlternateContent xmlns:mc="http://schemas.openxmlformats.org/markup-compatibility/2006" xmlns:p14="http://schemas.microsoft.com/office/powerpoint/2010/main">
    <mc:Choice Requires="p14">
      <p:transition spd="slow" p14:dur="2000" advTm="128481"/>
    </mc:Choice>
    <mc:Fallback xmlns="">
      <p:transition spd="slow" advTm="12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B1CF-044F-2E45-BEF4-550E5FEDF068}"/>
              </a:ext>
            </a:extLst>
          </p:cNvPr>
          <p:cNvSpPr>
            <a:spLocks noGrp="1"/>
          </p:cNvSpPr>
          <p:nvPr>
            <p:ph type="title"/>
          </p:nvPr>
        </p:nvSpPr>
        <p:spPr/>
        <p:txBody>
          <a:bodyPr/>
          <a:lstStyle/>
          <a:p>
            <a:r>
              <a:rPr lang="en-US" dirty="0"/>
              <a:t>friends</a:t>
            </a:r>
          </a:p>
        </p:txBody>
      </p:sp>
      <p:sp>
        <p:nvSpPr>
          <p:cNvPr id="3" name="Content Placeholder 2">
            <a:extLst>
              <a:ext uri="{FF2B5EF4-FFF2-40B4-BE49-F238E27FC236}">
                <a16:creationId xmlns:a16="http://schemas.microsoft.com/office/drawing/2014/main" id="{30BA2872-256C-044D-9B59-6F0413F992D4}"/>
              </a:ext>
            </a:extLst>
          </p:cNvPr>
          <p:cNvSpPr>
            <a:spLocks noGrp="1"/>
          </p:cNvSpPr>
          <p:nvPr>
            <p:ph idx="1"/>
          </p:nvPr>
        </p:nvSpPr>
        <p:spPr>
          <a:xfrm>
            <a:off x="1251678" y="1981337"/>
            <a:ext cx="2934560" cy="3747951"/>
          </a:xfrm>
        </p:spPr>
        <p:txBody>
          <a:bodyPr/>
          <a:lstStyle/>
          <a:p>
            <a:r>
              <a:rPr lang="en-US" dirty="0"/>
              <a:t>They’re OK I guess</a:t>
            </a:r>
          </a:p>
          <a:p>
            <a:endParaRPr lang="en-US" dirty="0"/>
          </a:p>
          <a:p>
            <a:r>
              <a:rPr lang="en-US" dirty="0">
                <a:solidFill>
                  <a:schemeClr val="tx1"/>
                </a:solidFill>
              </a:rPr>
              <a:t>Pros:</a:t>
            </a:r>
          </a:p>
          <a:p>
            <a:pPr lvl="1"/>
            <a:r>
              <a:rPr lang="en-US" dirty="0">
                <a:solidFill>
                  <a:schemeClr val="tx1"/>
                </a:solidFill>
              </a:rPr>
              <a:t>Can be fun</a:t>
            </a:r>
          </a:p>
          <a:p>
            <a:pPr lvl="1"/>
            <a:r>
              <a:rPr lang="en-US" dirty="0">
                <a:solidFill>
                  <a:schemeClr val="tx1"/>
                </a:solidFill>
              </a:rPr>
              <a:t>Can help with specific classes</a:t>
            </a:r>
          </a:p>
          <a:p>
            <a:pPr lvl="1"/>
            <a:r>
              <a:rPr lang="en-US" dirty="0">
                <a:solidFill>
                  <a:schemeClr val="tx1"/>
                </a:solidFill>
              </a:rPr>
              <a:t>Study groups</a:t>
            </a:r>
          </a:p>
          <a:p>
            <a:pPr lvl="1"/>
            <a:endParaRPr lang="en-US" dirty="0"/>
          </a:p>
          <a:p>
            <a:endParaRPr lang="en-US" dirty="0"/>
          </a:p>
        </p:txBody>
      </p:sp>
      <p:pic>
        <p:nvPicPr>
          <p:cNvPr id="4" name="Picture 3">
            <a:extLst>
              <a:ext uri="{FF2B5EF4-FFF2-40B4-BE49-F238E27FC236}">
                <a16:creationId xmlns:a16="http://schemas.microsoft.com/office/drawing/2014/main" id="{E72F26D9-BA47-EB45-A17D-B8A5302691F0}"/>
              </a:ext>
            </a:extLst>
          </p:cNvPr>
          <p:cNvPicPr>
            <a:picLocks noChangeAspect="1"/>
          </p:cNvPicPr>
          <p:nvPr/>
        </p:nvPicPr>
        <p:blipFill>
          <a:blip r:embed="rId5"/>
          <a:stretch>
            <a:fillRect/>
          </a:stretch>
        </p:blipFill>
        <p:spPr>
          <a:xfrm>
            <a:off x="3824287" y="382385"/>
            <a:ext cx="4848226" cy="6406556"/>
          </a:xfrm>
          <a:prstGeom prst="rect">
            <a:avLst/>
          </a:prstGeom>
        </p:spPr>
      </p:pic>
      <p:sp>
        <p:nvSpPr>
          <p:cNvPr id="5" name="TextBox 4">
            <a:extLst>
              <a:ext uri="{FF2B5EF4-FFF2-40B4-BE49-F238E27FC236}">
                <a16:creationId xmlns:a16="http://schemas.microsoft.com/office/drawing/2014/main" id="{A932067A-4327-724F-A767-0B047A0CAC16}"/>
              </a:ext>
            </a:extLst>
          </p:cNvPr>
          <p:cNvSpPr txBox="1"/>
          <p:nvPr/>
        </p:nvSpPr>
        <p:spPr>
          <a:xfrm>
            <a:off x="8672513" y="3000375"/>
            <a:ext cx="287178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Cons:</a:t>
            </a:r>
          </a:p>
          <a:p>
            <a:pPr lvl="1"/>
            <a:r>
              <a:rPr lang="en-US" dirty="0"/>
              <a:t>- Can be fun … and take up all my time, and then I’m stressed because they want to go get breakfast and I need to get my work done, but I’m also hungry and need food</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56ECA1EF-E743-E548-BD97-B2C02D00C095}"/>
              </a:ext>
            </a:extLst>
          </p:cNvPr>
          <p:cNvPicPr>
            <a:picLocks noChangeAspect="1"/>
          </p:cNvPicPr>
          <p:nvPr>
            <a:audioFile r:link="rId1"/>
            <p:extLst>
              <p:ext uri="{DAA4B4D4-6D71-4841-9C94-3DE7FCFB9230}">
                <p14:media xmlns:p14="http://schemas.microsoft.com/office/powerpoint/2010/main" r:embed="rId2">
                  <p14:trim st="1750.237"/>
                </p14:media>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45315656"/>
      </p:ext>
    </p:extLst>
  </p:cSld>
  <p:clrMapOvr>
    <a:masterClrMapping/>
  </p:clrMapOvr>
  <mc:AlternateContent xmlns:mc="http://schemas.openxmlformats.org/markup-compatibility/2006" xmlns:p14="http://schemas.microsoft.com/office/powerpoint/2010/main">
    <mc:Choice Requires="p14">
      <p:transition spd="slow" p14:dur="2000" advTm="121574"/>
    </mc:Choice>
    <mc:Fallback xmlns="">
      <p:transition spd="slow" advTm="121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5BD26-C41D-044D-B100-CC64F086C31B}"/>
              </a:ext>
            </a:extLst>
          </p:cNvPr>
          <p:cNvPicPr>
            <a:picLocks noChangeAspect="1"/>
          </p:cNvPicPr>
          <p:nvPr/>
        </p:nvPicPr>
        <p:blipFill>
          <a:blip r:embed="rId5"/>
          <a:stretch>
            <a:fillRect/>
          </a:stretch>
        </p:blipFill>
        <p:spPr>
          <a:xfrm>
            <a:off x="3714749" y="1128451"/>
            <a:ext cx="7884971" cy="5519480"/>
          </a:xfrm>
          <a:prstGeom prst="rect">
            <a:avLst/>
          </a:prstGeom>
        </p:spPr>
      </p:pic>
      <p:sp>
        <p:nvSpPr>
          <p:cNvPr id="2" name="Title 1">
            <a:extLst>
              <a:ext uri="{FF2B5EF4-FFF2-40B4-BE49-F238E27FC236}">
                <a16:creationId xmlns:a16="http://schemas.microsoft.com/office/drawing/2014/main" id="{DADCC7CF-6C11-0449-8691-1BA99B6EAC10}"/>
              </a:ext>
            </a:extLst>
          </p:cNvPr>
          <p:cNvSpPr>
            <a:spLocks noGrp="1"/>
          </p:cNvSpPr>
          <p:nvPr>
            <p:ph type="title"/>
          </p:nvPr>
        </p:nvSpPr>
        <p:spPr/>
        <p:txBody>
          <a:bodyPr/>
          <a:lstStyle/>
          <a:p>
            <a:r>
              <a:rPr lang="en-US" dirty="0"/>
              <a:t>Time management</a:t>
            </a:r>
          </a:p>
        </p:txBody>
      </p:sp>
      <p:sp>
        <p:nvSpPr>
          <p:cNvPr id="3" name="Content Placeholder 2">
            <a:extLst>
              <a:ext uri="{FF2B5EF4-FFF2-40B4-BE49-F238E27FC236}">
                <a16:creationId xmlns:a16="http://schemas.microsoft.com/office/drawing/2014/main" id="{B859048B-7884-164D-B1F2-C2E8DCAC2FAE}"/>
              </a:ext>
            </a:extLst>
          </p:cNvPr>
          <p:cNvSpPr>
            <a:spLocks noGrp="1"/>
          </p:cNvSpPr>
          <p:nvPr>
            <p:ph idx="1"/>
          </p:nvPr>
        </p:nvSpPr>
        <p:spPr>
          <a:xfrm>
            <a:off x="1251678" y="1874517"/>
            <a:ext cx="10178322" cy="4005075"/>
          </a:xfrm>
        </p:spPr>
        <p:txBody>
          <a:bodyPr/>
          <a:lstStyle/>
          <a:p>
            <a:r>
              <a:rPr lang="en-US" dirty="0"/>
              <a:t>Find the system </a:t>
            </a:r>
            <a:br>
              <a:rPr lang="en-US" dirty="0"/>
            </a:br>
            <a:r>
              <a:rPr lang="en-US" dirty="0">
                <a:solidFill>
                  <a:schemeClr val="bg1">
                    <a:lumMod val="50000"/>
                  </a:schemeClr>
                </a:solidFill>
              </a:rPr>
              <a:t>that works </a:t>
            </a:r>
            <a:r>
              <a:rPr lang="en-US" u="sng" dirty="0"/>
              <a:t>for you</a:t>
            </a:r>
          </a:p>
          <a:p>
            <a:pPr lvl="1"/>
            <a:r>
              <a:rPr lang="en-US" dirty="0"/>
              <a:t>Digital calendar  - physical calendar  - a combination?</a:t>
            </a:r>
          </a:p>
        </p:txBody>
      </p:sp>
      <p:pic>
        <p:nvPicPr>
          <p:cNvPr id="5" name="Picture 4">
            <a:extLst>
              <a:ext uri="{FF2B5EF4-FFF2-40B4-BE49-F238E27FC236}">
                <a16:creationId xmlns:a16="http://schemas.microsoft.com/office/drawing/2014/main" id="{79B5ACD5-56FA-2A47-A7CE-7CD0C0F9A569}"/>
              </a:ext>
            </a:extLst>
          </p:cNvPr>
          <p:cNvPicPr>
            <a:picLocks noChangeAspect="1"/>
          </p:cNvPicPr>
          <p:nvPr/>
        </p:nvPicPr>
        <p:blipFill>
          <a:blip r:embed="rId6"/>
          <a:stretch>
            <a:fillRect/>
          </a:stretch>
        </p:blipFill>
        <p:spPr>
          <a:xfrm>
            <a:off x="1842081" y="3238266"/>
            <a:ext cx="3322781" cy="1932190"/>
          </a:xfrm>
          <a:prstGeom prst="rect">
            <a:avLst/>
          </a:prstGeom>
        </p:spPr>
      </p:pic>
      <p:pic>
        <p:nvPicPr>
          <p:cNvPr id="4" name="Audio 3">
            <a:hlinkClick r:id="" action="ppaction://media"/>
            <a:extLst>
              <a:ext uri="{FF2B5EF4-FFF2-40B4-BE49-F238E27FC236}">
                <a16:creationId xmlns:a16="http://schemas.microsoft.com/office/drawing/2014/main" id="{6E30CAC8-AE10-934D-955F-AEABA6B7F1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69821473"/>
      </p:ext>
    </p:extLst>
  </p:cSld>
  <p:clrMapOvr>
    <a:masterClrMapping/>
  </p:clrMapOvr>
  <mc:AlternateContent xmlns:mc="http://schemas.openxmlformats.org/markup-compatibility/2006" xmlns:p14="http://schemas.microsoft.com/office/powerpoint/2010/main">
    <mc:Choice Requires="p14">
      <p:transition spd="slow" p14:dur="2000" advTm="117783"/>
    </mc:Choice>
    <mc:Fallback xmlns="">
      <p:transition spd="slow" advTm="11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8294-2A45-4247-B067-8830F2AB304B}"/>
              </a:ext>
            </a:extLst>
          </p:cNvPr>
          <p:cNvSpPr>
            <a:spLocks noGrp="1"/>
          </p:cNvSpPr>
          <p:nvPr>
            <p:ph type="title"/>
          </p:nvPr>
        </p:nvSpPr>
        <p:spPr/>
        <p:txBody>
          <a:bodyPr>
            <a:normAutofit fontScale="90000"/>
          </a:bodyPr>
          <a:lstStyle/>
          <a:p>
            <a:r>
              <a:rPr lang="en-US" dirty="0"/>
              <a:t>WCU has so many resources for you</a:t>
            </a:r>
          </a:p>
        </p:txBody>
      </p:sp>
      <p:sp>
        <p:nvSpPr>
          <p:cNvPr id="3" name="Text Placeholder 2">
            <a:extLst>
              <a:ext uri="{FF2B5EF4-FFF2-40B4-BE49-F238E27FC236}">
                <a16:creationId xmlns:a16="http://schemas.microsoft.com/office/drawing/2014/main" id="{4E16667C-AA01-9C4D-89FC-0F6C14EB102D}"/>
              </a:ext>
            </a:extLst>
          </p:cNvPr>
          <p:cNvSpPr>
            <a:spLocks noGrp="1"/>
          </p:cNvSpPr>
          <p:nvPr>
            <p:ph type="body" idx="1"/>
          </p:nvPr>
        </p:nvSpPr>
        <p:spPr>
          <a:xfrm>
            <a:off x="3242930" y="5159781"/>
            <a:ext cx="4837987" cy="951135"/>
          </a:xfrm>
        </p:spPr>
        <p:txBody>
          <a:bodyPr>
            <a:normAutofit fontScale="55000" lnSpcReduction="20000"/>
          </a:bodyPr>
          <a:lstStyle/>
          <a:p>
            <a:r>
              <a:rPr lang="en-US" dirty="0"/>
              <a:t>Tutoring (Link in description)</a:t>
            </a:r>
          </a:p>
          <a:p>
            <a:r>
              <a:rPr lang="en-US" dirty="0"/>
              <a:t>Office Hours: Ask your professor!</a:t>
            </a:r>
          </a:p>
          <a:p>
            <a:r>
              <a:rPr lang="en-US" dirty="0"/>
              <a:t>Counseling (Link in description)</a:t>
            </a:r>
          </a:p>
          <a:p>
            <a:r>
              <a:rPr lang="en-US" dirty="0"/>
              <a:t>There are so many more…</a:t>
            </a:r>
          </a:p>
        </p:txBody>
      </p:sp>
      <p:pic>
        <p:nvPicPr>
          <p:cNvPr id="4" name="Audio 3">
            <a:hlinkClick r:id="" action="ppaction://media"/>
            <a:extLst>
              <a:ext uri="{FF2B5EF4-FFF2-40B4-BE49-F238E27FC236}">
                <a16:creationId xmlns:a16="http://schemas.microsoft.com/office/drawing/2014/main" id="{B1B4A1F3-A028-B142-A605-416845C383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6" name="Rectangle 5">
            <a:extLst>
              <a:ext uri="{FF2B5EF4-FFF2-40B4-BE49-F238E27FC236}">
                <a16:creationId xmlns:a16="http://schemas.microsoft.com/office/drawing/2014/main" id="{AD1DFAB5-9ADF-4247-A347-FC611256A438}"/>
              </a:ext>
            </a:extLst>
          </p:cNvPr>
          <p:cNvSpPr/>
          <p:nvPr/>
        </p:nvSpPr>
        <p:spPr>
          <a:xfrm>
            <a:off x="8657043" y="4356782"/>
            <a:ext cx="2676951" cy="646331"/>
          </a:xfrm>
          <a:prstGeom prst="rect">
            <a:avLst/>
          </a:prstGeom>
        </p:spPr>
        <p:txBody>
          <a:bodyPr wrap="none">
            <a:spAutoFit/>
          </a:bodyPr>
          <a:lstStyle/>
          <a:p>
            <a:r>
              <a:rPr lang="en-US" dirty="0"/>
              <a:t>Success Coaching</a:t>
            </a:r>
          </a:p>
          <a:p>
            <a:r>
              <a:rPr lang="en-US" dirty="0">
                <a:hlinkClick r:id="rId6"/>
              </a:rPr>
              <a:t>http://www.wcupa.edu/larc</a:t>
            </a:r>
            <a:endParaRPr lang="en-US" dirty="0"/>
          </a:p>
        </p:txBody>
      </p:sp>
      <p:pic>
        <p:nvPicPr>
          <p:cNvPr id="8" name="Picture 7">
            <a:extLst>
              <a:ext uri="{FF2B5EF4-FFF2-40B4-BE49-F238E27FC236}">
                <a16:creationId xmlns:a16="http://schemas.microsoft.com/office/drawing/2014/main" id="{CBFDC27B-28AC-4782-AD3B-7D864565B52A}"/>
              </a:ext>
            </a:extLst>
          </p:cNvPr>
          <p:cNvPicPr>
            <a:picLocks noChangeAspect="1"/>
          </p:cNvPicPr>
          <p:nvPr/>
        </p:nvPicPr>
        <p:blipFill>
          <a:blip r:embed="rId7"/>
          <a:stretch>
            <a:fillRect/>
          </a:stretch>
        </p:blipFill>
        <p:spPr>
          <a:xfrm>
            <a:off x="9322419" y="5028242"/>
            <a:ext cx="1346200" cy="1346200"/>
          </a:xfrm>
          <a:prstGeom prst="rect">
            <a:avLst/>
          </a:prstGeom>
        </p:spPr>
      </p:pic>
    </p:spTree>
    <p:extLst>
      <p:ext uri="{BB962C8B-B14F-4D97-AF65-F5344CB8AC3E}">
        <p14:creationId xmlns:p14="http://schemas.microsoft.com/office/powerpoint/2010/main" val="3307583174"/>
      </p:ext>
    </p:extLst>
  </p:cSld>
  <p:clrMapOvr>
    <a:masterClrMapping/>
  </p:clrMapOvr>
  <mc:AlternateContent xmlns:mc="http://schemas.openxmlformats.org/markup-compatibility/2006" xmlns:p14="http://schemas.microsoft.com/office/powerpoint/2010/main">
    <mc:Choice Requires="p14">
      <p:transition spd="slow" p14:dur="2000" advTm="25598"/>
    </mc:Choice>
    <mc:Fallback xmlns="">
      <p:transition spd="slow" advTm="2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3D77372AEDBE4887ADDD234C521EE1" ma:contentTypeVersion="16" ma:contentTypeDescription="Create a new document." ma:contentTypeScope="" ma:versionID="173a2d6c939e8a1a7145dfdbf2829b23">
  <xsd:schema xmlns:xsd="http://www.w3.org/2001/XMLSchema" xmlns:xs="http://www.w3.org/2001/XMLSchema" xmlns:p="http://schemas.microsoft.com/office/2006/metadata/properties" xmlns:ns1="http://schemas.microsoft.com/sharepoint/v3" xmlns:ns3="9316040c-de28-4d09-80ad-718841d31c0c" xmlns:ns4="8e66ec0c-8673-4779-9ca5-444b1f4b59de" targetNamespace="http://schemas.microsoft.com/office/2006/metadata/properties" ma:root="true" ma:fieldsID="764a340c2712fe359044d2bb0a57ace3" ns1:_="" ns3:_="" ns4:_="">
    <xsd:import namespace="http://schemas.microsoft.com/sharepoint/v3"/>
    <xsd:import namespace="9316040c-de28-4d09-80ad-718841d31c0c"/>
    <xsd:import namespace="8e66ec0c-8673-4779-9ca5-444b1f4b59d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16040c-de28-4d09-80ad-718841d31c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66ec0c-8673-4779-9ca5-444b1f4b59d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0DD2CE5-B02D-478A-A633-F9F3E5A20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316040c-de28-4d09-80ad-718841d31c0c"/>
    <ds:schemaRef ds:uri="8e66ec0c-8673-4779-9ca5-444b1f4b5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4DD3C1-8E02-46D0-846B-A399FFCE234F}">
  <ds:schemaRefs>
    <ds:schemaRef ds:uri="http://schemas.microsoft.com/sharepoint/v3/contenttype/forms"/>
  </ds:schemaRefs>
</ds:datastoreItem>
</file>

<file path=customXml/itemProps3.xml><?xml version="1.0" encoding="utf-8"?>
<ds:datastoreItem xmlns:ds="http://schemas.openxmlformats.org/officeDocument/2006/customXml" ds:itemID="{E75BC724-79A3-4CBF-9DF6-4B3381A6BFD5}">
  <ds:schemaRefs>
    <ds:schemaRef ds:uri="http://purl.org/dc/terms/"/>
    <ds:schemaRef ds:uri="http://www.w3.org/XML/1998/namespace"/>
    <ds:schemaRef ds:uri="http://schemas.microsoft.com/office/infopath/2007/PartnerControls"/>
    <ds:schemaRef ds:uri="http://schemas.microsoft.com/office/2006/documentManagement/types"/>
    <ds:schemaRef ds:uri="9316040c-de28-4d09-80ad-718841d31c0c"/>
    <ds:schemaRef ds:uri="http://purl.org/dc/elements/1.1/"/>
    <ds:schemaRef ds:uri="http://purl.org/dc/dcmitype/"/>
    <ds:schemaRef ds:uri="http://schemas.microsoft.com/sharepoint/v3"/>
    <ds:schemaRef ds:uri="http://schemas.openxmlformats.org/package/2006/metadata/core-properties"/>
    <ds:schemaRef ds:uri="8e66ec0c-8673-4779-9ca5-444b1f4b59d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Badge</Template>
  <TotalTime>169</TotalTime>
  <Words>748</Words>
  <Application>Microsoft Office PowerPoint</Application>
  <PresentationFormat>Widescreen</PresentationFormat>
  <Paragraphs>74</Paragraphs>
  <Slides>7</Slides>
  <Notes>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Gill Sans MT</vt:lpstr>
      <vt:lpstr>Impact</vt:lpstr>
      <vt:lpstr>Badge</vt:lpstr>
      <vt:lpstr>Going Back To class</vt:lpstr>
      <vt:lpstr>Before we start</vt:lpstr>
      <vt:lpstr>Challenges</vt:lpstr>
      <vt:lpstr>Getting back into a routine</vt:lpstr>
      <vt:lpstr>friends</vt:lpstr>
      <vt:lpstr>Time management</vt:lpstr>
      <vt:lpstr>WCU has so many resources for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Going Back To class</dc:title>
  <dc:creator>kit catranis</dc:creator>
  <cp:lastModifiedBy>Patel Eng, Ritaben V</cp:lastModifiedBy>
  <cp:revision>16</cp:revision>
  <dcterms:created xsi:type="dcterms:W3CDTF">2021-09-27T12:57:01Z</dcterms:created>
  <dcterms:modified xsi:type="dcterms:W3CDTF">2021-10-22T23:46:28Z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0x010100033D77372AEDBE4887ADDD234C521EE1</vt:lpwstr>
  </property>
</Properties>
</file>