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4"/>
  </p:sldMasterIdLst>
  <p:notesMasterIdLst>
    <p:notesMasterId r:id="rId17"/>
  </p:notesMasterIdLst>
  <p:sldIdLst>
    <p:sldId id="256" r:id="rId5"/>
    <p:sldId id="260" r:id="rId6"/>
    <p:sldId id="267" r:id="rId7"/>
    <p:sldId id="257" r:id="rId8"/>
    <p:sldId id="258" r:id="rId9"/>
    <p:sldId id="259" r:id="rId10"/>
    <p:sldId id="261" r:id="rId11"/>
    <p:sldId id="263" r:id="rId12"/>
    <p:sldId id="264" r:id="rId13"/>
    <p:sldId id="262" r:id="rId14"/>
    <p:sldId id="265" r:id="rId15"/>
    <p:sldId id="268"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71085"/>
  </p:normalViewPr>
  <p:slideViewPr>
    <p:cSldViewPr snapToGrid="0" snapToObjects="1">
      <p:cViewPr varScale="1">
        <p:scale>
          <a:sx n="83" d="100"/>
          <a:sy n="83" d="100"/>
        </p:scale>
        <p:origin x="162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93C0FF-853A-9F4F-82FD-5F889806AB22}" type="datetimeFigureOut">
              <a:rPr lang="en-US" smtClean="0"/>
              <a:t>12/11/2020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CEF40B-0F55-F64D-9C77-9E4EDFEA6804}" type="slidenum">
              <a:rPr lang="en-US" smtClean="0"/>
              <a:t>‹#›</a:t>
            </a:fld>
            <a:endParaRPr lang="en-US"/>
          </a:p>
        </p:txBody>
      </p:sp>
    </p:spTree>
    <p:extLst>
      <p:ext uri="{BB962C8B-B14F-4D97-AF65-F5344CB8AC3E}">
        <p14:creationId xmlns:p14="http://schemas.microsoft.com/office/powerpoint/2010/main" val="8202329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biasharathreesixty.com/overcome-procrastination-and-achieve-your-goals/" TargetMode="External"/><Relationship Id="rId2" Type="http://schemas.openxmlformats.org/officeDocument/2006/relationships/slide" Target="../slides/slide12.xml"/><Relationship Id="rId1" Type="http://schemas.openxmlformats.org/officeDocument/2006/relationships/notesMaster" Target="../notesMasters/notesMaster1.xml"/><Relationship Id="rId4" Type="http://schemas.openxmlformats.org/officeDocument/2006/relationships/hyperlink" Target="https://francescocirillo.com/pages/pomodoro-technique"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ASW we will discuss a method to avoid procrastination. Often, it is difficult to use time effectively. Many people struggle with procrastination and varying degrees. It is important to know some techniques to avoid this behavior, even for people who don’t see themselves as bad procrastinators. </a:t>
            </a:r>
          </a:p>
          <a:p>
            <a:endParaRPr lang="en-US" dirty="0"/>
          </a:p>
          <a:p>
            <a:endParaRPr lang="en-US" dirty="0"/>
          </a:p>
          <a:p>
            <a:r>
              <a:rPr lang="en-US" dirty="0"/>
              <a:t>But before we do that, we must try to understand a little bit about why we procrastinate. </a:t>
            </a:r>
          </a:p>
        </p:txBody>
      </p:sp>
      <p:sp>
        <p:nvSpPr>
          <p:cNvPr id="4" name="Slide Number Placeholder 3"/>
          <p:cNvSpPr>
            <a:spLocks noGrp="1"/>
          </p:cNvSpPr>
          <p:nvPr>
            <p:ph type="sldNum" sz="quarter" idx="5"/>
          </p:nvPr>
        </p:nvSpPr>
        <p:spPr/>
        <p:txBody>
          <a:bodyPr/>
          <a:lstStyle/>
          <a:p>
            <a:fld id="{29CEF40B-0F55-F64D-9C77-9E4EDFEA6804}" type="slidenum">
              <a:rPr lang="en-US" smtClean="0"/>
              <a:t>1</a:t>
            </a:fld>
            <a:endParaRPr lang="en-US"/>
          </a:p>
        </p:txBody>
      </p:sp>
    </p:spTree>
    <p:extLst>
      <p:ext uri="{BB962C8B-B14F-4D97-AF65-F5344CB8AC3E}">
        <p14:creationId xmlns:p14="http://schemas.microsoft.com/office/powerpoint/2010/main" val="30746340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Begin devoting small chunks of time to the first item on your top 6 list. Devote 3, 25-minute time slots. Do not devote more than 25 minutes of time for a given time slot. After any given 25-minute slot, provide at least a 5-minute break. Put these times into your planner/calendar.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After 4 consecutive </a:t>
            </a:r>
            <a:r>
              <a:rPr lang="en-US" sz="1200" kern="1200" dirty="0" err="1">
                <a:solidFill>
                  <a:schemeClr val="tx1"/>
                </a:solidFill>
                <a:effectLst/>
                <a:latin typeface="+mn-lt"/>
                <a:ea typeface="+mn-ea"/>
                <a:cs typeface="+mn-cs"/>
              </a:rPr>
              <a:t>pomodoros</a:t>
            </a:r>
            <a:r>
              <a:rPr lang="en-US" sz="1200" kern="1200" dirty="0">
                <a:solidFill>
                  <a:schemeClr val="tx1"/>
                </a:solidFill>
                <a:effectLst/>
                <a:latin typeface="+mn-lt"/>
                <a:ea typeface="+mn-ea"/>
                <a:cs typeface="+mn-cs"/>
              </a:rPr>
              <a:t>, take a longer break. </a:t>
            </a:r>
          </a:p>
          <a:p>
            <a:endParaRPr lang="en-US" dirty="0"/>
          </a:p>
        </p:txBody>
      </p:sp>
      <p:sp>
        <p:nvSpPr>
          <p:cNvPr id="4" name="Slide Number Placeholder 3"/>
          <p:cNvSpPr>
            <a:spLocks noGrp="1"/>
          </p:cNvSpPr>
          <p:nvPr>
            <p:ph type="sldNum" sz="quarter" idx="5"/>
          </p:nvPr>
        </p:nvSpPr>
        <p:spPr/>
        <p:txBody>
          <a:bodyPr/>
          <a:lstStyle/>
          <a:p>
            <a:fld id="{29CEF40B-0F55-F64D-9C77-9E4EDFEA6804}" type="slidenum">
              <a:rPr lang="en-US" smtClean="0"/>
              <a:t>11</a:t>
            </a:fld>
            <a:endParaRPr lang="en-US"/>
          </a:p>
        </p:txBody>
      </p:sp>
    </p:spTree>
    <p:extLst>
      <p:ext uri="{BB962C8B-B14F-4D97-AF65-F5344CB8AC3E}">
        <p14:creationId xmlns:p14="http://schemas.microsoft.com/office/powerpoint/2010/main" val="42490871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References:</a:t>
            </a:r>
            <a:br>
              <a:rPr lang="en-US" dirty="0"/>
            </a:br>
            <a:br>
              <a:rPr lang="en-US" dirty="0"/>
            </a:br>
            <a:r>
              <a:rPr lang="en-US" dirty="0"/>
              <a:t>Walsh J, </a:t>
            </a:r>
            <a:r>
              <a:rPr lang="en-US" dirty="0" err="1"/>
              <a:t>Ugumba-Agwunobi</a:t>
            </a:r>
            <a:r>
              <a:rPr lang="en-US" dirty="0"/>
              <a:t> G. Individual differences in statistics anxiety: The roles of perfectionism, procrastination, and trait anxiety. Personal Individual Differ. 2002;33(2):239–51</a:t>
            </a:r>
          </a:p>
          <a:p>
            <a:pPr lvl="0"/>
            <a:r>
              <a:rPr lang="en-US" u="sng" dirty="0">
                <a:hlinkClick r:id="rId3"/>
              </a:rPr>
              <a:t>https://biasharathreesixty.com/overcome-procrastination-and-achieve-your-goals/</a:t>
            </a:r>
            <a:r>
              <a:rPr lang="en-US" dirty="0"/>
              <a:t> (The over-all system) </a:t>
            </a:r>
          </a:p>
          <a:p>
            <a:pPr lvl="0"/>
            <a:r>
              <a:rPr lang="en-US" u="sng" dirty="0">
                <a:hlinkClick r:id="rId4"/>
              </a:rPr>
              <a:t>https://francescocirillo.com/pages/pomodoro-technique</a:t>
            </a:r>
            <a:r>
              <a:rPr lang="en-US" dirty="0"/>
              <a:t> (The pomodoro technique) </a:t>
            </a:r>
          </a:p>
          <a:p>
            <a:endParaRPr lang="en-US" dirty="0"/>
          </a:p>
        </p:txBody>
      </p:sp>
      <p:sp>
        <p:nvSpPr>
          <p:cNvPr id="4" name="Slide Number Placeholder 3"/>
          <p:cNvSpPr>
            <a:spLocks noGrp="1"/>
          </p:cNvSpPr>
          <p:nvPr>
            <p:ph type="sldNum" sz="quarter" idx="5"/>
          </p:nvPr>
        </p:nvSpPr>
        <p:spPr/>
        <p:txBody>
          <a:bodyPr/>
          <a:lstStyle/>
          <a:p>
            <a:fld id="{29CEF40B-0F55-F64D-9C77-9E4EDFEA6804}" type="slidenum">
              <a:rPr lang="en-US" smtClean="0"/>
              <a:t>12</a:t>
            </a:fld>
            <a:endParaRPr lang="en-US"/>
          </a:p>
        </p:txBody>
      </p:sp>
    </p:spTree>
    <p:extLst>
      <p:ext uri="{BB962C8B-B14F-4D97-AF65-F5344CB8AC3E}">
        <p14:creationId xmlns:p14="http://schemas.microsoft.com/office/powerpoint/2010/main" val="16064744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This is an important question, as it sets the scene. We need to be aware of how our environment con encourage procrastination.</a:t>
            </a:r>
          </a:p>
        </p:txBody>
      </p:sp>
      <p:sp>
        <p:nvSpPr>
          <p:cNvPr id="4" name="Slide Number Placeholder 3"/>
          <p:cNvSpPr>
            <a:spLocks noGrp="1"/>
          </p:cNvSpPr>
          <p:nvPr>
            <p:ph type="sldNum" sz="quarter" idx="5"/>
          </p:nvPr>
        </p:nvSpPr>
        <p:spPr/>
        <p:txBody>
          <a:bodyPr/>
          <a:lstStyle/>
          <a:p>
            <a:fld id="{29CEF40B-0F55-F64D-9C77-9E4EDFEA6804}" type="slidenum">
              <a:rPr lang="en-US" smtClean="0"/>
              <a:t>2</a:t>
            </a:fld>
            <a:endParaRPr lang="en-US"/>
          </a:p>
        </p:txBody>
      </p:sp>
    </p:spTree>
    <p:extLst>
      <p:ext uri="{BB962C8B-B14F-4D97-AF65-F5344CB8AC3E}">
        <p14:creationId xmlns:p14="http://schemas.microsoft.com/office/powerpoint/2010/main" val="19885722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I’m using the word ”avoid/curb” because procrastination is an emergent behavior. Basically, we don’t generally decide that we want to procrastinate -we just end up doing it. In that sense, procrastination is similar to boredom; it’s a state that emerges when we are trying to do something else. These states aren’t necessarily the “wrong”– they just doesn’t help you succeed. That’s why it is easy for us to allow them.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From a personal standpoint, allowing yourself to procrastinate or become bored never appears fundamentally wrong. That’s why it is important to not depend on your rational for allowing these states, it is more important to learn rules to avoid the behavior that encourages them.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But before we do that, we must try to understand a little bit about why we procrastinate. </a:t>
            </a:r>
          </a:p>
          <a:p>
            <a:endParaRPr lang="en-US" dirty="0"/>
          </a:p>
        </p:txBody>
      </p:sp>
      <p:sp>
        <p:nvSpPr>
          <p:cNvPr id="4" name="Slide Number Placeholder 3"/>
          <p:cNvSpPr>
            <a:spLocks noGrp="1"/>
          </p:cNvSpPr>
          <p:nvPr>
            <p:ph type="sldNum" sz="quarter" idx="5"/>
          </p:nvPr>
        </p:nvSpPr>
        <p:spPr/>
        <p:txBody>
          <a:bodyPr/>
          <a:lstStyle/>
          <a:p>
            <a:fld id="{29CEF40B-0F55-F64D-9C77-9E4EDFEA6804}" type="slidenum">
              <a:rPr lang="en-US" smtClean="0"/>
              <a:t>3</a:t>
            </a:fld>
            <a:endParaRPr lang="en-US"/>
          </a:p>
        </p:txBody>
      </p:sp>
    </p:spTree>
    <p:extLst>
      <p:ext uri="{BB962C8B-B14F-4D97-AF65-F5344CB8AC3E}">
        <p14:creationId xmlns:p14="http://schemas.microsoft.com/office/powerpoint/2010/main" val="19088975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Procrastination has become a more prominent issue in the current learning climate. The online learning climate generally offers less opportunity and incentive for student engagement in classes. I have noticed that most students that struggle with procrastination also mention having anxiety.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Upon some research, I discovered that the link between anxiety and procrastination has been established. Procrastination was linked with interpretation anxiety, which is basically a fear of asking for help. (1) Combine this form of anxiety with the reduced engagement in an online learning environment, and you can see that a student that previously may have had minor issues with procrastination may now be really struggling with it. Many students have asked me for ways to avoid procrastinating, and these techniques may provide some help.</a:t>
            </a:r>
            <a:r>
              <a:rPr lang="en-US" dirty="0">
                <a:effectLst/>
              </a:rPr>
              <a:t> </a:t>
            </a:r>
            <a:endParaRPr lang="en-US" dirty="0"/>
          </a:p>
          <a:p>
            <a:endParaRPr lang="en-US" dirty="0"/>
          </a:p>
        </p:txBody>
      </p:sp>
      <p:sp>
        <p:nvSpPr>
          <p:cNvPr id="4" name="Slide Number Placeholder 3"/>
          <p:cNvSpPr>
            <a:spLocks noGrp="1"/>
          </p:cNvSpPr>
          <p:nvPr>
            <p:ph type="sldNum" sz="quarter" idx="5"/>
          </p:nvPr>
        </p:nvSpPr>
        <p:spPr/>
        <p:txBody>
          <a:bodyPr/>
          <a:lstStyle/>
          <a:p>
            <a:fld id="{29CEF40B-0F55-F64D-9C77-9E4EDFEA6804}" type="slidenum">
              <a:rPr lang="en-US" smtClean="0"/>
              <a:t>4</a:t>
            </a:fld>
            <a:endParaRPr lang="en-US"/>
          </a:p>
        </p:txBody>
      </p:sp>
    </p:spTree>
    <p:extLst>
      <p:ext uri="{BB962C8B-B14F-4D97-AF65-F5344CB8AC3E}">
        <p14:creationId xmlns:p14="http://schemas.microsoft.com/office/powerpoint/2010/main" val="29852497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main impact of the digital environment is the increase in procrastination and anxiety. These two issues play of off of each other. Anxiety can cause one to procrastinate and procrastination can cause you to feel anxious about your work.</a:t>
            </a:r>
          </a:p>
        </p:txBody>
      </p:sp>
      <p:sp>
        <p:nvSpPr>
          <p:cNvPr id="4" name="Slide Number Placeholder 3"/>
          <p:cNvSpPr>
            <a:spLocks noGrp="1"/>
          </p:cNvSpPr>
          <p:nvPr>
            <p:ph type="sldNum" sz="quarter" idx="5"/>
          </p:nvPr>
        </p:nvSpPr>
        <p:spPr/>
        <p:txBody>
          <a:bodyPr/>
          <a:lstStyle/>
          <a:p>
            <a:fld id="{29CEF40B-0F55-F64D-9C77-9E4EDFEA6804}" type="slidenum">
              <a:rPr lang="en-US" smtClean="0"/>
              <a:t>5</a:t>
            </a:fld>
            <a:endParaRPr lang="en-US"/>
          </a:p>
        </p:txBody>
      </p:sp>
    </p:spTree>
    <p:extLst>
      <p:ext uri="{BB962C8B-B14F-4D97-AF65-F5344CB8AC3E}">
        <p14:creationId xmlns:p14="http://schemas.microsoft.com/office/powerpoint/2010/main" val="15305075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very important to, first of all, be sure that you have a schedule in place. You se tup your schedule, but really your schedule is your boss. Your schedule makes it very clear -what to do and when. If you follow your schedule you are really just obeying your own orders. Nobody likes to have their orders ignored, so why should you ignore your own? Nonetheless, we often ignore our best set schedule. So, it is important to find ways to make yourself follow it.</a:t>
            </a:r>
          </a:p>
          <a:p>
            <a:endParaRPr lang="en-US" dirty="0"/>
          </a:p>
          <a:p>
            <a:r>
              <a:rPr lang="en-US" dirty="0"/>
              <a:t>Once you have a schedule in place, you can experiment with various techniques that help you obey your past-self that set up a wonderful schedule. The technique we will discuss is the pomodoro technique. </a:t>
            </a:r>
          </a:p>
        </p:txBody>
      </p:sp>
      <p:sp>
        <p:nvSpPr>
          <p:cNvPr id="4" name="Slide Number Placeholder 3"/>
          <p:cNvSpPr>
            <a:spLocks noGrp="1"/>
          </p:cNvSpPr>
          <p:nvPr>
            <p:ph type="sldNum" sz="quarter" idx="5"/>
          </p:nvPr>
        </p:nvSpPr>
        <p:spPr/>
        <p:txBody>
          <a:bodyPr/>
          <a:lstStyle/>
          <a:p>
            <a:fld id="{29CEF40B-0F55-F64D-9C77-9E4EDFEA6804}" type="slidenum">
              <a:rPr lang="en-US" smtClean="0"/>
              <a:t>6</a:t>
            </a:fld>
            <a:endParaRPr lang="en-US"/>
          </a:p>
        </p:txBody>
      </p:sp>
    </p:spTree>
    <p:extLst>
      <p:ext uri="{BB962C8B-B14F-4D97-AF65-F5344CB8AC3E}">
        <p14:creationId xmlns:p14="http://schemas.microsoft.com/office/powerpoint/2010/main" val="41117311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Simply read slide</a:t>
            </a:r>
          </a:p>
        </p:txBody>
      </p:sp>
      <p:sp>
        <p:nvSpPr>
          <p:cNvPr id="4" name="Slide Number Placeholder 3"/>
          <p:cNvSpPr>
            <a:spLocks noGrp="1"/>
          </p:cNvSpPr>
          <p:nvPr>
            <p:ph type="sldNum" sz="quarter" idx="5"/>
          </p:nvPr>
        </p:nvSpPr>
        <p:spPr/>
        <p:txBody>
          <a:bodyPr/>
          <a:lstStyle/>
          <a:p>
            <a:fld id="{29CEF40B-0F55-F64D-9C77-9E4EDFEA6804}" type="slidenum">
              <a:rPr lang="en-US" smtClean="0"/>
              <a:t>7</a:t>
            </a:fld>
            <a:endParaRPr lang="en-US"/>
          </a:p>
        </p:txBody>
      </p:sp>
    </p:spTree>
    <p:extLst>
      <p:ext uri="{BB962C8B-B14F-4D97-AF65-F5344CB8AC3E}">
        <p14:creationId xmlns:p14="http://schemas.microsoft.com/office/powerpoint/2010/main" val="5391316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Go through your course syllabi and find the major items associated with each course. Create a list that includes exam dates and major assignments. If you want to just focus on the immediately pressing tasks, that’s also fine.</a:t>
            </a:r>
          </a:p>
          <a:p>
            <a:pPr lvl="0"/>
            <a:endParaRPr lang="en-US" sz="1200" kern="1200" dirty="0">
              <a:solidFill>
                <a:schemeClr val="tx1"/>
              </a:solidFill>
              <a:effectLst/>
              <a:latin typeface="+mn-lt"/>
              <a:ea typeface="+mn-ea"/>
              <a:cs typeface="+mn-cs"/>
            </a:endParaRPr>
          </a:p>
          <a:p>
            <a:pPr lvl="0"/>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29CEF40B-0F55-F64D-9C77-9E4EDFEA6804}" type="slidenum">
              <a:rPr lang="en-US" smtClean="0"/>
              <a:t>8</a:t>
            </a:fld>
            <a:endParaRPr lang="en-US"/>
          </a:p>
        </p:txBody>
      </p:sp>
    </p:spTree>
    <p:extLst>
      <p:ext uri="{BB962C8B-B14F-4D97-AF65-F5344CB8AC3E}">
        <p14:creationId xmlns:p14="http://schemas.microsoft.com/office/powerpoint/2010/main" val="24624704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Once you have a good idea of what is expected of you, you should prioritize the items in the list by level of difficulty and demand on your time. The most challenging items should be near the top of the list.</a:t>
            </a:r>
          </a:p>
          <a:p>
            <a:pPr lvl="0"/>
            <a:r>
              <a:rPr lang="en-US" sz="1200" kern="1200" dirty="0">
                <a:solidFill>
                  <a:schemeClr val="tx1"/>
                </a:solidFill>
                <a:effectLst/>
                <a:latin typeface="+mn-lt"/>
                <a:ea typeface="+mn-ea"/>
                <a:cs typeface="+mn-cs"/>
              </a:rPr>
              <a:t>Now that you have a prioritized list, write (at most) the top 6 items on a note-card or separate sheet of paper.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Break up the 6 major items into smaller tasks. Write out a brief over-view of all the smaller components of each major item as bulleted lists on their own sheets of paper.</a:t>
            </a:r>
          </a:p>
          <a:p>
            <a:endParaRPr lang="en-US" dirty="0"/>
          </a:p>
        </p:txBody>
      </p:sp>
      <p:sp>
        <p:nvSpPr>
          <p:cNvPr id="4" name="Slide Number Placeholder 3"/>
          <p:cNvSpPr>
            <a:spLocks noGrp="1"/>
          </p:cNvSpPr>
          <p:nvPr>
            <p:ph type="sldNum" sz="quarter" idx="5"/>
          </p:nvPr>
        </p:nvSpPr>
        <p:spPr/>
        <p:txBody>
          <a:bodyPr/>
          <a:lstStyle/>
          <a:p>
            <a:fld id="{29CEF40B-0F55-F64D-9C77-9E4EDFEA6804}" type="slidenum">
              <a:rPr lang="en-US" smtClean="0"/>
              <a:t>9</a:t>
            </a:fld>
            <a:endParaRPr lang="en-US"/>
          </a:p>
        </p:txBody>
      </p:sp>
    </p:spTree>
    <p:extLst>
      <p:ext uri="{BB962C8B-B14F-4D97-AF65-F5344CB8AC3E}">
        <p14:creationId xmlns:p14="http://schemas.microsoft.com/office/powerpoint/2010/main" val="38083839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12/11/2020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12/11/2020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12/11/2020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12/11/2020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12/11/2020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12/11/2020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12/11/2020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12/11/2020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12/11/2020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12/11/2020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cupa.mywconline.net/"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ADCDD-CFD7-0748-BA51-6006A045FADE}"/>
              </a:ext>
            </a:extLst>
          </p:cNvPr>
          <p:cNvSpPr>
            <a:spLocks noGrp="1"/>
          </p:cNvSpPr>
          <p:nvPr>
            <p:ph type="ctrTitle"/>
          </p:nvPr>
        </p:nvSpPr>
        <p:spPr/>
        <p:txBody>
          <a:bodyPr/>
          <a:lstStyle/>
          <a:p>
            <a:r>
              <a:rPr lang="en-US" dirty="0"/>
              <a:t>How to avoid procrastinating</a:t>
            </a:r>
          </a:p>
        </p:txBody>
      </p:sp>
      <p:sp>
        <p:nvSpPr>
          <p:cNvPr id="3" name="Subtitle 2">
            <a:extLst>
              <a:ext uri="{FF2B5EF4-FFF2-40B4-BE49-F238E27FC236}">
                <a16:creationId xmlns:a16="http://schemas.microsoft.com/office/drawing/2014/main" id="{81401D48-048A-2945-890A-CF612ABF0DE9}"/>
              </a:ext>
            </a:extLst>
          </p:cNvPr>
          <p:cNvSpPr>
            <a:spLocks noGrp="1"/>
          </p:cNvSpPr>
          <p:nvPr>
            <p:ph type="subTitle" idx="1"/>
          </p:nvPr>
        </p:nvSpPr>
        <p:spPr/>
        <p:txBody>
          <a:bodyPr/>
          <a:lstStyle/>
          <a:p>
            <a:r>
              <a:rPr lang="en-US" dirty="0"/>
              <a:t>In this academic success workshop we will discuss a strategy to curb your activities away from procrastination. </a:t>
            </a:r>
          </a:p>
        </p:txBody>
      </p:sp>
    </p:spTree>
    <p:extLst>
      <p:ext uri="{BB962C8B-B14F-4D97-AF65-F5344CB8AC3E}">
        <p14:creationId xmlns:p14="http://schemas.microsoft.com/office/powerpoint/2010/main" val="16491937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D44E988-02A4-DC43-AEC6-0D6190C28714}"/>
              </a:ext>
            </a:extLst>
          </p:cNvPr>
          <p:cNvPicPr>
            <a:picLocks noChangeAspect="1"/>
          </p:cNvPicPr>
          <p:nvPr/>
        </p:nvPicPr>
        <p:blipFill>
          <a:blip r:embed="rId2"/>
          <a:stretch>
            <a:fillRect/>
          </a:stretch>
        </p:blipFill>
        <p:spPr>
          <a:xfrm>
            <a:off x="6668964" y="2598630"/>
            <a:ext cx="3291900" cy="3101983"/>
          </a:xfrm>
          <a:prstGeom prst="rect">
            <a:avLst/>
          </a:prstGeom>
          <a:solidFill>
            <a:schemeClr val="bg2"/>
          </a:solidFill>
          <a:ln>
            <a:solidFill>
              <a:schemeClr val="tx1"/>
            </a:solidFill>
          </a:ln>
        </p:spPr>
      </p:pic>
      <p:sp>
        <p:nvSpPr>
          <p:cNvPr id="2" name="Title 1">
            <a:extLst>
              <a:ext uri="{FF2B5EF4-FFF2-40B4-BE49-F238E27FC236}">
                <a16:creationId xmlns:a16="http://schemas.microsoft.com/office/drawing/2014/main" id="{AA70B85D-0CAB-A84A-9184-9B421BD3557B}"/>
              </a:ext>
            </a:extLst>
          </p:cNvPr>
          <p:cNvSpPr>
            <a:spLocks noGrp="1"/>
          </p:cNvSpPr>
          <p:nvPr>
            <p:ph type="title"/>
          </p:nvPr>
        </p:nvSpPr>
        <p:spPr/>
        <p:txBody>
          <a:bodyPr/>
          <a:lstStyle/>
          <a:p>
            <a:pPr lvl="0"/>
            <a:r>
              <a:rPr lang="en-US" dirty="0"/>
              <a:t>Make sure your Pomodoro is safe!</a:t>
            </a:r>
          </a:p>
        </p:txBody>
      </p:sp>
      <p:sp>
        <p:nvSpPr>
          <p:cNvPr id="3" name="Content Placeholder 2">
            <a:extLst>
              <a:ext uri="{FF2B5EF4-FFF2-40B4-BE49-F238E27FC236}">
                <a16:creationId xmlns:a16="http://schemas.microsoft.com/office/drawing/2014/main" id="{77ED986D-30AB-CD4A-A48B-DB5A28F22EB7}"/>
              </a:ext>
            </a:extLst>
          </p:cNvPr>
          <p:cNvSpPr>
            <a:spLocks noGrp="1"/>
          </p:cNvSpPr>
          <p:nvPr>
            <p:ph idx="1"/>
          </p:nvPr>
        </p:nvSpPr>
        <p:spPr>
          <a:xfrm>
            <a:off x="812240" y="2438347"/>
            <a:ext cx="5856724" cy="3262266"/>
          </a:xfrm>
        </p:spPr>
        <p:txBody>
          <a:bodyPr>
            <a:normAutofit lnSpcReduction="10000"/>
          </a:bodyPr>
          <a:lstStyle/>
          <a:p>
            <a:pPr lvl="0"/>
            <a:r>
              <a:rPr lang="en-US" sz="2400" dirty="0"/>
              <a:t>Set your phone to Airplane mode</a:t>
            </a:r>
          </a:p>
          <a:p>
            <a:pPr lvl="0"/>
            <a:r>
              <a:rPr lang="en-US" sz="2400" dirty="0"/>
              <a:t>Let everyone know you will be unavailable </a:t>
            </a:r>
          </a:p>
          <a:p>
            <a:pPr lvl="0"/>
            <a:r>
              <a:rPr lang="en-US" sz="2400" dirty="0"/>
              <a:t>Make a promise to yourself: “ I will only work on the chosen task for this time.” </a:t>
            </a:r>
          </a:p>
          <a:p>
            <a:pPr lvl="0"/>
            <a:r>
              <a:rPr lang="en-US" sz="2400" dirty="0"/>
              <a:t>If any other tasks come to mind during this time, simply write them down on a notepad to think about later.</a:t>
            </a:r>
          </a:p>
          <a:p>
            <a:pPr lvl="0"/>
            <a:r>
              <a:rPr lang="en-US" sz="2400" dirty="0"/>
              <a:t>Don’t forget to take a break!</a:t>
            </a:r>
          </a:p>
        </p:txBody>
      </p:sp>
    </p:spTree>
    <p:extLst>
      <p:ext uri="{BB962C8B-B14F-4D97-AF65-F5344CB8AC3E}">
        <p14:creationId xmlns:p14="http://schemas.microsoft.com/office/powerpoint/2010/main" val="18685580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DB4FF-0385-9C46-AE6F-8BC70A3F8791}"/>
              </a:ext>
            </a:extLst>
          </p:cNvPr>
          <p:cNvSpPr>
            <a:spLocks noGrp="1"/>
          </p:cNvSpPr>
          <p:nvPr>
            <p:ph type="title"/>
          </p:nvPr>
        </p:nvSpPr>
        <p:spPr/>
        <p:txBody>
          <a:bodyPr/>
          <a:lstStyle/>
          <a:p>
            <a:r>
              <a:rPr lang="en-US" dirty="0"/>
              <a:t>Get Started</a:t>
            </a:r>
          </a:p>
        </p:txBody>
      </p:sp>
      <p:sp>
        <p:nvSpPr>
          <p:cNvPr id="3" name="Content Placeholder 2">
            <a:extLst>
              <a:ext uri="{FF2B5EF4-FFF2-40B4-BE49-F238E27FC236}">
                <a16:creationId xmlns:a16="http://schemas.microsoft.com/office/drawing/2014/main" id="{AE99B9DA-E514-5645-9A0B-DEBCDDE3FC33}"/>
              </a:ext>
            </a:extLst>
          </p:cNvPr>
          <p:cNvSpPr>
            <a:spLocks noGrp="1"/>
          </p:cNvSpPr>
          <p:nvPr>
            <p:ph idx="1"/>
          </p:nvPr>
        </p:nvSpPr>
        <p:spPr/>
        <p:txBody>
          <a:bodyPr/>
          <a:lstStyle/>
          <a:p>
            <a:endParaRPr lang="en-US"/>
          </a:p>
        </p:txBody>
      </p:sp>
      <p:pic>
        <p:nvPicPr>
          <p:cNvPr id="1026" name="Picture 2">
            <a:extLst>
              <a:ext uri="{FF2B5EF4-FFF2-40B4-BE49-F238E27FC236}">
                <a16:creationId xmlns:a16="http://schemas.microsoft.com/office/drawing/2014/main" id="{7AB39DFE-779D-C34B-8C68-926F748F8B9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31136" y="2440244"/>
            <a:ext cx="7729728" cy="4058107"/>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51622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EF45B6-93EA-F748-9DA9-B432F2A01AD1}"/>
              </a:ext>
            </a:extLst>
          </p:cNvPr>
          <p:cNvSpPr>
            <a:spLocks noGrp="1"/>
          </p:cNvSpPr>
          <p:nvPr>
            <p:ph idx="1"/>
          </p:nvPr>
        </p:nvSpPr>
        <p:spPr>
          <a:xfrm>
            <a:off x="2403924" y="2748750"/>
            <a:ext cx="7783722" cy="2729966"/>
          </a:xfrm>
          <a:solidFill>
            <a:schemeClr val="accent1">
              <a:lumMod val="20000"/>
              <a:lumOff val="80000"/>
            </a:schemeClr>
          </a:solidFill>
        </p:spPr>
        <p:txBody>
          <a:bodyPr>
            <a:normAutofit/>
          </a:bodyPr>
          <a:lstStyle/>
          <a:p>
            <a:pPr marL="0" indent="0" algn="ctr">
              <a:buNone/>
            </a:pPr>
            <a:r>
              <a:rPr lang="en-IN" sz="2800" dirty="0">
                <a:latin typeface="Aharoni" panose="02010803020104030203" pitchFamily="2" charset="-79"/>
                <a:cs typeface="Aharoni" panose="02010803020104030203" pitchFamily="2" charset="-79"/>
              </a:rPr>
              <a:t>If you have other questions or think you could work on this skill, set up a meeting with a Success Coach by going to </a:t>
            </a:r>
            <a:r>
              <a:rPr lang="en-IN" sz="2800" dirty="0">
                <a:latin typeface="Aharoni" panose="02010803020104030203" pitchFamily="2" charset="-79"/>
                <a:cs typeface="Aharoni" panose="02010803020104030203" pitchFamily="2" charset="-79"/>
                <a:hlinkClick r:id="rId3"/>
              </a:rPr>
              <a:t>https://wcupa.mywconline.net/</a:t>
            </a:r>
            <a:r>
              <a:rPr lang="en-IN" sz="2800" dirty="0">
                <a:latin typeface="Aharoni" panose="02010803020104030203" pitchFamily="2" charset="-79"/>
                <a:cs typeface="Aharoni" panose="02010803020104030203" pitchFamily="2" charset="-79"/>
              </a:rPr>
              <a:t>. Register an account and sign up to meet with an available Success Coach! We hope to see you soon!</a:t>
            </a:r>
          </a:p>
          <a:p>
            <a:pPr marL="0" indent="0" algn="ctr">
              <a:buNone/>
            </a:pPr>
            <a:endParaRPr lang="en-US" sz="2800" dirty="0"/>
          </a:p>
        </p:txBody>
      </p:sp>
      <p:sp>
        <p:nvSpPr>
          <p:cNvPr id="2" name="TextBox 1">
            <a:extLst>
              <a:ext uri="{FF2B5EF4-FFF2-40B4-BE49-F238E27FC236}">
                <a16:creationId xmlns:a16="http://schemas.microsoft.com/office/drawing/2014/main" id="{6FCC169A-8AF9-437E-8E2D-C4DBCEA76184}"/>
              </a:ext>
            </a:extLst>
          </p:cNvPr>
          <p:cNvSpPr txBox="1"/>
          <p:nvPr/>
        </p:nvSpPr>
        <p:spPr>
          <a:xfrm>
            <a:off x="3717791" y="1822112"/>
            <a:ext cx="4235184" cy="523220"/>
          </a:xfrm>
          <a:prstGeom prst="rect">
            <a:avLst/>
          </a:prstGeom>
          <a:solidFill>
            <a:schemeClr val="accent3">
              <a:lumMod val="20000"/>
              <a:lumOff val="80000"/>
            </a:schemeClr>
          </a:solidFill>
        </p:spPr>
        <p:txBody>
          <a:bodyPr wrap="square" rtlCol="0">
            <a:spAutoFit/>
          </a:bodyPr>
          <a:lstStyle/>
          <a:p>
            <a:r>
              <a:rPr lang="en-US" sz="2800" dirty="0"/>
              <a:t>Meet with a Success Coach</a:t>
            </a:r>
          </a:p>
        </p:txBody>
      </p:sp>
    </p:spTree>
    <p:extLst>
      <p:ext uri="{BB962C8B-B14F-4D97-AF65-F5344CB8AC3E}">
        <p14:creationId xmlns:p14="http://schemas.microsoft.com/office/powerpoint/2010/main" val="528974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51B8E-47B4-654F-9482-178EEF24BD06}"/>
              </a:ext>
            </a:extLst>
          </p:cNvPr>
          <p:cNvSpPr>
            <a:spLocks noGrp="1"/>
          </p:cNvSpPr>
          <p:nvPr>
            <p:ph type="title"/>
          </p:nvPr>
        </p:nvSpPr>
        <p:spPr/>
        <p:txBody>
          <a:bodyPr/>
          <a:lstStyle/>
          <a:p>
            <a:r>
              <a:rPr lang="en-US" dirty="0"/>
              <a:t>The question you should answer</a:t>
            </a:r>
          </a:p>
        </p:txBody>
      </p:sp>
      <p:sp>
        <p:nvSpPr>
          <p:cNvPr id="3" name="Content Placeholder 2">
            <a:extLst>
              <a:ext uri="{FF2B5EF4-FFF2-40B4-BE49-F238E27FC236}">
                <a16:creationId xmlns:a16="http://schemas.microsoft.com/office/drawing/2014/main" id="{9B4824B4-6DFE-3345-9947-D70EE4AAACF0}"/>
              </a:ext>
            </a:extLst>
          </p:cNvPr>
          <p:cNvSpPr>
            <a:spLocks noGrp="1"/>
          </p:cNvSpPr>
          <p:nvPr>
            <p:ph idx="1"/>
          </p:nvPr>
        </p:nvSpPr>
        <p:spPr>
          <a:xfrm>
            <a:off x="1652596" y="3000901"/>
            <a:ext cx="8886807" cy="3101983"/>
          </a:xfrm>
        </p:spPr>
        <p:txBody>
          <a:bodyPr>
            <a:normAutofit/>
          </a:bodyPr>
          <a:lstStyle/>
          <a:p>
            <a:pPr algn="ctr"/>
            <a:r>
              <a:rPr lang="en-US" sz="2800" dirty="0"/>
              <a:t>How is the current digital learning environment different?</a:t>
            </a:r>
            <a:br>
              <a:rPr lang="en-US" sz="2800" dirty="0"/>
            </a:br>
            <a:endParaRPr lang="en-US" sz="2800" dirty="0"/>
          </a:p>
        </p:txBody>
      </p:sp>
    </p:spTree>
    <p:extLst>
      <p:ext uri="{BB962C8B-B14F-4D97-AF65-F5344CB8AC3E}">
        <p14:creationId xmlns:p14="http://schemas.microsoft.com/office/powerpoint/2010/main" val="1783835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81018-286F-A84D-A3DB-01B375150DA9}"/>
              </a:ext>
            </a:extLst>
          </p:cNvPr>
          <p:cNvSpPr>
            <a:spLocks noGrp="1"/>
          </p:cNvSpPr>
          <p:nvPr>
            <p:ph type="title"/>
          </p:nvPr>
        </p:nvSpPr>
        <p:spPr/>
        <p:txBody>
          <a:bodyPr/>
          <a:lstStyle/>
          <a:p>
            <a:r>
              <a:rPr lang="en-US" dirty="0"/>
              <a:t>The Questions we will answer</a:t>
            </a:r>
          </a:p>
        </p:txBody>
      </p:sp>
      <p:sp>
        <p:nvSpPr>
          <p:cNvPr id="3" name="Content Placeholder 2">
            <a:extLst>
              <a:ext uri="{FF2B5EF4-FFF2-40B4-BE49-F238E27FC236}">
                <a16:creationId xmlns:a16="http://schemas.microsoft.com/office/drawing/2014/main" id="{7E711913-029B-CB4F-9107-2F7B11BFFA34}"/>
              </a:ext>
            </a:extLst>
          </p:cNvPr>
          <p:cNvSpPr>
            <a:spLocks noGrp="1"/>
          </p:cNvSpPr>
          <p:nvPr>
            <p:ph idx="1"/>
          </p:nvPr>
        </p:nvSpPr>
        <p:spPr>
          <a:xfrm>
            <a:off x="1870311" y="2638044"/>
            <a:ext cx="8451378" cy="3101983"/>
          </a:xfrm>
        </p:spPr>
        <p:txBody>
          <a:bodyPr/>
          <a:lstStyle/>
          <a:p>
            <a:pPr algn="ctr"/>
            <a:r>
              <a:rPr lang="en-US" sz="2800" dirty="0"/>
              <a:t>Does the current environment allow for more procrastination?</a:t>
            </a:r>
            <a:br>
              <a:rPr lang="en-US" sz="2800" dirty="0"/>
            </a:br>
            <a:endParaRPr lang="en-US" sz="2800" dirty="0"/>
          </a:p>
          <a:p>
            <a:pPr algn="ctr"/>
            <a:r>
              <a:rPr lang="en-US" sz="2800" dirty="0"/>
              <a:t>How can we avoid procrastinating?</a:t>
            </a:r>
          </a:p>
          <a:p>
            <a:endParaRPr lang="en-US" sz="2800" dirty="0"/>
          </a:p>
        </p:txBody>
      </p:sp>
    </p:spTree>
    <p:extLst>
      <p:ext uri="{BB962C8B-B14F-4D97-AF65-F5344CB8AC3E}">
        <p14:creationId xmlns:p14="http://schemas.microsoft.com/office/powerpoint/2010/main" val="2708941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54548-36C4-A44F-9643-7B06FB26E8ED}"/>
              </a:ext>
            </a:extLst>
          </p:cNvPr>
          <p:cNvSpPr>
            <a:spLocks noGrp="1"/>
          </p:cNvSpPr>
          <p:nvPr>
            <p:ph type="title"/>
          </p:nvPr>
        </p:nvSpPr>
        <p:spPr/>
        <p:txBody>
          <a:bodyPr/>
          <a:lstStyle/>
          <a:p>
            <a:r>
              <a:rPr lang="en-US" dirty="0"/>
              <a:t>The problem</a:t>
            </a:r>
          </a:p>
        </p:txBody>
      </p:sp>
      <p:sp>
        <p:nvSpPr>
          <p:cNvPr id="3" name="Content Placeholder 2">
            <a:extLst>
              <a:ext uri="{FF2B5EF4-FFF2-40B4-BE49-F238E27FC236}">
                <a16:creationId xmlns:a16="http://schemas.microsoft.com/office/drawing/2014/main" id="{C690C724-B0AE-3648-87DA-DA66E96BDE67}"/>
              </a:ext>
            </a:extLst>
          </p:cNvPr>
          <p:cNvSpPr>
            <a:spLocks noGrp="1"/>
          </p:cNvSpPr>
          <p:nvPr>
            <p:ph idx="1"/>
          </p:nvPr>
        </p:nvSpPr>
        <p:spPr>
          <a:xfrm>
            <a:off x="2231136" y="5245486"/>
            <a:ext cx="7729728" cy="810675"/>
          </a:xfrm>
        </p:spPr>
        <p:txBody>
          <a:bodyPr>
            <a:normAutofit/>
          </a:bodyPr>
          <a:lstStyle/>
          <a:p>
            <a:pPr marL="0" indent="0" algn="ctr">
              <a:buNone/>
            </a:pPr>
            <a:r>
              <a:rPr lang="en-US" sz="2000" dirty="0"/>
              <a:t>The online learning climate generally offers less opportunity and incentive for student engagement…</a:t>
            </a:r>
          </a:p>
        </p:txBody>
      </p:sp>
      <p:pic>
        <p:nvPicPr>
          <p:cNvPr id="5" name="Picture 4">
            <a:extLst>
              <a:ext uri="{FF2B5EF4-FFF2-40B4-BE49-F238E27FC236}">
                <a16:creationId xmlns:a16="http://schemas.microsoft.com/office/drawing/2014/main" id="{C20DBDC5-02BB-434B-B857-9F34B5E6492D}"/>
              </a:ext>
            </a:extLst>
          </p:cNvPr>
          <p:cNvPicPr>
            <a:picLocks noChangeAspect="1"/>
          </p:cNvPicPr>
          <p:nvPr/>
        </p:nvPicPr>
        <p:blipFill>
          <a:blip r:embed="rId3"/>
          <a:stretch>
            <a:fillRect/>
          </a:stretch>
        </p:blipFill>
        <p:spPr>
          <a:xfrm>
            <a:off x="4088852" y="2226984"/>
            <a:ext cx="4014296" cy="3018502"/>
          </a:xfrm>
          <a:prstGeom prst="rect">
            <a:avLst/>
          </a:prstGeom>
          <a:ln>
            <a:solidFill>
              <a:schemeClr val="tx1"/>
            </a:solidFill>
          </a:ln>
        </p:spPr>
      </p:pic>
    </p:spTree>
    <p:extLst>
      <p:ext uri="{BB962C8B-B14F-4D97-AF65-F5344CB8AC3E}">
        <p14:creationId xmlns:p14="http://schemas.microsoft.com/office/powerpoint/2010/main" val="939793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FF1F5-2F81-444E-A1A1-5FDD7A18C4B7}"/>
              </a:ext>
            </a:extLst>
          </p:cNvPr>
          <p:cNvSpPr>
            <a:spLocks noGrp="1"/>
          </p:cNvSpPr>
          <p:nvPr>
            <p:ph type="title"/>
          </p:nvPr>
        </p:nvSpPr>
        <p:spPr/>
        <p:txBody>
          <a:bodyPr/>
          <a:lstStyle/>
          <a:p>
            <a:r>
              <a:rPr lang="en-US" dirty="0"/>
              <a:t>The impact</a:t>
            </a:r>
          </a:p>
        </p:txBody>
      </p:sp>
      <p:pic>
        <p:nvPicPr>
          <p:cNvPr id="7" name="Content Placeholder 6">
            <a:extLst>
              <a:ext uri="{FF2B5EF4-FFF2-40B4-BE49-F238E27FC236}">
                <a16:creationId xmlns:a16="http://schemas.microsoft.com/office/drawing/2014/main" id="{04C1C4DA-99EC-8B45-8BF4-561F7BC82DEE}"/>
              </a:ext>
            </a:extLst>
          </p:cNvPr>
          <p:cNvPicPr>
            <a:picLocks noGrp="1" noChangeAspect="1"/>
          </p:cNvPicPr>
          <p:nvPr>
            <p:ph idx="1"/>
          </p:nvPr>
        </p:nvPicPr>
        <p:blipFill>
          <a:blip r:embed="rId3"/>
          <a:stretch>
            <a:fillRect/>
          </a:stretch>
        </p:blipFill>
        <p:spPr>
          <a:xfrm>
            <a:off x="6364820" y="2638042"/>
            <a:ext cx="3596044" cy="3101983"/>
          </a:xfrm>
        </p:spPr>
      </p:pic>
      <p:pic>
        <p:nvPicPr>
          <p:cNvPr id="5" name="Picture 4">
            <a:extLst>
              <a:ext uri="{FF2B5EF4-FFF2-40B4-BE49-F238E27FC236}">
                <a16:creationId xmlns:a16="http://schemas.microsoft.com/office/drawing/2014/main" id="{716D4B53-29EE-6847-A029-FFC802B8EAA5}"/>
              </a:ext>
            </a:extLst>
          </p:cNvPr>
          <p:cNvPicPr>
            <a:picLocks noChangeAspect="1"/>
          </p:cNvPicPr>
          <p:nvPr/>
        </p:nvPicPr>
        <p:blipFill>
          <a:blip r:embed="rId4"/>
          <a:stretch>
            <a:fillRect/>
          </a:stretch>
        </p:blipFill>
        <p:spPr>
          <a:xfrm>
            <a:off x="2231135" y="2638043"/>
            <a:ext cx="4133685" cy="3101983"/>
          </a:xfrm>
          <a:prstGeom prst="rect">
            <a:avLst/>
          </a:prstGeom>
        </p:spPr>
      </p:pic>
      <p:sp>
        <p:nvSpPr>
          <p:cNvPr id="8" name="TextBox 7">
            <a:extLst>
              <a:ext uri="{FF2B5EF4-FFF2-40B4-BE49-F238E27FC236}">
                <a16:creationId xmlns:a16="http://schemas.microsoft.com/office/drawing/2014/main" id="{1817F4F6-0316-324E-BED3-199ED9504DC3}"/>
              </a:ext>
            </a:extLst>
          </p:cNvPr>
          <p:cNvSpPr txBox="1"/>
          <p:nvPr/>
        </p:nvSpPr>
        <p:spPr>
          <a:xfrm>
            <a:off x="7062952" y="5278360"/>
            <a:ext cx="2406869" cy="523220"/>
          </a:xfrm>
          <a:prstGeom prst="rect">
            <a:avLst/>
          </a:prstGeom>
          <a:noFill/>
        </p:spPr>
        <p:txBody>
          <a:bodyPr wrap="square" rtlCol="0">
            <a:spAutoFit/>
          </a:bodyPr>
          <a:lstStyle/>
          <a:p>
            <a:pPr algn="ctr"/>
            <a:r>
              <a:rPr lang="en-US" sz="2800" dirty="0"/>
              <a:t>Anxiety</a:t>
            </a:r>
          </a:p>
        </p:txBody>
      </p:sp>
    </p:spTree>
    <p:extLst>
      <p:ext uri="{BB962C8B-B14F-4D97-AF65-F5344CB8AC3E}">
        <p14:creationId xmlns:p14="http://schemas.microsoft.com/office/powerpoint/2010/main" val="1042773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2EDC1A-6FBE-F543-B716-25C5995D582C}"/>
              </a:ext>
            </a:extLst>
          </p:cNvPr>
          <p:cNvSpPr>
            <a:spLocks noGrp="1"/>
          </p:cNvSpPr>
          <p:nvPr>
            <p:ph type="title"/>
          </p:nvPr>
        </p:nvSpPr>
        <p:spPr/>
        <p:txBody>
          <a:bodyPr/>
          <a:lstStyle/>
          <a:p>
            <a:r>
              <a:rPr lang="en-US" dirty="0"/>
              <a:t>A solution</a:t>
            </a:r>
          </a:p>
        </p:txBody>
      </p:sp>
      <p:sp>
        <p:nvSpPr>
          <p:cNvPr id="3" name="Content Placeholder 2">
            <a:extLst>
              <a:ext uri="{FF2B5EF4-FFF2-40B4-BE49-F238E27FC236}">
                <a16:creationId xmlns:a16="http://schemas.microsoft.com/office/drawing/2014/main" id="{03A48BD2-5551-C547-9790-1929C7D81418}"/>
              </a:ext>
            </a:extLst>
          </p:cNvPr>
          <p:cNvSpPr>
            <a:spLocks noGrp="1"/>
          </p:cNvSpPr>
          <p:nvPr>
            <p:ph idx="1"/>
          </p:nvPr>
        </p:nvSpPr>
        <p:spPr/>
        <p:txBody>
          <a:bodyPr/>
          <a:lstStyle/>
          <a:p>
            <a:r>
              <a:rPr lang="en-US" dirty="0"/>
              <a:t>Before you do anything, make sure you have a well organized calendar/planner/schedule</a:t>
            </a:r>
            <a:br>
              <a:rPr lang="en-US" dirty="0"/>
            </a:br>
            <a:endParaRPr lang="en-US" dirty="0"/>
          </a:p>
          <a:p>
            <a:r>
              <a:rPr lang="en-US" sz="2400" dirty="0"/>
              <a:t>The Pomodoro Technique</a:t>
            </a:r>
          </a:p>
        </p:txBody>
      </p:sp>
      <p:pic>
        <p:nvPicPr>
          <p:cNvPr id="6" name="Picture 5">
            <a:extLst>
              <a:ext uri="{FF2B5EF4-FFF2-40B4-BE49-F238E27FC236}">
                <a16:creationId xmlns:a16="http://schemas.microsoft.com/office/drawing/2014/main" id="{A182E871-F33F-424C-86F4-0054A9877FC7}"/>
              </a:ext>
            </a:extLst>
          </p:cNvPr>
          <p:cNvPicPr>
            <a:picLocks noChangeAspect="1"/>
          </p:cNvPicPr>
          <p:nvPr/>
        </p:nvPicPr>
        <p:blipFill>
          <a:blip r:embed="rId3"/>
          <a:stretch>
            <a:fillRect/>
          </a:stretch>
        </p:blipFill>
        <p:spPr>
          <a:xfrm>
            <a:off x="6096000" y="3342155"/>
            <a:ext cx="3331779" cy="2397871"/>
          </a:xfrm>
          <a:prstGeom prst="rect">
            <a:avLst/>
          </a:prstGeom>
          <a:ln>
            <a:solidFill>
              <a:schemeClr val="tx1"/>
            </a:solidFill>
          </a:ln>
        </p:spPr>
      </p:pic>
      <p:pic>
        <p:nvPicPr>
          <p:cNvPr id="8" name="Picture 7">
            <a:extLst>
              <a:ext uri="{FF2B5EF4-FFF2-40B4-BE49-F238E27FC236}">
                <a16:creationId xmlns:a16="http://schemas.microsoft.com/office/drawing/2014/main" id="{F6EE3780-6D81-6A4A-91BC-6A9C108D18E7}"/>
              </a:ext>
            </a:extLst>
          </p:cNvPr>
          <p:cNvPicPr>
            <a:picLocks noChangeAspect="1"/>
          </p:cNvPicPr>
          <p:nvPr/>
        </p:nvPicPr>
        <p:blipFill>
          <a:blip r:embed="rId4"/>
          <a:stretch>
            <a:fillRect/>
          </a:stretch>
        </p:blipFill>
        <p:spPr>
          <a:xfrm>
            <a:off x="3172968" y="4110871"/>
            <a:ext cx="1882508" cy="1629155"/>
          </a:xfrm>
          <a:prstGeom prst="rect">
            <a:avLst/>
          </a:prstGeom>
          <a:ln>
            <a:solidFill>
              <a:schemeClr val="tx1"/>
            </a:solidFill>
          </a:ln>
        </p:spPr>
      </p:pic>
    </p:spTree>
    <p:extLst>
      <p:ext uri="{BB962C8B-B14F-4D97-AF65-F5344CB8AC3E}">
        <p14:creationId xmlns:p14="http://schemas.microsoft.com/office/powerpoint/2010/main" val="353125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03982C0F-D0F9-5E44-88AE-314876DAED62}"/>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447372" y="339828"/>
            <a:ext cx="7297255" cy="61783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9185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F6390-BD55-C141-8C91-8438C65A5F24}"/>
              </a:ext>
            </a:extLst>
          </p:cNvPr>
          <p:cNvSpPr>
            <a:spLocks noGrp="1"/>
          </p:cNvSpPr>
          <p:nvPr>
            <p:ph type="title"/>
          </p:nvPr>
        </p:nvSpPr>
        <p:spPr/>
        <p:txBody>
          <a:bodyPr/>
          <a:lstStyle/>
          <a:p>
            <a:r>
              <a:rPr lang="en-US" dirty="0"/>
              <a:t>How to start</a:t>
            </a:r>
          </a:p>
        </p:txBody>
      </p:sp>
      <p:sp>
        <p:nvSpPr>
          <p:cNvPr id="3" name="Content Placeholder 2">
            <a:extLst>
              <a:ext uri="{FF2B5EF4-FFF2-40B4-BE49-F238E27FC236}">
                <a16:creationId xmlns:a16="http://schemas.microsoft.com/office/drawing/2014/main" id="{B679BFCB-C9CD-CE43-994B-13ACA668BCB5}"/>
              </a:ext>
            </a:extLst>
          </p:cNvPr>
          <p:cNvSpPr>
            <a:spLocks noGrp="1"/>
          </p:cNvSpPr>
          <p:nvPr>
            <p:ph idx="1"/>
          </p:nvPr>
        </p:nvSpPr>
        <p:spPr>
          <a:xfrm>
            <a:off x="2115022" y="2652558"/>
            <a:ext cx="7729728" cy="3101983"/>
          </a:xfrm>
        </p:spPr>
        <p:txBody>
          <a:bodyPr>
            <a:normAutofit lnSpcReduction="10000"/>
          </a:bodyPr>
          <a:lstStyle/>
          <a:p>
            <a:r>
              <a:rPr lang="en-US" sz="2400" dirty="0">
                <a:solidFill>
                  <a:schemeClr val="tx1"/>
                </a:solidFill>
              </a:rPr>
              <a:t>Go through your course syllabi and find the major items associated with each course. </a:t>
            </a:r>
          </a:p>
          <a:p>
            <a:endParaRPr lang="en-US" sz="2000" dirty="0">
              <a:solidFill>
                <a:schemeClr val="tx1"/>
              </a:solidFill>
            </a:endParaRPr>
          </a:p>
          <a:p>
            <a:endParaRPr lang="en-US" sz="2000" dirty="0">
              <a:solidFill>
                <a:schemeClr val="tx1"/>
              </a:solidFill>
            </a:endParaRPr>
          </a:p>
          <a:p>
            <a:r>
              <a:rPr lang="en-US" sz="2400" dirty="0">
                <a:solidFill>
                  <a:schemeClr val="tx1"/>
                </a:solidFill>
              </a:rPr>
              <a:t>Create a list that includes:</a:t>
            </a:r>
          </a:p>
          <a:p>
            <a:pPr lvl="1"/>
            <a:r>
              <a:rPr lang="en-US" sz="2200" dirty="0">
                <a:solidFill>
                  <a:schemeClr val="tx1"/>
                </a:solidFill>
              </a:rPr>
              <a:t> exam dates and major assignments </a:t>
            </a:r>
          </a:p>
          <a:p>
            <a:pPr lvl="1"/>
            <a:r>
              <a:rPr lang="en-US" sz="2200" dirty="0">
                <a:solidFill>
                  <a:schemeClr val="tx1"/>
                </a:solidFill>
              </a:rPr>
              <a:t>or the most pressing tasks you have</a:t>
            </a:r>
          </a:p>
          <a:p>
            <a:endParaRPr lang="en-US" dirty="0"/>
          </a:p>
        </p:txBody>
      </p:sp>
      <p:pic>
        <p:nvPicPr>
          <p:cNvPr id="5" name="Picture 4">
            <a:extLst>
              <a:ext uri="{FF2B5EF4-FFF2-40B4-BE49-F238E27FC236}">
                <a16:creationId xmlns:a16="http://schemas.microsoft.com/office/drawing/2014/main" id="{57A487D9-63CE-6E4F-B1D0-B7F55CF1EB28}"/>
              </a:ext>
            </a:extLst>
          </p:cNvPr>
          <p:cNvPicPr>
            <a:picLocks noChangeAspect="1"/>
          </p:cNvPicPr>
          <p:nvPr/>
        </p:nvPicPr>
        <p:blipFill>
          <a:blip r:embed="rId3"/>
          <a:stretch>
            <a:fillRect/>
          </a:stretch>
        </p:blipFill>
        <p:spPr>
          <a:xfrm>
            <a:off x="6820335" y="3112433"/>
            <a:ext cx="3140529" cy="2898950"/>
          </a:xfrm>
          <a:prstGeom prst="rect">
            <a:avLst/>
          </a:prstGeom>
          <a:ln>
            <a:solidFill>
              <a:schemeClr val="tx1"/>
            </a:solidFill>
          </a:ln>
        </p:spPr>
      </p:pic>
    </p:spTree>
    <p:extLst>
      <p:ext uri="{BB962C8B-B14F-4D97-AF65-F5344CB8AC3E}">
        <p14:creationId xmlns:p14="http://schemas.microsoft.com/office/powerpoint/2010/main" val="7366949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BB504-830F-B14E-9347-DBE898F5406E}"/>
              </a:ext>
            </a:extLst>
          </p:cNvPr>
          <p:cNvSpPr>
            <a:spLocks noGrp="1"/>
          </p:cNvSpPr>
          <p:nvPr>
            <p:ph type="title"/>
          </p:nvPr>
        </p:nvSpPr>
        <p:spPr>
          <a:xfrm>
            <a:off x="2231136" y="964692"/>
            <a:ext cx="3632635" cy="1154394"/>
          </a:xfrm>
        </p:spPr>
        <p:txBody>
          <a:bodyPr/>
          <a:lstStyle/>
          <a:p>
            <a:r>
              <a:rPr lang="en-US" dirty="0"/>
              <a:t>Get organized</a:t>
            </a:r>
          </a:p>
        </p:txBody>
      </p:sp>
      <p:sp>
        <p:nvSpPr>
          <p:cNvPr id="3" name="Content Placeholder 2">
            <a:extLst>
              <a:ext uri="{FF2B5EF4-FFF2-40B4-BE49-F238E27FC236}">
                <a16:creationId xmlns:a16="http://schemas.microsoft.com/office/drawing/2014/main" id="{C0E1554C-200B-454A-9975-D42F84D6ABFF}"/>
              </a:ext>
            </a:extLst>
          </p:cNvPr>
          <p:cNvSpPr>
            <a:spLocks noGrp="1"/>
          </p:cNvSpPr>
          <p:nvPr>
            <p:ph idx="1"/>
          </p:nvPr>
        </p:nvSpPr>
        <p:spPr>
          <a:xfrm>
            <a:off x="2231136" y="2638045"/>
            <a:ext cx="3632635" cy="2848356"/>
          </a:xfrm>
        </p:spPr>
        <p:txBody>
          <a:bodyPr>
            <a:normAutofit/>
          </a:bodyPr>
          <a:lstStyle/>
          <a:p>
            <a:r>
              <a:rPr lang="en-US" sz="2400" dirty="0"/>
              <a:t>Create a prioritized list of at most 6 items</a:t>
            </a:r>
          </a:p>
          <a:p>
            <a:r>
              <a:rPr lang="en-US" sz="2400" dirty="0"/>
              <a:t>The most important at the top</a:t>
            </a:r>
          </a:p>
          <a:p>
            <a:r>
              <a:rPr lang="en-US" sz="2400" dirty="0"/>
              <a:t>Breakup each item into smaller and simpler tasks</a:t>
            </a:r>
          </a:p>
          <a:p>
            <a:endParaRPr lang="en-US" sz="2400" dirty="0"/>
          </a:p>
        </p:txBody>
      </p:sp>
      <p:pic>
        <p:nvPicPr>
          <p:cNvPr id="5" name="Picture 4">
            <a:extLst>
              <a:ext uri="{FF2B5EF4-FFF2-40B4-BE49-F238E27FC236}">
                <a16:creationId xmlns:a16="http://schemas.microsoft.com/office/drawing/2014/main" id="{1AD94A9A-A9D8-6B4C-AFDB-2FEC2CC97F73}"/>
              </a:ext>
            </a:extLst>
          </p:cNvPr>
          <p:cNvPicPr>
            <a:picLocks noChangeAspect="1"/>
          </p:cNvPicPr>
          <p:nvPr/>
        </p:nvPicPr>
        <p:blipFill>
          <a:blip r:embed="rId3"/>
          <a:stretch>
            <a:fillRect/>
          </a:stretch>
        </p:blipFill>
        <p:spPr>
          <a:xfrm>
            <a:off x="6096000" y="964692"/>
            <a:ext cx="4107543" cy="5339805"/>
          </a:xfrm>
          <a:prstGeom prst="rect">
            <a:avLst/>
          </a:prstGeom>
          <a:ln>
            <a:solidFill>
              <a:schemeClr val="tx1"/>
            </a:solidFill>
          </a:ln>
        </p:spPr>
      </p:pic>
    </p:spTree>
    <p:extLst>
      <p:ext uri="{BB962C8B-B14F-4D97-AF65-F5344CB8AC3E}">
        <p14:creationId xmlns:p14="http://schemas.microsoft.com/office/powerpoint/2010/main" val="1746129483"/>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33D77372AEDBE4887ADDD234C521EE1" ma:contentTypeVersion="15" ma:contentTypeDescription="Create a new document." ma:contentTypeScope="" ma:versionID="da131b79f9eb4c347e3fad8722b6460c">
  <xsd:schema xmlns:xsd="http://www.w3.org/2001/XMLSchema" xmlns:xs="http://www.w3.org/2001/XMLSchema" xmlns:p="http://schemas.microsoft.com/office/2006/metadata/properties" xmlns:ns1="http://schemas.microsoft.com/sharepoint/v3" xmlns:ns3="9316040c-de28-4d09-80ad-718841d31c0c" xmlns:ns4="8e66ec0c-8673-4779-9ca5-444b1f4b59de" targetNamespace="http://schemas.microsoft.com/office/2006/metadata/properties" ma:root="true" ma:fieldsID="e36f635e1535b36568aca79f25b44c65" ns1:_="" ns3:_="" ns4:_="">
    <xsd:import namespace="http://schemas.microsoft.com/sharepoint/v3"/>
    <xsd:import namespace="9316040c-de28-4d09-80ad-718841d31c0c"/>
    <xsd:import namespace="8e66ec0c-8673-4779-9ca5-444b1f4b59de"/>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OCR" minOccurs="0"/>
                <xsd:element ref="ns3:MediaServiceEventHashCode" minOccurs="0"/>
                <xsd:element ref="ns3:MediaServiceGenerationTime" minOccurs="0"/>
                <xsd:element ref="ns3:MediaServiceAutoKeyPoints" minOccurs="0"/>
                <xsd:element ref="ns3:MediaServiceKeyPoints" minOccurs="0"/>
                <xsd:element ref="ns1:_ip_UnifiedCompliancePolicyProperties" minOccurs="0"/>
                <xsd:element ref="ns1:_ip_UnifiedCompliancePolicyUIActio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316040c-de28-4d09-80ad-718841d31c0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e66ec0c-8673-4779-9ca5-444b1f4b59d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3F98AEF-9386-46AB-AF03-C9605A2ED8EE}">
  <ds:schemaRefs>
    <ds:schemaRef ds:uri="http://schemas.microsoft.com/office/2006/documentManagement/types"/>
    <ds:schemaRef ds:uri="http://schemas.microsoft.com/sharepoint/v3"/>
    <ds:schemaRef ds:uri="9316040c-de28-4d09-80ad-718841d31c0c"/>
    <ds:schemaRef ds:uri="8e66ec0c-8673-4779-9ca5-444b1f4b59de"/>
    <ds:schemaRef ds:uri="http://purl.org/dc/elements/1.1/"/>
    <ds:schemaRef ds:uri="http://purl.org/dc/terms/"/>
    <ds:schemaRef ds:uri="http://schemas.microsoft.com/office/2006/metadata/propertie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FD94D57E-3BEF-40EF-BB2B-B15180F0BC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316040c-de28-4d09-80ad-718841d31c0c"/>
    <ds:schemaRef ds:uri="8e66ec0c-8673-4779-9ca5-444b1f4b59d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A7C33FE-9599-4FA6-A814-C4E08AAD3C7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Parcel</Template>
  <TotalTime>374</TotalTime>
  <Words>1082</Words>
  <Application>Microsoft Office PowerPoint</Application>
  <PresentationFormat>Widescreen</PresentationFormat>
  <Paragraphs>75</Paragraphs>
  <Slides>12</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Aharoni</vt:lpstr>
      <vt:lpstr>Arial</vt:lpstr>
      <vt:lpstr>Calibri</vt:lpstr>
      <vt:lpstr>Gill Sans MT</vt:lpstr>
      <vt:lpstr>Parcel</vt:lpstr>
      <vt:lpstr>How to avoid procrastinating</vt:lpstr>
      <vt:lpstr>The question you should answer</vt:lpstr>
      <vt:lpstr>The Questions we will answer</vt:lpstr>
      <vt:lpstr>The problem</vt:lpstr>
      <vt:lpstr>The impact</vt:lpstr>
      <vt:lpstr>A solution</vt:lpstr>
      <vt:lpstr>PowerPoint Presentation</vt:lpstr>
      <vt:lpstr>How to start</vt:lpstr>
      <vt:lpstr>Get organized</vt:lpstr>
      <vt:lpstr>Make sure your Pomodoro is safe!</vt:lpstr>
      <vt:lpstr>Get Started</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avoid procrastination</dc:title>
  <dc:creator>kit catranis</dc:creator>
  <cp:lastModifiedBy>Patel Eng, Ritaben V</cp:lastModifiedBy>
  <cp:revision>17</cp:revision>
  <dcterms:created xsi:type="dcterms:W3CDTF">2020-10-28T14:55:55Z</dcterms:created>
  <dcterms:modified xsi:type="dcterms:W3CDTF">2020-12-11T14:48:28Z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0x010100033D77372AEDBE4887ADDD234C521EE1</vt:lpwstr>
  </property>
</Properties>
</file>